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0.xml" ContentType="application/vnd.openxmlformats-officedocument.presentationml.tags+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 id="2147484082" r:id="rId2"/>
  </p:sldMasterIdLst>
  <p:notesMasterIdLst>
    <p:notesMasterId r:id="rId28"/>
  </p:notesMasterIdLst>
  <p:handoutMasterIdLst>
    <p:handoutMasterId r:id="rId29"/>
  </p:handoutMasterIdLst>
  <p:sldIdLst>
    <p:sldId id="1076" r:id="rId3"/>
    <p:sldId id="1344" r:id="rId4"/>
    <p:sldId id="1338" r:id="rId5"/>
    <p:sldId id="1361" r:id="rId6"/>
    <p:sldId id="1355" r:id="rId7"/>
    <p:sldId id="1378" r:id="rId8"/>
    <p:sldId id="1394" r:id="rId9"/>
    <p:sldId id="1379" r:id="rId10"/>
    <p:sldId id="1395" r:id="rId11"/>
    <p:sldId id="1396" r:id="rId12"/>
    <p:sldId id="1397" r:id="rId13"/>
    <p:sldId id="1398" r:id="rId14"/>
    <p:sldId id="1399" r:id="rId15"/>
    <p:sldId id="1400" r:id="rId16"/>
    <p:sldId id="1401" r:id="rId17"/>
    <p:sldId id="1402" r:id="rId18"/>
    <p:sldId id="1403" r:id="rId19"/>
    <p:sldId id="1404" r:id="rId20"/>
    <p:sldId id="1405" r:id="rId21"/>
    <p:sldId id="1406" r:id="rId22"/>
    <p:sldId id="1407" r:id="rId23"/>
    <p:sldId id="1408" r:id="rId24"/>
    <p:sldId id="1409" r:id="rId25"/>
    <p:sldId id="1410" r:id="rId26"/>
    <p:sldId id="1411" r:id="rId27"/>
  </p:sldIdLst>
  <p:sldSz cx="9144000" cy="6858000" type="screen4x3"/>
  <p:notesSz cx="7077075" cy="9004300"/>
  <p:custDataLst>
    <p:tags r:id="rId30"/>
  </p:custDataLst>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078">
          <p15:clr>
            <a:srgbClr val="A4A3A4"/>
          </p15:clr>
        </p15:guide>
        <p15:guide id="2" pos="5625">
          <p15:clr>
            <a:srgbClr val="A4A3A4"/>
          </p15:clr>
        </p15:guide>
      </p15:sldGuideLst>
    </p:ext>
    <p:ext uri="{2D200454-40CA-4A62-9FC3-DE9A4176ACB9}">
      <p15:notesGuideLst xmlns:p15="http://schemas.microsoft.com/office/powerpoint/2012/main">
        <p15:guide id="1" orient="horz" pos="2836">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chary Katz" initials="" lastIdx="27" clrIdx="0"/>
  <p:cmAuthor id="1" name="Jonathan Lehe" initials="" lastIdx="44" clrIdx="1"/>
  <p:cmAuthor id="2" name="Amy Meyers" initials="AM" lastIdx="10" clrIdx="2"/>
  <p:cmAuthor id="3" name="Naoko Doi" initials="ND" lastIdx="51" clrIdx="3"/>
  <p:cmAuthor id="4" name="Meghan Wareham" initials="MW"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3366"/>
    <a:srgbClr val="DDDDDD"/>
    <a:srgbClr val="FFCC00"/>
    <a:srgbClr val="969696"/>
    <a:srgbClr val="FF3300"/>
    <a:srgbClr val="99CCFF"/>
    <a:srgbClr val="FFCCCC"/>
    <a:srgbClr val="CCE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91815" autoAdjust="0"/>
  </p:normalViewPr>
  <p:slideViewPr>
    <p:cSldViewPr snapToGrid="0">
      <p:cViewPr varScale="1">
        <p:scale>
          <a:sx n="107" d="100"/>
          <a:sy n="107" d="100"/>
        </p:scale>
        <p:origin x="1530" y="102"/>
      </p:cViewPr>
      <p:guideLst>
        <p:guide orient="horz" pos="4078"/>
        <p:guide pos="56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818" y="-102"/>
      </p:cViewPr>
      <p:guideLst>
        <p:guide orient="horz" pos="2836"/>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66733" cy="450523"/>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defTabSz="923925">
              <a:defRPr sz="1200" b="0" smtClean="0">
                <a:latin typeface="Arial" charset="0"/>
              </a:defRPr>
            </a:lvl1pPr>
          </a:lstStyle>
          <a:p>
            <a:pPr>
              <a:defRPr/>
            </a:pPr>
            <a:endParaRPr lang="en-US" dirty="0"/>
          </a:p>
        </p:txBody>
      </p:sp>
      <p:sp>
        <p:nvSpPr>
          <p:cNvPr id="76803" name="Rectangle 3"/>
          <p:cNvSpPr>
            <a:spLocks noGrp="1" noChangeArrowheads="1"/>
          </p:cNvSpPr>
          <p:nvPr>
            <p:ph type="dt" sz="quarter" idx="1"/>
          </p:nvPr>
        </p:nvSpPr>
        <p:spPr bwMode="auto">
          <a:xfrm>
            <a:off x="4008705" y="0"/>
            <a:ext cx="3066733" cy="450523"/>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algn="r" defTabSz="923925">
              <a:defRPr sz="1200" b="0" smtClean="0">
                <a:latin typeface="Arial" charset="0"/>
              </a:defRPr>
            </a:lvl1pPr>
          </a:lstStyle>
          <a:p>
            <a:pPr>
              <a:defRPr/>
            </a:pPr>
            <a:endParaRPr lang="en-US" dirty="0"/>
          </a:p>
        </p:txBody>
      </p:sp>
      <p:sp>
        <p:nvSpPr>
          <p:cNvPr id="76804" name="Rectangle 4"/>
          <p:cNvSpPr>
            <a:spLocks noGrp="1" noChangeArrowheads="1"/>
          </p:cNvSpPr>
          <p:nvPr>
            <p:ph type="ftr" sz="quarter" idx="2"/>
          </p:nvPr>
        </p:nvSpPr>
        <p:spPr bwMode="auto">
          <a:xfrm>
            <a:off x="0" y="8552240"/>
            <a:ext cx="3066733" cy="450523"/>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defTabSz="923925">
              <a:defRPr sz="1200" b="0" smtClean="0">
                <a:latin typeface="Arial" charset="0"/>
              </a:defRPr>
            </a:lvl1pPr>
          </a:lstStyle>
          <a:p>
            <a:pPr>
              <a:defRPr/>
            </a:pPr>
            <a:endParaRPr lang="en-US" dirty="0"/>
          </a:p>
        </p:txBody>
      </p:sp>
      <p:sp>
        <p:nvSpPr>
          <p:cNvPr id="76805" name="Rectangle 5"/>
          <p:cNvSpPr>
            <a:spLocks noGrp="1" noChangeArrowheads="1"/>
          </p:cNvSpPr>
          <p:nvPr>
            <p:ph type="sldNum" sz="quarter" idx="3"/>
          </p:nvPr>
        </p:nvSpPr>
        <p:spPr bwMode="auto">
          <a:xfrm>
            <a:off x="4008705" y="8552240"/>
            <a:ext cx="3066733" cy="450523"/>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algn="r" defTabSz="923925">
              <a:defRPr sz="1200" b="0" smtClean="0">
                <a:latin typeface="Arial" charset="0"/>
              </a:defRPr>
            </a:lvl1pPr>
          </a:lstStyle>
          <a:p>
            <a:pPr>
              <a:defRPr/>
            </a:pPr>
            <a:fld id="{73B26EC4-D8DB-4E70-A6C2-33F57DFFF691}" type="slidenum">
              <a:rPr lang="en-US"/>
              <a:pPr>
                <a:defRPr/>
              </a:pPr>
              <a:t>‹#›</a:t>
            </a:fld>
            <a:endParaRPr lang="en-US" dirty="0"/>
          </a:p>
        </p:txBody>
      </p:sp>
    </p:spTree>
    <p:extLst>
      <p:ext uri="{BB962C8B-B14F-4D97-AF65-F5344CB8AC3E}">
        <p14:creationId xmlns:p14="http://schemas.microsoft.com/office/powerpoint/2010/main" val="1894315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66733" cy="450523"/>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defTabSz="923925">
              <a:defRPr sz="1200" b="0" smtClean="0">
                <a:latin typeface="Arial" charset="0"/>
              </a:defRPr>
            </a:lvl1pPr>
          </a:lstStyle>
          <a:p>
            <a:pPr>
              <a:defRPr/>
            </a:pPr>
            <a:endParaRPr lang="en-US" dirty="0"/>
          </a:p>
        </p:txBody>
      </p:sp>
      <p:sp>
        <p:nvSpPr>
          <p:cNvPr id="17411" name="Rectangle 3"/>
          <p:cNvSpPr>
            <a:spLocks noGrp="1" noChangeArrowheads="1"/>
          </p:cNvSpPr>
          <p:nvPr>
            <p:ph type="dt" idx="1"/>
          </p:nvPr>
        </p:nvSpPr>
        <p:spPr bwMode="auto">
          <a:xfrm>
            <a:off x="4008705" y="0"/>
            <a:ext cx="3066733" cy="450523"/>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algn="r" defTabSz="923925">
              <a:defRPr sz="1200" b="0" smtClean="0">
                <a:latin typeface="Arial" charset="0"/>
              </a:defRPr>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289050" y="676275"/>
            <a:ext cx="4500563" cy="33750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7708" y="4276120"/>
            <a:ext cx="5661660" cy="4051627"/>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552240"/>
            <a:ext cx="3066733" cy="450523"/>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defTabSz="923925">
              <a:defRPr sz="1200" b="0" smtClean="0">
                <a:latin typeface="Arial" charset="0"/>
              </a:defRPr>
            </a:lvl1pPr>
          </a:lstStyle>
          <a:p>
            <a:pPr>
              <a:defRPr/>
            </a:pPr>
            <a:endParaRPr lang="en-US" dirty="0"/>
          </a:p>
        </p:txBody>
      </p:sp>
      <p:sp>
        <p:nvSpPr>
          <p:cNvPr id="17415" name="Rectangle 7"/>
          <p:cNvSpPr>
            <a:spLocks noGrp="1" noChangeArrowheads="1"/>
          </p:cNvSpPr>
          <p:nvPr>
            <p:ph type="sldNum" sz="quarter" idx="5"/>
          </p:nvPr>
        </p:nvSpPr>
        <p:spPr bwMode="auto">
          <a:xfrm>
            <a:off x="4008705" y="8552240"/>
            <a:ext cx="3066733" cy="450523"/>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algn="r" defTabSz="923925">
              <a:defRPr sz="1200" b="0" smtClean="0">
                <a:latin typeface="Arial" charset="0"/>
              </a:defRPr>
            </a:lvl1pPr>
          </a:lstStyle>
          <a:p>
            <a:pPr>
              <a:defRPr/>
            </a:pPr>
            <a:fld id="{B83AAE5F-0447-4A6C-868C-B33D3A1A9E19}" type="slidenum">
              <a:rPr lang="en-US"/>
              <a:pPr>
                <a:defRPr/>
              </a:pPr>
              <a:t>‹#›</a:t>
            </a:fld>
            <a:endParaRPr lang="en-US" dirty="0"/>
          </a:p>
        </p:txBody>
      </p:sp>
    </p:spTree>
    <p:extLst>
      <p:ext uri="{BB962C8B-B14F-4D97-AF65-F5344CB8AC3E}">
        <p14:creationId xmlns:p14="http://schemas.microsoft.com/office/powerpoint/2010/main" val="4159254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15900" indent="-215900" eaLnBrk="1" hangingPunct="1">
              <a:spcBef>
                <a:spcPct val="0"/>
              </a:spcBef>
            </a:pPr>
            <a:endParaRPr lang="en-US" dirty="0"/>
          </a:p>
        </p:txBody>
      </p:sp>
    </p:spTree>
    <p:extLst>
      <p:ext uri="{BB962C8B-B14F-4D97-AF65-F5344CB8AC3E}">
        <p14:creationId xmlns:p14="http://schemas.microsoft.com/office/powerpoint/2010/main" val="3669255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zh-CN" dirty="0" smtClean="0"/>
              <a:t>Add comment on how the tool help improve product selection process in the past and how similar</a:t>
            </a:r>
            <a:r>
              <a:rPr kumimoji="1" lang="en-US" altLang="zh-CN" baseline="0" dirty="0" smtClean="0"/>
              <a:t> tool will help improve unbiased product selection for EID and VL</a:t>
            </a:r>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15</a:t>
            </a:fld>
            <a:endParaRPr lang="en-US" dirty="0"/>
          </a:p>
        </p:txBody>
      </p:sp>
    </p:spTree>
    <p:extLst>
      <p:ext uri="{BB962C8B-B14F-4D97-AF65-F5344CB8AC3E}">
        <p14:creationId xmlns:p14="http://schemas.microsoft.com/office/powerpoint/2010/main" val="242314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briefly why some of the criteria where weighted as they are.  Please</a:t>
            </a:r>
            <a:r>
              <a:rPr lang="en-US" baseline="0" dirty="0" smtClean="0"/>
              <a:t> note that the higher the percentage, the more important it is. </a:t>
            </a:r>
            <a:endParaRPr 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17</a:t>
            </a:fld>
            <a:endParaRPr lang="en-US" dirty="0"/>
          </a:p>
        </p:txBody>
      </p:sp>
    </p:spTree>
    <p:extLst>
      <p:ext uri="{BB962C8B-B14F-4D97-AF65-F5344CB8AC3E}">
        <p14:creationId xmlns:p14="http://schemas.microsoft.com/office/powerpoint/2010/main" val="1686098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the higher the score, the better the product performs.</a:t>
            </a:r>
            <a:r>
              <a:rPr lang="en-US" baseline="0" dirty="0" smtClean="0"/>
              <a:t> The score are as objective as possible </a:t>
            </a:r>
            <a:r>
              <a:rPr lang="en-US" dirty="0" smtClean="0"/>
              <a:t>based on  experience with the device and information shared by the manufacturers.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18</a:t>
            </a:fld>
            <a:endParaRPr lang="en-US" dirty="0"/>
          </a:p>
        </p:txBody>
      </p:sp>
    </p:spTree>
    <p:extLst>
      <p:ext uri="{BB962C8B-B14F-4D97-AF65-F5344CB8AC3E}">
        <p14:creationId xmlns:p14="http://schemas.microsoft.com/office/powerpoint/2010/main" val="1250810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presenting,</a:t>
            </a:r>
            <a:r>
              <a:rPr lang="en-US" baseline="0" dirty="0" smtClean="0"/>
              <a:t> briefly e</a:t>
            </a:r>
            <a:r>
              <a:rPr lang="en-US" dirty="0" smtClean="0"/>
              <a:t>laborate what</a:t>
            </a:r>
            <a:r>
              <a:rPr lang="en-US" baseline="0" dirty="0" smtClean="0"/>
              <a:t>  the group discussed  regarding resulting scores of product selection. </a:t>
            </a:r>
          </a:p>
          <a:p>
            <a:r>
              <a:rPr lang="en-US" baseline="0" dirty="0" smtClean="0"/>
              <a:t>Product 1- </a:t>
            </a:r>
            <a:r>
              <a:rPr lang="en-US" baseline="0" dirty="0" err="1" smtClean="0"/>
              <a:t>Alere</a:t>
            </a:r>
            <a:r>
              <a:rPr lang="en-US" baseline="0" dirty="0" smtClean="0"/>
              <a:t> q; Product 2 –Cepheid </a:t>
            </a:r>
            <a:r>
              <a:rPr lang="en-US" baseline="0" dirty="0" err="1" smtClean="0"/>
              <a:t>GeneXpert</a:t>
            </a:r>
            <a:r>
              <a:rPr lang="en-US" baseline="0" dirty="0" smtClean="0"/>
              <a:t>; Product 3-  Samba II; Product 4- Omni</a:t>
            </a:r>
            <a:endParaRPr 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19</a:t>
            </a:fld>
            <a:endParaRPr lang="en-US" dirty="0"/>
          </a:p>
        </p:txBody>
      </p:sp>
    </p:spTree>
    <p:extLst>
      <p:ext uri="{BB962C8B-B14F-4D97-AF65-F5344CB8AC3E}">
        <p14:creationId xmlns:p14="http://schemas.microsoft.com/office/powerpoint/2010/main" val="2022881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20</a:t>
            </a:fld>
            <a:endParaRPr lang="en-US" dirty="0" smtClean="0">
              <a:solidFill>
                <a:prstClr val="black"/>
              </a:solidFill>
            </a:endParaRPr>
          </a:p>
        </p:txBody>
      </p:sp>
      <p:sp>
        <p:nvSpPr>
          <p:cNvPr id="32770" name="Rectangle 2"/>
          <p:cNvSpPr>
            <a:spLocks noGrp="1" noRot="1" noChangeAspect="1" noChangeArrowheads="1" noTextEdit="1"/>
          </p:cNvSpPr>
          <p:nvPr>
            <p:ph type="sldImg"/>
          </p:nvPr>
        </p:nvSpPr>
        <p:spPr>
          <a:xfrm>
            <a:off x="-1609725" y="1160463"/>
            <a:ext cx="10252075" cy="7688262"/>
          </a:xfrm>
          <a:ln/>
        </p:spPr>
      </p:sp>
      <p:sp>
        <p:nvSpPr>
          <p:cNvPr id="32771" name="Rectangle 3"/>
          <p:cNvSpPr>
            <a:spLocks noGrp="1" noChangeArrowheads="1"/>
          </p:cNvSpPr>
          <p:nvPr>
            <p:ph type="body" idx="1"/>
          </p:nvPr>
        </p:nvSpPr>
        <p:spPr>
          <a:xfrm>
            <a:off x="568464" y="323594"/>
            <a:ext cx="4182354" cy="231361"/>
          </a:xfrm>
          <a:noFill/>
          <a:ln/>
        </p:spPr>
        <p:txBody>
          <a:bodyPr/>
          <a:lstStyle/>
          <a:p>
            <a:endParaRPr lang="en-GB" dirty="0" smtClean="0"/>
          </a:p>
        </p:txBody>
      </p:sp>
      <p:sp>
        <p:nvSpPr>
          <p:cNvPr id="32772" name="McK Separator"/>
          <p:cNvSpPr>
            <a:spLocks noChangeShapeType="1"/>
          </p:cNvSpPr>
          <p:nvPr>
            <p:custDataLst>
              <p:tags r:id="rId1"/>
            </p:custDataLst>
          </p:nvPr>
        </p:nvSpPr>
        <p:spPr bwMode="auto">
          <a:xfrm>
            <a:off x="581568" y="1375657"/>
            <a:ext cx="5774697" cy="0"/>
          </a:xfrm>
          <a:prstGeom prst="line">
            <a:avLst/>
          </a:prstGeom>
          <a:noFill/>
          <a:ln w="9525">
            <a:solidFill>
              <a:schemeClr val="tx1"/>
            </a:solidFill>
            <a:round/>
            <a:headEnd/>
            <a:tailEnd/>
          </a:ln>
        </p:spPr>
        <p:txBody>
          <a:bodyPr lIns="91431" tIns="45714" rIns="91431" bIns="45714"/>
          <a:lstStyle/>
          <a:p>
            <a:pPr defTabSz="914400" fontAlgn="base">
              <a:spcBef>
                <a:spcPct val="0"/>
              </a:spcBef>
              <a:spcAft>
                <a:spcPct val="0"/>
              </a:spcAft>
            </a:pPr>
            <a:endParaRPr lang="en-US" b="1" dirty="0">
              <a:solidFill>
                <a:prstClr val="black"/>
              </a:solidFill>
              <a:latin typeface="Arial" pitchFamily="34" charset="0"/>
            </a:endParaRPr>
          </a:p>
        </p:txBody>
      </p:sp>
    </p:spTree>
    <p:extLst>
      <p:ext uri="{BB962C8B-B14F-4D97-AF65-F5344CB8AC3E}">
        <p14:creationId xmlns:p14="http://schemas.microsoft.com/office/powerpoint/2010/main" val="1757038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21</a:t>
            </a:fld>
            <a:endParaRPr lang="en-US" dirty="0"/>
          </a:p>
        </p:txBody>
      </p:sp>
    </p:spTree>
    <p:extLst>
      <p:ext uri="{BB962C8B-B14F-4D97-AF65-F5344CB8AC3E}">
        <p14:creationId xmlns:p14="http://schemas.microsoft.com/office/powerpoint/2010/main" val="3901558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1672730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3A5EC8B6-D8E5-C14C-A365-1D3886928372}" type="slidenum">
              <a:rPr lang="en-US">
                <a:solidFill>
                  <a:prstClr val="black"/>
                </a:solidFill>
              </a:rPr>
              <a:pPr>
                <a:defRPr/>
              </a:pPr>
              <a:t>23</a:t>
            </a:fld>
            <a:endParaRPr lang="en-US" dirty="0">
              <a:solidFill>
                <a:prstClr val="black"/>
              </a:solidFill>
            </a:endParaRPr>
          </a:p>
        </p:txBody>
      </p:sp>
      <p:sp>
        <p:nvSpPr>
          <p:cNvPr id="54274" name="Rectangle 2"/>
          <p:cNvSpPr>
            <a:spLocks noGrp="1" noRot="1" noChangeAspect="1" noChangeArrowheads="1" noTextEdit="1"/>
          </p:cNvSpPr>
          <p:nvPr>
            <p:ph type="sldImg"/>
          </p:nvPr>
        </p:nvSpPr>
        <p:spPr>
          <a:xfrm>
            <a:off x="-1609725" y="1162050"/>
            <a:ext cx="10252075" cy="7688263"/>
          </a:xfrm>
          <a:ln/>
        </p:spPr>
      </p:sp>
      <p:sp>
        <p:nvSpPr>
          <p:cNvPr id="54275" name="Rectangle 3"/>
          <p:cNvSpPr>
            <a:spLocks noGrp="1" noChangeArrowheads="1"/>
          </p:cNvSpPr>
          <p:nvPr>
            <p:ph type="body" idx="1"/>
          </p:nvPr>
        </p:nvSpPr>
        <p:spPr>
          <a:xfrm>
            <a:off x="568463" y="322901"/>
            <a:ext cx="4182353" cy="2321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dirty="0" smtClean="0">
              <a:ea typeface="ＭＳ Ｐゴシック" charset="0"/>
            </a:endParaRPr>
          </a:p>
          <a:p>
            <a:endParaRPr lang="en-GB" dirty="0">
              <a:ea typeface="ＭＳ Ｐゴシック" charset="0"/>
            </a:endParaRPr>
          </a:p>
        </p:txBody>
      </p:sp>
      <p:sp>
        <p:nvSpPr>
          <p:cNvPr id="24581" name="McK Separator"/>
          <p:cNvSpPr>
            <a:spLocks noChangeShapeType="1"/>
          </p:cNvSpPr>
          <p:nvPr>
            <p:custDataLst>
              <p:tags r:id="rId1"/>
            </p:custDataLst>
          </p:nvPr>
        </p:nvSpPr>
        <p:spPr bwMode="auto">
          <a:xfrm>
            <a:off x="581568" y="1376170"/>
            <a:ext cx="5774696" cy="0"/>
          </a:xfrm>
          <a:prstGeom prst="line">
            <a:avLst/>
          </a:prstGeom>
          <a:noFill/>
          <a:ln w="9525">
            <a:solidFill>
              <a:schemeClr val="tx1"/>
            </a:solidFill>
            <a:round/>
            <a:headEnd/>
            <a:tailEnd/>
          </a:ln>
        </p:spPr>
        <p:txBody>
          <a:bodyPr lIns="91326" tIns="45663" rIns="91326" bIns="45663"/>
          <a:lstStyle/>
          <a:p>
            <a:pPr defTabSz="457200" fontAlgn="auto">
              <a:spcBef>
                <a:spcPts val="0"/>
              </a:spcBef>
              <a:spcAft>
                <a:spcPts val="0"/>
              </a:spcAft>
              <a:defRPr/>
            </a:pPr>
            <a:endParaRPr lang="en-US" b="0" dirty="0">
              <a:solidFill>
                <a:prstClr val="black"/>
              </a:solidFill>
              <a:latin typeface="Calibri"/>
              <a:cs typeface="Arial" charset="0"/>
            </a:endParaRPr>
          </a:p>
        </p:txBody>
      </p:sp>
    </p:spTree>
    <p:extLst>
      <p:ext uri="{BB962C8B-B14F-4D97-AF65-F5344CB8AC3E}">
        <p14:creationId xmlns:p14="http://schemas.microsoft.com/office/powerpoint/2010/main" val="1624690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24</a:t>
            </a:fld>
            <a:endParaRPr lang="en-US" dirty="0"/>
          </a:p>
        </p:txBody>
      </p:sp>
    </p:spTree>
    <p:extLst>
      <p:ext uri="{BB962C8B-B14F-4D97-AF65-F5344CB8AC3E}">
        <p14:creationId xmlns:p14="http://schemas.microsoft.com/office/powerpoint/2010/main" val="935202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25</a:t>
            </a:fld>
            <a:endParaRPr lang="en-US" dirty="0" smtClean="0">
              <a:solidFill>
                <a:prstClr val="black"/>
              </a:solidFill>
            </a:endParaRPr>
          </a:p>
        </p:txBody>
      </p:sp>
      <p:sp>
        <p:nvSpPr>
          <p:cNvPr id="32770" name="Rectangle 2"/>
          <p:cNvSpPr>
            <a:spLocks noGrp="1" noRot="1" noChangeAspect="1" noChangeArrowheads="1" noTextEdit="1"/>
          </p:cNvSpPr>
          <p:nvPr>
            <p:ph type="sldImg"/>
          </p:nvPr>
        </p:nvSpPr>
        <p:spPr>
          <a:xfrm>
            <a:off x="-1609725" y="1160463"/>
            <a:ext cx="10252075" cy="7688262"/>
          </a:xfrm>
          <a:ln/>
        </p:spPr>
      </p:sp>
      <p:sp>
        <p:nvSpPr>
          <p:cNvPr id="32771" name="Rectangle 3"/>
          <p:cNvSpPr>
            <a:spLocks noGrp="1" noChangeArrowheads="1"/>
          </p:cNvSpPr>
          <p:nvPr>
            <p:ph type="body" idx="1"/>
          </p:nvPr>
        </p:nvSpPr>
        <p:spPr>
          <a:xfrm>
            <a:off x="568464" y="323594"/>
            <a:ext cx="4182354" cy="231361"/>
          </a:xfrm>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Final</a:t>
            </a:r>
            <a:r>
              <a:rPr lang="en-US" baseline="0" dirty="0" smtClean="0"/>
              <a:t> note, once product and sites were selected the next steps would be to review the budget, evaluate the impact of site selection on testing coverage and review the final list of sites and devices selected for POC deployment</a:t>
            </a:r>
            <a:endParaRPr lang="en-US" dirty="0" smtClean="0"/>
          </a:p>
          <a:p>
            <a:endParaRPr lang="en-GB" dirty="0" smtClean="0"/>
          </a:p>
        </p:txBody>
      </p:sp>
      <p:sp>
        <p:nvSpPr>
          <p:cNvPr id="32772" name="McK Separator"/>
          <p:cNvSpPr>
            <a:spLocks noChangeShapeType="1"/>
          </p:cNvSpPr>
          <p:nvPr>
            <p:custDataLst>
              <p:tags r:id="rId1"/>
            </p:custDataLst>
          </p:nvPr>
        </p:nvSpPr>
        <p:spPr bwMode="auto">
          <a:xfrm>
            <a:off x="581568" y="1375657"/>
            <a:ext cx="5774697" cy="0"/>
          </a:xfrm>
          <a:prstGeom prst="line">
            <a:avLst/>
          </a:prstGeom>
          <a:noFill/>
          <a:ln w="9525">
            <a:solidFill>
              <a:schemeClr val="tx1"/>
            </a:solidFill>
            <a:round/>
            <a:headEnd/>
            <a:tailEnd/>
          </a:ln>
        </p:spPr>
        <p:txBody>
          <a:bodyPr lIns="91431" tIns="45714" rIns="91431" bIns="45714"/>
          <a:lstStyle/>
          <a:p>
            <a:pPr defTabSz="914400" fontAlgn="base">
              <a:spcBef>
                <a:spcPct val="0"/>
              </a:spcBef>
              <a:spcAft>
                <a:spcPct val="0"/>
              </a:spcAft>
            </a:pPr>
            <a:endParaRPr lang="en-US" b="1" dirty="0">
              <a:solidFill>
                <a:prstClr val="black"/>
              </a:solidFill>
              <a:latin typeface="Arial" pitchFamily="34" charset="0"/>
            </a:endParaRPr>
          </a:p>
        </p:txBody>
      </p:sp>
    </p:spTree>
    <p:extLst>
      <p:ext uri="{BB962C8B-B14F-4D97-AF65-F5344CB8AC3E}">
        <p14:creationId xmlns:p14="http://schemas.microsoft.com/office/powerpoint/2010/main" val="419148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2</a:t>
            </a:fld>
            <a:endParaRPr lang="en-US" dirty="0"/>
          </a:p>
        </p:txBody>
      </p:sp>
    </p:spTree>
    <p:extLst>
      <p:ext uri="{BB962C8B-B14F-4D97-AF65-F5344CB8AC3E}">
        <p14:creationId xmlns:p14="http://schemas.microsoft.com/office/powerpoint/2010/main" val="147076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3</a:t>
            </a:fld>
            <a:endParaRPr lang="en-US" dirty="0"/>
          </a:p>
        </p:txBody>
      </p:sp>
    </p:spTree>
    <p:extLst>
      <p:ext uri="{BB962C8B-B14F-4D97-AF65-F5344CB8AC3E}">
        <p14:creationId xmlns:p14="http://schemas.microsoft.com/office/powerpoint/2010/main" val="147076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4</a:t>
            </a:fld>
            <a:endParaRPr lang="en-US" dirty="0"/>
          </a:p>
        </p:txBody>
      </p:sp>
    </p:spTree>
    <p:extLst>
      <p:ext uri="{BB962C8B-B14F-4D97-AF65-F5344CB8AC3E}">
        <p14:creationId xmlns:p14="http://schemas.microsoft.com/office/powerpoint/2010/main" val="1470761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pPr>
              <a:defRPr/>
            </a:pPr>
            <a:fld id="{B83AAE5F-0447-4A6C-868C-B33D3A1A9E19}" type="slidenum">
              <a:rPr lang="en-US" smtClean="0"/>
              <a:pPr>
                <a:defRPr/>
              </a:pPr>
              <a:t>5</a:t>
            </a:fld>
            <a:endParaRPr lang="en-US" dirty="0"/>
          </a:p>
        </p:txBody>
      </p:sp>
    </p:spTree>
    <p:extLst>
      <p:ext uri="{BB962C8B-B14F-4D97-AF65-F5344CB8AC3E}">
        <p14:creationId xmlns:p14="http://schemas.microsoft.com/office/powerpoint/2010/main" val="1470761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15900" indent="-215900" eaLnBrk="1" hangingPunct="1">
              <a:spcBef>
                <a:spcPct val="0"/>
              </a:spcBef>
            </a:pPr>
            <a:endParaRPr lang="en-US" dirty="0"/>
          </a:p>
        </p:txBody>
      </p:sp>
    </p:spTree>
    <p:extLst>
      <p:ext uri="{BB962C8B-B14F-4D97-AF65-F5344CB8AC3E}">
        <p14:creationId xmlns:p14="http://schemas.microsoft.com/office/powerpoint/2010/main" val="3264276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12</a:t>
            </a:fld>
            <a:endParaRPr lang="en-US" dirty="0" smtClean="0">
              <a:solidFill>
                <a:prstClr val="black"/>
              </a:solidFill>
            </a:endParaRPr>
          </a:p>
        </p:txBody>
      </p:sp>
      <p:sp>
        <p:nvSpPr>
          <p:cNvPr id="32770" name="Rectangle 2"/>
          <p:cNvSpPr>
            <a:spLocks noGrp="1" noRot="1" noChangeAspect="1" noChangeArrowheads="1" noTextEdit="1"/>
          </p:cNvSpPr>
          <p:nvPr>
            <p:ph type="sldImg"/>
          </p:nvPr>
        </p:nvSpPr>
        <p:spPr>
          <a:xfrm>
            <a:off x="-1609725" y="1160463"/>
            <a:ext cx="10252075" cy="7688262"/>
          </a:xfrm>
          <a:ln/>
        </p:spPr>
      </p:sp>
      <p:sp>
        <p:nvSpPr>
          <p:cNvPr id="32771" name="Rectangle 3"/>
          <p:cNvSpPr>
            <a:spLocks noGrp="1" noChangeArrowheads="1"/>
          </p:cNvSpPr>
          <p:nvPr>
            <p:ph type="body" idx="1"/>
          </p:nvPr>
        </p:nvSpPr>
        <p:spPr>
          <a:xfrm>
            <a:off x="568464" y="323594"/>
            <a:ext cx="4182354" cy="231361"/>
          </a:xfrm>
          <a:noFill/>
          <a:ln/>
        </p:spPr>
        <p:txBody>
          <a:bodyPr/>
          <a:lstStyle/>
          <a:p>
            <a:endParaRPr lang="en-GB" dirty="0" smtClean="0"/>
          </a:p>
        </p:txBody>
      </p:sp>
      <p:sp>
        <p:nvSpPr>
          <p:cNvPr id="32772" name="McK Separator"/>
          <p:cNvSpPr>
            <a:spLocks noChangeShapeType="1"/>
          </p:cNvSpPr>
          <p:nvPr>
            <p:custDataLst>
              <p:tags r:id="rId1"/>
            </p:custDataLst>
          </p:nvPr>
        </p:nvSpPr>
        <p:spPr bwMode="auto">
          <a:xfrm>
            <a:off x="581568" y="1375657"/>
            <a:ext cx="5774697" cy="0"/>
          </a:xfrm>
          <a:prstGeom prst="line">
            <a:avLst/>
          </a:prstGeom>
          <a:noFill/>
          <a:ln w="9525">
            <a:solidFill>
              <a:schemeClr val="tx1"/>
            </a:solidFill>
            <a:round/>
            <a:headEnd/>
            <a:tailEnd/>
          </a:ln>
        </p:spPr>
        <p:txBody>
          <a:bodyPr lIns="91431" tIns="45714" rIns="91431" bIns="45714"/>
          <a:lstStyle/>
          <a:p>
            <a:pPr defTabSz="914400" fontAlgn="base">
              <a:spcBef>
                <a:spcPct val="0"/>
              </a:spcBef>
              <a:spcAft>
                <a:spcPct val="0"/>
              </a:spcAft>
            </a:pPr>
            <a:endParaRPr lang="en-US" b="1" dirty="0">
              <a:solidFill>
                <a:prstClr val="black"/>
              </a:solidFill>
              <a:latin typeface="Arial" pitchFamily="34" charset="0"/>
            </a:endParaRPr>
          </a:p>
        </p:txBody>
      </p:sp>
    </p:spTree>
    <p:extLst>
      <p:ext uri="{BB962C8B-B14F-4D97-AF65-F5344CB8AC3E}">
        <p14:creationId xmlns:p14="http://schemas.microsoft.com/office/powerpoint/2010/main" val="106746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C65DDC1-78B3-4209-B9B6-E317AA902B87}" type="slidenum">
              <a:rPr lang="en-US" smtClean="0">
                <a:solidFill>
                  <a:srgbClr val="000000"/>
                </a:solidFill>
                <a:latin typeface="Calibri"/>
              </a:rPr>
              <a:pPr>
                <a:defRPr/>
              </a:pPr>
              <a:t>13</a:t>
            </a:fld>
            <a:endParaRPr lang="en-US" dirty="0" smtClean="0">
              <a:solidFill>
                <a:srgbClr val="000000"/>
              </a:solidFill>
              <a:latin typeface="Calibri"/>
            </a:endParaRPr>
          </a:p>
        </p:txBody>
      </p:sp>
      <p:sp>
        <p:nvSpPr>
          <p:cNvPr id="32771" name="Rectangle 2"/>
          <p:cNvSpPr>
            <a:spLocks noGrp="1" noRot="1" noChangeAspect="1" noChangeArrowheads="1" noTextEdit="1"/>
          </p:cNvSpPr>
          <p:nvPr>
            <p:ph type="sldImg"/>
          </p:nvPr>
        </p:nvSpPr>
        <p:spPr bwMode="auto">
          <a:xfrm>
            <a:off x="1289050" y="674688"/>
            <a:ext cx="4502150" cy="3376612"/>
          </a:xfrm>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000" dirty="0" smtClean="0"/>
              <a:t>Please note</a:t>
            </a:r>
            <a:r>
              <a:rPr lang="en-US" sz="1000" baseline="0" dirty="0" smtClean="0"/>
              <a:t> that the POC guidelines apply to all POC and near POC  testing ( HIV screening, CD4, EID, VL, HCV, </a:t>
            </a:r>
            <a:r>
              <a:rPr lang="en-US" sz="1000" baseline="0" dirty="0" err="1" smtClean="0"/>
              <a:t>etc</a:t>
            </a:r>
            <a:r>
              <a:rPr lang="en-US" sz="1000" baseline="0" dirty="0" smtClean="0"/>
              <a:t>) </a:t>
            </a:r>
            <a:endParaRPr lang="en-US" sz="1000" dirty="0"/>
          </a:p>
        </p:txBody>
      </p:sp>
    </p:spTree>
    <p:extLst>
      <p:ext uri="{BB962C8B-B14F-4D97-AF65-F5344CB8AC3E}">
        <p14:creationId xmlns:p14="http://schemas.microsoft.com/office/powerpoint/2010/main" val="2327972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14</a:t>
            </a:fld>
            <a:endParaRPr lang="en-US" dirty="0" smtClean="0">
              <a:solidFill>
                <a:prstClr val="black"/>
              </a:solidFill>
            </a:endParaRPr>
          </a:p>
        </p:txBody>
      </p:sp>
      <p:sp>
        <p:nvSpPr>
          <p:cNvPr id="32770" name="Rectangle 2"/>
          <p:cNvSpPr>
            <a:spLocks noGrp="1" noRot="1" noChangeAspect="1" noChangeArrowheads="1" noTextEdit="1"/>
          </p:cNvSpPr>
          <p:nvPr>
            <p:ph type="sldImg"/>
          </p:nvPr>
        </p:nvSpPr>
        <p:spPr>
          <a:xfrm>
            <a:off x="-1609725" y="1160463"/>
            <a:ext cx="10252075" cy="7688262"/>
          </a:xfrm>
          <a:ln/>
        </p:spPr>
      </p:sp>
      <p:sp>
        <p:nvSpPr>
          <p:cNvPr id="32771" name="Rectangle 3"/>
          <p:cNvSpPr>
            <a:spLocks noGrp="1" noChangeArrowheads="1"/>
          </p:cNvSpPr>
          <p:nvPr>
            <p:ph type="body" idx="1"/>
          </p:nvPr>
        </p:nvSpPr>
        <p:spPr>
          <a:xfrm>
            <a:off x="568464" y="323594"/>
            <a:ext cx="4182354" cy="231361"/>
          </a:xfrm>
          <a:noFill/>
          <a:ln/>
        </p:spPr>
        <p:txBody>
          <a:bodyPr/>
          <a:lstStyle/>
          <a:p>
            <a:endParaRPr lang="en-GB" dirty="0" smtClean="0"/>
          </a:p>
        </p:txBody>
      </p:sp>
      <p:sp>
        <p:nvSpPr>
          <p:cNvPr id="32772" name="McK Separator"/>
          <p:cNvSpPr>
            <a:spLocks noChangeShapeType="1"/>
          </p:cNvSpPr>
          <p:nvPr>
            <p:custDataLst>
              <p:tags r:id="rId1"/>
            </p:custDataLst>
          </p:nvPr>
        </p:nvSpPr>
        <p:spPr bwMode="auto">
          <a:xfrm>
            <a:off x="581568" y="1375657"/>
            <a:ext cx="5774697" cy="0"/>
          </a:xfrm>
          <a:prstGeom prst="line">
            <a:avLst/>
          </a:prstGeom>
          <a:noFill/>
          <a:ln w="9525">
            <a:solidFill>
              <a:schemeClr val="tx1"/>
            </a:solidFill>
            <a:round/>
            <a:headEnd/>
            <a:tailEnd/>
          </a:ln>
        </p:spPr>
        <p:txBody>
          <a:bodyPr lIns="91431" tIns="45714" rIns="91431" bIns="45714"/>
          <a:lstStyle/>
          <a:p>
            <a:pPr defTabSz="914400" fontAlgn="base">
              <a:spcBef>
                <a:spcPct val="0"/>
              </a:spcBef>
              <a:spcAft>
                <a:spcPct val="0"/>
              </a:spcAft>
            </a:pPr>
            <a:endParaRPr lang="en-US" b="1" dirty="0">
              <a:solidFill>
                <a:prstClr val="black"/>
              </a:solidFill>
              <a:latin typeface="Arial" pitchFamily="34" charset="0"/>
            </a:endParaRPr>
          </a:p>
        </p:txBody>
      </p:sp>
    </p:spTree>
    <p:extLst>
      <p:ext uri="{BB962C8B-B14F-4D97-AF65-F5344CB8AC3E}">
        <p14:creationId xmlns:p14="http://schemas.microsoft.com/office/powerpoint/2010/main" val="373425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BFD1979B-EACF-460F-A3E8-1DD9D28FAF3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35563F22-7F08-4DCB-B9B3-4A1468AF7CF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754563"/>
          </a:xfrm>
          <a:prstGeom prst="rect">
            <a:avLst/>
          </a:prstGeom>
        </p:spPr>
        <p:txBody>
          <a:bodyPr vert="eaVert"/>
          <a:lstStyle>
            <a:lvl1pPr>
              <a:defRPr sz="32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371600"/>
            <a:ext cx="6019800" cy="4754563"/>
          </a:xfrm>
          <a:prstGeom prst="rect">
            <a:avLst/>
          </a:prstGeom>
        </p:spPr>
        <p:txBody>
          <a:bodyPr vert="eaVert"/>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FF6BA7EB-A81B-4CC1-8827-A248A26ADF2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498600"/>
            <a:ext cx="8229600" cy="4627563"/>
          </a:xfrm>
          <a:prstGeom prst="rect">
            <a:avLst/>
          </a:prstGeom>
        </p:spPr>
        <p:txBody>
          <a:bodyPr/>
          <a:lstStyle>
            <a:lvl1pPr>
              <a:defRPr sz="2000"/>
            </a:lvl1pPr>
            <a:lvl2pPr>
              <a:defRPr sz="20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31F46A52-DF43-48CC-852C-556A345D48DE}" type="slidenum">
              <a:rPr lang="en-US"/>
              <a:pPr>
                <a:defRPr/>
              </a:pPr>
              <a:t>‹#›</a:t>
            </a:fld>
            <a:endParaRPr lang="en-US" dirty="0"/>
          </a:p>
        </p:txBody>
      </p:sp>
      <p:sp>
        <p:nvSpPr>
          <p:cNvPr id="4" name="Title Placeholder 5"/>
          <p:cNvSpPr>
            <a:spLocks noGrp="1"/>
          </p:cNvSpPr>
          <p:nvPr>
            <p:ph type="title" idx="11"/>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r>
              <a:rPr lang="en-US" noProof="0" smtClean="0"/>
              <a:t>Click icon to add chart</a:t>
            </a:r>
            <a:endParaRPr lang="en-US" noProof="0" dirty="0" smtClean="0"/>
          </a:p>
        </p:txBody>
      </p:sp>
      <p:sp>
        <p:nvSpPr>
          <p:cNvPr id="4" name="Rectangle 8"/>
          <p:cNvSpPr>
            <a:spLocks noGrp="1" noChangeArrowheads="1"/>
          </p:cNvSpPr>
          <p:nvPr>
            <p:ph type="sldNum" sz="quarter" idx="10"/>
          </p:nvPr>
        </p:nvSpPr>
        <p:spPr>
          <a:ln/>
        </p:spPr>
        <p:txBody>
          <a:bodyPr/>
          <a:lstStyle>
            <a:lvl1pPr>
              <a:defRPr/>
            </a:lvl1pPr>
          </a:lstStyle>
          <a:p>
            <a:pPr>
              <a:defRPr/>
            </a:pPr>
            <a:fld id="{26A19C0E-70A1-499A-8A93-7D3FE396D8B5}" type="slidenum">
              <a:rPr lang="en-US"/>
              <a:pPr>
                <a:defRPr/>
              </a:pPr>
              <a:t>‹#›</a:t>
            </a:fld>
            <a:endParaRPr lang="en-US" dirty="0"/>
          </a:p>
        </p:txBody>
      </p:sp>
      <p:sp>
        <p:nvSpPr>
          <p:cNvPr id="5"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6126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46925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atin typeface="Calibri"/>
              </a:defRPr>
            </a:lvl1pPr>
          </a:lstStyle>
          <a:p>
            <a:pPr defTabSz="457200" fontAlgn="auto">
              <a:spcBef>
                <a:spcPts val="0"/>
              </a:spcBef>
              <a:spcAft>
                <a:spcPts val="0"/>
              </a:spcAft>
              <a:defRPr/>
            </a:pPr>
            <a:endParaRPr lang="en-US" b="0" dirty="0">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F291D4E0-2D86-4F76-B315-863102A7728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08675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22" name="Rectangle 2"/>
          <p:cNvSpPr>
            <a:spLocks noGrp="1" noChangeArrowheads="1"/>
          </p:cNvSpPr>
          <p:nvPr>
            <p:ph type="subTitle" idx="1"/>
          </p:nvPr>
        </p:nvSpPr>
        <p:spPr>
          <a:xfrm>
            <a:off x="1371600" y="3924300"/>
            <a:ext cx="6400800" cy="1752600"/>
          </a:xfrm>
        </p:spPr>
        <p:txBody>
          <a:bodyPr/>
          <a:lstStyle>
            <a:lvl1pPr marL="0" indent="0" algn="ctr">
              <a:buFontTx/>
              <a:buNone/>
              <a:defRPr sz="3200"/>
            </a:lvl1pPr>
          </a:lstStyle>
          <a:p>
            <a:r>
              <a:rPr lang="en-US"/>
              <a:t>Click to edit Master subtitle style</a:t>
            </a:r>
          </a:p>
        </p:txBody>
      </p:sp>
      <p:sp>
        <p:nvSpPr>
          <p:cNvPr id="337923" name="Rectangle 3"/>
          <p:cNvSpPr>
            <a:spLocks noGrp="1" noChangeArrowheads="1"/>
          </p:cNvSpPr>
          <p:nvPr>
            <p:ph type="dt" sz="half" idx="2"/>
          </p:nvPr>
        </p:nvSpPr>
        <p:spPr/>
        <p:txBody>
          <a:bodyPr/>
          <a:lstStyle>
            <a:lvl1pPr>
              <a:defRPr/>
            </a:lvl1pPr>
          </a:lstStyle>
          <a:p>
            <a:fld id="{EC45A40A-3695-493E-92F9-8B8C16704C64}" type="datetime1">
              <a:rPr lang="en-US" smtClean="0">
                <a:solidFill>
                  <a:srgbClr val="000000"/>
                </a:solidFill>
                <a:cs typeface="Arial"/>
              </a:rPr>
              <a:pPr/>
              <a:t>5/18/2016</a:t>
            </a:fld>
            <a:endParaRPr lang="en-US" dirty="0">
              <a:solidFill>
                <a:srgbClr val="000000"/>
              </a:solidFill>
              <a:cs typeface="Arial"/>
            </a:endParaRPr>
          </a:p>
        </p:txBody>
      </p:sp>
      <p:sp>
        <p:nvSpPr>
          <p:cNvPr id="337924" name="Rectangle 4"/>
          <p:cNvSpPr>
            <a:spLocks noGrp="1" noChangeArrowheads="1"/>
          </p:cNvSpPr>
          <p:nvPr>
            <p:ph type="ftr" sz="quarter" idx="3"/>
          </p:nvPr>
        </p:nvSpPr>
        <p:spPr/>
        <p:txBody>
          <a:bodyPr/>
          <a:lstStyle>
            <a:lvl1pPr>
              <a:defRPr/>
            </a:lvl1pPr>
          </a:lstStyle>
          <a:p>
            <a:endParaRPr lang="en-US" dirty="0">
              <a:solidFill>
                <a:srgbClr val="000000"/>
              </a:solidFill>
              <a:cs typeface="Arial"/>
            </a:endParaRPr>
          </a:p>
        </p:txBody>
      </p:sp>
      <p:sp>
        <p:nvSpPr>
          <p:cNvPr id="337925" name="Rectangle 5"/>
          <p:cNvSpPr>
            <a:spLocks noChangeArrowheads="1"/>
          </p:cNvSpPr>
          <p:nvPr/>
        </p:nvSpPr>
        <p:spPr bwMode="gray">
          <a:xfrm>
            <a:off x="0" y="0"/>
            <a:ext cx="9144000" cy="914400"/>
          </a:xfrm>
          <a:prstGeom prst="rect">
            <a:avLst/>
          </a:prstGeom>
          <a:solidFill>
            <a:srgbClr val="003366"/>
          </a:solidFill>
          <a:ln w="9525">
            <a:noFill/>
            <a:miter lim="800000"/>
            <a:headEnd/>
            <a:tailEnd/>
          </a:ln>
          <a:effectLst/>
        </p:spPr>
        <p:txBody>
          <a:bodyPr anchor="ctr"/>
          <a:lstStyle/>
          <a:p>
            <a:endParaRPr lang="en-US" b="0" dirty="0" smtClean="0">
              <a:solidFill>
                <a:srgbClr val="000000"/>
              </a:solidFill>
              <a:latin typeface="Arial" charset="0"/>
              <a:ea typeface="MS PGothic" pitchFamily="34" charset="-128"/>
              <a:cs typeface="Arial"/>
            </a:endParaRPr>
          </a:p>
        </p:txBody>
      </p:sp>
      <p:sp>
        <p:nvSpPr>
          <p:cNvPr id="337927" name="Rectangle 7"/>
          <p:cNvSpPr>
            <a:spLocks noGrp="1" noChangeArrowheads="1"/>
          </p:cNvSpPr>
          <p:nvPr>
            <p:ph type="ctrTitle" sz="quarter"/>
          </p:nvPr>
        </p:nvSpPr>
        <p:spPr bwMode="auto">
          <a:xfrm>
            <a:off x="685800" y="2130425"/>
            <a:ext cx="7772400" cy="1470025"/>
          </a:xfrm>
          <a:noFill/>
          <a:ln/>
        </p:spPr>
        <p:txBody>
          <a:bodyPr/>
          <a:lstStyle>
            <a:lvl1pPr>
              <a:defRPr/>
            </a:lvl1pPr>
          </a:lstStyle>
          <a:p>
            <a:r>
              <a:rPr lang="en-US"/>
              <a:t>Click to edit Master title style</a:t>
            </a:r>
          </a:p>
        </p:txBody>
      </p:sp>
    </p:spTree>
    <p:extLst>
      <p:ext uri="{BB962C8B-B14F-4D97-AF65-F5344CB8AC3E}">
        <p14:creationId xmlns:p14="http://schemas.microsoft.com/office/powerpoint/2010/main" val="858375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7F99C070-1FC3-4DAD-9CB0-97976E9E2F98}" type="datetime1">
              <a:rPr lang="en-US" smtClean="0">
                <a:solidFill>
                  <a:srgbClr val="000000"/>
                </a:solidFill>
                <a:cs typeface="Arial"/>
              </a:rPr>
              <a:pPr/>
              <a:t>5/18/2016</a:t>
            </a:fld>
            <a:endParaRPr lang="en-US" dirty="0">
              <a:solidFill>
                <a:srgbClr val="000000"/>
              </a:solidFill>
              <a:cs typeface="Aria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6" name="Slide Number Placeholder 5"/>
          <p:cNvSpPr>
            <a:spLocks noGrp="1"/>
          </p:cNvSpPr>
          <p:nvPr>
            <p:ph type="sldNum" sz="quarter" idx="12"/>
          </p:nvPr>
        </p:nvSpPr>
        <p:spPr/>
        <p:txBody>
          <a:bodyPr/>
          <a:lstStyle>
            <a:lvl1pPr>
              <a:defRPr/>
            </a:lvl1pPr>
          </a:lstStyle>
          <a:p>
            <a:fld id="{A07028FC-44F7-4E7E-9E5C-658D655D033A}"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3605269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BAA0D7C-644B-4EFB-B9A2-967689AD32F0}" type="datetime1">
              <a:rPr lang="en-US" smtClean="0">
                <a:solidFill>
                  <a:srgbClr val="000000"/>
                </a:solidFill>
                <a:cs typeface="Arial"/>
              </a:rPr>
              <a:pPr/>
              <a:t>5/18/2016</a:t>
            </a:fld>
            <a:endParaRPr lang="en-US" dirty="0">
              <a:solidFill>
                <a:srgbClr val="000000"/>
              </a:solidFill>
              <a:cs typeface="Aria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6" name="Slide Number Placeholder 5"/>
          <p:cNvSpPr>
            <a:spLocks noGrp="1"/>
          </p:cNvSpPr>
          <p:nvPr>
            <p:ph type="sldNum" sz="quarter" idx="12"/>
          </p:nvPr>
        </p:nvSpPr>
        <p:spPr/>
        <p:txBody>
          <a:bodyPr/>
          <a:lstStyle>
            <a:lvl1pPr>
              <a:defRPr/>
            </a:lvl1pPr>
          </a:lstStyle>
          <a:p>
            <a:fld id="{45DF1C58-3273-41DE-A37C-15966C597392}"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856211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181100"/>
            <a:ext cx="4038600"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181100"/>
            <a:ext cx="4038600"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1ECA9903-0C7E-4FB3-9A98-A119527FF471}" type="datetime1">
              <a:rPr lang="en-US" smtClean="0">
                <a:solidFill>
                  <a:srgbClr val="000000"/>
                </a:solidFill>
                <a:cs typeface="Arial"/>
              </a:rPr>
              <a:pPr/>
              <a:t>5/18/2016</a:t>
            </a:fld>
            <a:endParaRPr lang="en-US" dirty="0">
              <a:solidFill>
                <a:srgbClr val="000000"/>
              </a:solidFill>
              <a:cs typeface="Aria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7" name="Slide Number Placeholder 6"/>
          <p:cNvSpPr>
            <a:spLocks noGrp="1"/>
          </p:cNvSpPr>
          <p:nvPr>
            <p:ph type="sldNum" sz="quarter" idx="12"/>
          </p:nvPr>
        </p:nvSpPr>
        <p:spPr/>
        <p:txBody>
          <a:bodyPr/>
          <a:lstStyle>
            <a:lvl1pPr>
              <a:defRPr/>
            </a:lvl1pPr>
          </a:lstStyle>
          <a:p>
            <a:fld id="{F7D85FF7-A67F-40A6-B474-000680F4436D}"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399178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sz="2000"/>
            </a:lvl1pPr>
            <a:lvl2pPr>
              <a:defRPr sz="20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1558CDDA-7CFD-47DD-A480-C3E43D6A8CF6}" type="slidenum">
              <a:rPr lang="en-US"/>
              <a:pPr>
                <a:defRPr/>
              </a:pPr>
              <a:t>‹#›</a:t>
            </a:fld>
            <a:endParaRPr lang="en-US" dirty="0"/>
          </a:p>
        </p:txBody>
      </p:sp>
      <p:sp>
        <p:nvSpPr>
          <p:cNvPr id="5"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B7241E4D-3CDD-40B4-A1A7-15E9878878F2}" type="datetime1">
              <a:rPr lang="en-US" smtClean="0">
                <a:solidFill>
                  <a:srgbClr val="000000"/>
                </a:solidFill>
                <a:cs typeface="Arial"/>
              </a:rPr>
              <a:pPr/>
              <a:t>5/18/2016</a:t>
            </a:fld>
            <a:endParaRPr lang="en-US" dirty="0">
              <a:solidFill>
                <a:srgbClr val="000000"/>
              </a:solidFill>
              <a:cs typeface="Arial"/>
            </a:endParaRPr>
          </a:p>
        </p:txBody>
      </p:sp>
      <p:sp>
        <p:nvSpPr>
          <p:cNvPr id="8" name="Footer Placeholder 7"/>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9" name="Slide Number Placeholder 8"/>
          <p:cNvSpPr>
            <a:spLocks noGrp="1"/>
          </p:cNvSpPr>
          <p:nvPr>
            <p:ph type="sldNum" sz="quarter" idx="12"/>
          </p:nvPr>
        </p:nvSpPr>
        <p:spPr/>
        <p:txBody>
          <a:bodyPr/>
          <a:lstStyle>
            <a:lvl1pPr>
              <a:defRPr/>
            </a:lvl1pPr>
          </a:lstStyle>
          <a:p>
            <a:fld id="{444DDE38-D9CD-4585-BD25-7DBC7855FD89}"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155012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905F24CF-A43D-4591-BAE7-C8E883848EC5}" type="datetime1">
              <a:rPr lang="en-US" smtClean="0">
                <a:solidFill>
                  <a:srgbClr val="000000"/>
                </a:solidFill>
                <a:cs typeface="Arial"/>
              </a:rPr>
              <a:pPr/>
              <a:t>5/18/2016</a:t>
            </a:fld>
            <a:endParaRPr lang="en-US" dirty="0">
              <a:solidFill>
                <a:srgbClr val="000000"/>
              </a:solidFill>
              <a:cs typeface="Aria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5" name="Slide Number Placeholder 4"/>
          <p:cNvSpPr>
            <a:spLocks noGrp="1"/>
          </p:cNvSpPr>
          <p:nvPr>
            <p:ph type="sldNum" sz="quarter" idx="12"/>
          </p:nvPr>
        </p:nvSpPr>
        <p:spPr/>
        <p:txBody>
          <a:bodyPr/>
          <a:lstStyle>
            <a:lvl1pPr>
              <a:defRPr/>
            </a:lvl1pPr>
          </a:lstStyle>
          <a:p>
            <a:fld id="{A17DFDFD-177D-4234-B869-C6F6311B79FD}"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797649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9AEB97A-1DD1-4473-B8E6-DEA77DD696A6}" type="datetime1">
              <a:rPr lang="en-US" smtClean="0">
                <a:solidFill>
                  <a:srgbClr val="000000"/>
                </a:solidFill>
                <a:cs typeface="Arial"/>
              </a:rPr>
              <a:pPr/>
              <a:t>5/18/2016</a:t>
            </a:fld>
            <a:endParaRPr lang="en-US" dirty="0">
              <a:solidFill>
                <a:srgbClr val="000000"/>
              </a:solidFill>
              <a:cs typeface="Arial"/>
            </a:endParaRPr>
          </a:p>
        </p:txBody>
      </p:sp>
      <p:sp>
        <p:nvSpPr>
          <p:cNvPr id="3" name="Footer Placeholder 2"/>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4" name="Slide Number Placeholder 3"/>
          <p:cNvSpPr>
            <a:spLocks noGrp="1"/>
          </p:cNvSpPr>
          <p:nvPr>
            <p:ph type="sldNum" sz="quarter" idx="12"/>
          </p:nvPr>
        </p:nvSpPr>
        <p:spPr/>
        <p:txBody>
          <a:bodyPr/>
          <a:lstStyle>
            <a:lvl1pPr>
              <a:defRPr/>
            </a:lvl1pPr>
          </a:lstStyle>
          <a:p>
            <a:fld id="{BEC402C1-57FC-414B-9D06-AC51F2605007}"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2221754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B6E19A5-1BE5-48CB-8849-DCED2868CA68}" type="datetime1">
              <a:rPr lang="en-US" smtClean="0">
                <a:solidFill>
                  <a:srgbClr val="000000"/>
                </a:solidFill>
                <a:cs typeface="Arial"/>
              </a:rPr>
              <a:pPr/>
              <a:t>5/18/2016</a:t>
            </a:fld>
            <a:endParaRPr lang="en-US" dirty="0">
              <a:solidFill>
                <a:srgbClr val="000000"/>
              </a:solidFill>
              <a:cs typeface="Aria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7" name="Slide Number Placeholder 6"/>
          <p:cNvSpPr>
            <a:spLocks noGrp="1"/>
          </p:cNvSpPr>
          <p:nvPr>
            <p:ph type="sldNum" sz="quarter" idx="12"/>
          </p:nvPr>
        </p:nvSpPr>
        <p:spPr/>
        <p:txBody>
          <a:bodyPr/>
          <a:lstStyle>
            <a:lvl1pPr>
              <a:defRPr/>
            </a:lvl1pPr>
          </a:lstStyle>
          <a:p>
            <a:fld id="{2B8FF8F6-5CBE-46EC-852F-4EA5B68621AF}"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3332282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D75D0BE-0B24-410F-B23F-2C0994326A4C}" type="datetime1">
              <a:rPr lang="en-US" smtClean="0">
                <a:solidFill>
                  <a:srgbClr val="000000"/>
                </a:solidFill>
                <a:cs typeface="Arial"/>
              </a:rPr>
              <a:pPr/>
              <a:t>5/18/2016</a:t>
            </a:fld>
            <a:endParaRPr lang="en-US" dirty="0">
              <a:solidFill>
                <a:srgbClr val="000000"/>
              </a:solidFill>
              <a:cs typeface="Arial"/>
            </a:endParaRPr>
          </a:p>
        </p:txBody>
      </p:sp>
      <p:sp>
        <p:nvSpPr>
          <p:cNvPr id="6" name="Footer Placeholder 5"/>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7" name="Slide Number Placeholder 6"/>
          <p:cNvSpPr>
            <a:spLocks noGrp="1"/>
          </p:cNvSpPr>
          <p:nvPr>
            <p:ph type="sldNum" sz="quarter" idx="12"/>
          </p:nvPr>
        </p:nvSpPr>
        <p:spPr/>
        <p:txBody>
          <a:bodyPr/>
          <a:lstStyle>
            <a:lvl1pPr>
              <a:defRPr/>
            </a:lvl1pPr>
          </a:lstStyle>
          <a:p>
            <a:fld id="{5EDDD48A-8CD6-4E15-9F33-976EBF183A71}"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2520953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17324267-DB76-40E7-999B-B4A719C877A0}" type="datetime1">
              <a:rPr lang="en-US" smtClean="0">
                <a:solidFill>
                  <a:srgbClr val="000000"/>
                </a:solidFill>
                <a:cs typeface="Arial"/>
              </a:rPr>
              <a:pPr/>
              <a:t>5/18/2016</a:t>
            </a:fld>
            <a:endParaRPr lang="en-US" dirty="0">
              <a:solidFill>
                <a:srgbClr val="000000"/>
              </a:solidFill>
              <a:cs typeface="Aria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6" name="Slide Number Placeholder 5"/>
          <p:cNvSpPr>
            <a:spLocks noGrp="1"/>
          </p:cNvSpPr>
          <p:nvPr>
            <p:ph type="sldNum" sz="quarter" idx="12"/>
          </p:nvPr>
        </p:nvSpPr>
        <p:spPr/>
        <p:txBody>
          <a:bodyPr/>
          <a:lstStyle>
            <a:lvl1pPr>
              <a:defRPr/>
            </a:lvl1pPr>
          </a:lstStyle>
          <a:p>
            <a:fld id="{25EC61BC-70F5-4DC9-B36C-415BA22791C5}"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3170696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296239E8-5F79-401A-AEB5-7C4A52192846}" type="datetime1">
              <a:rPr lang="en-US" smtClean="0">
                <a:solidFill>
                  <a:srgbClr val="000000"/>
                </a:solidFill>
                <a:cs typeface="Arial"/>
              </a:rPr>
              <a:pPr/>
              <a:t>5/18/2016</a:t>
            </a:fld>
            <a:endParaRPr lang="en-US" dirty="0">
              <a:solidFill>
                <a:srgbClr val="000000"/>
              </a:solidFill>
              <a:cs typeface="Arial"/>
            </a:endParaRPr>
          </a:p>
        </p:txBody>
      </p:sp>
      <p:sp>
        <p:nvSpPr>
          <p:cNvPr id="5" name="Footer Placeholder 4"/>
          <p:cNvSpPr>
            <a:spLocks noGrp="1"/>
          </p:cNvSpPr>
          <p:nvPr>
            <p:ph type="ftr" sz="quarter" idx="11"/>
          </p:nvPr>
        </p:nvSpPr>
        <p:spPr/>
        <p:txBody>
          <a:bodyPr/>
          <a:lstStyle>
            <a:lvl1pPr>
              <a:defRPr/>
            </a:lvl1pPr>
          </a:lstStyle>
          <a:p>
            <a:endParaRPr lang="en-US" dirty="0">
              <a:solidFill>
                <a:srgbClr val="000000"/>
              </a:solidFill>
              <a:cs typeface="Arial"/>
            </a:endParaRPr>
          </a:p>
        </p:txBody>
      </p:sp>
      <p:sp>
        <p:nvSpPr>
          <p:cNvPr id="6" name="Slide Number Placeholder 5"/>
          <p:cNvSpPr>
            <a:spLocks noGrp="1"/>
          </p:cNvSpPr>
          <p:nvPr>
            <p:ph type="sldNum" sz="quarter" idx="12"/>
          </p:nvPr>
        </p:nvSpPr>
        <p:spPr/>
        <p:txBody>
          <a:bodyPr/>
          <a:lstStyle>
            <a:lvl1pPr>
              <a:defRPr/>
            </a:lvl1pPr>
          </a:lstStyle>
          <a:p>
            <a:fld id="{CF9531F1-0866-4BF0-9BD3-CC46D3BAFB2E}"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5309250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3288"/>
          </a:xfrm>
        </p:spPr>
        <p:txBody>
          <a:bodyPr/>
          <a:lstStyle/>
          <a:p>
            <a:r>
              <a:rPr lang="en-US" smtClean="0"/>
              <a:t>Click to edit Master title style</a:t>
            </a:r>
            <a:endParaRPr lang="en-IN"/>
          </a:p>
        </p:txBody>
      </p:sp>
      <p:sp>
        <p:nvSpPr>
          <p:cNvPr id="3" name="Chart Placeholder 2"/>
          <p:cNvSpPr>
            <a:spLocks noGrp="1"/>
          </p:cNvSpPr>
          <p:nvPr>
            <p:ph type="chart" idx="1"/>
          </p:nvPr>
        </p:nvSpPr>
        <p:spPr>
          <a:xfrm>
            <a:off x="457200" y="1181100"/>
            <a:ext cx="8229600" cy="4945063"/>
          </a:xfrm>
        </p:spPr>
        <p:txBody>
          <a:bodyPr/>
          <a:lstStyle/>
          <a:p>
            <a:endParaRPr lang="en-IN"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D8E940D4-1DFB-421F-9EAB-E887EB8EB2DC}" type="datetime1">
              <a:rPr lang="en-US" smtClean="0">
                <a:solidFill>
                  <a:srgbClr val="000000"/>
                </a:solidFill>
                <a:cs typeface="Arial"/>
              </a:rPr>
              <a:pPr/>
              <a:t>5/18/2016</a:t>
            </a:fld>
            <a:endParaRPr lang="en-US" dirty="0">
              <a:solidFill>
                <a:srgbClr val="000000"/>
              </a:solidFill>
              <a:cs typeface="Aria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solidFill>
                <a:srgbClr val="000000"/>
              </a:solidFill>
              <a:cs typeface="Arial"/>
            </a:endParaRPr>
          </a:p>
        </p:txBody>
      </p:sp>
      <p:sp>
        <p:nvSpPr>
          <p:cNvPr id="6" name="Slide Number Placeholder 5"/>
          <p:cNvSpPr>
            <a:spLocks noGrp="1"/>
          </p:cNvSpPr>
          <p:nvPr>
            <p:ph type="sldNum" sz="quarter" idx="12"/>
          </p:nvPr>
        </p:nvSpPr>
        <p:spPr>
          <a:xfrm>
            <a:off x="6019800" y="6226175"/>
            <a:ext cx="2133600" cy="476250"/>
          </a:xfrm>
        </p:spPr>
        <p:txBody>
          <a:bodyPr/>
          <a:lstStyle>
            <a:lvl1pPr>
              <a:defRPr/>
            </a:lvl1pPr>
          </a:lstStyle>
          <a:p>
            <a:fld id="{CE5E7FD5-51DF-4E13-9CC8-A403771B86EC}" type="slidenum">
              <a:rPr lang="en-US">
                <a:solidFill>
                  <a:srgbClr val="000000"/>
                </a:solidFill>
                <a:latin typeface="Verdana"/>
                <a:cs typeface="Arial"/>
              </a:rPr>
              <a:pPr/>
              <a:t>‹#›</a:t>
            </a:fld>
            <a:endParaRPr lang="en-US" dirty="0">
              <a:solidFill>
                <a:srgbClr val="000000"/>
              </a:solidFill>
              <a:latin typeface="Verdana"/>
              <a:cs typeface="Arial"/>
            </a:endParaRPr>
          </a:p>
        </p:txBody>
      </p:sp>
    </p:spTree>
    <p:extLst>
      <p:ext uri="{BB962C8B-B14F-4D97-AF65-F5344CB8AC3E}">
        <p14:creationId xmlns:p14="http://schemas.microsoft.com/office/powerpoint/2010/main" val="66268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8D2AF391-D637-40EB-B01D-D52A53DEBE2E}" type="slidenum">
              <a:rPr lang="en-US"/>
              <a:pPr>
                <a:defRPr/>
              </a:pPr>
              <a:t>‹#›</a:t>
            </a:fld>
            <a:endParaRPr lang="en-US" dirty="0"/>
          </a:p>
        </p:txBody>
      </p:sp>
      <p:sp>
        <p:nvSpPr>
          <p:cNvPr id="5" name="Title Placeholder 5"/>
          <p:cNvSpPr txBox="1">
            <a:spLocks/>
          </p:cNvSpPr>
          <p:nvPr userDrawn="1"/>
        </p:nvSpPr>
        <p:spPr>
          <a:xfrm>
            <a:off x="80682" y="-1"/>
            <a:ext cx="8229600" cy="1008530"/>
          </a:xfrm>
          <a:prstGeom prst="rect">
            <a:avLst/>
          </a:prstGeom>
        </p:spPr>
        <p:txBody>
          <a:bodyPr vert="horz" lIns="91440" tIns="45720" rIns="91440" bIns="45720" rtlCol="0" anchor="ctr">
            <a:normAutofit/>
          </a:bodyPr>
          <a:lstStyle/>
          <a:p>
            <a:pPr marL="231775" marR="0" lvl="0" indent="-231775"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marL="228600" indent="-228600">
              <a:defRPr sz="2000"/>
            </a:lvl1pPr>
            <a:lvl2pPr marL="511175" indent="-228600">
              <a:buFont typeface="Wingdings" pitchFamily="2" charset="2"/>
              <a:buChar char="§"/>
              <a:defRPr sz="2000"/>
            </a:lvl2pPr>
            <a:lvl3pPr marL="806450" indent="-228600">
              <a:defRPr sz="1800"/>
            </a:lvl3pPr>
            <a:lvl4pPr marL="1089025" indent="-228600">
              <a:buFont typeface="Arial" pitchFamily="34" charset="0"/>
              <a:buChar char="•"/>
              <a:defRPr sz="1600"/>
            </a:lvl4pPr>
            <a:lvl5pPr marL="1263650" indent="-228600">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36DDBCF-8802-4B29-85D7-091E46AC652A}" type="slidenum">
              <a:rPr lang="en-US"/>
              <a:pPr>
                <a:defRPr/>
              </a:pPr>
              <a:t>‹#›</a:t>
            </a:fld>
            <a:endParaRPr lang="en-US" dirty="0"/>
          </a:p>
        </p:txBody>
      </p:sp>
      <p:sp>
        <p:nvSpPr>
          <p:cNvPr id="6" name="Content Placeholder 2"/>
          <p:cNvSpPr>
            <a:spLocks noGrp="1"/>
          </p:cNvSpPr>
          <p:nvPr>
            <p:ph sz="half" idx="11"/>
          </p:nvPr>
        </p:nvSpPr>
        <p:spPr>
          <a:xfrm>
            <a:off x="4684058" y="1618129"/>
            <a:ext cx="4038600" cy="4525963"/>
          </a:xfrm>
          <a:prstGeom prst="rect">
            <a:avLst/>
          </a:prstGeom>
        </p:spPr>
        <p:txBody>
          <a:bodyPr/>
          <a:lstStyle>
            <a:lvl1pPr marL="228600" indent="-228600">
              <a:defRPr sz="2000"/>
            </a:lvl1pPr>
            <a:lvl2pPr marL="511175" indent="-228600">
              <a:buFont typeface="Wingdings" pitchFamily="2" charset="2"/>
              <a:buChar char="§"/>
              <a:defRPr sz="2000"/>
            </a:lvl2pPr>
            <a:lvl3pPr marL="806450" indent="-228600">
              <a:defRPr sz="1800"/>
            </a:lvl3pPr>
            <a:lvl4pPr marL="1089025" indent="-228600">
              <a:buFont typeface="Arial" pitchFamily="34" charset="0"/>
              <a:buChar char="•"/>
              <a:defRPr sz="1600"/>
            </a:lvl4pPr>
            <a:lvl5pPr marL="1263650" indent="-228600">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Rectangle 8"/>
          <p:cNvSpPr>
            <a:spLocks noGrp="1" noChangeArrowheads="1"/>
          </p:cNvSpPr>
          <p:nvPr>
            <p:ph type="sldNum" sz="quarter" idx="10"/>
          </p:nvPr>
        </p:nvSpPr>
        <p:spPr>
          <a:ln/>
        </p:spPr>
        <p:txBody>
          <a:bodyPr/>
          <a:lstStyle>
            <a:lvl1pPr>
              <a:defRPr/>
            </a:lvl1pPr>
          </a:lstStyle>
          <a:p>
            <a:pPr>
              <a:defRPr/>
            </a:pPr>
            <a:fld id="{AAC37394-698D-4361-AB41-39B862FD8C36}" type="slidenum">
              <a:rPr lang="en-US"/>
              <a:pPr>
                <a:defRPr/>
              </a:pPr>
              <a:t>‹#›</a:t>
            </a:fld>
            <a:endParaRPr lang="en-US" dirty="0"/>
          </a:p>
        </p:txBody>
      </p:sp>
      <p:sp>
        <p:nvSpPr>
          <p:cNvPr id="8" name="Content Placeholder 2"/>
          <p:cNvSpPr>
            <a:spLocks noGrp="1"/>
          </p:cNvSpPr>
          <p:nvPr>
            <p:ph sz="half" idx="11" hasCustomPrompt="1"/>
          </p:nvPr>
        </p:nvSpPr>
        <p:spPr>
          <a:xfrm>
            <a:off x="457200" y="2178424"/>
            <a:ext cx="4038600" cy="3947739"/>
          </a:xfrm>
          <a:prstGeom prst="rect">
            <a:avLst/>
          </a:prstGeom>
        </p:spPr>
        <p:txBody>
          <a:bodyPr/>
          <a:lstStyle>
            <a:lvl1pPr marL="228600" indent="-228600">
              <a:defRPr sz="2000"/>
            </a:lvl1pPr>
            <a:lvl2pPr marL="511175" indent="-228600">
              <a:buFont typeface="Arial" pitchFamily="34" charset="0"/>
              <a:buChar char="•"/>
              <a:defRPr sz="2000"/>
            </a:lvl2pPr>
            <a:lvl3pPr marL="806450" indent="-228600">
              <a:defRPr sz="1800"/>
            </a:lvl3pPr>
            <a:lvl4pPr marL="1089025" indent="-228600">
              <a:buFont typeface="Arial" pitchFamily="34" charset="0"/>
              <a:buChar char="•"/>
              <a:defRPr sz="1600"/>
            </a:lvl4pPr>
            <a:lvl5pPr marL="1263650" indent="-228600">
              <a:buFont typeface="Arial" pitchFamily="34" charset="0"/>
              <a:buChar char="•"/>
              <a:defRPr sz="1600"/>
            </a:lvl5pPr>
            <a:lvl6pPr>
              <a:defRPr sz="1800"/>
            </a:lvl6pPr>
            <a:lvl7pPr>
              <a:defRPr sz="1800"/>
            </a:lvl7pPr>
            <a:lvl8pPr>
              <a:defRPr sz="1800"/>
            </a:lvl8pPr>
            <a:lvl9pPr>
              <a:defRPr sz="18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sz="half" idx="12" hasCustomPrompt="1"/>
          </p:nvPr>
        </p:nvSpPr>
        <p:spPr>
          <a:xfrm>
            <a:off x="4657165" y="2196354"/>
            <a:ext cx="4038600" cy="3947739"/>
          </a:xfrm>
          <a:prstGeom prst="rect">
            <a:avLst/>
          </a:prstGeom>
        </p:spPr>
        <p:txBody>
          <a:bodyPr/>
          <a:lstStyle>
            <a:lvl1pPr marL="228600" indent="-228600">
              <a:defRPr sz="2000"/>
            </a:lvl1pPr>
            <a:lvl2pPr marL="511175" indent="-228600">
              <a:buFont typeface="Arial" pitchFamily="34" charset="0"/>
              <a:buChar char="•"/>
              <a:defRPr sz="2000"/>
            </a:lvl2pPr>
            <a:lvl3pPr marL="806450" indent="-228600">
              <a:defRPr sz="1800"/>
            </a:lvl3pPr>
            <a:lvl4pPr marL="1089025" indent="-228600">
              <a:buFont typeface="Arial" pitchFamily="34" charset="0"/>
              <a:buChar char="•"/>
              <a:defRPr sz="1600"/>
            </a:lvl4pPr>
            <a:lvl5pPr marL="1263650" indent="-228600">
              <a:buFont typeface="Arial" pitchFamily="34" charset="0"/>
              <a:buChar char="•"/>
              <a:defRPr sz="1600"/>
            </a:lvl5pPr>
            <a:lvl6pPr>
              <a:defRPr sz="1800"/>
            </a:lvl6pPr>
            <a:lvl7pPr>
              <a:defRPr sz="1800"/>
            </a:lvl7pPr>
            <a:lvl8pPr>
              <a:defRPr sz="1800"/>
            </a:lvl8pPr>
            <a:lvl9pPr>
              <a:defRPr sz="18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8"/>
          <p:cNvSpPr>
            <a:spLocks noGrp="1" noChangeArrowheads="1"/>
          </p:cNvSpPr>
          <p:nvPr>
            <p:ph type="sldNum" sz="quarter" idx="10"/>
          </p:nvPr>
        </p:nvSpPr>
        <p:spPr>
          <a:ln/>
        </p:spPr>
        <p:txBody>
          <a:bodyPr/>
          <a:lstStyle>
            <a:lvl1pPr>
              <a:defRPr/>
            </a:lvl1pPr>
          </a:lstStyle>
          <a:p>
            <a:pPr>
              <a:defRPr/>
            </a:pPr>
            <a:fld id="{D0944D99-665D-43B5-A36B-8D0B4985ACF8}" type="slidenum">
              <a:rPr lang="en-US"/>
              <a:pPr>
                <a:defRPr/>
              </a:pPr>
              <a:t>‹#›</a:t>
            </a:fld>
            <a:endParaRPr lang="en-US" dirty="0"/>
          </a:p>
        </p:txBody>
      </p:sp>
      <p:sp>
        <p:nvSpPr>
          <p:cNvPr id="4"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89A31C09-2C0A-4119-A886-5F6E33B0AFC9}" type="slidenum">
              <a:rPr lang="en-US"/>
              <a:pPr>
                <a:defRPr/>
              </a:pPr>
              <a:t>‹#›</a:t>
            </a:fld>
            <a:endParaRPr lang="en-US" dirty="0"/>
          </a:p>
        </p:txBody>
      </p:sp>
      <p:sp>
        <p:nvSpPr>
          <p:cNvPr id="3"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52281"/>
            <a:ext cx="3008313" cy="88376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438835"/>
            <a:ext cx="5111750" cy="5131079"/>
          </a:xfrm>
          <a:prstGeom prst="rect">
            <a:avLst/>
          </a:prstGeom>
        </p:spPr>
        <p:txBody>
          <a:bodyPr/>
          <a:lstStyle>
            <a:lvl1pPr>
              <a:defRPr sz="2400"/>
            </a:lvl1pPr>
            <a:lvl2pPr marL="581025" indent="-285750">
              <a:buFont typeface="Arial" pitchFamily="34" charset="0"/>
              <a:buChar char="•"/>
              <a:defRPr sz="2000"/>
            </a:lvl2pPr>
            <a:lvl3pPr marL="968375" indent="-228600">
              <a:defRPr sz="2000"/>
            </a:lvl3pPr>
            <a:lvl4pPr marL="1263650" indent="-228600">
              <a:buFont typeface="Arial" pitchFamily="34" charset="0"/>
              <a:buChar char="•"/>
              <a:defRPr sz="1600"/>
            </a:lvl4pPr>
            <a:lvl5pPr marL="1492250" indent="-228600">
              <a:buFont typeface="Arial" pitchFamily="34" charset="0"/>
              <a:buChar cha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420471"/>
            <a:ext cx="3008313" cy="414944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0054BA71-A52C-4C93-81C6-392152960A17}" type="slidenum">
              <a:rPr lang="en-US"/>
              <a:pPr>
                <a:defRPr/>
              </a:pPr>
              <a:t>‹#›</a:t>
            </a:fld>
            <a:endParaRPr lang="en-US" dirty="0"/>
          </a:p>
        </p:txBody>
      </p:sp>
      <p:sp>
        <p:nvSpPr>
          <p:cNvPr id="6" name="Title Placeholder 5"/>
          <p:cNvSpPr txBox="1">
            <a:spLocks/>
          </p:cNvSpPr>
          <p:nvPr userDrawn="1"/>
        </p:nvSpPr>
        <p:spPr>
          <a:xfrm>
            <a:off x="80682" y="-1"/>
            <a:ext cx="8229600" cy="1008530"/>
          </a:xfrm>
          <a:prstGeom prst="rect">
            <a:avLst/>
          </a:prstGeom>
        </p:spPr>
        <p:txBody>
          <a:bodyPr vert="horz" lIns="91440" tIns="45720" rIns="91440" bIns="45720" rtlCol="0" anchor="ctr">
            <a:normAutofit/>
          </a:bodyPr>
          <a:lstStyle/>
          <a:p>
            <a:pPr marL="231775" marR="0" lvl="0" indent="-231775"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chemeClr val="bg1"/>
                </a:solidFill>
                <a:effectLst/>
                <a:uLnTx/>
                <a:uFillTx/>
                <a:latin typeface="+mj-lt"/>
                <a:ea typeface="+mj-ea"/>
                <a:cs typeface="+mj-cs"/>
              </a:rPr>
              <a:t>Click to edit Master title style</a:t>
            </a:r>
            <a:endParaRPr kumimoji="0" lang="en-US" sz="2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6800"/>
            <a:ext cx="5486400" cy="566738"/>
          </a:xfrm>
          <a:prstGeom prst="rect">
            <a:avLst/>
          </a:prstGeom>
        </p:spPr>
        <p:txBody>
          <a:bodyPr anchor="b"/>
          <a:lstStyle>
            <a:lvl1pPr algn="l">
              <a:defRPr sz="2000" b="1">
                <a:latin typeface="+mj-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358899"/>
            <a:ext cx="5486400" cy="33686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494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E5809930-0FD2-4619-8B3B-F973C93ED97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71" name="Rectangle 7"/>
          <p:cNvSpPr>
            <a:spLocks noChangeArrowheads="1"/>
          </p:cNvSpPr>
          <p:nvPr/>
        </p:nvSpPr>
        <p:spPr bwMode="gray">
          <a:xfrm>
            <a:off x="0" y="1"/>
            <a:ext cx="9144000" cy="995082"/>
          </a:xfrm>
          <a:prstGeom prst="rect">
            <a:avLst/>
          </a:prstGeom>
          <a:solidFill>
            <a:srgbClr val="003366"/>
          </a:solidFill>
          <a:ln w="9525">
            <a:noFill/>
            <a:miter lim="800000"/>
            <a:headEnd/>
            <a:tailEnd/>
          </a:ln>
          <a:effectLst/>
        </p:spPr>
        <p:txBody>
          <a:bodyPr anchor="ctr"/>
          <a:lstStyle/>
          <a:p>
            <a:pPr marL="231775" algn="l">
              <a:defRPr/>
            </a:pPr>
            <a:endParaRPr lang="en-US" sz="4400" b="0" dirty="0">
              <a:solidFill>
                <a:schemeClr val="tx2"/>
              </a:solidFill>
              <a:latin typeface="Arial" charset="0"/>
            </a:endParaRPr>
          </a:p>
        </p:txBody>
      </p:sp>
      <p:sp>
        <p:nvSpPr>
          <p:cNvPr id="11272" name="Rectangle 8"/>
          <p:cNvSpPr>
            <a:spLocks noGrp="1" noChangeArrowheads="1"/>
          </p:cNvSpPr>
          <p:nvPr>
            <p:ph type="sldNum" sz="quarter" idx="4"/>
          </p:nvPr>
        </p:nvSpPr>
        <p:spPr bwMode="auto">
          <a:xfrm>
            <a:off x="6977063" y="657701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smtClean="0">
                <a:latin typeface="Arial" charset="0"/>
              </a:defRPr>
            </a:lvl1pPr>
          </a:lstStyle>
          <a:p>
            <a:pPr>
              <a:defRPr/>
            </a:pPr>
            <a:fld id="{03722264-9FE0-44DA-AFA8-8B574C360A92}" type="slidenum">
              <a:rPr lang="en-US"/>
              <a:pPr>
                <a:defRPr/>
              </a:pPr>
              <a:t>‹#›</a:t>
            </a:fld>
            <a:endParaRPr lang="en-US" dirty="0"/>
          </a:p>
        </p:txBody>
      </p:sp>
      <p:sp>
        <p:nvSpPr>
          <p:cNvPr id="6" name="Title Placeholder 5"/>
          <p:cNvSpPr>
            <a:spLocks noGrp="1"/>
          </p:cNvSpPr>
          <p:nvPr>
            <p:ph type="title"/>
          </p:nvPr>
        </p:nvSpPr>
        <p:spPr>
          <a:xfrm>
            <a:off x="80682" y="-1"/>
            <a:ext cx="8229600" cy="100853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708" r:id="rId14"/>
    <p:sldLayoutId id="2147484095" r:id="rId15"/>
  </p:sldLayoutIdLst>
  <p:hf hdr="0" ftr="0" dt="0"/>
  <p:txStyles>
    <p:titleStyle>
      <a:lvl1pPr marL="231775" indent="-231775" algn="l" rtl="0" eaLnBrk="1" fontAlgn="base" hangingPunct="1">
        <a:spcBef>
          <a:spcPct val="0"/>
        </a:spcBef>
        <a:spcAft>
          <a:spcPct val="0"/>
        </a:spcAft>
        <a:defRPr sz="2400">
          <a:solidFill>
            <a:schemeClr val="bg1"/>
          </a:solidFill>
          <a:latin typeface="+mj-lt"/>
          <a:ea typeface="+mj-ea"/>
          <a:cs typeface="+mj-cs"/>
        </a:defRPr>
      </a:lvl1pPr>
      <a:lvl2pPr marL="231775" indent="-231775" algn="ctr" rtl="0" eaLnBrk="1" fontAlgn="base" hangingPunct="1">
        <a:spcBef>
          <a:spcPct val="0"/>
        </a:spcBef>
        <a:spcAft>
          <a:spcPct val="0"/>
        </a:spcAft>
        <a:defRPr sz="4400">
          <a:solidFill>
            <a:schemeClr val="tx2"/>
          </a:solidFill>
          <a:latin typeface="Arial" charset="0"/>
        </a:defRPr>
      </a:lvl2pPr>
      <a:lvl3pPr marL="231775" indent="-231775" algn="ctr" rtl="0" eaLnBrk="1" fontAlgn="base" hangingPunct="1">
        <a:spcBef>
          <a:spcPct val="0"/>
        </a:spcBef>
        <a:spcAft>
          <a:spcPct val="0"/>
        </a:spcAft>
        <a:defRPr sz="4400">
          <a:solidFill>
            <a:schemeClr val="tx2"/>
          </a:solidFill>
          <a:latin typeface="Arial" charset="0"/>
        </a:defRPr>
      </a:lvl3pPr>
      <a:lvl4pPr marL="231775" indent="-231775" algn="ctr" rtl="0" eaLnBrk="1" fontAlgn="base" hangingPunct="1">
        <a:spcBef>
          <a:spcPct val="0"/>
        </a:spcBef>
        <a:spcAft>
          <a:spcPct val="0"/>
        </a:spcAft>
        <a:defRPr sz="4400">
          <a:solidFill>
            <a:schemeClr val="tx2"/>
          </a:solidFill>
          <a:latin typeface="Arial" charset="0"/>
        </a:defRPr>
      </a:lvl4pPr>
      <a:lvl5pPr marL="231775" indent="-231775" algn="ctr" rtl="0" eaLnBrk="1" fontAlgn="base" hangingPunct="1">
        <a:spcBef>
          <a:spcPct val="0"/>
        </a:spcBef>
        <a:spcAft>
          <a:spcPct val="0"/>
        </a:spcAft>
        <a:defRPr sz="4400">
          <a:solidFill>
            <a:schemeClr val="tx2"/>
          </a:solidFill>
          <a:latin typeface="Arial" charset="0"/>
        </a:defRPr>
      </a:lvl5pPr>
      <a:lvl6pPr marL="688975" algn="ctr" rtl="0" eaLnBrk="1" fontAlgn="base" hangingPunct="1">
        <a:spcBef>
          <a:spcPct val="0"/>
        </a:spcBef>
        <a:spcAft>
          <a:spcPct val="0"/>
        </a:spcAft>
        <a:defRPr sz="4400">
          <a:solidFill>
            <a:schemeClr val="tx2"/>
          </a:solidFill>
          <a:latin typeface="Arial" charset="0"/>
        </a:defRPr>
      </a:lvl6pPr>
      <a:lvl7pPr marL="1146175" algn="ctr" rtl="0" eaLnBrk="1" fontAlgn="base" hangingPunct="1">
        <a:spcBef>
          <a:spcPct val="0"/>
        </a:spcBef>
        <a:spcAft>
          <a:spcPct val="0"/>
        </a:spcAft>
        <a:defRPr sz="4400">
          <a:solidFill>
            <a:schemeClr val="tx2"/>
          </a:solidFill>
          <a:latin typeface="Arial" charset="0"/>
        </a:defRPr>
      </a:lvl7pPr>
      <a:lvl8pPr marL="1603375" algn="ctr" rtl="0" eaLnBrk="1" fontAlgn="base" hangingPunct="1">
        <a:spcBef>
          <a:spcPct val="0"/>
        </a:spcBef>
        <a:spcAft>
          <a:spcPct val="0"/>
        </a:spcAft>
        <a:defRPr sz="4400">
          <a:solidFill>
            <a:schemeClr val="tx2"/>
          </a:solidFill>
          <a:latin typeface="Arial" charset="0"/>
        </a:defRPr>
      </a:lvl8pPr>
      <a:lvl9pPr marL="2060575"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6899" name="Rectangle 3"/>
          <p:cNvSpPr>
            <a:spLocks noGrp="1" noChangeArrowheads="1"/>
          </p:cNvSpPr>
          <p:nvPr>
            <p:ph type="body" idx="1"/>
          </p:nvPr>
        </p:nvSpPr>
        <p:spPr bwMode="auto">
          <a:xfrm>
            <a:off x="457200" y="1181100"/>
            <a:ext cx="8229600" cy="4945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69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cs typeface="+mn-cs"/>
              </a:defRPr>
            </a:lvl1pPr>
          </a:lstStyle>
          <a:p>
            <a:fld id="{FE9B05E0-D13D-4DA1-B21D-C233EE948889}" type="datetime1">
              <a:rPr lang="en-US" smtClean="0">
                <a:solidFill>
                  <a:srgbClr val="000000"/>
                </a:solidFill>
                <a:ea typeface="MS PGothic" pitchFamily="34" charset="-128"/>
                <a:cs typeface="Arial"/>
              </a:rPr>
              <a:pPr/>
              <a:t>5/18/2016</a:t>
            </a:fld>
            <a:endParaRPr lang="en-US" dirty="0" smtClean="0">
              <a:solidFill>
                <a:srgbClr val="000000"/>
              </a:solidFill>
              <a:ea typeface="MS PGothic" pitchFamily="34" charset="-128"/>
              <a:cs typeface="Arial"/>
            </a:endParaRPr>
          </a:p>
        </p:txBody>
      </p:sp>
      <p:sp>
        <p:nvSpPr>
          <p:cNvPr id="3369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cs typeface="+mn-cs"/>
              </a:defRPr>
            </a:lvl1pPr>
          </a:lstStyle>
          <a:p>
            <a:endParaRPr lang="en-US" dirty="0" smtClean="0">
              <a:solidFill>
                <a:srgbClr val="000000"/>
              </a:solidFill>
              <a:ea typeface="MS PGothic" pitchFamily="34" charset="-128"/>
              <a:cs typeface="Arial"/>
            </a:endParaRPr>
          </a:p>
        </p:txBody>
      </p:sp>
      <p:sp>
        <p:nvSpPr>
          <p:cNvPr id="336902" name="Rectangle 6"/>
          <p:cNvSpPr>
            <a:spLocks noGrp="1" noChangeArrowheads="1"/>
          </p:cNvSpPr>
          <p:nvPr>
            <p:ph type="sldNum" sz="quarter" idx="4"/>
          </p:nvPr>
        </p:nvSpPr>
        <p:spPr bwMode="auto">
          <a:xfrm>
            <a:off x="6019800" y="62261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cs typeface="+mn-cs"/>
              </a:defRPr>
            </a:lvl1pPr>
          </a:lstStyle>
          <a:p>
            <a:fld id="{FB979BAA-5B25-45BA-BFA0-06E2D297FA09}" type="slidenum">
              <a:rPr lang="en-US" smtClean="0">
                <a:solidFill>
                  <a:srgbClr val="000000"/>
                </a:solidFill>
                <a:latin typeface="Verdana"/>
                <a:ea typeface="MS PGothic" pitchFamily="34" charset="-128"/>
                <a:cs typeface="Arial"/>
              </a:rPr>
              <a:pPr/>
              <a:t>‹#›</a:t>
            </a:fld>
            <a:endParaRPr lang="en-US" dirty="0" smtClean="0">
              <a:solidFill>
                <a:srgbClr val="000000"/>
              </a:solidFill>
              <a:latin typeface="Verdana"/>
              <a:ea typeface="MS PGothic" pitchFamily="34" charset="-128"/>
              <a:cs typeface="Arial"/>
            </a:endParaRPr>
          </a:p>
        </p:txBody>
      </p:sp>
      <p:sp>
        <p:nvSpPr>
          <p:cNvPr id="336903" name="Rectangle 7"/>
          <p:cNvSpPr>
            <a:spLocks noGrp="1" noChangeArrowheads="1"/>
          </p:cNvSpPr>
          <p:nvPr>
            <p:ph type="title"/>
          </p:nvPr>
        </p:nvSpPr>
        <p:spPr bwMode="gray">
          <a:xfrm>
            <a:off x="0" y="0"/>
            <a:ext cx="9144000" cy="903288"/>
          </a:xfrm>
          <a:prstGeom prst="rect">
            <a:avLst/>
          </a:prstGeom>
          <a:solidFill>
            <a:srgbClr val="003366"/>
          </a:solid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2522647901"/>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Lst>
  <p:hf hdr="0" ftr="0" dt="0"/>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Verdana" pitchFamily="34" charset="0"/>
          <a:cs typeface="Arial" charset="0"/>
        </a:defRPr>
      </a:lvl2pPr>
      <a:lvl3pPr algn="l" rtl="0" fontAlgn="base">
        <a:spcBef>
          <a:spcPct val="0"/>
        </a:spcBef>
        <a:spcAft>
          <a:spcPct val="0"/>
        </a:spcAft>
        <a:defRPr sz="3200">
          <a:solidFill>
            <a:schemeClr val="bg1"/>
          </a:solidFill>
          <a:latin typeface="Verdana" pitchFamily="34" charset="0"/>
          <a:cs typeface="Arial" charset="0"/>
        </a:defRPr>
      </a:lvl3pPr>
      <a:lvl4pPr algn="l" rtl="0" fontAlgn="base">
        <a:spcBef>
          <a:spcPct val="0"/>
        </a:spcBef>
        <a:spcAft>
          <a:spcPct val="0"/>
        </a:spcAft>
        <a:defRPr sz="3200">
          <a:solidFill>
            <a:schemeClr val="bg1"/>
          </a:solidFill>
          <a:latin typeface="Verdana" pitchFamily="34" charset="0"/>
          <a:cs typeface="Arial" charset="0"/>
        </a:defRPr>
      </a:lvl4pPr>
      <a:lvl5pPr algn="l" rtl="0" fontAlgn="base">
        <a:spcBef>
          <a:spcPct val="0"/>
        </a:spcBef>
        <a:spcAft>
          <a:spcPct val="0"/>
        </a:spcAft>
        <a:defRPr sz="3200">
          <a:solidFill>
            <a:schemeClr val="bg1"/>
          </a:solidFill>
          <a:latin typeface="Verdana" pitchFamily="34" charset="0"/>
          <a:cs typeface="Arial" charset="0"/>
        </a:defRPr>
      </a:lvl5pPr>
      <a:lvl6pPr marL="457200" algn="l" rtl="0" fontAlgn="base">
        <a:spcBef>
          <a:spcPct val="0"/>
        </a:spcBef>
        <a:spcAft>
          <a:spcPct val="0"/>
        </a:spcAft>
        <a:defRPr sz="3200">
          <a:solidFill>
            <a:schemeClr val="bg1"/>
          </a:solidFill>
          <a:latin typeface="Verdana" pitchFamily="34" charset="0"/>
          <a:cs typeface="Arial" charset="0"/>
        </a:defRPr>
      </a:lvl6pPr>
      <a:lvl7pPr marL="914400" algn="l" rtl="0" fontAlgn="base">
        <a:spcBef>
          <a:spcPct val="0"/>
        </a:spcBef>
        <a:spcAft>
          <a:spcPct val="0"/>
        </a:spcAft>
        <a:defRPr sz="3200">
          <a:solidFill>
            <a:schemeClr val="bg1"/>
          </a:solidFill>
          <a:latin typeface="Verdana" pitchFamily="34" charset="0"/>
          <a:cs typeface="Arial" charset="0"/>
        </a:defRPr>
      </a:lvl7pPr>
      <a:lvl8pPr marL="1371600" algn="l" rtl="0" fontAlgn="base">
        <a:spcBef>
          <a:spcPct val="0"/>
        </a:spcBef>
        <a:spcAft>
          <a:spcPct val="0"/>
        </a:spcAft>
        <a:defRPr sz="3200">
          <a:solidFill>
            <a:schemeClr val="bg1"/>
          </a:solidFill>
          <a:latin typeface="Verdana" pitchFamily="34" charset="0"/>
          <a:cs typeface="Arial" charset="0"/>
        </a:defRPr>
      </a:lvl8pPr>
      <a:lvl9pPr marL="1828800" algn="l" rtl="0" fontAlgn="base">
        <a:spcBef>
          <a:spcPct val="0"/>
        </a:spcBef>
        <a:spcAft>
          <a:spcPct val="0"/>
        </a:spcAft>
        <a:defRPr sz="3200">
          <a:solidFill>
            <a:schemeClr val="bg1"/>
          </a:solidFill>
          <a:latin typeface="Verdana" pitchFamily="34" charset="0"/>
          <a:cs typeface="Arial" charset="0"/>
        </a:defRPr>
      </a:lvl9pPr>
    </p:titleStyle>
    <p:bodyStyle>
      <a:lvl1pPr marL="342900" indent="-342900" algn="l" rtl="0" fontAlgn="base">
        <a:spcBef>
          <a:spcPct val="20000"/>
        </a:spcBef>
        <a:spcAft>
          <a:spcPct val="0"/>
        </a:spcAft>
        <a:buChar char="•"/>
        <a:defRPr sz="1600">
          <a:solidFill>
            <a:schemeClr val="tx1"/>
          </a:solidFill>
          <a:latin typeface="+mn-lt"/>
          <a:ea typeface="+mn-ea"/>
          <a:cs typeface="+mn-cs"/>
        </a:defRPr>
      </a:lvl1pPr>
      <a:lvl2pPr marL="742950" indent="-285750" algn="l" rtl="0" fontAlgn="base">
        <a:spcBef>
          <a:spcPct val="20000"/>
        </a:spcBef>
        <a:spcAft>
          <a:spcPct val="0"/>
        </a:spcAft>
        <a:buChar char="–"/>
        <a:defRPr sz="1600">
          <a:solidFill>
            <a:schemeClr val="tx1"/>
          </a:solidFill>
          <a:latin typeface="+mn-lt"/>
          <a:cs typeface="+mn-cs"/>
        </a:defRPr>
      </a:lvl2pPr>
      <a:lvl3pPr marL="1143000" indent="-228600" algn="l" rtl="0" fontAlgn="base">
        <a:spcBef>
          <a:spcPct val="20000"/>
        </a:spcBef>
        <a:spcAft>
          <a:spcPct val="0"/>
        </a:spcAft>
        <a:buChar char="•"/>
        <a:defRPr sz="1600">
          <a:solidFill>
            <a:schemeClr val="tx1"/>
          </a:solidFill>
          <a:latin typeface="+mn-lt"/>
          <a:cs typeface="+mn-cs"/>
        </a:defRPr>
      </a:lvl3pPr>
      <a:lvl4pPr marL="1600200" indent="-228600" algn="l" rtl="0" fontAlgn="base">
        <a:spcBef>
          <a:spcPct val="20000"/>
        </a:spcBef>
        <a:spcAft>
          <a:spcPct val="0"/>
        </a:spcAft>
        <a:buChar char="–"/>
        <a:defRPr sz="1600">
          <a:solidFill>
            <a:schemeClr val="tx1"/>
          </a:solidFill>
          <a:latin typeface="+mn-lt"/>
          <a:cs typeface="+mn-cs"/>
        </a:defRPr>
      </a:lvl4pPr>
      <a:lvl5pPr marL="2057400" indent="-228600" algn="l" rtl="0" fontAlgn="base">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3"/>
          <p:cNvSpPr>
            <a:spLocks noChangeArrowheads="1"/>
          </p:cNvSpPr>
          <p:nvPr/>
        </p:nvSpPr>
        <p:spPr bwMode="auto">
          <a:xfrm>
            <a:off x="0" y="0"/>
            <a:ext cx="9144000" cy="914400"/>
          </a:xfrm>
          <a:prstGeom prst="rect">
            <a:avLst/>
          </a:prstGeom>
          <a:solidFill>
            <a:srgbClr val="003366"/>
          </a:solidFill>
          <a:ln w="9525">
            <a:noFill/>
            <a:miter lim="800000"/>
            <a:headEnd/>
            <a:tailEnd/>
          </a:ln>
        </p:spPr>
        <p:txBody>
          <a:bodyPr anchor="ctr">
            <a:prstTxWarp prst="textNoShape">
              <a:avLst/>
            </a:prstTxWarp>
          </a:bodyPr>
          <a:lstStyle/>
          <a:p>
            <a:pPr indent="228600"/>
            <a:endParaRPr lang="en-US" sz="1600" dirty="0">
              <a:solidFill>
                <a:schemeClr val="bg1"/>
              </a:solidFill>
              <a:latin typeface="Calibri"/>
              <a:cs typeface="Calibri"/>
            </a:endParaRPr>
          </a:p>
        </p:txBody>
      </p:sp>
      <p:sp>
        <p:nvSpPr>
          <p:cNvPr id="10244" name="Presentation Title"/>
          <p:cNvSpPr>
            <a:spLocks noChangeArrowheads="1"/>
          </p:cNvSpPr>
          <p:nvPr>
            <p:custDataLst>
              <p:tags r:id="rId1"/>
            </p:custDataLst>
          </p:nvPr>
        </p:nvSpPr>
        <p:spPr bwMode="auto">
          <a:xfrm>
            <a:off x="609600" y="1876425"/>
            <a:ext cx="7848600" cy="1191418"/>
          </a:xfrm>
          <a:prstGeom prst="rect">
            <a:avLst/>
          </a:prstGeom>
          <a:noFill/>
          <a:ln w="9525">
            <a:noFill/>
            <a:miter lim="800000"/>
            <a:headEnd/>
            <a:tailEnd/>
          </a:ln>
        </p:spPr>
        <p:txBody>
          <a:bodyPr lIns="82615" tIns="41308" rIns="82615" bIns="41308">
            <a:prstTxWarp prst="textNoShape">
              <a:avLst/>
            </a:prstTxWarp>
            <a:spAutoFit/>
          </a:bodyPr>
          <a:lstStyle/>
          <a:p>
            <a:r>
              <a:rPr lang="en-US" sz="2800" dirty="0" smtClean="0">
                <a:latin typeface="Calibri"/>
                <a:cs typeface="Calibri"/>
              </a:rPr>
              <a:t>EID and Viral Load Product and Site Selection Tool</a:t>
            </a:r>
          </a:p>
          <a:p>
            <a:endParaRPr lang="en-US" sz="2800" b="0" dirty="0" smtClean="0">
              <a:latin typeface="Calibri"/>
              <a:cs typeface="Calibri"/>
            </a:endParaRPr>
          </a:p>
          <a:p>
            <a:r>
              <a:rPr lang="en-US" sz="1600" b="0" dirty="0" smtClean="0">
                <a:latin typeface="Calibri"/>
                <a:cs typeface="Calibri"/>
              </a:rPr>
              <a:t>May 2015</a:t>
            </a:r>
            <a:endParaRPr lang="en-US" sz="1600" b="0" dirty="0">
              <a:latin typeface="Calibri"/>
              <a:cs typeface="Calibri"/>
            </a:endParaRPr>
          </a:p>
        </p:txBody>
      </p:sp>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562600"/>
            <a:ext cx="1956435" cy="1117283"/>
          </a:xfrm>
          <a:prstGeom prst="rect">
            <a:avLst/>
          </a:prstGeom>
          <a:noFill/>
          <a:ln>
            <a:noFill/>
          </a:ln>
        </p:spPr>
      </p:pic>
    </p:spTree>
    <p:extLst>
      <p:ext uri="{BB962C8B-B14F-4D97-AF65-F5344CB8AC3E}">
        <p14:creationId xmlns:p14="http://schemas.microsoft.com/office/powerpoint/2010/main" val="11432769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176213" indent="0"/>
            <a:r>
              <a:rPr lang="en-US" dirty="0">
                <a:latin typeface="Calibri"/>
                <a:cs typeface="Calibri"/>
              </a:rPr>
              <a:t>EID and VL Site and Product Selection Tool Overview </a:t>
            </a:r>
            <a:r>
              <a:rPr lang="en-US" dirty="0" smtClean="0">
                <a:latin typeface="Calibri"/>
                <a:cs typeface="Calibri"/>
              </a:rPr>
              <a:t>(5 </a:t>
            </a:r>
            <a:r>
              <a:rPr lang="en-US" dirty="0">
                <a:latin typeface="Calibri"/>
                <a:cs typeface="Calibri"/>
              </a:rPr>
              <a:t>of 5)</a:t>
            </a: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10</a:t>
            </a:fld>
            <a:endParaRPr lang="en-US" sz="1400" dirty="0">
              <a:solidFill>
                <a:srgbClr val="000000"/>
              </a:solidFill>
              <a:latin typeface="Calibri"/>
              <a:cs typeface="Calibri"/>
            </a:endParaRPr>
          </a:p>
        </p:txBody>
      </p:sp>
      <p:grpSp>
        <p:nvGrpSpPr>
          <p:cNvPr id="9" name="Group 8"/>
          <p:cNvGrpSpPr/>
          <p:nvPr/>
        </p:nvGrpSpPr>
        <p:grpSpPr>
          <a:xfrm>
            <a:off x="194470" y="1333154"/>
            <a:ext cx="8763986" cy="2103219"/>
            <a:chOff x="344384" y="1377539"/>
            <a:chExt cx="8383980" cy="2509559"/>
          </a:xfrm>
        </p:grpSpPr>
        <p:sp>
          <p:nvSpPr>
            <p:cNvPr id="10" name="Rectangle 9"/>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Review outputs and adjust as necessary</a:t>
              </a:r>
            </a:p>
          </p:txBody>
        </p:sp>
        <p:sp>
          <p:nvSpPr>
            <p:cNvPr id="11" name="Rectangle 10"/>
            <p:cNvSpPr/>
            <p:nvPr/>
          </p:nvSpPr>
          <p:spPr bwMode="auto">
            <a:xfrm>
              <a:off x="344384" y="1793173"/>
              <a:ext cx="8383980" cy="20939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smtClean="0">
                  <a:solidFill>
                    <a:srgbClr val="000000"/>
                  </a:solidFill>
                  <a:latin typeface="Arial" charset="0"/>
                </a:rPr>
                <a:t>Review model outputs, including:</a:t>
              </a:r>
            </a:p>
            <a:p>
              <a:pPr marL="742950" lvl="1" indent="-285750">
                <a:buSzPct val="100000"/>
                <a:buFont typeface="Courier New" panose="02070309020205020404" pitchFamily="49" charset="0"/>
                <a:buChar char="o"/>
              </a:pPr>
              <a:r>
                <a:rPr lang="en-US" sz="1600" b="0" dirty="0" smtClean="0">
                  <a:solidFill>
                    <a:srgbClr val="000000"/>
                  </a:solidFill>
                  <a:latin typeface="Arial" charset="0"/>
                </a:rPr>
                <a:t>Distribution of on-site access to testing by facility size</a:t>
              </a:r>
            </a:p>
            <a:p>
              <a:pPr marL="742950" lvl="1" indent="-285750">
                <a:buSzPct val="100000"/>
                <a:buFont typeface="Courier New" panose="02070309020205020404" pitchFamily="49" charset="0"/>
                <a:buChar char="o"/>
              </a:pPr>
              <a:r>
                <a:rPr lang="en-US" sz="1600" b="0" dirty="0" smtClean="0">
                  <a:solidFill>
                    <a:srgbClr val="000000"/>
                  </a:solidFill>
                  <a:latin typeface="Arial" charset="0"/>
                </a:rPr>
                <a:t>List of sites and devices selected</a:t>
              </a:r>
            </a:p>
            <a:p>
              <a:pPr marL="742950" lvl="1" indent="-285750">
                <a:buSzPct val="100000"/>
                <a:buFont typeface="Courier New" panose="02070309020205020404" pitchFamily="49" charset="0"/>
                <a:buChar char="o"/>
              </a:pPr>
              <a:r>
                <a:rPr lang="en-US" sz="1600" b="0" dirty="0" smtClean="0">
                  <a:solidFill>
                    <a:srgbClr val="000000"/>
                  </a:solidFill>
                  <a:latin typeface="Arial" charset="0"/>
                </a:rPr>
                <a:t>Required budget</a:t>
              </a:r>
            </a:p>
            <a:p>
              <a:pPr marL="742950" lvl="1" indent="-285750">
                <a:buSzPct val="100000"/>
                <a:buFont typeface="Courier New" panose="02070309020205020404" pitchFamily="49" charset="0"/>
                <a:buChar char="o"/>
              </a:pPr>
              <a:r>
                <a:rPr lang="en-US" sz="1600" b="0" dirty="0" smtClean="0">
                  <a:solidFill>
                    <a:srgbClr val="000000"/>
                  </a:solidFill>
                  <a:latin typeface="Arial" charset="0"/>
                </a:rPr>
                <a:t>Average cost per test</a:t>
              </a:r>
            </a:p>
            <a:p>
              <a:pPr marL="742950" lvl="1" indent="-285750">
                <a:buSzPct val="100000"/>
                <a:buFont typeface="Courier New" panose="02070309020205020404" pitchFamily="49" charset="0"/>
                <a:buChar char="o"/>
              </a:pPr>
              <a:r>
                <a:rPr lang="en-US" sz="1600" b="0" dirty="0" smtClean="0">
                  <a:solidFill>
                    <a:srgbClr val="000000"/>
                  </a:solidFill>
                  <a:latin typeface="Arial" charset="0"/>
                </a:rPr>
                <a:t>Public health impact</a:t>
              </a:r>
            </a:p>
            <a:p>
              <a:pPr marL="285750" indent="-285750">
                <a:buSzPct val="100000"/>
                <a:buFont typeface="Courier New" panose="02070309020205020404" pitchFamily="49" charset="0"/>
                <a:buChar char="o"/>
              </a:pPr>
              <a:r>
                <a:rPr lang="en-US" sz="1600" b="0" dirty="0" smtClean="0">
                  <a:solidFill>
                    <a:srgbClr val="000000"/>
                  </a:solidFill>
                  <a:latin typeface="Arial" charset="0"/>
                </a:rPr>
                <a:t>Adjust model outputs based on findings</a:t>
              </a:r>
            </a:p>
          </p:txBody>
        </p:sp>
      </p:grpSp>
      <p:sp>
        <p:nvSpPr>
          <p:cNvPr id="17" name="Oval 16"/>
          <p:cNvSpPr/>
          <p:nvPr/>
        </p:nvSpPr>
        <p:spPr bwMode="auto">
          <a:xfrm>
            <a:off x="0" y="1277698"/>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smtClean="0">
                <a:solidFill>
                  <a:srgbClr val="FFFFFF"/>
                </a:solidFill>
                <a:latin typeface="Arial" charset="0"/>
              </a:rPr>
              <a:t>8</a:t>
            </a:r>
            <a:endParaRPr lang="en-US" dirty="0" smtClean="0">
              <a:solidFill>
                <a:srgbClr val="FFFFFF"/>
              </a:solidFill>
              <a:latin typeface="Arial"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46" y="3608151"/>
            <a:ext cx="5878891" cy="2677812"/>
          </a:xfrm>
          <a:prstGeom prst="rect">
            <a:avLst/>
          </a:prstGeom>
          <a:ln>
            <a:solidFill>
              <a:schemeClr val="tx2"/>
            </a:solidFill>
          </a:ln>
        </p:spPr>
      </p:pic>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4987" y="4947056"/>
            <a:ext cx="5663164" cy="1713677"/>
          </a:xfrm>
          <a:prstGeom prst="rect">
            <a:avLst/>
          </a:prstGeom>
          <a:ln>
            <a:solidFill>
              <a:schemeClr val="tx2"/>
            </a:solidFill>
          </a:ln>
        </p:spPr>
      </p:pic>
    </p:spTree>
    <p:extLst>
      <p:ext uri="{BB962C8B-B14F-4D97-AF65-F5344CB8AC3E}">
        <p14:creationId xmlns:p14="http://schemas.microsoft.com/office/powerpoint/2010/main" val="28990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3"/>
          <p:cNvSpPr>
            <a:spLocks noChangeArrowheads="1"/>
          </p:cNvSpPr>
          <p:nvPr/>
        </p:nvSpPr>
        <p:spPr bwMode="auto">
          <a:xfrm>
            <a:off x="0" y="0"/>
            <a:ext cx="9144000" cy="914400"/>
          </a:xfrm>
          <a:prstGeom prst="rect">
            <a:avLst/>
          </a:prstGeom>
          <a:solidFill>
            <a:srgbClr val="003366"/>
          </a:solidFill>
          <a:ln w="9525">
            <a:noFill/>
            <a:miter lim="800000"/>
            <a:headEnd/>
            <a:tailEnd/>
          </a:ln>
        </p:spPr>
        <p:txBody>
          <a:bodyPr anchor="ctr">
            <a:prstTxWarp prst="textNoShape">
              <a:avLst/>
            </a:prstTxWarp>
          </a:bodyPr>
          <a:lstStyle/>
          <a:p>
            <a:pPr indent="228600"/>
            <a:endParaRPr lang="en-US" sz="1600" dirty="0">
              <a:solidFill>
                <a:schemeClr val="bg1"/>
              </a:solidFill>
              <a:latin typeface="Calibri"/>
              <a:cs typeface="Calibri"/>
            </a:endParaRPr>
          </a:p>
        </p:txBody>
      </p:sp>
      <p:sp>
        <p:nvSpPr>
          <p:cNvPr id="10244" name="Presentation Title"/>
          <p:cNvSpPr>
            <a:spLocks noChangeArrowheads="1"/>
          </p:cNvSpPr>
          <p:nvPr>
            <p:custDataLst>
              <p:tags r:id="rId1"/>
            </p:custDataLst>
          </p:nvPr>
        </p:nvSpPr>
        <p:spPr bwMode="auto">
          <a:xfrm>
            <a:off x="609600" y="1876425"/>
            <a:ext cx="7848600" cy="2299414"/>
          </a:xfrm>
          <a:prstGeom prst="rect">
            <a:avLst/>
          </a:prstGeom>
          <a:noFill/>
          <a:ln w="9525">
            <a:noFill/>
            <a:miter lim="800000"/>
            <a:headEnd/>
            <a:tailEnd/>
          </a:ln>
        </p:spPr>
        <p:txBody>
          <a:bodyPr lIns="82615" tIns="41308" rIns="82615" bIns="41308">
            <a:prstTxWarp prst="textNoShape">
              <a:avLst/>
            </a:prstTxWarp>
            <a:spAutoFit/>
          </a:bodyPr>
          <a:lstStyle/>
          <a:p>
            <a:r>
              <a:rPr lang="en-US" sz="2800" dirty="0" smtClean="0">
                <a:latin typeface="Calibri"/>
                <a:cs typeface="Calibri"/>
              </a:rPr>
              <a:t>Introducing New POC Devices in Zimbabwe:</a:t>
            </a:r>
          </a:p>
          <a:p>
            <a:r>
              <a:rPr lang="en-US" sz="2400" i="1" dirty="0" smtClean="0">
                <a:latin typeface="Calibri"/>
                <a:cs typeface="Calibri"/>
              </a:rPr>
              <a:t>Focus on Early Infant Diagnosis</a:t>
            </a:r>
          </a:p>
          <a:p>
            <a:endParaRPr lang="en-US" sz="2400" i="1" dirty="0">
              <a:latin typeface="Calibri"/>
              <a:cs typeface="Calibri"/>
            </a:endParaRPr>
          </a:p>
          <a:p>
            <a:endParaRPr lang="en-US" sz="2400" i="1" dirty="0" smtClean="0">
              <a:latin typeface="Calibri"/>
              <a:cs typeface="Calibri"/>
            </a:endParaRPr>
          </a:p>
          <a:p>
            <a:endParaRPr lang="en-US" sz="2800" b="0" dirty="0" smtClean="0">
              <a:latin typeface="Calibri"/>
              <a:cs typeface="Calibri"/>
            </a:endParaRPr>
          </a:p>
          <a:p>
            <a:r>
              <a:rPr lang="en-US" sz="1600" b="0" dirty="0" smtClean="0">
                <a:latin typeface="Calibri"/>
                <a:cs typeface="Calibri"/>
              </a:rPr>
              <a:t>May 2016</a:t>
            </a:r>
            <a:endParaRPr lang="en-US" sz="1600" b="0" dirty="0">
              <a:latin typeface="Calibri"/>
              <a:cs typeface="Calibri"/>
            </a:endParaRPr>
          </a:p>
        </p:txBody>
      </p:sp>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562600"/>
            <a:ext cx="1956435" cy="1117283"/>
          </a:xfrm>
          <a:prstGeom prst="rect">
            <a:avLst/>
          </a:prstGeom>
          <a:noFill/>
          <a:ln>
            <a:noFill/>
          </a:ln>
        </p:spPr>
      </p:pic>
      <p:pic>
        <p:nvPicPr>
          <p:cNvPr id="2" name="Picture 1"/>
          <p:cNvPicPr>
            <a:picLocks noChangeAspect="1"/>
          </p:cNvPicPr>
          <p:nvPr/>
        </p:nvPicPr>
        <p:blipFill>
          <a:blip r:embed="rId5"/>
          <a:stretch>
            <a:fillRect/>
          </a:stretch>
        </p:blipFill>
        <p:spPr>
          <a:xfrm>
            <a:off x="461514" y="5735066"/>
            <a:ext cx="2514600" cy="762000"/>
          </a:xfrm>
          <a:prstGeom prst="rect">
            <a:avLst/>
          </a:prstGeom>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62375" y="5925566"/>
            <a:ext cx="15430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44956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539088" y="1662393"/>
            <a:ext cx="8138160" cy="533400"/>
          </a:xfrm>
          <a:prstGeom prst="rect">
            <a:avLst/>
          </a:prstGeom>
          <a:solidFill>
            <a:srgbClr val="BBE0E3"/>
          </a:solidFill>
          <a:ln w="9525">
            <a:noFill/>
            <a:miter lim="800000"/>
            <a:headEnd/>
            <a:tailEnd/>
          </a:ln>
        </p:spPr>
        <p:txBody>
          <a:bodyPr wrap="none" anchor="ctr"/>
          <a:lstStyle/>
          <a:p>
            <a:pPr defTabSz="914400" eaLnBrk="0" fontAlgn="base" hangingPunct="0">
              <a:spcBef>
                <a:spcPct val="0"/>
              </a:spcBef>
              <a:spcAft>
                <a:spcPct val="0"/>
              </a:spcAft>
            </a:pPr>
            <a:endParaRPr lang="en-US" sz="2400" b="1" dirty="0">
              <a:solidFill>
                <a:srgbClr val="000000"/>
              </a:solidFill>
              <a:latin typeface="Calibri"/>
              <a:cs typeface="Calibri"/>
            </a:endParaRPr>
          </a:p>
        </p:txBody>
      </p:sp>
      <p:sp>
        <p:nvSpPr>
          <p:cNvPr id="31746" name="Rectangle 2"/>
          <p:cNvSpPr>
            <a:spLocks noGrp="1" noChangeArrowheads="1"/>
          </p:cNvSpPr>
          <p:nvPr>
            <p:ph type="title"/>
          </p:nvPr>
        </p:nvSpPr>
        <p:spPr bwMode="gray">
          <a:xfrm>
            <a:off x="0" y="0"/>
            <a:ext cx="9144000" cy="1005840"/>
          </a:xfrm>
          <a:solidFill>
            <a:srgbClr val="003366"/>
          </a:solidFill>
          <a:ln w="9525">
            <a:noFill/>
            <a:miter lim="800000"/>
            <a:headEnd/>
            <a:tailEnd/>
          </a:ln>
        </p:spPr>
        <p:txBody>
          <a:bodyPr vert="horz" wrap="square" lIns="91440" tIns="45720" rIns="91440" bIns="45720" numCol="1" anchor="ctr" anchorCtr="0" compatLnSpc="1">
            <a:prstTxWarp prst="textNoShape">
              <a:avLst/>
            </a:prstTxWarp>
            <a:normAutofit/>
          </a:bodyPr>
          <a:lstStyle/>
          <a:p>
            <a:pPr marL="0" indent="0" algn="l">
              <a:defRPr/>
            </a:pPr>
            <a:r>
              <a:rPr lang="en-US" sz="2400" dirty="0" smtClean="0">
                <a:solidFill>
                  <a:schemeClr val="bg1"/>
                </a:solidFill>
                <a:latin typeface="Calibri"/>
                <a:cs typeface="Calibri"/>
              </a:rPr>
              <a:t>Agenda</a:t>
            </a:r>
          </a:p>
        </p:txBody>
      </p:sp>
      <p:sp>
        <p:nvSpPr>
          <p:cNvPr id="6"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12</a:t>
            </a:fld>
            <a:endParaRPr lang="en-US" sz="1400" dirty="0">
              <a:solidFill>
                <a:srgbClr val="000000"/>
              </a:solidFill>
              <a:latin typeface="Calibri"/>
              <a:cs typeface="Calibri"/>
            </a:endParaRPr>
          </a:p>
        </p:txBody>
      </p:sp>
      <p:sp>
        <p:nvSpPr>
          <p:cNvPr id="8" name="KMA6C131B"/>
          <p:cNvSpPr>
            <a:spLocks noChangeArrowheads="1"/>
          </p:cNvSpPr>
          <p:nvPr>
            <p:custDataLst>
              <p:tags r:id="rId1"/>
            </p:custDataLst>
          </p:nvPr>
        </p:nvSpPr>
        <p:spPr bwMode="auto">
          <a:xfrm>
            <a:off x="609600" y="1600200"/>
            <a:ext cx="7315200" cy="1888851"/>
          </a:xfrm>
          <a:prstGeom prst="rect">
            <a:avLst/>
          </a:prstGeom>
          <a:noFill/>
          <a:ln w="9525" algn="ctr">
            <a:noFill/>
            <a:miter lim="800000"/>
            <a:headEnd/>
            <a:tailEnd/>
          </a:ln>
        </p:spPr>
        <p:txBody>
          <a:bodyPr lIns="46800" tIns="46800" rIns="46800" bIns="46800">
            <a:spAutoFit/>
          </a:bodyPr>
          <a:lstStyle/>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Zimbabwe POC Implementation Guidelines</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Product Selection</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Site Selection</a:t>
            </a:r>
          </a:p>
        </p:txBody>
      </p:sp>
    </p:spTree>
    <p:extLst>
      <p:ext uri="{BB962C8B-B14F-4D97-AF65-F5344CB8AC3E}">
        <p14:creationId xmlns:p14="http://schemas.microsoft.com/office/powerpoint/2010/main" val="224910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575" y="1216660"/>
            <a:ext cx="8759825" cy="5389092"/>
          </a:xfrm>
          <a:prstGeom prst="rect">
            <a:avLst/>
          </a:prstGeom>
          <a:noFill/>
          <a:ln>
            <a:solidFill>
              <a:schemeClr val="tx1"/>
            </a:solidFill>
          </a:ln>
        </p:spPr>
        <p:txBody>
          <a:bodyPr wrap="square" rtlCol="0">
            <a:noAutofit/>
          </a:bodyPr>
          <a:lstStyle/>
          <a:p>
            <a:pPr marL="628650" indent="-342900">
              <a:buFont typeface="Arial" panose="020B0604020202020204" pitchFamily="34" charset="0"/>
              <a:buChar char="•"/>
            </a:pPr>
            <a:r>
              <a:rPr lang="en-US" sz="2000" b="0" dirty="0" smtClean="0">
                <a:latin typeface="Calibri"/>
                <a:cs typeface="Calibri"/>
              </a:rPr>
              <a:t>The</a:t>
            </a:r>
            <a:r>
              <a:rPr lang="en-US" sz="2000" b="0" dirty="0" smtClean="0">
                <a:solidFill>
                  <a:srgbClr val="FF0000"/>
                </a:solidFill>
                <a:latin typeface="Calibri"/>
                <a:cs typeface="Calibri"/>
              </a:rPr>
              <a:t> </a:t>
            </a:r>
            <a:r>
              <a:rPr lang="en-US" sz="2000" b="0" dirty="0" smtClean="0">
                <a:latin typeface="Calibri"/>
                <a:cs typeface="Calibri"/>
              </a:rPr>
              <a:t>POC  Guidelines Development</a:t>
            </a:r>
            <a:r>
              <a:rPr lang="en-US" sz="2000" b="0" dirty="0" smtClean="0">
                <a:solidFill>
                  <a:srgbClr val="000000"/>
                </a:solidFill>
                <a:latin typeface="Calibri"/>
                <a:cs typeface="Calibri"/>
              </a:rPr>
              <a:t> Task Force was formed </a:t>
            </a:r>
            <a:r>
              <a:rPr lang="en-US" sz="2000" b="0" dirty="0">
                <a:solidFill>
                  <a:srgbClr val="000000"/>
                </a:solidFill>
                <a:latin typeface="Calibri"/>
                <a:cs typeface="Calibri"/>
              </a:rPr>
              <a:t>by </a:t>
            </a:r>
            <a:r>
              <a:rPr lang="en-US" sz="2000" b="0" dirty="0" smtClean="0">
                <a:solidFill>
                  <a:srgbClr val="000000"/>
                </a:solidFill>
                <a:latin typeface="Calibri"/>
                <a:cs typeface="Calibri"/>
              </a:rPr>
              <a:t>Ministry of Health and Child Care Department of Laboratory Services (MOHCC-DLS) to </a:t>
            </a:r>
            <a:r>
              <a:rPr lang="en-US" sz="2000" b="0" dirty="0">
                <a:solidFill>
                  <a:srgbClr val="000000"/>
                </a:solidFill>
                <a:latin typeface="Calibri"/>
                <a:cs typeface="Calibri"/>
              </a:rPr>
              <a:t>draft POC Testing </a:t>
            </a:r>
            <a:r>
              <a:rPr lang="en-US" sz="2000" b="0" dirty="0" smtClean="0">
                <a:solidFill>
                  <a:srgbClr val="000000"/>
                </a:solidFill>
                <a:latin typeface="Calibri"/>
                <a:cs typeface="Calibri"/>
              </a:rPr>
              <a:t>Guidelines;</a:t>
            </a:r>
          </a:p>
          <a:p>
            <a:pPr marL="628650" indent="-342900">
              <a:buFont typeface="Arial" panose="020B0604020202020204" pitchFamily="34" charset="0"/>
              <a:buChar char="•"/>
            </a:pPr>
            <a:r>
              <a:rPr lang="en-US" sz="2000" b="0" dirty="0" smtClean="0">
                <a:latin typeface="Calibri"/>
                <a:cs typeface="Calibri"/>
              </a:rPr>
              <a:t>Actively participated by key partners: MLSCZ, ZINQAP, CHAI, UNICEF, EGPAF, JSI ,MSF, ZNA, AFZ, NBTS</a:t>
            </a:r>
            <a:endParaRPr lang="en-US" sz="2000" b="0" dirty="0">
              <a:latin typeface="Calibri"/>
              <a:cs typeface="Calibri"/>
            </a:endParaRPr>
          </a:p>
          <a:p>
            <a:pPr marL="628650" indent="-342900">
              <a:buFont typeface="Arial" panose="020B0604020202020204" pitchFamily="34" charset="0"/>
              <a:buChar char="•"/>
            </a:pPr>
            <a:r>
              <a:rPr lang="en-US" sz="2000" b="0" dirty="0">
                <a:latin typeface="Calibri"/>
                <a:cs typeface="Calibri"/>
              </a:rPr>
              <a:t>In </a:t>
            </a:r>
            <a:r>
              <a:rPr lang="en-US" sz="2000" b="0" dirty="0" smtClean="0">
                <a:latin typeface="Calibri"/>
                <a:cs typeface="Calibri"/>
              </a:rPr>
              <a:t>2015, the National POC Testing Guidelines was approved by the  MOHCC Permanent Secretary </a:t>
            </a:r>
          </a:p>
          <a:p>
            <a:pPr marL="628650" indent="-342900">
              <a:buFont typeface="Arial" panose="020B0604020202020204" pitchFamily="34" charset="0"/>
              <a:buChar char="•"/>
            </a:pPr>
            <a:r>
              <a:rPr lang="en-US" sz="2000" b="0" dirty="0" smtClean="0">
                <a:latin typeface="Calibri"/>
                <a:cs typeface="Calibri"/>
              </a:rPr>
              <a:t>The POC Testing Guideline</a:t>
            </a:r>
            <a:r>
              <a:rPr lang="en-US" sz="2000" b="0" dirty="0" smtClean="0">
                <a:solidFill>
                  <a:srgbClr val="000000"/>
                </a:solidFill>
                <a:latin typeface="Calibri"/>
                <a:cs typeface="Calibri"/>
              </a:rPr>
              <a:t>s :</a:t>
            </a:r>
          </a:p>
          <a:p>
            <a:pPr marL="1085850" lvl="1" indent="-342900">
              <a:buFont typeface="Arial" panose="020B0604020202020204" pitchFamily="34" charset="0"/>
              <a:buChar char="•"/>
            </a:pPr>
            <a:r>
              <a:rPr lang="en-US" sz="2000" b="0" dirty="0">
                <a:solidFill>
                  <a:srgbClr val="000000"/>
                </a:solidFill>
                <a:latin typeface="Calibri"/>
                <a:cs typeface="Calibri"/>
              </a:rPr>
              <a:t>D</a:t>
            </a:r>
            <a:r>
              <a:rPr lang="en-US" sz="2000" b="0" dirty="0" smtClean="0">
                <a:solidFill>
                  <a:srgbClr val="000000"/>
                </a:solidFill>
                <a:latin typeface="Calibri"/>
                <a:cs typeface="Calibri"/>
              </a:rPr>
              <a:t>efine the strategy  for POC</a:t>
            </a:r>
            <a:r>
              <a:rPr lang="en-US" sz="2000" b="0" dirty="0">
                <a:solidFill>
                  <a:srgbClr val="000000"/>
                </a:solidFill>
                <a:latin typeface="Calibri"/>
                <a:cs typeface="Calibri"/>
              </a:rPr>
              <a:t>, </a:t>
            </a:r>
            <a:r>
              <a:rPr lang="en-US" sz="2000" b="0" dirty="0" smtClean="0">
                <a:solidFill>
                  <a:srgbClr val="000000"/>
                </a:solidFill>
                <a:latin typeface="Calibri"/>
                <a:cs typeface="Calibri"/>
              </a:rPr>
              <a:t>including guidelines and criteria </a:t>
            </a:r>
            <a:r>
              <a:rPr lang="en-US" sz="2000" b="0" dirty="0">
                <a:solidFill>
                  <a:srgbClr val="000000"/>
                </a:solidFill>
                <a:latin typeface="Calibri"/>
                <a:cs typeface="Calibri"/>
              </a:rPr>
              <a:t>for selecting products and sites for </a:t>
            </a:r>
            <a:r>
              <a:rPr lang="en-US" sz="2000" b="0" dirty="0" smtClean="0">
                <a:solidFill>
                  <a:srgbClr val="000000"/>
                </a:solidFill>
                <a:latin typeface="Calibri"/>
                <a:cs typeface="Calibri"/>
              </a:rPr>
              <a:t>deployment;</a:t>
            </a:r>
          </a:p>
          <a:p>
            <a:pPr marL="1085850" lvl="1" indent="-342900">
              <a:buFont typeface="Arial" panose="020B0604020202020204" pitchFamily="34" charset="0"/>
              <a:buChar char="•"/>
            </a:pPr>
            <a:r>
              <a:rPr lang="en-US" sz="2000" b="0" dirty="0" smtClean="0">
                <a:solidFill>
                  <a:srgbClr val="000000"/>
                </a:solidFill>
                <a:latin typeface="Calibri"/>
                <a:cs typeface="Calibri"/>
              </a:rPr>
              <a:t>Include </a:t>
            </a:r>
            <a:r>
              <a:rPr lang="en-US" sz="2000" b="0" dirty="0">
                <a:solidFill>
                  <a:srgbClr val="000000"/>
                </a:solidFill>
                <a:latin typeface="Calibri"/>
                <a:cs typeface="Calibri"/>
              </a:rPr>
              <a:t>a roadmap for product-agnostic systems for training, quality  assurance, supply chain and distribution, service and maintenance, data management, and </a:t>
            </a:r>
            <a:r>
              <a:rPr lang="en-US" sz="2000" b="0" dirty="0" smtClean="0">
                <a:solidFill>
                  <a:srgbClr val="000000"/>
                </a:solidFill>
                <a:latin typeface="Calibri"/>
                <a:cs typeface="Calibri"/>
              </a:rPr>
              <a:t>M&amp;E;</a:t>
            </a:r>
            <a:endParaRPr lang="en-US" sz="2000" b="0" dirty="0">
              <a:solidFill>
                <a:srgbClr val="000000"/>
              </a:solidFill>
              <a:latin typeface="Calibri"/>
              <a:cs typeface="Calibri"/>
            </a:endParaRPr>
          </a:p>
          <a:p>
            <a:pPr marL="628650" indent="-342900">
              <a:buFont typeface="Arial" panose="020B0604020202020204" pitchFamily="34" charset="0"/>
              <a:buChar char="•"/>
            </a:pPr>
            <a:r>
              <a:rPr lang="en-US" sz="2000" b="0" dirty="0" smtClean="0">
                <a:solidFill>
                  <a:srgbClr val="000000"/>
                </a:solidFill>
                <a:latin typeface="Calibri"/>
                <a:cs typeface="Calibri"/>
              </a:rPr>
              <a:t>Per the POC Testing Guidelines</a:t>
            </a:r>
          </a:p>
          <a:p>
            <a:pPr marL="1085850" lvl="1" indent="-342900">
              <a:buFont typeface="Arial" panose="020B0604020202020204" pitchFamily="34" charset="0"/>
              <a:buChar char="•"/>
            </a:pPr>
            <a:r>
              <a:rPr lang="en-US" sz="2000" b="0" dirty="0" smtClean="0">
                <a:solidFill>
                  <a:srgbClr val="000000"/>
                </a:solidFill>
                <a:latin typeface="Calibri"/>
                <a:cs typeface="Calibri"/>
              </a:rPr>
              <a:t>Facilitation </a:t>
            </a:r>
            <a:r>
              <a:rPr lang="en-US" sz="2000" b="0" dirty="0">
                <a:solidFill>
                  <a:srgbClr val="000000"/>
                </a:solidFill>
                <a:latin typeface="Calibri"/>
                <a:cs typeface="Calibri"/>
              </a:rPr>
              <a:t>of the product selection process has included both </a:t>
            </a:r>
            <a:r>
              <a:rPr lang="en-US" altLang="zh-CN" sz="2000" b="0" dirty="0">
                <a:solidFill>
                  <a:srgbClr val="000000"/>
                </a:solidFill>
                <a:latin typeface="Calibri"/>
                <a:cs typeface="Calibri"/>
              </a:rPr>
              <a:t>quantitative scoring and </a:t>
            </a:r>
            <a:r>
              <a:rPr lang="en-US" sz="2000" b="0" dirty="0">
                <a:solidFill>
                  <a:srgbClr val="000000"/>
                </a:solidFill>
                <a:latin typeface="Calibri"/>
                <a:cs typeface="Calibri"/>
              </a:rPr>
              <a:t>qualitative discussion among MOHCC-led TWGs and specific </a:t>
            </a:r>
            <a:r>
              <a:rPr lang="en-US" sz="2000" b="0" dirty="0">
                <a:latin typeface="Calibri"/>
                <a:cs typeface="Calibri"/>
              </a:rPr>
              <a:t>programs such as PMTCT and </a:t>
            </a:r>
            <a:r>
              <a:rPr lang="en-US" sz="2000" b="0" dirty="0" smtClean="0">
                <a:latin typeface="Calibri"/>
                <a:cs typeface="Calibri"/>
              </a:rPr>
              <a:t>HIV/TB.</a:t>
            </a:r>
            <a:endParaRPr lang="en-US" sz="2000" b="0" dirty="0">
              <a:latin typeface="Calibri"/>
              <a:cs typeface="Calibri"/>
            </a:endParaRPr>
          </a:p>
        </p:txBody>
      </p:sp>
      <p:sp>
        <p:nvSpPr>
          <p:cNvPr id="14416" name="AutoShape 8" descr="data:image/jpg;base64,/9j/4AAQSkZJRgABAQAAAQABAAD/2wCEAAkGBhQREBUUEhQWFBUTGBsaGBYYGBodGxcaGxweGhodHxkhGyofHh0mJSMiKzIiJCg1ODgtGicxNTYqNSYsOCoBCQoKDgsNGg8PGi8iHyIsNTA1NSwvLC8yLy41MCwsNTAsNCwsLDQxLDY1NCwsNTUsKSw1KSw1LCopNCk0LCwpLP/AABEIADsAkAMBIgACEQEDEQH/xAAcAAACAgMBAQAAAAAAAAAAAAAABwQGAwUIAgH/xABAEAACAAQDBQQFCQYHAAAAAAABAgADBBEFEiEGBzFBURMiMmFCcYGhsRQVI1Jic5HBwjM0NXKy4SQlQ2OS0fD/xAAaAQEAAgMBAAAAAAAAAAAAAAAAAQIDBAUG/8QAIxEAAgIBBAICAwAAAAAAAAAAAAECAxEEEiFBEzFRcQUiYf/aAAwDAQACEQMRAD8AeMEQ8WxaVSyWnTmCIg1J9wA5k9IXdHi1bjkxhIZqOhU2Lj9pM8g3XrbQc7wKSmovHZfMU2opab9vPlyz0LC//Ea+6KtM2pld+ow+eJ0uWR28nvZQGJsy3F116aRusK3e0NOO7IR25vNGdiepLX90Y9rJMimo5xSXLRpq5BlRVLE8BoNbcYwajHjcs4wZtPvdiTSw+je4ZiSVEpZks3VxfzHUHzESoUeH4VU1OGv8lYrOp54mSyGKk3TvqD59DpG13fbzTUTPklaMlQCVViMucjipHov8fXE6ezy1Kb7I1GKbnWxjwQQRmKhBBBABBBBABBBBABBBCO3h7xK1KyfTypvZS5bZRkADHQHVuPPlAx2WKtZY8YIiYS5MiUSbky0JJ5nKIlwMgkt4uKTMSxSXQSjZJbhPIufGx65R8D1hxYVhcumkpJlDKksAAfmfM8SYS269O1xya7+Je3fXqWt+cO+rqRLls7cEBJ9QF4N4WTX063ty7bNZtHtNLo0u3edvCg4nz8h5wqsXxqdWTQXJJvZUW9hfkB1ifTYdUYpUO/AX1Y+FByUddOUX7BdlKeiUue86i5mPyHO3JRHEmrda+OIHoYOrRrnmZH3eJLWksjXbMTMHAq3Qj1CKTvo2Y7NkrpPdbMFmFdO9xR/Xpa/qja7FV2fE5pl6JNzm3lmuD/7rFl3i0omYXVA8pZYetbMPhHQ0U1KpY64OX+Rq/Z575Mmw+0JraCVONs9srj7a6H8ePthZY7vprA7y5cqXIKMVN7uwINjxsvujfbiJ5NLULyWaCPagv8IXG8eSExWrA4dpf2lQT7zG2cyyyXijJMuNXtljFepmUUl5cgcCqgs1ueZuJ8lEQdlt71TJnhK1u1lE2clQHl8idAL25giHZQygspFUAAKAABYAW6RzhvGlhcVqgBb6S/tKgmAtUq0pbi84ptzideznDJLrIQkCYFGZ7ebaD+Ua9Y0uAb26ymn5asmbLDWdWUCYmtjYgDUdDDl2bpll0chUUKolJYDzUEwg96ksDFqiwtcqfaUF4C3fBKe4cu2+260FGs5AJjTSBKHI3GbMeeUD8oXGF43juIK06nc5Fa3d7NRfjYAi5i247se2I4NRrLIE2VKlOl+DfRgFSeV+vUQqpNVX4TNIHa05J1UjuPbyPdb1iAulLcm84/g2N3e0OITKibT4ghUpLzqzJlY94LxHdYa8RCp3jfxWr+8/SsNjdzvK+cCZM5Qk9VuCvhmKONhyI6Qp9438Vq/vP0rArc06lh55LNXbe4lUSgaKXMl08lQpdJeYnKoBJaxHsHAcYk7Bb2Z5qEkVjCYk1gomWAZGOi3toQTDW2fpVl0klEUKolpYDhqoJjm2bLCYiVXQLU2A6ATbCJJs31NSyXSh/wAs2kIfuy5rsAeWWdqp9jaeyG/j9KZtLOReLIwHrtFY3nbDfL5ImSh/iJIOX7a8Sl+vMefrjXbA7xWeTMk1asJ1IhLMR4lUhe90e5A8+MUnhxefWDZpbqs2/L4NxgGMSKLDZTObFwTlHiZrm+kVHaTbKbV90fRyvqA6n+Y8/VEejwydiE9uzUAEkk+hLBN7f2EMLZ/YaTTWZvpZg9JuAP2V5euOHHz6qKhDiC4+z0EvDppOc+ZPn6Iu7/ZsyJZmzBaZNGgPFU46+Z4/hHreliQk4XPudZgEtfMsbfC8WepqklIXmMEVRcsxsAPMwpsSmPtDXLLlZloaY96Za2Y8yPtEaAchcnjHZpqjTBQj0cTVXOxtv2ywbnML7DDe0fTt3aZryUAKPgT7YTO09eamsnzgDaZMYjT0eC+4COkK+r+Sy5SypWdcwQIpsQoUnug8SAOEQaba9Cv0ktlmd66LZvC2W17jUaXv10vGU1p1JxUM4wb2m8C/yj4RzlvIQ/OtVofH+lYekzbSnH1+LcADoqhidDwsR58bgWMehtZJJ8MwcLkr4fDx1v6Q4dYFrYqxYyT8E/dpP3Sf0iEFvWQ/O1RofQ/oEOsbaSSmYLMIsD4bcc2XieeU29XKM1dj/ZTVV0srKMpvdmc+iB4QR5keXAwFsFZHGSrY3jdVR4PQzaRczBZIcZCwydib3A1AvbWKbjO+KZU0zyJlJKu6lSSzEAkWuEI4jlrDYG1srMVyuWBtYLfUmwF72v7vOMRx+lbK/Zls7AK3ZgkkjMftac/deBEot+pC03M7LTjVfK3RklIjBSRbOzC2nUAc4q+8aWfnWr0P7T9Kw+KnaZRLlOiFhNfLroVtxuPrX0t1Oto9NtKhlrMRHZWmInDU5uagXJtAq6YuGxMnYP8Au8r7tP6RHNlVLPzk2h/ejy/3ofqbbSgrF1cFMxIy8ArEC97d6wvb2amBdrlzWMtrBmDMLEADMQRrc6DXTnzgWtirEufRYore1+Boaeomy5YE5pYDMBqyqwax68IskfGFxrFJx3xcfk24S2yUvgXcvBsRWmp2w6bJRTLzTFcau7G5JJUiwFgPbHpTtA2lqRftcfdr8Iu2ESQklVUWVSwA6AMbCJsRVHbBJfBW2O+xyy+WLxN21RVsGxSsacoN+xl91PgPcPbF6w7DZdPLEuSiy0Xgqiw/ufOJMEZCkYKPo8sgNrgG2o8ow/N8u+bs0v1yi+vnaJEEC5rpuz8hnV8gBW/h7oN7XuBoeHOJSUMtRYS0A6BR/wBeQ/CM8ECMIjrh0oAgS0APEZVsePK3mfxMD4dKPGWh7uXVV8P1eHDyiRBAnBHGHywQRLS44HKLjnppHw4ZKP8ApS+XoLy0HLlyiTBAYIrYZKIAMtbKCAthl73Hu8IzCnUAAKLA3AsND19cZIIAjTMNlNq0pD60U879OsfRh8sG/Zpe1r5Rw6cOESIIDB//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fontAlgn="auto">
              <a:spcBef>
                <a:spcPts val="0"/>
              </a:spcBef>
              <a:spcAft>
                <a:spcPts val="0"/>
              </a:spcAft>
            </a:pPr>
            <a:endParaRPr lang="en-US" b="0" dirty="0">
              <a:solidFill>
                <a:prstClr val="black"/>
              </a:solidFill>
              <a:latin typeface="Calibri" pitchFamily="34" charset="0"/>
            </a:endParaRPr>
          </a:p>
        </p:txBody>
      </p:sp>
      <p:sp>
        <p:nvSpPr>
          <p:cNvPr id="14417" name="AutoShape 10" descr="data:image/jpg;base64,/9j/4AAQSkZJRgABAQAAAQABAAD/2wCEAAkGBhQREBUUEhQWFBUTGBsaGBYYGBodGxcaGxweGhodHxkhGyofHh0mJSMiKzIiJCg1ODgtGicxNTYqNSYsOCoBCQoKDgsNGg8PGi8iHyIsNTA1NSwvLC8yLy41MCwsNTAsNCwsLDQxLDY1NCwsNTUsKSw1KSw1LCopNCk0LCwpLP/AABEIADsAkAMBIgACEQEDEQH/xAAcAAACAgMBAQAAAAAAAAAAAAAABwQGAwUIAgH/xABAEAACAAQDBQQFCQYHAAAAAAABAgADBBEFEiEGBzFBURMiMmFCcYGhsRQVI1Jic5HBwjM0NXKy4SQlQ2OS0fD/xAAaAQEAAgMBAAAAAAAAAAAAAAAAAQIDBAUG/8QAIxEAAgIBBAICAwAAAAAAAAAAAAECAxEEEiFBEzFRcQUiYf/aAAwDAQACEQMRAD8AeMEQ8WxaVSyWnTmCIg1J9wA5k9IXdHi1bjkxhIZqOhU2Lj9pM8g3XrbQc7wKSmovHZfMU2opab9vPlyz0LC//Ea+6KtM2pld+ow+eJ0uWR28nvZQGJsy3F116aRusK3e0NOO7IR25vNGdiepLX90Y9rJMimo5xSXLRpq5BlRVLE8BoNbcYwajHjcs4wZtPvdiTSw+je4ZiSVEpZks3VxfzHUHzESoUeH4VU1OGv8lYrOp54mSyGKk3TvqD59DpG13fbzTUTPklaMlQCVViMucjipHov8fXE6ezy1Kb7I1GKbnWxjwQQRmKhBBBABBBBABBBBABBBCO3h7xK1KyfTypvZS5bZRkADHQHVuPPlAx2WKtZY8YIiYS5MiUSbky0JJ5nKIlwMgkt4uKTMSxSXQSjZJbhPIufGx65R8D1hxYVhcumkpJlDKksAAfmfM8SYS269O1xya7+Je3fXqWt+cO+rqRLls7cEBJ9QF4N4WTX063ty7bNZtHtNLo0u3edvCg4nz8h5wqsXxqdWTQXJJvZUW9hfkB1ifTYdUYpUO/AX1Y+FByUddOUX7BdlKeiUue86i5mPyHO3JRHEmrda+OIHoYOrRrnmZH3eJLWksjXbMTMHAq3Qj1CKTvo2Y7NkrpPdbMFmFdO9xR/Xpa/qja7FV2fE5pl6JNzm3lmuD/7rFl3i0omYXVA8pZYetbMPhHQ0U1KpY64OX+Rq/Z575Mmw+0JraCVONs9srj7a6H8ePthZY7vprA7y5cqXIKMVN7uwINjxsvujfbiJ5NLULyWaCPagv8IXG8eSExWrA4dpf2lQT7zG2cyyyXijJMuNXtljFepmUUl5cgcCqgs1ueZuJ8lEQdlt71TJnhK1u1lE2clQHl8idAL25giHZQygspFUAAKAABYAW6RzhvGlhcVqgBb6S/tKgmAtUq0pbi84ptzideznDJLrIQkCYFGZ7ebaD+Ua9Y0uAb26ymn5asmbLDWdWUCYmtjYgDUdDDl2bpll0chUUKolJYDzUEwg96ksDFqiwtcqfaUF4C3fBKe4cu2+260FGs5AJjTSBKHI3GbMeeUD8oXGF43juIK06nc5Fa3d7NRfjYAi5i247se2I4NRrLIE2VKlOl+DfRgFSeV+vUQqpNVX4TNIHa05J1UjuPbyPdb1iAulLcm84/g2N3e0OITKibT4ghUpLzqzJlY94LxHdYa8RCp3jfxWr+8/SsNjdzvK+cCZM5Qk9VuCvhmKONhyI6Qp9438Vq/vP0rArc06lh55LNXbe4lUSgaKXMl08lQpdJeYnKoBJaxHsHAcYk7Bb2Z5qEkVjCYk1gomWAZGOi3toQTDW2fpVl0klEUKolpYDhqoJjm2bLCYiVXQLU2A6ATbCJJs31NSyXSh/wAs2kIfuy5rsAeWWdqp9jaeyG/j9KZtLOReLIwHrtFY3nbDfL5ImSh/iJIOX7a8Sl+vMefrjXbA7xWeTMk1asJ1IhLMR4lUhe90e5A8+MUnhxefWDZpbqs2/L4NxgGMSKLDZTObFwTlHiZrm+kVHaTbKbV90fRyvqA6n+Y8/VEejwydiE9uzUAEkk+hLBN7f2EMLZ/YaTTWZvpZg9JuAP2V5euOHHz6qKhDiC4+z0EvDppOc+ZPn6Iu7/ZsyJZmzBaZNGgPFU46+Z4/hHreliQk4XPudZgEtfMsbfC8WepqklIXmMEVRcsxsAPMwpsSmPtDXLLlZloaY96Za2Y8yPtEaAchcnjHZpqjTBQj0cTVXOxtv2ywbnML7DDe0fTt3aZryUAKPgT7YTO09eamsnzgDaZMYjT0eC+4COkK+r+Sy5SypWdcwQIpsQoUnug8SAOEQaba9Cv0ktlmd66LZvC2W17jUaXv10vGU1p1JxUM4wb2m8C/yj4RzlvIQ/OtVofH+lYekzbSnH1+LcADoqhidDwsR58bgWMehtZJJ8MwcLkr4fDx1v6Q4dYFrYqxYyT8E/dpP3Sf0iEFvWQ/O1RofQ/oEOsbaSSmYLMIsD4bcc2XieeU29XKM1dj/ZTVV0srKMpvdmc+iB4QR5keXAwFsFZHGSrY3jdVR4PQzaRczBZIcZCwydib3A1AvbWKbjO+KZU0zyJlJKu6lSSzEAkWuEI4jlrDYG1srMVyuWBtYLfUmwF72v7vOMRx+lbK/Zls7AK3ZgkkjMftac/deBEot+pC03M7LTjVfK3RklIjBSRbOzC2nUAc4q+8aWfnWr0P7T9Kw+KnaZRLlOiFhNfLroVtxuPrX0t1Oto9NtKhlrMRHZWmInDU5uagXJtAq6YuGxMnYP8Au8r7tP6RHNlVLPzk2h/ejy/3ofqbbSgrF1cFMxIy8ArEC97d6wvb2amBdrlzWMtrBmDMLEADMQRrc6DXTnzgWtirEufRYore1+Boaeomy5YE5pYDMBqyqwax68IskfGFxrFJx3xcfk24S2yUvgXcvBsRWmp2w6bJRTLzTFcau7G5JJUiwFgPbHpTtA2lqRftcfdr8Iu2ESQklVUWVSwA6AMbCJsRVHbBJfBW2O+xyy+WLxN21RVsGxSsacoN+xl91PgPcPbF6w7DZdPLEuSiy0Xgqiw/ufOJMEZCkYKPo8sgNrgG2o8ow/N8u+bs0v1yi+vnaJEEC5rpuz8hnV8gBW/h7oN7XuBoeHOJSUMtRYS0A6BR/wBeQ/CM8ECMIjrh0oAgS0APEZVsePK3mfxMD4dKPGWh7uXVV8P1eHDyiRBAnBHGHywQRLS44HKLjnppHw4ZKP8ApS+XoLy0HLlyiTBAYIrYZKIAMtbKCAthl73Hu8IzCnUAAKLA3AsND19cZIIAjTMNlNq0pD60U879OsfRh8sG/Zpe1r5Rw6cOESIIDB//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fontAlgn="auto">
              <a:spcBef>
                <a:spcPts val="0"/>
              </a:spcBef>
              <a:spcAft>
                <a:spcPts val="0"/>
              </a:spcAft>
            </a:pPr>
            <a:endParaRPr lang="en-US" b="0" dirty="0">
              <a:solidFill>
                <a:prstClr val="black"/>
              </a:solidFill>
              <a:latin typeface="Calibri" pitchFamily="34" charset="0"/>
            </a:endParaRPr>
          </a:p>
        </p:txBody>
      </p:sp>
      <p:sp>
        <p:nvSpPr>
          <p:cNvPr id="14418" name="AutoShape 12" descr="data:image/jpg;base64,/9j/4AAQSkZJRgABAQAAAQABAAD/2wCEAAkGBhQREBUUEhQWFBUTGBsaGBYYGBodGxcaGxweGhodHxkhGyofHh0mJSMiKzIiJCg1ODgtGicxNTYqNSYsOCoBCQoKDgsNGg8PGi8iHyIsNTA1NSwvLC8yLy41MCwsNTAsNCwsLDQxLDY1NCwsNTUsKSw1KSw1LCopNCk0LCwpLP/AABEIADsAkAMBIgACEQEDEQH/xAAcAAACAgMBAQAAAAAAAAAAAAAABwQGAwUIAgH/xABAEAACAAQDBQQFCQYHAAAAAAABAgADBBEFEiEGBzFBURMiMmFCcYGhsRQVI1Jic5HBwjM0NXKy4SQlQ2OS0fD/xAAaAQEAAgMBAAAAAAAAAAAAAAAAAQIDBAUG/8QAIxEAAgIBBAICAwAAAAAAAAAAAAECAxEEEiFBEzFRcQUiYf/aAAwDAQACEQMRAD8AeMEQ8WxaVSyWnTmCIg1J9wA5k9IXdHi1bjkxhIZqOhU2Lj9pM8g3XrbQc7wKSmovHZfMU2opab9vPlyz0LC//Ea+6KtM2pld+ow+eJ0uWR28nvZQGJsy3F116aRusK3e0NOO7IR25vNGdiepLX90Y9rJMimo5xSXLRpq5BlRVLE8BoNbcYwajHjcs4wZtPvdiTSw+je4ZiSVEpZks3VxfzHUHzESoUeH4VU1OGv8lYrOp54mSyGKk3TvqD59DpG13fbzTUTPklaMlQCVViMucjipHov8fXE6ezy1Kb7I1GKbnWxjwQQRmKhBBBABBBBABBBBABBBCO3h7xK1KyfTypvZS5bZRkADHQHVuPPlAx2WKtZY8YIiYS5MiUSbky0JJ5nKIlwMgkt4uKTMSxSXQSjZJbhPIufGx65R8D1hxYVhcumkpJlDKksAAfmfM8SYS269O1xya7+Je3fXqWt+cO+rqRLls7cEBJ9QF4N4WTX063ty7bNZtHtNLo0u3edvCg4nz8h5wqsXxqdWTQXJJvZUW9hfkB1ifTYdUYpUO/AX1Y+FByUddOUX7BdlKeiUue86i5mPyHO3JRHEmrda+OIHoYOrRrnmZH3eJLWksjXbMTMHAq3Qj1CKTvo2Y7NkrpPdbMFmFdO9xR/Xpa/qja7FV2fE5pl6JNzm3lmuD/7rFl3i0omYXVA8pZYetbMPhHQ0U1KpY64OX+Rq/Z575Mmw+0JraCVONs9srj7a6H8ePthZY7vprA7y5cqXIKMVN7uwINjxsvujfbiJ5NLULyWaCPagv8IXG8eSExWrA4dpf2lQT7zG2cyyyXijJMuNXtljFepmUUl5cgcCqgs1ueZuJ8lEQdlt71TJnhK1u1lE2clQHl8idAL25giHZQygspFUAAKAABYAW6RzhvGlhcVqgBb6S/tKgmAtUq0pbi84ptzideznDJLrIQkCYFGZ7ebaD+Ua9Y0uAb26ymn5asmbLDWdWUCYmtjYgDUdDDl2bpll0chUUKolJYDzUEwg96ksDFqiwtcqfaUF4C3fBKe4cu2+260FGs5AJjTSBKHI3GbMeeUD8oXGF43juIK06nc5Fa3d7NRfjYAi5i247se2I4NRrLIE2VKlOl+DfRgFSeV+vUQqpNVX4TNIHa05J1UjuPbyPdb1iAulLcm84/g2N3e0OITKibT4ghUpLzqzJlY94LxHdYa8RCp3jfxWr+8/SsNjdzvK+cCZM5Qk9VuCvhmKONhyI6Qp9438Vq/vP0rArc06lh55LNXbe4lUSgaKXMl08lQpdJeYnKoBJaxHsHAcYk7Bb2Z5qEkVjCYk1gomWAZGOi3toQTDW2fpVl0klEUKolpYDhqoJjm2bLCYiVXQLU2A6ATbCJJs31NSyXSh/wAs2kIfuy5rsAeWWdqp9jaeyG/j9KZtLOReLIwHrtFY3nbDfL5ImSh/iJIOX7a8Sl+vMefrjXbA7xWeTMk1asJ1IhLMR4lUhe90e5A8+MUnhxefWDZpbqs2/L4NxgGMSKLDZTObFwTlHiZrm+kVHaTbKbV90fRyvqA6n+Y8/VEejwydiE9uzUAEkk+hLBN7f2EMLZ/YaTTWZvpZg9JuAP2V5euOHHz6qKhDiC4+z0EvDppOc+ZPn6Iu7/ZsyJZmzBaZNGgPFU46+Z4/hHreliQk4XPudZgEtfMsbfC8WepqklIXmMEVRcsxsAPMwpsSmPtDXLLlZloaY96Za2Y8yPtEaAchcnjHZpqjTBQj0cTVXOxtv2ywbnML7DDe0fTt3aZryUAKPgT7YTO09eamsnzgDaZMYjT0eC+4COkK+r+Sy5SypWdcwQIpsQoUnug8SAOEQaba9Cv0ktlmd66LZvC2W17jUaXv10vGU1p1JxUM4wb2m8C/yj4RzlvIQ/OtVofH+lYekzbSnH1+LcADoqhidDwsR58bgWMehtZJJ8MwcLkr4fDx1v6Q4dYFrYqxYyT8E/dpP3Sf0iEFvWQ/O1RofQ/oEOsbaSSmYLMIsD4bcc2XieeU29XKM1dj/ZTVV0srKMpvdmc+iB4QR5keXAwFsFZHGSrY3jdVR4PQzaRczBZIcZCwydib3A1AvbWKbjO+KZU0zyJlJKu6lSSzEAkWuEI4jlrDYG1srMVyuWBtYLfUmwF72v7vOMRx+lbK/Zls7AK3ZgkkjMftac/deBEot+pC03M7LTjVfK3RklIjBSRbOzC2nUAc4q+8aWfnWr0P7T9Kw+KnaZRLlOiFhNfLroVtxuPrX0t1Oto9NtKhlrMRHZWmInDU5uagXJtAq6YuGxMnYP8Au8r7tP6RHNlVLPzk2h/ejy/3ofqbbSgrF1cFMxIy8ArEC97d6wvb2amBdrlzWMtrBmDMLEADMQRrc6DXTnzgWtirEufRYore1+Boaeomy5YE5pYDMBqyqwax68IskfGFxrFJx3xcfk24S2yUvgXcvBsRWmp2w6bJRTLzTFcau7G5JJUiwFgPbHpTtA2lqRftcfdr8Iu2ESQklVUWVSwA6AMbCJsRVHbBJfBW2O+xyy+WLxN21RVsGxSsacoN+xl91PgPcPbF6w7DZdPLEuSiy0Xgqiw/ufOJMEZCkYKPo8sgNrgG2o8ow/N8u+bs0v1yi+vnaJEEC5rpuz8hnV8gBW/h7oN7XuBoeHOJSUMtRYS0A6BR/wBeQ/CM8ECMIjrh0oAgS0APEZVsePK3mfxMD4dKPGWh7uXVV8P1eHDyiRBAnBHGHywQRLS44HKLjnppHw4ZKP8ApS+XoLy0HLlyiTBAYIrYZKIAMtbKCAthl73Hu8IzCnUAAKLA3AsND19cZIIAjTMNlNq0pD60U879OsfRh8sG/Zpe1r5Rw6cOESIIDB//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fontAlgn="auto">
              <a:spcBef>
                <a:spcPts val="0"/>
              </a:spcBef>
              <a:spcAft>
                <a:spcPts val="0"/>
              </a:spcAft>
            </a:pPr>
            <a:endParaRPr lang="en-US" b="0" dirty="0">
              <a:solidFill>
                <a:prstClr val="black"/>
              </a:solidFill>
              <a:latin typeface="Calibri" pitchFamily="34" charset="0"/>
            </a:endParaRPr>
          </a:p>
        </p:txBody>
      </p:sp>
      <p:sp>
        <p:nvSpPr>
          <p:cNvPr id="84" name="Rectangle 3"/>
          <p:cNvSpPr txBox="1">
            <a:spLocks noChangeArrowheads="1"/>
          </p:cNvSpPr>
          <p:nvPr/>
        </p:nvSpPr>
        <p:spPr bwMode="gray">
          <a:xfrm>
            <a:off x="0" y="0"/>
            <a:ext cx="9144000" cy="914400"/>
          </a:xfrm>
          <a:prstGeom prst="rect">
            <a:avLst/>
          </a:prstGeom>
          <a:solidFill>
            <a:srgbClr val="003366"/>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120650" indent="-1588" eaLnBrk="0" fontAlgn="auto" hangingPunct="0">
              <a:spcAft>
                <a:spcPts val="0"/>
              </a:spcAft>
              <a:defRPr/>
            </a:pPr>
            <a:r>
              <a:rPr lang="en-US" sz="2400" b="0" dirty="0">
                <a:solidFill>
                  <a:prstClr val="white"/>
                </a:solidFill>
                <a:latin typeface="Calibri"/>
                <a:ea typeface="ＭＳ Ｐゴシック"/>
                <a:cs typeface="Calibri"/>
              </a:rPr>
              <a:t>Implementation guidelines: Driven by country’s overall </a:t>
            </a:r>
            <a:r>
              <a:rPr lang="en-US" sz="2400" b="0" dirty="0" smtClean="0">
                <a:solidFill>
                  <a:prstClr val="white"/>
                </a:solidFill>
                <a:latin typeface="Calibri"/>
                <a:ea typeface="ＭＳ Ｐゴシック"/>
                <a:cs typeface="Calibri"/>
              </a:rPr>
              <a:t>plan</a:t>
            </a:r>
            <a:endParaRPr lang="en-US" sz="2400" b="0" dirty="0">
              <a:solidFill>
                <a:prstClr val="white"/>
              </a:solidFill>
              <a:latin typeface="Calibri"/>
              <a:ea typeface="ＭＳ Ｐゴシック"/>
              <a:cs typeface="Calibri"/>
            </a:endParaRPr>
          </a:p>
        </p:txBody>
      </p:sp>
    </p:spTree>
    <p:extLst>
      <p:ext uri="{BB962C8B-B14F-4D97-AF65-F5344CB8AC3E}">
        <p14:creationId xmlns:p14="http://schemas.microsoft.com/office/powerpoint/2010/main" val="9664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539088" y="2322793"/>
            <a:ext cx="8138160" cy="533400"/>
          </a:xfrm>
          <a:prstGeom prst="rect">
            <a:avLst/>
          </a:prstGeom>
          <a:solidFill>
            <a:srgbClr val="BBE0E3"/>
          </a:solidFill>
          <a:ln w="9525">
            <a:noFill/>
            <a:miter lim="800000"/>
            <a:headEnd/>
            <a:tailEnd/>
          </a:ln>
        </p:spPr>
        <p:txBody>
          <a:bodyPr wrap="none" anchor="ctr"/>
          <a:lstStyle/>
          <a:p>
            <a:pPr defTabSz="914400" eaLnBrk="0" fontAlgn="base" hangingPunct="0">
              <a:spcBef>
                <a:spcPct val="0"/>
              </a:spcBef>
              <a:spcAft>
                <a:spcPct val="0"/>
              </a:spcAft>
            </a:pPr>
            <a:endParaRPr lang="en-US" sz="2400" b="1" dirty="0">
              <a:solidFill>
                <a:srgbClr val="000000"/>
              </a:solidFill>
              <a:latin typeface="Calibri"/>
              <a:cs typeface="Calibri"/>
            </a:endParaRPr>
          </a:p>
        </p:txBody>
      </p:sp>
      <p:sp>
        <p:nvSpPr>
          <p:cNvPr id="31746" name="Rectangle 2"/>
          <p:cNvSpPr>
            <a:spLocks noGrp="1" noChangeArrowheads="1"/>
          </p:cNvSpPr>
          <p:nvPr>
            <p:ph type="title"/>
          </p:nvPr>
        </p:nvSpPr>
        <p:spPr bwMode="gray">
          <a:xfrm>
            <a:off x="0" y="0"/>
            <a:ext cx="9144000" cy="1005840"/>
          </a:xfrm>
          <a:solidFill>
            <a:srgbClr val="003366"/>
          </a:solidFill>
          <a:ln w="9525">
            <a:noFill/>
            <a:miter lim="800000"/>
            <a:headEnd/>
            <a:tailEnd/>
          </a:ln>
        </p:spPr>
        <p:txBody>
          <a:bodyPr vert="horz" wrap="square" lIns="91440" tIns="45720" rIns="91440" bIns="45720" numCol="1" anchor="ctr" anchorCtr="0" compatLnSpc="1">
            <a:prstTxWarp prst="textNoShape">
              <a:avLst/>
            </a:prstTxWarp>
            <a:normAutofit/>
          </a:bodyPr>
          <a:lstStyle/>
          <a:p>
            <a:pPr marL="0" indent="0" algn="l">
              <a:defRPr/>
            </a:pPr>
            <a:r>
              <a:rPr lang="en-US" sz="2400" dirty="0" smtClean="0">
                <a:solidFill>
                  <a:schemeClr val="bg1"/>
                </a:solidFill>
                <a:latin typeface="Calibri"/>
                <a:cs typeface="Calibri"/>
              </a:rPr>
              <a:t>Agenda</a:t>
            </a:r>
          </a:p>
        </p:txBody>
      </p:sp>
      <p:sp>
        <p:nvSpPr>
          <p:cNvPr id="6"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14</a:t>
            </a:fld>
            <a:endParaRPr lang="en-US" sz="1400" dirty="0">
              <a:solidFill>
                <a:srgbClr val="000000"/>
              </a:solidFill>
              <a:latin typeface="Calibri"/>
              <a:cs typeface="Calibri"/>
            </a:endParaRPr>
          </a:p>
        </p:txBody>
      </p:sp>
      <p:sp>
        <p:nvSpPr>
          <p:cNvPr id="8" name="KMA6C131B"/>
          <p:cNvSpPr>
            <a:spLocks noChangeArrowheads="1"/>
          </p:cNvSpPr>
          <p:nvPr>
            <p:custDataLst>
              <p:tags r:id="rId1"/>
            </p:custDataLst>
          </p:nvPr>
        </p:nvSpPr>
        <p:spPr bwMode="auto">
          <a:xfrm>
            <a:off x="609600" y="1600200"/>
            <a:ext cx="7315200" cy="1888851"/>
          </a:xfrm>
          <a:prstGeom prst="rect">
            <a:avLst/>
          </a:prstGeom>
          <a:noFill/>
          <a:ln w="9525" algn="ctr">
            <a:noFill/>
            <a:miter lim="800000"/>
            <a:headEnd/>
            <a:tailEnd/>
          </a:ln>
        </p:spPr>
        <p:txBody>
          <a:bodyPr lIns="46800" tIns="46800" rIns="46800" bIns="46800">
            <a:spAutoFit/>
          </a:bodyPr>
          <a:lstStyle/>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Zimbabwe POC Implementation Guidelines</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Product Selection</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Site Selection</a:t>
            </a:r>
          </a:p>
        </p:txBody>
      </p:sp>
    </p:spTree>
    <p:extLst>
      <p:ext uri="{BB962C8B-B14F-4D97-AF65-F5344CB8AC3E}">
        <p14:creationId xmlns:p14="http://schemas.microsoft.com/office/powerpoint/2010/main" val="1793221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Key Principles of Product Selection per POC Testing Guidelines </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15</a:t>
            </a:fld>
            <a:endParaRPr lang="en-US" sz="1400" b="0" dirty="0">
              <a:solidFill>
                <a:srgbClr val="000000"/>
              </a:solidFill>
              <a:latin typeface="Calibri"/>
              <a:cs typeface="Calibri"/>
            </a:endParaRPr>
          </a:p>
        </p:txBody>
      </p:sp>
      <p:sp>
        <p:nvSpPr>
          <p:cNvPr id="5" name="Content Placeholder 7"/>
          <p:cNvSpPr>
            <a:spLocks noGrp="1"/>
          </p:cNvSpPr>
          <p:nvPr>
            <p:ph idx="1"/>
          </p:nvPr>
        </p:nvSpPr>
        <p:spPr>
          <a:xfrm>
            <a:off x="228600" y="1169482"/>
            <a:ext cx="8686800" cy="5065063"/>
          </a:xfrm>
        </p:spPr>
        <p:txBody>
          <a:bodyPr/>
          <a:lstStyle/>
          <a:p>
            <a:pPr marL="0" indent="0">
              <a:lnSpc>
                <a:spcPct val="120000"/>
              </a:lnSpc>
              <a:buNone/>
            </a:pPr>
            <a:endParaRPr lang="en-US" dirty="0" smtClean="0">
              <a:latin typeface="Calibri"/>
              <a:cs typeface="Calibri"/>
            </a:endParaRPr>
          </a:p>
          <a:p>
            <a:pPr marL="457200" indent="-457200">
              <a:lnSpc>
                <a:spcPct val="120000"/>
              </a:lnSpc>
              <a:buFont typeface="+mj-lt"/>
              <a:buAutoNum type="arabicPeriod"/>
            </a:pPr>
            <a:r>
              <a:rPr lang="en-US" dirty="0" smtClean="0">
                <a:latin typeface="Calibri"/>
                <a:cs typeface="Calibri"/>
              </a:rPr>
              <a:t>It must be led by the MOHCC-DLS </a:t>
            </a:r>
          </a:p>
          <a:p>
            <a:pPr marL="457200" indent="-457200">
              <a:lnSpc>
                <a:spcPct val="120000"/>
              </a:lnSpc>
              <a:buFont typeface="+mj-lt"/>
              <a:buAutoNum type="arabicPeriod"/>
            </a:pPr>
            <a:r>
              <a:rPr lang="en-US" dirty="0" smtClean="0">
                <a:solidFill>
                  <a:srgbClr val="000000"/>
                </a:solidFill>
                <a:latin typeface="Calibri"/>
                <a:cs typeface="Calibri"/>
              </a:rPr>
              <a:t>The process should involve all key stakeholders to drive consensus</a:t>
            </a:r>
            <a:endParaRPr lang="en-US" dirty="0">
              <a:solidFill>
                <a:srgbClr val="000000"/>
              </a:solidFill>
              <a:latin typeface="Calibri"/>
              <a:cs typeface="Calibri"/>
            </a:endParaRPr>
          </a:p>
          <a:p>
            <a:pPr marL="457200" indent="-457200">
              <a:lnSpc>
                <a:spcPct val="120000"/>
              </a:lnSpc>
              <a:buFont typeface="+mj-lt"/>
              <a:buAutoNum type="arabicPeriod"/>
            </a:pPr>
            <a:r>
              <a:rPr lang="en-US" dirty="0" smtClean="0">
                <a:solidFill>
                  <a:srgbClr val="000000"/>
                </a:solidFill>
                <a:latin typeface="Calibri"/>
                <a:cs typeface="Calibri"/>
              </a:rPr>
              <a:t>Rational and transparent criteria will be used to identify the most suitable products</a:t>
            </a:r>
            <a:endParaRPr lang="en-US" dirty="0">
              <a:solidFill>
                <a:srgbClr val="000000"/>
              </a:solidFill>
              <a:latin typeface="Calibri"/>
              <a:cs typeface="Calibri"/>
            </a:endParaRPr>
          </a:p>
          <a:p>
            <a:pPr marL="457200" indent="-457200">
              <a:lnSpc>
                <a:spcPct val="120000"/>
              </a:lnSpc>
              <a:buFont typeface="+mj-lt"/>
              <a:buAutoNum type="arabicPeriod"/>
            </a:pPr>
            <a:r>
              <a:rPr lang="en-US" altLang="zh-CN" dirty="0" smtClean="0">
                <a:solidFill>
                  <a:srgbClr val="000000"/>
                </a:solidFill>
                <a:latin typeface="Calibri"/>
                <a:cs typeface="Calibri"/>
              </a:rPr>
              <a:t>The process should be well documented demonstrating the </a:t>
            </a:r>
            <a:r>
              <a:rPr lang="en-US" dirty="0" smtClean="0">
                <a:latin typeface="Calibri"/>
                <a:ea typeface="Calibri"/>
                <a:cs typeface="Times New Roman"/>
              </a:rPr>
              <a:t>rationale </a:t>
            </a:r>
            <a:r>
              <a:rPr lang="en-US" altLang="zh-CN" dirty="0" smtClean="0">
                <a:solidFill>
                  <a:srgbClr val="000000"/>
                </a:solidFill>
                <a:latin typeface="Calibri"/>
                <a:cs typeface="Calibri"/>
              </a:rPr>
              <a:t>for the selection of suitable products</a:t>
            </a:r>
            <a:endParaRPr lang="en-US" dirty="0" smtClean="0">
              <a:solidFill>
                <a:srgbClr val="000000"/>
              </a:solidFill>
              <a:latin typeface="Calibri"/>
              <a:cs typeface="Calibri"/>
            </a:endParaRPr>
          </a:p>
          <a:p>
            <a:pPr marL="457200" indent="-457200">
              <a:lnSpc>
                <a:spcPct val="120000"/>
              </a:lnSpc>
              <a:buFont typeface="+mj-lt"/>
              <a:buAutoNum type="arabicPeriod"/>
            </a:pPr>
            <a:r>
              <a:rPr lang="en-US" dirty="0" smtClean="0">
                <a:solidFill>
                  <a:srgbClr val="000000"/>
                </a:solidFill>
                <a:latin typeface="Calibri"/>
                <a:cs typeface="Calibri"/>
              </a:rPr>
              <a:t>The tools should be flexible so that Zimbabwe can customize the process according to its needs</a:t>
            </a:r>
            <a:endParaRPr lang="en-US" dirty="0">
              <a:solidFill>
                <a:srgbClr val="000000"/>
              </a:solidFill>
              <a:latin typeface="Calibri"/>
              <a:cs typeface="Calibri"/>
            </a:endParaRPr>
          </a:p>
          <a:p>
            <a:pPr marL="457200" indent="-457200">
              <a:lnSpc>
                <a:spcPct val="120000"/>
              </a:lnSpc>
              <a:buFont typeface="+mj-lt"/>
              <a:buAutoNum type="arabicPeriod"/>
            </a:pPr>
            <a:r>
              <a:rPr lang="en-US" dirty="0" smtClean="0">
                <a:solidFill>
                  <a:srgbClr val="000000"/>
                </a:solidFill>
                <a:latin typeface="Calibri"/>
                <a:cs typeface="Calibri"/>
              </a:rPr>
              <a:t>The process must be iterative as the laboratory network and available technologies evolve</a:t>
            </a:r>
          </a:p>
          <a:p>
            <a:pPr marL="0" indent="0">
              <a:lnSpc>
                <a:spcPct val="120000"/>
              </a:lnSpc>
              <a:buNone/>
            </a:pPr>
            <a:endParaRPr lang="en-US" dirty="0">
              <a:solidFill>
                <a:srgbClr val="000000"/>
              </a:solidFill>
              <a:latin typeface="Calibri"/>
              <a:cs typeface="Calibri"/>
            </a:endParaRPr>
          </a:p>
        </p:txBody>
      </p:sp>
      <p:sp>
        <p:nvSpPr>
          <p:cNvPr id="2" name="Rectangle 1"/>
          <p:cNvSpPr/>
          <p:nvPr/>
        </p:nvSpPr>
        <p:spPr bwMode="auto">
          <a:xfrm>
            <a:off x="126124" y="1150883"/>
            <a:ext cx="8797159" cy="528144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72390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Product Selection Case Study: Zimbabwe POC EID</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5491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16</a:t>
            </a:fld>
            <a:endParaRPr lang="en-US" sz="1400" b="0" dirty="0">
              <a:solidFill>
                <a:srgbClr val="000000"/>
              </a:solidFill>
              <a:latin typeface="Calibri"/>
              <a:cs typeface="Calibri"/>
            </a:endParaRPr>
          </a:p>
        </p:txBody>
      </p:sp>
      <p:sp>
        <p:nvSpPr>
          <p:cNvPr id="2" name="TextBox 1"/>
          <p:cNvSpPr txBox="1"/>
          <p:nvPr/>
        </p:nvSpPr>
        <p:spPr>
          <a:xfrm>
            <a:off x="201884" y="1273633"/>
            <a:ext cx="8763986" cy="707886"/>
          </a:xfrm>
          <a:prstGeom prst="rect">
            <a:avLst/>
          </a:prstGeom>
          <a:solidFill>
            <a:schemeClr val="bg1">
              <a:lumMod val="95000"/>
            </a:schemeClr>
          </a:solidFill>
          <a:ln w="12700">
            <a:solidFill>
              <a:schemeClr val="tx1"/>
            </a:solidFill>
          </a:ln>
        </p:spPr>
        <p:txBody>
          <a:bodyPr wrap="square" rtlCol="0">
            <a:spAutoFit/>
          </a:bodyPr>
          <a:lstStyle/>
          <a:p>
            <a:r>
              <a:rPr lang="en-US" sz="2000" dirty="0" smtClean="0">
                <a:latin typeface="Calibri" panose="020F0502020204030204" pitchFamily="34" charset="0"/>
              </a:rPr>
              <a:t>Attendance: </a:t>
            </a:r>
            <a:r>
              <a:rPr lang="en-US" sz="2000" b="0" dirty="0" smtClean="0">
                <a:latin typeface="Calibri" panose="020F0502020204030204" pitchFamily="34" charset="0"/>
              </a:rPr>
              <a:t>National Microbiology Reference laboratory (NMRL/MOHCC), EGPAF, MSF, UNICEF, CHAI</a:t>
            </a:r>
            <a:endParaRPr lang="en-US" sz="2000" b="0" dirty="0">
              <a:latin typeface="Calibri" panose="020F0502020204030204" pitchFamily="34" charset="0"/>
            </a:endParaRPr>
          </a:p>
        </p:txBody>
      </p:sp>
      <p:grpSp>
        <p:nvGrpSpPr>
          <p:cNvPr id="5" name="Group 4"/>
          <p:cNvGrpSpPr/>
          <p:nvPr/>
        </p:nvGrpSpPr>
        <p:grpSpPr>
          <a:xfrm>
            <a:off x="201884" y="2294008"/>
            <a:ext cx="8763986" cy="1998591"/>
            <a:chOff x="344384" y="1275939"/>
            <a:chExt cx="8383980" cy="1484414"/>
          </a:xfrm>
        </p:grpSpPr>
        <p:sp>
          <p:nvSpPr>
            <p:cNvPr id="6" name="Rectangle 5"/>
            <p:cNvSpPr/>
            <p:nvPr/>
          </p:nvSpPr>
          <p:spPr bwMode="auto">
            <a:xfrm>
              <a:off x="344384" y="1275939"/>
              <a:ext cx="8383980" cy="415636"/>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Understand current testing landscape for EID</a:t>
              </a:r>
              <a:endParaRPr kumimoji="0" lang="en-US" sz="2000" i="0" u="none" strike="noStrike" cap="none" normalizeH="0" baseline="0" dirty="0" smtClean="0">
                <a:ln>
                  <a:noFill/>
                </a:ln>
                <a:solidFill>
                  <a:schemeClr val="tx1"/>
                </a:solidFill>
                <a:effectLst/>
                <a:latin typeface="Calibri" panose="020F0502020204030204" pitchFamily="34" charset="0"/>
              </a:endParaRPr>
            </a:p>
          </p:txBody>
        </p:sp>
        <p:sp>
          <p:nvSpPr>
            <p:cNvPr id="7" name="Rectangle 6"/>
            <p:cNvSpPr/>
            <p:nvPr/>
          </p:nvSpPr>
          <p:spPr bwMode="auto">
            <a:xfrm>
              <a:off x="344384" y="1691574"/>
              <a:ext cx="8383980" cy="106877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b="0" dirty="0" smtClean="0">
                  <a:latin typeface="Calibri" panose="020F0502020204030204" pitchFamily="34" charset="0"/>
                </a:rPr>
                <a:t>CHAI presented on the current access to on-site testing in </a:t>
              </a:r>
              <a:r>
                <a:rPr lang="en-US" b="0" dirty="0">
                  <a:latin typeface="Calibri" panose="020F0502020204030204" pitchFamily="34" charset="0"/>
                </a:rPr>
                <a:t>Z</a:t>
              </a:r>
              <a:r>
                <a:rPr lang="en-US" b="0" dirty="0" smtClean="0">
                  <a:latin typeface="Calibri" panose="020F0502020204030204" pitchFamily="34" charset="0"/>
                </a:rPr>
                <a:t>imbabwe</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b="0" i="0" u="none" strike="noStrike" cap="none" normalizeH="0" baseline="0" dirty="0" smtClean="0">
                  <a:ln>
                    <a:noFill/>
                  </a:ln>
                  <a:solidFill>
                    <a:schemeClr val="tx1"/>
                  </a:solidFill>
                  <a:effectLst/>
                  <a:latin typeface="Calibri" panose="020F0502020204030204" pitchFamily="34" charset="0"/>
                </a:rPr>
                <a:t>The</a:t>
              </a:r>
              <a:r>
                <a:rPr kumimoji="0" lang="en-US" b="0" i="0" u="none" strike="noStrike" cap="none" normalizeH="0" dirty="0" smtClean="0">
                  <a:ln>
                    <a:noFill/>
                  </a:ln>
                  <a:solidFill>
                    <a:schemeClr val="tx1"/>
                  </a:solidFill>
                  <a:effectLst/>
                  <a:latin typeface="Calibri" panose="020F0502020204030204" pitchFamily="34" charset="0"/>
                </a:rPr>
                <a:t> group focused on:</a:t>
              </a:r>
            </a:p>
            <a:p>
              <a:pPr marL="742950" lvl="1" indent="-285750">
                <a:buSzPct val="100000"/>
                <a:buFont typeface="Wingdings" panose="05000000000000000000" pitchFamily="2" charset="2"/>
                <a:buChar char="§"/>
              </a:pPr>
              <a:r>
                <a:rPr lang="en-US" b="0" dirty="0" smtClean="0">
                  <a:latin typeface="Calibri" panose="020F0502020204030204" pitchFamily="34" charset="0"/>
                </a:rPr>
                <a:t>Largest segments where pediatric patients seek HIV care and treatment;</a:t>
              </a:r>
            </a:p>
            <a:p>
              <a:pPr marL="742950" lvl="1" indent="-285750">
                <a:buSzPct val="100000"/>
                <a:buFont typeface="Wingdings" panose="05000000000000000000" pitchFamily="2" charset="2"/>
                <a:buChar char="§"/>
              </a:pPr>
              <a:r>
                <a:rPr lang="en-US" b="0" dirty="0" smtClean="0">
                  <a:latin typeface="Calibri" panose="020F0502020204030204" pitchFamily="34" charset="0"/>
                </a:rPr>
                <a:t>S</a:t>
              </a:r>
              <a:r>
                <a:rPr kumimoji="0" lang="en-US" b="0" i="0" u="none" strike="noStrike" cap="none" normalizeH="0" dirty="0" smtClean="0">
                  <a:ln>
                    <a:noFill/>
                  </a:ln>
                  <a:solidFill>
                    <a:schemeClr val="tx1"/>
                  </a:solidFill>
                  <a:effectLst/>
                  <a:latin typeface="Calibri" panose="020F0502020204030204" pitchFamily="34" charset="0"/>
                </a:rPr>
                <a:t>egments with poor access to on-site testing and where ther</a:t>
              </a:r>
              <a:r>
                <a:rPr lang="en-US" b="0" dirty="0" smtClean="0">
                  <a:latin typeface="Calibri" panose="020F0502020204030204" pitchFamily="34" charset="0"/>
                </a:rPr>
                <a:t>e is availability to off-site testing;</a:t>
              </a:r>
              <a:endParaRPr kumimoji="0" lang="en-US" b="0" i="0" u="none" strike="noStrike" cap="none" normalizeH="0" baseline="0" dirty="0" smtClean="0">
                <a:ln>
                  <a:noFill/>
                </a:ln>
                <a:solidFill>
                  <a:schemeClr val="tx1"/>
                </a:solidFill>
                <a:effectLst/>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b="0" i="0" u="none" strike="noStrike" cap="none" normalizeH="0" baseline="0" dirty="0" smtClean="0">
                <a:ln>
                  <a:noFill/>
                </a:ln>
                <a:solidFill>
                  <a:schemeClr val="tx1"/>
                </a:solidFill>
                <a:effectLst/>
                <a:latin typeface="Calibri" panose="020F0502020204030204" pitchFamily="34" charset="0"/>
              </a:endParaRPr>
            </a:p>
          </p:txBody>
        </p:sp>
      </p:grpSp>
      <p:sp>
        <p:nvSpPr>
          <p:cNvPr id="8" name="Oval 7"/>
          <p:cNvSpPr/>
          <p:nvPr/>
        </p:nvSpPr>
        <p:spPr bwMode="auto">
          <a:xfrm>
            <a:off x="95008" y="2336234"/>
            <a:ext cx="347581"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1</a:t>
            </a:r>
            <a:endParaRPr kumimoji="0" lang="en-US" sz="1800" b="1" i="0" u="none" strike="noStrike" cap="none" normalizeH="0" baseline="0" dirty="0" smtClean="0">
              <a:ln>
                <a:noFill/>
              </a:ln>
              <a:solidFill>
                <a:schemeClr val="bg1"/>
              </a:solidFill>
              <a:effectLst/>
              <a:latin typeface="Arial" charset="0"/>
            </a:endParaRPr>
          </a:p>
        </p:txBody>
      </p:sp>
      <p:grpSp>
        <p:nvGrpSpPr>
          <p:cNvPr id="12" name="Group 11"/>
          <p:cNvGrpSpPr/>
          <p:nvPr/>
        </p:nvGrpSpPr>
        <p:grpSpPr>
          <a:xfrm>
            <a:off x="201884" y="4650934"/>
            <a:ext cx="8763986" cy="1711766"/>
            <a:chOff x="344384" y="1377539"/>
            <a:chExt cx="8383980" cy="1711766"/>
          </a:xfrm>
        </p:grpSpPr>
        <p:sp>
          <p:nvSpPr>
            <p:cNvPr id="14" name="Rectangle 13"/>
            <p:cNvSpPr/>
            <p:nvPr/>
          </p:nvSpPr>
          <p:spPr bwMode="auto">
            <a:xfrm>
              <a:off x="344384" y="1377539"/>
              <a:ext cx="8383980" cy="415636"/>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Determine key criteria for POC EID  selection</a:t>
              </a:r>
              <a:endParaRPr kumimoji="0" lang="en-US" sz="2000" i="0" u="none" strike="noStrike" cap="none" normalizeH="0" baseline="0" dirty="0" smtClean="0">
                <a:ln>
                  <a:noFill/>
                </a:ln>
                <a:solidFill>
                  <a:schemeClr val="tx1"/>
                </a:solidFill>
                <a:effectLst/>
                <a:latin typeface="Calibri" panose="020F0502020204030204" pitchFamily="34" charset="0"/>
              </a:endParaRPr>
            </a:p>
          </p:txBody>
        </p:sp>
        <p:sp>
          <p:nvSpPr>
            <p:cNvPr id="15" name="Rectangle 14"/>
            <p:cNvSpPr/>
            <p:nvPr/>
          </p:nvSpPr>
          <p:spPr bwMode="auto">
            <a:xfrm>
              <a:off x="344384" y="1793174"/>
              <a:ext cx="8383980" cy="12961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b="0" dirty="0" smtClean="0">
                  <a:latin typeface="Calibri" panose="020F0502020204030204" pitchFamily="34" charset="0"/>
                </a:rPr>
                <a:t>The group identified all the factors that should be considered when selecting POC EID Devices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b="0" i="0" u="none" strike="noStrike" cap="none" normalizeH="0" baseline="0" dirty="0" smtClean="0">
                  <a:ln>
                    <a:noFill/>
                  </a:ln>
                  <a:solidFill>
                    <a:schemeClr val="tx1"/>
                  </a:solidFill>
                  <a:effectLst/>
                  <a:latin typeface="Calibri" panose="020F0502020204030204" pitchFamily="34" charset="0"/>
                </a:rPr>
                <a:t>The</a:t>
              </a:r>
              <a:r>
                <a:rPr kumimoji="0" lang="en-US" b="0" i="0" u="none" strike="noStrike" cap="none" normalizeH="0" dirty="0" smtClean="0">
                  <a:ln>
                    <a:noFill/>
                  </a:ln>
                  <a:solidFill>
                    <a:schemeClr val="tx1"/>
                  </a:solidFill>
                  <a:effectLst/>
                  <a:latin typeface="Calibri" panose="020F0502020204030204" pitchFamily="34" charset="0"/>
                </a:rPr>
                <a:t> top 11 criteria were </a:t>
              </a:r>
              <a:r>
                <a:rPr lang="en-US" b="0" dirty="0" smtClean="0">
                  <a:latin typeface="Calibri" panose="020F0502020204030204" pitchFamily="34" charset="0"/>
                </a:rPr>
                <a:t>determined</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b="0" i="0" u="none" strike="noStrike" cap="none" normalizeH="0" baseline="0" dirty="0" smtClean="0">
                  <a:ln>
                    <a:noFill/>
                  </a:ln>
                  <a:solidFill>
                    <a:schemeClr val="tx1"/>
                  </a:solidFill>
                  <a:effectLst/>
                  <a:latin typeface="Calibri" panose="020F0502020204030204" pitchFamily="34" charset="0"/>
                </a:rPr>
                <a:t>The group discussed</a:t>
              </a:r>
              <a:r>
                <a:rPr kumimoji="0" lang="en-US" b="0" i="0" u="none" strike="noStrike" cap="none" normalizeH="0" dirty="0" smtClean="0">
                  <a:ln>
                    <a:noFill/>
                  </a:ln>
                  <a:solidFill>
                    <a:schemeClr val="tx1"/>
                  </a:solidFill>
                  <a:effectLst/>
                  <a:latin typeface="Calibri" panose="020F0502020204030204" pitchFamily="34" charset="0"/>
                </a:rPr>
                <a:t> the percentage weights to be given to each criteria:</a:t>
              </a:r>
              <a:endParaRPr kumimoji="0" lang="en-US" b="0" i="0" u="none" strike="noStrike" cap="none" normalizeH="0" baseline="0" dirty="0" smtClean="0">
                <a:ln>
                  <a:noFill/>
                </a:ln>
                <a:solidFill>
                  <a:schemeClr val="tx1"/>
                </a:solidFill>
                <a:effectLst/>
                <a:latin typeface="Calibri" panose="020F0502020204030204" pitchFamily="34" charset="0"/>
              </a:endParaRPr>
            </a:p>
          </p:txBody>
        </p:sp>
      </p:grpSp>
      <p:sp>
        <p:nvSpPr>
          <p:cNvPr id="16" name="Oval 15"/>
          <p:cNvSpPr/>
          <p:nvPr/>
        </p:nvSpPr>
        <p:spPr bwMode="auto">
          <a:xfrm>
            <a:off x="81154" y="4595478"/>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2</a:t>
            </a:r>
            <a:endParaRPr kumimoji="0" lang="en-US" sz="1800" b="1" i="0" u="none" strike="noStrike" cap="none" normalizeH="0" baseline="0" dirty="0" smtClean="0">
              <a:ln>
                <a:noFill/>
              </a:ln>
              <a:solidFill>
                <a:schemeClr val="bg1"/>
              </a:solidFill>
              <a:effectLst/>
              <a:latin typeface="Arial" charset="0"/>
            </a:endParaRPr>
          </a:p>
        </p:txBody>
      </p:sp>
    </p:spTree>
    <p:extLst>
      <p:ext uri="{BB962C8B-B14F-4D97-AF65-F5344CB8AC3E}">
        <p14:creationId xmlns:p14="http://schemas.microsoft.com/office/powerpoint/2010/main" val="152963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Product Selection Case Study: Zimbabwe POC EID</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5491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17</a:t>
            </a:fld>
            <a:endParaRPr lang="en-US" sz="1400" b="0" dirty="0">
              <a:solidFill>
                <a:srgbClr val="000000"/>
              </a:solidFill>
              <a:latin typeface="Calibri"/>
              <a:cs typeface="Calibri"/>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762" y="1211372"/>
            <a:ext cx="8626475" cy="531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576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Product Selection Case Study: Zimbabwe POC EID</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18</a:t>
            </a:fld>
            <a:endParaRPr lang="en-US" sz="1400" b="0" dirty="0">
              <a:solidFill>
                <a:srgbClr val="000000"/>
              </a:solidFill>
              <a:latin typeface="Calibri"/>
              <a:cs typeface="Calibri"/>
            </a:endParaRPr>
          </a:p>
        </p:txBody>
      </p:sp>
      <p:grpSp>
        <p:nvGrpSpPr>
          <p:cNvPr id="12" name="Group 11"/>
          <p:cNvGrpSpPr/>
          <p:nvPr/>
        </p:nvGrpSpPr>
        <p:grpSpPr>
          <a:xfrm>
            <a:off x="201884" y="1104360"/>
            <a:ext cx="8579509" cy="1543305"/>
            <a:chOff x="344384" y="1377539"/>
            <a:chExt cx="8383980" cy="1160220"/>
          </a:xfrm>
        </p:grpSpPr>
        <p:sp>
          <p:nvSpPr>
            <p:cNvPr id="14" name="Rectangle 13"/>
            <p:cNvSpPr/>
            <p:nvPr/>
          </p:nvSpPr>
          <p:spPr bwMode="auto">
            <a:xfrm>
              <a:off x="344384" y="1377539"/>
              <a:ext cx="8383980" cy="415636"/>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2200" dirty="0">
                  <a:latin typeface="Calibri" panose="020F0502020204030204" pitchFamily="34" charset="0"/>
                </a:rPr>
                <a:t>Review product pipeline and assign scores to </a:t>
              </a:r>
              <a:r>
                <a:rPr lang="en-US" altLang="zh-CN" sz="2200" dirty="0" smtClean="0">
                  <a:latin typeface="Calibri" panose="020F0502020204030204" pitchFamily="34" charset="0"/>
                </a:rPr>
                <a:t>products for POC EID</a:t>
              </a:r>
              <a:endParaRPr lang="en-US" altLang="zh-CN" sz="2200" dirty="0">
                <a:latin typeface="Calibri" panose="020F0502020204030204" pitchFamily="34" charset="0"/>
              </a:endParaRPr>
            </a:p>
          </p:txBody>
        </p:sp>
        <p:sp>
          <p:nvSpPr>
            <p:cNvPr id="15" name="Rectangle 14"/>
            <p:cNvSpPr/>
            <p:nvPr/>
          </p:nvSpPr>
          <p:spPr bwMode="auto">
            <a:xfrm>
              <a:off x="344384" y="1793174"/>
              <a:ext cx="8383980" cy="7445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b="0" dirty="0" smtClean="0">
                  <a:latin typeface="Calibri" panose="020F0502020204030204" pitchFamily="34" charset="0"/>
                </a:rPr>
                <a:t>CHAI presented the available information on each of the products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b="0" i="0" u="none" strike="noStrike" cap="none" normalizeH="0" baseline="0" dirty="0" smtClean="0">
                  <a:ln>
                    <a:noFill/>
                  </a:ln>
                  <a:solidFill>
                    <a:schemeClr val="tx1"/>
                  </a:solidFill>
                  <a:effectLst/>
                  <a:latin typeface="Calibri" panose="020F0502020204030204" pitchFamily="34" charset="0"/>
                </a:rPr>
                <a:t>The</a:t>
              </a:r>
              <a:r>
                <a:rPr kumimoji="0" lang="en-US" b="0" i="0" u="none" strike="noStrike" cap="none" normalizeH="0" dirty="0" smtClean="0">
                  <a:ln>
                    <a:noFill/>
                  </a:ln>
                  <a:solidFill>
                    <a:schemeClr val="tx1"/>
                  </a:solidFill>
                  <a:effectLst/>
                  <a:latin typeface="Calibri" panose="020F0502020204030204" pitchFamily="34" charset="0"/>
                </a:rPr>
                <a:t> group discussed features and advantages of each of the products</a:t>
              </a:r>
              <a:endParaRPr lang="en-US" b="0" dirty="0">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b="0" dirty="0" smtClean="0">
                  <a:latin typeface="Calibri" panose="020F0502020204030204" pitchFamily="34" charset="0"/>
                </a:rPr>
                <a:t>The group determined scores for each of the products against each of the 11 criteria</a:t>
              </a:r>
              <a:endParaRPr lang="en-US" b="0" dirty="0">
                <a:latin typeface="Calibri" panose="020F0502020204030204" pitchFamily="34" charset="0"/>
              </a:endParaRPr>
            </a:p>
          </p:txBody>
        </p:sp>
      </p:grpSp>
      <p:sp>
        <p:nvSpPr>
          <p:cNvPr id="16" name="Oval 15"/>
          <p:cNvSpPr/>
          <p:nvPr/>
        </p:nvSpPr>
        <p:spPr bwMode="auto">
          <a:xfrm>
            <a:off x="81154" y="1048905"/>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a:solidFill>
                  <a:schemeClr val="bg1"/>
                </a:solidFill>
                <a:latin typeface="Arial" charset="0"/>
              </a:rPr>
              <a:t>3</a:t>
            </a:r>
            <a:endParaRPr kumimoji="0" lang="en-US" sz="1800" b="1" i="0" u="none" strike="noStrike" cap="none" normalizeH="0" baseline="0" dirty="0" smtClean="0">
              <a:ln>
                <a:noFill/>
              </a:ln>
              <a:solidFill>
                <a:schemeClr val="bg1"/>
              </a:solidFill>
              <a:effectLst/>
              <a:latin typeface="Arial"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409" y="2786102"/>
            <a:ext cx="8533984" cy="368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47408" y="6412468"/>
            <a:ext cx="6381992" cy="369332"/>
          </a:xfrm>
          <a:prstGeom prst="rect">
            <a:avLst/>
          </a:prstGeom>
          <a:noFill/>
        </p:spPr>
        <p:txBody>
          <a:bodyPr wrap="square" rtlCol="0">
            <a:spAutoFit/>
          </a:bodyPr>
          <a:lstStyle/>
          <a:p>
            <a:r>
              <a:rPr lang="en-US" b="0" i="1" dirty="0" smtClean="0"/>
              <a:t>*Performance Criteria scored from a low of 1 to a high of 5</a:t>
            </a:r>
            <a:endParaRPr lang="en-US" b="0" i="1" dirty="0"/>
          </a:p>
        </p:txBody>
      </p:sp>
    </p:spTree>
    <p:extLst>
      <p:ext uri="{BB962C8B-B14F-4D97-AF65-F5344CB8AC3E}">
        <p14:creationId xmlns:p14="http://schemas.microsoft.com/office/powerpoint/2010/main" val="254492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Product Selection Case Study: Zimbabwe POC EID</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19</a:t>
            </a:fld>
            <a:endParaRPr lang="en-US" sz="1400" b="0" dirty="0">
              <a:solidFill>
                <a:srgbClr val="000000"/>
              </a:solidFill>
              <a:latin typeface="Calibri"/>
              <a:cs typeface="Calibri"/>
            </a:endParaRPr>
          </a:p>
        </p:txBody>
      </p:sp>
      <p:grpSp>
        <p:nvGrpSpPr>
          <p:cNvPr id="9" name="Group 8"/>
          <p:cNvGrpSpPr/>
          <p:nvPr/>
        </p:nvGrpSpPr>
        <p:grpSpPr>
          <a:xfrm>
            <a:off x="223654" y="1126149"/>
            <a:ext cx="8605036" cy="2712310"/>
            <a:chOff x="344384" y="1377539"/>
            <a:chExt cx="8383980" cy="2712310"/>
          </a:xfrm>
        </p:grpSpPr>
        <p:sp>
          <p:nvSpPr>
            <p:cNvPr id="10" name="Rectangle 9"/>
            <p:cNvSpPr/>
            <p:nvPr/>
          </p:nvSpPr>
          <p:spPr bwMode="auto">
            <a:xfrm>
              <a:off x="344384" y="1377539"/>
              <a:ext cx="8383980" cy="415636"/>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Calibri" panose="020F0502020204030204" pitchFamily="34" charset="0"/>
                </a:rPr>
                <a:t>Select POC </a:t>
              </a:r>
              <a:r>
                <a:rPr lang="en-US" dirty="0">
                  <a:latin typeface="Calibri" panose="020F0502020204030204" pitchFamily="34" charset="0"/>
                </a:rPr>
                <a:t> </a:t>
              </a:r>
              <a:r>
                <a:rPr lang="en-US" dirty="0" smtClean="0">
                  <a:latin typeface="Calibri" panose="020F0502020204030204" pitchFamily="34" charset="0"/>
                </a:rPr>
                <a:t>EID products</a:t>
              </a:r>
              <a:endParaRPr kumimoji="0" lang="en-US" i="0" u="none" strike="noStrike" cap="none" normalizeH="0" baseline="0" dirty="0" smtClean="0">
                <a:ln>
                  <a:noFill/>
                </a:ln>
                <a:solidFill>
                  <a:schemeClr val="tx1"/>
                </a:solidFill>
                <a:effectLst/>
                <a:latin typeface="Calibri" panose="020F0502020204030204" pitchFamily="34" charset="0"/>
              </a:endParaRPr>
            </a:p>
          </p:txBody>
        </p:sp>
        <p:sp>
          <p:nvSpPr>
            <p:cNvPr id="11" name="Rectangle 10"/>
            <p:cNvSpPr/>
            <p:nvPr/>
          </p:nvSpPr>
          <p:spPr bwMode="auto">
            <a:xfrm>
              <a:off x="344384" y="1793172"/>
              <a:ext cx="8383980" cy="22966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The tool provides scores for each product in each segment</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sz="1600" b="0" i="0" u="none" strike="noStrike" cap="none" normalizeH="0" baseline="0" dirty="0" smtClean="0">
                  <a:ln>
                    <a:noFill/>
                  </a:ln>
                  <a:solidFill>
                    <a:schemeClr val="tx1"/>
                  </a:solidFill>
                  <a:effectLst/>
                  <a:latin typeface="Calibri" panose="020F0502020204030204" pitchFamily="34" charset="0"/>
                </a:rPr>
                <a:t>The group discussed the</a:t>
              </a:r>
              <a:r>
                <a:rPr kumimoji="0" lang="en-US" sz="1600" b="0" i="0" u="none" strike="noStrike" cap="none" normalizeH="0" dirty="0" smtClean="0">
                  <a:ln>
                    <a:noFill/>
                  </a:ln>
                  <a:solidFill>
                    <a:schemeClr val="tx1"/>
                  </a:solidFill>
                  <a:effectLst/>
                  <a:latin typeface="Calibri" panose="020F0502020204030204" pitchFamily="34" charset="0"/>
                </a:rPr>
                <a:t> resulting scores:</a:t>
              </a:r>
            </a:p>
            <a:p>
              <a:pPr marL="742950" lvl="1" indent="-285750">
                <a:buSzPct val="100000"/>
                <a:buFont typeface="Courier New" panose="02070309020205020404" pitchFamily="49" charset="0"/>
                <a:buChar char="o"/>
              </a:pPr>
              <a:r>
                <a:rPr lang="en-US" sz="1600" b="0" baseline="0" dirty="0" smtClean="0">
                  <a:latin typeface="Calibri" panose="020F0502020204030204" pitchFamily="34" charset="0"/>
                </a:rPr>
                <a:t>Which</a:t>
              </a:r>
              <a:r>
                <a:rPr lang="en-US" sz="1600" b="0" dirty="0" smtClean="0">
                  <a:latin typeface="Calibri" panose="020F0502020204030204" pitchFamily="34" charset="0"/>
                </a:rPr>
                <a:t> products scored best in each segment?</a:t>
              </a:r>
              <a:endParaRPr lang="en-US" sz="1600" b="0" baseline="0" dirty="0" smtClean="0">
                <a:latin typeface="Calibri" panose="020F0502020204030204" pitchFamily="34" charset="0"/>
              </a:endParaRPr>
            </a:p>
            <a:p>
              <a:pPr marL="742950" lvl="1" indent="-285750">
                <a:buSzPct val="100000"/>
                <a:buFont typeface="Courier New" panose="02070309020205020404" pitchFamily="49" charset="0"/>
                <a:buChar char="o"/>
              </a:pPr>
              <a:r>
                <a:rPr lang="en-US" sz="1600" b="0" baseline="0" dirty="0" smtClean="0">
                  <a:latin typeface="Calibri" panose="020F0502020204030204" pitchFamily="34" charset="0"/>
                </a:rPr>
                <a:t>Were the results </a:t>
              </a:r>
              <a:r>
                <a:rPr lang="en-US" sz="1600" b="0" dirty="0" smtClean="0">
                  <a:latin typeface="Calibri" panose="020F0502020204030204" pitchFamily="34" charset="0"/>
                </a:rPr>
                <a:t>expected? If not, what was missed?</a:t>
              </a:r>
            </a:p>
            <a:p>
              <a:pPr marL="742950" lvl="1" indent="-285750">
                <a:buSzPct val="100000"/>
                <a:buFont typeface="Courier New" panose="02070309020205020404" pitchFamily="49" charset="0"/>
                <a:buChar char="o"/>
              </a:pPr>
              <a:r>
                <a:rPr kumimoji="0" lang="en-US" sz="1600" b="0" i="0" u="none" strike="noStrike" cap="none" normalizeH="0" baseline="0" dirty="0" smtClean="0">
                  <a:ln>
                    <a:noFill/>
                  </a:ln>
                  <a:solidFill>
                    <a:schemeClr val="tx1"/>
                  </a:solidFill>
                  <a:effectLst/>
                  <a:latin typeface="Calibri" panose="020F0502020204030204" pitchFamily="34" charset="0"/>
                </a:rPr>
                <a:t>What</a:t>
              </a:r>
              <a:r>
                <a:rPr kumimoji="0" lang="en-US" sz="1600" b="0" i="0" u="none" strike="noStrike" cap="none" normalizeH="0" dirty="0" smtClean="0">
                  <a:ln>
                    <a:noFill/>
                  </a:ln>
                  <a:solidFill>
                    <a:schemeClr val="tx1"/>
                  </a:solidFill>
                  <a:effectLst/>
                  <a:latin typeface="Calibri" panose="020F0502020204030204" pitchFamily="34" charset="0"/>
                </a:rPr>
                <a:t> additional data is required to improve the accuracy of the scores?</a:t>
              </a:r>
            </a:p>
            <a:p>
              <a:pPr marL="742950" lvl="1" indent="-285750">
                <a:buSzPct val="100000"/>
                <a:buFont typeface="Courier New" panose="02070309020205020404" pitchFamily="49" charset="0"/>
                <a:buChar char="o"/>
              </a:pPr>
              <a:r>
                <a:rPr lang="en-US" sz="1600" b="0" dirty="0" smtClean="0">
                  <a:latin typeface="Calibri" panose="020F0502020204030204" pitchFamily="34" charset="0"/>
                </a:rPr>
                <a:t>Are the differences between various top scoring products significant?</a:t>
              </a:r>
            </a:p>
            <a:p>
              <a:pPr marL="742950" lvl="1" indent="-285750">
                <a:buSzPct val="100000"/>
                <a:buFont typeface="Courier New" panose="02070309020205020404" pitchFamily="49" charset="0"/>
                <a:buChar char="o"/>
              </a:pPr>
              <a:r>
                <a:rPr kumimoji="0" lang="en-US" sz="1600" b="0" i="0" u="none" strike="noStrike" cap="none" normalizeH="0" dirty="0" smtClean="0">
                  <a:ln>
                    <a:noFill/>
                  </a:ln>
                  <a:solidFill>
                    <a:schemeClr val="tx1"/>
                  </a:solidFill>
                  <a:effectLst/>
                  <a:latin typeface="Calibri" panose="020F0502020204030204" pitchFamily="34" charset="0"/>
                </a:rPr>
                <a:t>How many products are needed in the country?</a:t>
              </a:r>
            </a:p>
            <a:p>
              <a:pPr marL="285750" indent="-285750">
                <a:buSzPct val="100000"/>
                <a:buFont typeface="Courier New" panose="02070309020205020404" pitchFamily="49" charset="0"/>
                <a:buChar char="o"/>
              </a:pPr>
              <a:r>
                <a:rPr lang="en-US" sz="1600" b="0" dirty="0" smtClean="0">
                  <a:latin typeface="Calibri" panose="020F0502020204030204" pitchFamily="34" charset="0"/>
                </a:rPr>
                <a:t>The group, led by MOHCC, documented its selections with formal meeting minutes</a:t>
              </a:r>
            </a:p>
            <a:p>
              <a:pPr marL="285750" indent="-285750">
                <a:buSzPct val="100000"/>
                <a:buFont typeface="Courier New" panose="02070309020205020404" pitchFamily="49" charset="0"/>
                <a:buChar char="o"/>
              </a:pPr>
              <a:r>
                <a:rPr lang="en-US" sz="1600" b="0" dirty="0" smtClean="0">
                  <a:latin typeface="Calibri" panose="020F0502020204030204" pitchFamily="34" charset="0"/>
                </a:rPr>
                <a:t>The group made plans to repeat </a:t>
              </a:r>
              <a:r>
                <a:rPr lang="en-US" sz="1600" b="0" dirty="0">
                  <a:latin typeface="Calibri" panose="020F0502020204030204" pitchFamily="34" charset="0"/>
                </a:rPr>
                <a:t> </a:t>
              </a:r>
              <a:r>
                <a:rPr lang="en-US" sz="1600" b="0" dirty="0" smtClean="0">
                  <a:latin typeface="Calibri" panose="020F0502020204030204" pitchFamily="34" charset="0"/>
                </a:rPr>
                <a:t>this  process in the future  </a:t>
              </a:r>
              <a:endParaRPr kumimoji="0" lang="en-US" sz="1600" b="0" i="0" u="none" strike="noStrike" cap="none" normalizeH="0" dirty="0" smtClean="0">
                <a:ln>
                  <a:noFill/>
                </a:ln>
                <a:solidFill>
                  <a:schemeClr val="tx1"/>
                </a:solidFill>
                <a:effectLst/>
                <a:latin typeface="Calibri" panose="020F0502020204030204" pitchFamily="34" charset="0"/>
              </a:endParaRPr>
            </a:p>
            <a:p>
              <a:pPr marL="742950" lvl="1" indent="-285750">
                <a:buSzPct val="100000"/>
                <a:buFont typeface="Courier New" panose="02070309020205020404" pitchFamily="49" charset="0"/>
                <a:buChar char="o"/>
              </a:pPr>
              <a:endParaRPr kumimoji="0" lang="en-US" sz="1600" b="0" i="0" u="none" strike="noStrike" cap="none" normalizeH="0" baseline="0" dirty="0" smtClean="0">
                <a:ln>
                  <a:noFill/>
                </a:ln>
                <a:solidFill>
                  <a:schemeClr val="tx1"/>
                </a:solidFill>
                <a:effectLst/>
                <a:latin typeface="Arial"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Arial" charset="0"/>
              </a:endParaRPr>
            </a:p>
          </p:txBody>
        </p:sp>
      </p:grpSp>
      <p:sp>
        <p:nvSpPr>
          <p:cNvPr id="17" name="Oval 16"/>
          <p:cNvSpPr/>
          <p:nvPr/>
        </p:nvSpPr>
        <p:spPr bwMode="auto">
          <a:xfrm>
            <a:off x="102924" y="1006387"/>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4</a:t>
            </a:r>
            <a:endParaRPr kumimoji="0" lang="en-US" sz="1800" b="1" i="0" u="none" strike="noStrike" cap="none" normalizeH="0" baseline="0" dirty="0" smtClean="0">
              <a:ln>
                <a:noFill/>
              </a:ln>
              <a:solidFill>
                <a:schemeClr val="bg1"/>
              </a:solidFill>
              <a:effectLst/>
              <a:latin typeface="Arial" charset="0"/>
            </a:endParaRPr>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178" y="4015880"/>
            <a:ext cx="8559511"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897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Background: Why is a product selection process necessary?</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2</a:t>
            </a:fld>
            <a:endParaRPr lang="en-US" sz="1400" b="0" dirty="0">
              <a:solidFill>
                <a:srgbClr val="000000"/>
              </a:solidFill>
              <a:latin typeface="Calibri"/>
              <a:cs typeface="Calibri"/>
            </a:endParaRPr>
          </a:p>
        </p:txBody>
      </p:sp>
      <p:sp>
        <p:nvSpPr>
          <p:cNvPr id="5" name="Content Placeholder 7"/>
          <p:cNvSpPr>
            <a:spLocks noGrp="1"/>
          </p:cNvSpPr>
          <p:nvPr>
            <p:ph idx="1"/>
          </p:nvPr>
        </p:nvSpPr>
        <p:spPr>
          <a:xfrm>
            <a:off x="0" y="1169482"/>
            <a:ext cx="9144000" cy="3477721"/>
          </a:xfrm>
        </p:spPr>
        <p:txBody>
          <a:bodyPr/>
          <a:lstStyle/>
          <a:p>
            <a:pPr marL="222250" indent="-222250">
              <a:lnSpc>
                <a:spcPct val="120000"/>
              </a:lnSpc>
            </a:pPr>
            <a:r>
              <a:rPr lang="en-US" dirty="0" smtClean="0">
                <a:latin typeface="Calibri"/>
                <a:cs typeface="Calibri"/>
              </a:rPr>
              <a:t>Comprehensive product information </a:t>
            </a:r>
          </a:p>
          <a:p>
            <a:pPr lvl="1">
              <a:lnSpc>
                <a:spcPct val="120000"/>
              </a:lnSpc>
            </a:pPr>
            <a:r>
              <a:rPr lang="en-US" dirty="0" smtClean="0">
                <a:latin typeface="Calibri"/>
                <a:cs typeface="Calibri"/>
              </a:rPr>
              <a:t>Historically, in the diagnostics sector, decision-makers have lacked sufficient information to make informed product selection decisions</a:t>
            </a:r>
          </a:p>
          <a:p>
            <a:pPr lvl="1">
              <a:lnSpc>
                <a:spcPct val="120000"/>
              </a:lnSpc>
            </a:pPr>
            <a:r>
              <a:rPr lang="en-US" dirty="0" smtClean="0">
                <a:latin typeface="Calibri"/>
                <a:cs typeface="Calibri"/>
              </a:rPr>
              <a:t>Suppliers provide Ministries of Health (MOHs) with extensive marketing materials, but they lack comprehensive and unbiased information to pick the products that are most appropriate for their countries</a:t>
            </a:r>
          </a:p>
          <a:p>
            <a:pPr marL="222250" indent="-222250">
              <a:lnSpc>
                <a:spcPct val="120000"/>
              </a:lnSpc>
            </a:pPr>
            <a:r>
              <a:rPr lang="en-US" dirty="0" smtClean="0">
                <a:latin typeface="Calibri"/>
                <a:cs typeface="Calibri"/>
              </a:rPr>
              <a:t>Public procurement principles</a:t>
            </a:r>
          </a:p>
          <a:p>
            <a:pPr marL="622300" lvl="1" indent="-222250">
              <a:lnSpc>
                <a:spcPct val="120000"/>
              </a:lnSpc>
            </a:pPr>
            <a:r>
              <a:rPr lang="en-US" altLang="zh-CN" dirty="0" smtClean="0">
                <a:latin typeface="Calibri"/>
                <a:cs typeface="Calibri"/>
              </a:rPr>
              <a:t>Public funding requires that public procurement principles be observed in the procurement of commodities. MOHs have an obligation to demonstrate that a rational and transparent process has been followed to select products for procurement. </a:t>
            </a:r>
            <a:endParaRPr lang="en-US" altLang="zh-CN" dirty="0">
              <a:latin typeface="Calibri"/>
              <a:cs typeface="Calibri"/>
            </a:endParaRPr>
          </a:p>
        </p:txBody>
      </p:sp>
      <p:sp>
        <p:nvSpPr>
          <p:cNvPr id="6" name="Rectangle 5"/>
          <p:cNvSpPr/>
          <p:nvPr/>
        </p:nvSpPr>
        <p:spPr>
          <a:xfrm>
            <a:off x="194235" y="5733438"/>
            <a:ext cx="8785412" cy="769441"/>
          </a:xfrm>
          <a:prstGeom prst="rect">
            <a:avLst/>
          </a:prstGeom>
          <a:solidFill>
            <a:schemeClr val="bg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2000" dirty="0" smtClean="0">
                <a:solidFill>
                  <a:srgbClr val="000000"/>
                </a:solidFill>
                <a:latin typeface="Calibri" panose="020F0502020204030204" pitchFamily="34" charset="0"/>
              </a:rPr>
              <a:t>There is a role to play for neutral 3</a:t>
            </a:r>
            <a:r>
              <a:rPr lang="en-US" sz="2000" baseline="30000" dirty="0" smtClean="0">
                <a:solidFill>
                  <a:srgbClr val="000000"/>
                </a:solidFill>
                <a:latin typeface="Calibri" panose="020F0502020204030204" pitchFamily="34" charset="0"/>
              </a:rPr>
              <a:t>rd</a:t>
            </a:r>
            <a:r>
              <a:rPr lang="en-US" sz="2000" dirty="0" smtClean="0">
                <a:solidFill>
                  <a:srgbClr val="000000"/>
                </a:solidFill>
                <a:latin typeface="Calibri" panose="020F0502020204030204" pitchFamily="34" charset="0"/>
              </a:rPr>
              <a:t> parties to facilitate the development of a rational and transparent product selection process.</a:t>
            </a:r>
            <a:endParaRPr lang="en-US"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79598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539088" y="2919693"/>
            <a:ext cx="8138160" cy="533400"/>
          </a:xfrm>
          <a:prstGeom prst="rect">
            <a:avLst/>
          </a:prstGeom>
          <a:solidFill>
            <a:srgbClr val="BBE0E3"/>
          </a:solidFill>
          <a:ln w="9525">
            <a:noFill/>
            <a:miter lim="800000"/>
            <a:headEnd/>
            <a:tailEnd/>
          </a:ln>
        </p:spPr>
        <p:txBody>
          <a:bodyPr wrap="none" anchor="ctr"/>
          <a:lstStyle/>
          <a:p>
            <a:pPr defTabSz="914400" eaLnBrk="0" fontAlgn="base" hangingPunct="0">
              <a:spcBef>
                <a:spcPct val="0"/>
              </a:spcBef>
              <a:spcAft>
                <a:spcPct val="0"/>
              </a:spcAft>
            </a:pPr>
            <a:endParaRPr lang="en-US" sz="2400" b="1" dirty="0">
              <a:solidFill>
                <a:srgbClr val="000000"/>
              </a:solidFill>
              <a:latin typeface="Calibri"/>
              <a:cs typeface="Calibri"/>
            </a:endParaRPr>
          </a:p>
        </p:txBody>
      </p:sp>
      <p:sp>
        <p:nvSpPr>
          <p:cNvPr id="31746" name="Rectangle 2"/>
          <p:cNvSpPr>
            <a:spLocks noGrp="1" noChangeArrowheads="1"/>
          </p:cNvSpPr>
          <p:nvPr>
            <p:ph type="title"/>
          </p:nvPr>
        </p:nvSpPr>
        <p:spPr bwMode="gray">
          <a:xfrm>
            <a:off x="0" y="0"/>
            <a:ext cx="9144000" cy="1005840"/>
          </a:xfrm>
          <a:solidFill>
            <a:srgbClr val="003366"/>
          </a:solidFill>
          <a:ln w="9525">
            <a:noFill/>
            <a:miter lim="800000"/>
            <a:headEnd/>
            <a:tailEnd/>
          </a:ln>
        </p:spPr>
        <p:txBody>
          <a:bodyPr vert="horz" wrap="square" lIns="91440" tIns="45720" rIns="91440" bIns="45720" numCol="1" anchor="ctr" anchorCtr="0" compatLnSpc="1">
            <a:prstTxWarp prst="textNoShape">
              <a:avLst/>
            </a:prstTxWarp>
            <a:normAutofit/>
          </a:bodyPr>
          <a:lstStyle/>
          <a:p>
            <a:pPr marL="0" indent="0" algn="l">
              <a:defRPr/>
            </a:pPr>
            <a:r>
              <a:rPr lang="en-US" sz="2400" dirty="0" smtClean="0">
                <a:solidFill>
                  <a:schemeClr val="bg1"/>
                </a:solidFill>
                <a:latin typeface="Calibri"/>
                <a:cs typeface="Calibri"/>
              </a:rPr>
              <a:t>Agenda</a:t>
            </a:r>
          </a:p>
        </p:txBody>
      </p:sp>
      <p:sp>
        <p:nvSpPr>
          <p:cNvPr id="6"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20</a:t>
            </a:fld>
            <a:endParaRPr lang="en-US" sz="1400" dirty="0">
              <a:solidFill>
                <a:srgbClr val="000000"/>
              </a:solidFill>
              <a:latin typeface="Calibri"/>
              <a:cs typeface="Calibri"/>
            </a:endParaRPr>
          </a:p>
        </p:txBody>
      </p:sp>
      <p:sp>
        <p:nvSpPr>
          <p:cNvPr id="8" name="KMA6C131B"/>
          <p:cNvSpPr>
            <a:spLocks noChangeArrowheads="1"/>
          </p:cNvSpPr>
          <p:nvPr>
            <p:custDataLst>
              <p:tags r:id="rId1"/>
            </p:custDataLst>
          </p:nvPr>
        </p:nvSpPr>
        <p:spPr bwMode="auto">
          <a:xfrm>
            <a:off x="609600" y="1600200"/>
            <a:ext cx="7315200" cy="1888851"/>
          </a:xfrm>
          <a:prstGeom prst="rect">
            <a:avLst/>
          </a:prstGeom>
          <a:noFill/>
          <a:ln w="9525" algn="ctr">
            <a:noFill/>
            <a:miter lim="800000"/>
            <a:headEnd/>
            <a:tailEnd/>
          </a:ln>
        </p:spPr>
        <p:txBody>
          <a:bodyPr lIns="46800" tIns="46800" rIns="46800" bIns="46800">
            <a:spAutoFit/>
          </a:bodyPr>
          <a:lstStyle/>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Zimbabwe POC Implementation Guidelines</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Product Selection</a:t>
            </a:r>
          </a:p>
          <a:p>
            <a:pPr marL="338138" indent="-338138" defTabSz="981075" eaLnBrk="0" fontAlgn="base" hangingPunct="0">
              <a:lnSpc>
                <a:spcPct val="150000"/>
              </a:lnSpc>
              <a:spcBef>
                <a:spcPct val="40000"/>
              </a:spcBef>
              <a:spcAft>
                <a:spcPct val="0"/>
              </a:spcAft>
              <a:buClr>
                <a:srgbClr val="000000"/>
              </a:buClr>
            </a:pPr>
            <a:r>
              <a:rPr lang="en-US" sz="2200" b="0" dirty="0" smtClean="0">
                <a:solidFill>
                  <a:srgbClr val="000000"/>
                </a:solidFill>
                <a:latin typeface="Calibri"/>
                <a:cs typeface="Calibri"/>
              </a:rPr>
              <a:t>Case Study:  POC Site Selection</a:t>
            </a:r>
          </a:p>
        </p:txBody>
      </p:sp>
    </p:spTree>
    <p:extLst>
      <p:ext uri="{BB962C8B-B14F-4D97-AF65-F5344CB8AC3E}">
        <p14:creationId xmlns:p14="http://schemas.microsoft.com/office/powerpoint/2010/main" val="1694149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Key Principles of Site Selection per POC Testing Guidelines </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21</a:t>
            </a:fld>
            <a:endParaRPr lang="en-US" sz="1400" b="0" dirty="0">
              <a:solidFill>
                <a:srgbClr val="000000"/>
              </a:solidFill>
              <a:latin typeface="Calibri"/>
              <a:cs typeface="Calibri"/>
            </a:endParaRPr>
          </a:p>
        </p:txBody>
      </p:sp>
      <p:sp>
        <p:nvSpPr>
          <p:cNvPr id="5" name="Content Placeholder 7"/>
          <p:cNvSpPr>
            <a:spLocks noGrp="1"/>
          </p:cNvSpPr>
          <p:nvPr>
            <p:ph idx="1"/>
          </p:nvPr>
        </p:nvSpPr>
        <p:spPr>
          <a:xfrm>
            <a:off x="228600" y="1169482"/>
            <a:ext cx="8686800" cy="5065063"/>
          </a:xfrm>
        </p:spPr>
        <p:txBody>
          <a:bodyPr/>
          <a:lstStyle/>
          <a:p>
            <a:pPr marL="457200" indent="-457200">
              <a:lnSpc>
                <a:spcPct val="120000"/>
              </a:lnSpc>
              <a:buFont typeface="+mj-lt"/>
              <a:buAutoNum type="arabicPeriod"/>
            </a:pPr>
            <a:r>
              <a:rPr lang="en-US" dirty="0" smtClean="0">
                <a:latin typeface="Calibri"/>
                <a:cs typeface="Calibri"/>
              </a:rPr>
              <a:t>It must be led by the MOHCC-DLS </a:t>
            </a:r>
          </a:p>
          <a:p>
            <a:pPr marL="457200" indent="-457200">
              <a:lnSpc>
                <a:spcPct val="150000"/>
              </a:lnSpc>
              <a:buFont typeface="+mj-lt"/>
              <a:buAutoNum type="arabicPeriod"/>
            </a:pPr>
            <a:r>
              <a:rPr lang="en-US" dirty="0" smtClean="0">
                <a:solidFill>
                  <a:srgbClr val="000000"/>
                </a:solidFill>
                <a:latin typeface="Calibri"/>
                <a:cs typeface="Calibri"/>
              </a:rPr>
              <a:t>The process should involve all key stakeholders to drive consensus</a:t>
            </a:r>
          </a:p>
          <a:p>
            <a:pPr marL="457200" indent="-457200">
              <a:lnSpc>
                <a:spcPct val="150000"/>
              </a:lnSpc>
              <a:buFont typeface="+mj-lt"/>
              <a:buAutoNum type="arabicPeriod"/>
            </a:pPr>
            <a:r>
              <a:rPr lang="en-US" dirty="0" smtClean="0">
                <a:solidFill>
                  <a:srgbClr val="000000"/>
                </a:solidFill>
                <a:latin typeface="Calibri"/>
                <a:cs typeface="Calibri"/>
              </a:rPr>
              <a:t>Should </a:t>
            </a:r>
            <a:r>
              <a:rPr lang="en-US" dirty="0">
                <a:solidFill>
                  <a:srgbClr val="000000"/>
                </a:solidFill>
                <a:latin typeface="Calibri"/>
                <a:cs typeface="Calibri"/>
              </a:rPr>
              <a:t>be driven by the country’s unique diagnostic testing priorities, including such factors as:</a:t>
            </a:r>
          </a:p>
          <a:p>
            <a:pPr marL="1257300" lvl="2" indent="-457200">
              <a:lnSpc>
                <a:spcPct val="120000"/>
              </a:lnSpc>
              <a:buFont typeface="+mj-lt"/>
              <a:buAutoNum type="alphaLcPeriod"/>
            </a:pPr>
            <a:r>
              <a:rPr lang="en-US" sz="1800" dirty="0">
                <a:solidFill>
                  <a:srgbClr val="000000"/>
                </a:solidFill>
                <a:latin typeface="Calibri"/>
                <a:cs typeface="Calibri"/>
              </a:rPr>
              <a:t>Patient </a:t>
            </a:r>
            <a:r>
              <a:rPr lang="en-US" sz="1800" dirty="0" smtClean="0">
                <a:solidFill>
                  <a:srgbClr val="000000"/>
                </a:solidFill>
                <a:latin typeface="Calibri"/>
                <a:cs typeface="Calibri"/>
              </a:rPr>
              <a:t>volumes</a:t>
            </a:r>
            <a:endParaRPr lang="en-US" sz="1800" dirty="0">
              <a:solidFill>
                <a:srgbClr val="000000"/>
              </a:solidFill>
              <a:latin typeface="Calibri"/>
              <a:cs typeface="Calibri"/>
            </a:endParaRPr>
          </a:p>
          <a:p>
            <a:pPr marL="1257300" lvl="2" indent="-457200">
              <a:lnSpc>
                <a:spcPct val="120000"/>
              </a:lnSpc>
              <a:buFont typeface="+mj-lt"/>
              <a:buAutoNum type="alphaLcPeriod"/>
            </a:pPr>
            <a:r>
              <a:rPr lang="en-US" sz="1800" dirty="0">
                <a:solidFill>
                  <a:srgbClr val="000000"/>
                </a:solidFill>
                <a:latin typeface="Calibri"/>
                <a:cs typeface="Calibri"/>
              </a:rPr>
              <a:t>Access challenges (low-volume sites with long turnaround times and/or sites that are located far from centralized testing labs)</a:t>
            </a:r>
          </a:p>
          <a:p>
            <a:pPr marL="1257300" lvl="2" indent="-457200">
              <a:lnSpc>
                <a:spcPct val="120000"/>
              </a:lnSpc>
              <a:buFont typeface="+mj-lt"/>
              <a:buAutoNum type="alphaLcPeriod"/>
            </a:pPr>
            <a:r>
              <a:rPr lang="en-US" sz="1800" dirty="0">
                <a:solidFill>
                  <a:srgbClr val="000000"/>
                </a:solidFill>
                <a:latin typeface="Calibri"/>
                <a:cs typeface="Calibri"/>
              </a:rPr>
              <a:t>Alternative entry points for testing (i.e., pediatric wards </a:t>
            </a:r>
            <a:r>
              <a:rPr lang="en-US" sz="1800" dirty="0" smtClean="0">
                <a:solidFill>
                  <a:srgbClr val="000000"/>
                </a:solidFill>
                <a:latin typeface="Calibri"/>
                <a:cs typeface="Calibri"/>
              </a:rPr>
              <a:t> &amp; nutrition rehabilitation unit for </a:t>
            </a:r>
            <a:r>
              <a:rPr lang="en-US" sz="1800" dirty="0">
                <a:solidFill>
                  <a:srgbClr val="000000"/>
                </a:solidFill>
                <a:latin typeface="Calibri"/>
                <a:cs typeface="Calibri"/>
              </a:rPr>
              <a:t>EID</a:t>
            </a:r>
            <a:r>
              <a:rPr lang="en-US" sz="1800" dirty="0" smtClean="0">
                <a:solidFill>
                  <a:srgbClr val="000000"/>
                </a:solidFill>
                <a:latin typeface="Calibri"/>
                <a:cs typeface="Calibri"/>
              </a:rPr>
              <a:t>)</a:t>
            </a:r>
          </a:p>
          <a:p>
            <a:pPr marL="1257300" lvl="2" indent="-457200">
              <a:lnSpc>
                <a:spcPct val="120000"/>
              </a:lnSpc>
              <a:buFont typeface="+mj-lt"/>
              <a:buAutoNum type="alphaLcPeriod"/>
            </a:pPr>
            <a:endParaRPr lang="en-US" sz="1800" dirty="0">
              <a:solidFill>
                <a:srgbClr val="000000"/>
              </a:solidFill>
              <a:latin typeface="Calibri"/>
              <a:cs typeface="Calibri"/>
            </a:endParaRPr>
          </a:p>
          <a:p>
            <a:pPr marL="457200" indent="-457200">
              <a:lnSpc>
                <a:spcPct val="120000"/>
              </a:lnSpc>
              <a:buFont typeface="+mj-lt"/>
              <a:buAutoNum type="arabicPeriod"/>
            </a:pPr>
            <a:r>
              <a:rPr lang="en-US" altLang="zh-CN" dirty="0" smtClean="0">
                <a:solidFill>
                  <a:srgbClr val="000000"/>
                </a:solidFill>
                <a:latin typeface="Calibri"/>
                <a:cs typeface="Calibri"/>
              </a:rPr>
              <a:t>The process should be well documented demonstrating the </a:t>
            </a:r>
            <a:r>
              <a:rPr lang="en-US" dirty="0" smtClean="0">
                <a:latin typeface="Calibri"/>
                <a:ea typeface="Calibri"/>
                <a:cs typeface="Times New Roman"/>
              </a:rPr>
              <a:t>rationale </a:t>
            </a:r>
            <a:r>
              <a:rPr lang="en-US" altLang="zh-CN" dirty="0" smtClean="0">
                <a:solidFill>
                  <a:srgbClr val="000000"/>
                </a:solidFill>
                <a:latin typeface="Calibri"/>
                <a:cs typeface="Calibri"/>
              </a:rPr>
              <a:t>for the selection of suitable sites</a:t>
            </a:r>
            <a:endParaRPr lang="en-US" dirty="0" smtClean="0">
              <a:solidFill>
                <a:srgbClr val="000000"/>
              </a:solidFill>
              <a:latin typeface="Calibri"/>
              <a:cs typeface="Calibri"/>
            </a:endParaRPr>
          </a:p>
        </p:txBody>
      </p:sp>
      <p:sp>
        <p:nvSpPr>
          <p:cNvPr id="2" name="Rectangle 1"/>
          <p:cNvSpPr/>
          <p:nvPr/>
        </p:nvSpPr>
        <p:spPr bwMode="auto">
          <a:xfrm>
            <a:off x="139700" y="2186150"/>
            <a:ext cx="8813800" cy="2953409"/>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255291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1"/>
            <a:ext cx="9144000" cy="1001060"/>
          </a:xfrm>
          <a:prstGeom prst="rect">
            <a:avLst/>
          </a:prstGeom>
        </p:spPr>
        <p:txBody>
          <a:bodyPr anchor="ctr"/>
          <a:lstStyle>
            <a:lvl1pPr marL="231775" indent="-231775" algn="l" rtl="0" eaLnBrk="1" fontAlgn="base" hangingPunct="1">
              <a:spcBef>
                <a:spcPct val="0"/>
              </a:spcBef>
              <a:spcAft>
                <a:spcPct val="0"/>
              </a:spcAft>
              <a:defRPr sz="2400">
                <a:solidFill>
                  <a:schemeClr val="bg1"/>
                </a:solidFill>
                <a:latin typeface="+mj-lt"/>
                <a:ea typeface="+mj-ea"/>
                <a:cs typeface="+mj-cs"/>
              </a:defRPr>
            </a:lvl1pPr>
            <a:lvl2pPr marL="231775" indent="-231775" algn="ctr" rtl="0" eaLnBrk="1" fontAlgn="base" hangingPunct="1">
              <a:spcBef>
                <a:spcPct val="0"/>
              </a:spcBef>
              <a:spcAft>
                <a:spcPct val="0"/>
              </a:spcAft>
              <a:defRPr sz="4400">
                <a:solidFill>
                  <a:schemeClr val="tx2"/>
                </a:solidFill>
                <a:latin typeface="Arial" charset="0"/>
              </a:defRPr>
            </a:lvl2pPr>
            <a:lvl3pPr marL="231775" indent="-231775" algn="ctr" rtl="0" eaLnBrk="1" fontAlgn="base" hangingPunct="1">
              <a:spcBef>
                <a:spcPct val="0"/>
              </a:spcBef>
              <a:spcAft>
                <a:spcPct val="0"/>
              </a:spcAft>
              <a:defRPr sz="4400">
                <a:solidFill>
                  <a:schemeClr val="tx2"/>
                </a:solidFill>
                <a:latin typeface="Arial" charset="0"/>
              </a:defRPr>
            </a:lvl3pPr>
            <a:lvl4pPr marL="231775" indent="-231775" algn="ctr" rtl="0" eaLnBrk="1" fontAlgn="base" hangingPunct="1">
              <a:spcBef>
                <a:spcPct val="0"/>
              </a:spcBef>
              <a:spcAft>
                <a:spcPct val="0"/>
              </a:spcAft>
              <a:defRPr sz="4400">
                <a:solidFill>
                  <a:schemeClr val="tx2"/>
                </a:solidFill>
                <a:latin typeface="Arial" charset="0"/>
              </a:defRPr>
            </a:lvl4pPr>
            <a:lvl5pPr marL="231775" indent="-231775" algn="ctr" rtl="0" eaLnBrk="1" fontAlgn="base" hangingPunct="1">
              <a:spcBef>
                <a:spcPct val="0"/>
              </a:spcBef>
              <a:spcAft>
                <a:spcPct val="0"/>
              </a:spcAft>
              <a:defRPr sz="4400">
                <a:solidFill>
                  <a:schemeClr val="tx2"/>
                </a:solidFill>
                <a:latin typeface="Arial" charset="0"/>
              </a:defRPr>
            </a:lvl5pPr>
            <a:lvl6pPr marL="688975" algn="ctr" rtl="0" eaLnBrk="1" fontAlgn="base" hangingPunct="1">
              <a:spcBef>
                <a:spcPct val="0"/>
              </a:spcBef>
              <a:spcAft>
                <a:spcPct val="0"/>
              </a:spcAft>
              <a:defRPr sz="4400">
                <a:solidFill>
                  <a:schemeClr val="tx2"/>
                </a:solidFill>
                <a:latin typeface="Arial" charset="0"/>
              </a:defRPr>
            </a:lvl6pPr>
            <a:lvl7pPr marL="1146175" algn="ctr" rtl="0" eaLnBrk="1" fontAlgn="base" hangingPunct="1">
              <a:spcBef>
                <a:spcPct val="0"/>
              </a:spcBef>
              <a:spcAft>
                <a:spcPct val="0"/>
              </a:spcAft>
              <a:defRPr sz="4400">
                <a:solidFill>
                  <a:schemeClr val="tx2"/>
                </a:solidFill>
                <a:latin typeface="Arial" charset="0"/>
              </a:defRPr>
            </a:lvl7pPr>
            <a:lvl8pPr marL="1603375" algn="ctr" rtl="0" eaLnBrk="1" fontAlgn="base" hangingPunct="1">
              <a:spcBef>
                <a:spcPct val="0"/>
              </a:spcBef>
              <a:spcAft>
                <a:spcPct val="0"/>
              </a:spcAft>
              <a:defRPr sz="4400">
                <a:solidFill>
                  <a:schemeClr val="tx2"/>
                </a:solidFill>
                <a:latin typeface="Arial" charset="0"/>
              </a:defRPr>
            </a:lvl8pPr>
            <a:lvl9pPr marL="2060575" algn="ctr" rtl="0" eaLnBrk="1" fontAlgn="base" hangingPunct="1">
              <a:spcBef>
                <a:spcPct val="0"/>
              </a:spcBef>
              <a:spcAft>
                <a:spcPct val="0"/>
              </a:spcAft>
              <a:defRPr sz="4400">
                <a:solidFill>
                  <a:schemeClr val="tx2"/>
                </a:solidFill>
                <a:latin typeface="Arial" charset="0"/>
              </a:defRPr>
            </a:lvl9pPr>
          </a:lstStyle>
          <a:p>
            <a:pPr marL="0" indent="0"/>
            <a:r>
              <a:rPr lang="en-US" sz="2200" b="0" kern="0" dirty="0" smtClean="0">
                <a:solidFill>
                  <a:srgbClr val="FFFFFF"/>
                </a:solidFill>
                <a:latin typeface="Calibri" pitchFamily="34" charset="0"/>
              </a:rPr>
              <a:t>Site Selection: Zimbabwe mapped all sites by key criteria </a:t>
            </a:r>
            <a:r>
              <a:rPr lang="en-US" sz="2200" b="0" kern="0" dirty="0">
                <a:solidFill>
                  <a:srgbClr val="FFFFFF"/>
                </a:solidFill>
                <a:latin typeface="Calibri" pitchFamily="34" charset="0"/>
              </a:rPr>
              <a:t>and </a:t>
            </a:r>
            <a:r>
              <a:rPr lang="en-US" sz="2200" b="0" kern="0" dirty="0" smtClean="0">
                <a:solidFill>
                  <a:srgbClr val="FFFFFF"/>
                </a:solidFill>
                <a:latin typeface="Calibri" pitchFamily="34" charset="0"/>
              </a:rPr>
              <a:t>selected </a:t>
            </a:r>
            <a:r>
              <a:rPr lang="en-US" sz="2200" b="0" kern="0" dirty="0">
                <a:solidFill>
                  <a:srgbClr val="FFFFFF"/>
                </a:solidFill>
                <a:latin typeface="Calibri" pitchFamily="34" charset="0"/>
              </a:rPr>
              <a:t>sites most appropriate for POC </a:t>
            </a:r>
            <a:r>
              <a:rPr lang="en-US" sz="2200" b="0" kern="0" dirty="0" smtClean="0">
                <a:solidFill>
                  <a:srgbClr val="FFFFFF"/>
                </a:solidFill>
                <a:latin typeface="Calibri" pitchFamily="34" charset="0"/>
              </a:rPr>
              <a:t>diagnostics deployment based priorities</a:t>
            </a:r>
            <a:endParaRPr lang="en-US" sz="2200" b="0" kern="0" dirty="0">
              <a:solidFill>
                <a:srgbClr val="FFFFFF"/>
              </a:solidFill>
              <a:latin typeface="Calibri" pitchFamily="34" charset="0"/>
            </a:endParaRPr>
          </a:p>
        </p:txBody>
      </p:sp>
      <p:sp>
        <p:nvSpPr>
          <p:cNvPr id="5" name="Rectangle 4"/>
          <p:cNvSpPr/>
          <p:nvPr/>
        </p:nvSpPr>
        <p:spPr bwMode="auto">
          <a:xfrm>
            <a:off x="155573" y="4903075"/>
            <a:ext cx="8799239" cy="1749973"/>
          </a:xfrm>
          <a:prstGeom prst="rect">
            <a:avLst/>
          </a:prstGeom>
          <a:solidFill>
            <a:srgbClr val="CCE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TextBox 9"/>
          <p:cNvSpPr txBox="1"/>
          <p:nvPr/>
        </p:nvSpPr>
        <p:spPr>
          <a:xfrm>
            <a:off x="155572" y="1135117"/>
            <a:ext cx="8799239" cy="3515712"/>
          </a:xfrm>
          <a:prstGeom prst="rect">
            <a:avLst/>
          </a:prstGeom>
          <a:noFill/>
          <a:ln>
            <a:noFill/>
          </a:ln>
        </p:spPr>
        <p:txBody>
          <a:bodyPr wrap="square" rtlCol="0">
            <a:noAutofit/>
          </a:bodyPr>
          <a:lstStyle/>
          <a:p>
            <a:r>
              <a:rPr lang="en-US" sz="2000" b="0" u="sng" dirty="0" smtClean="0">
                <a:solidFill>
                  <a:prstClr val="black"/>
                </a:solidFill>
                <a:latin typeface="Calibri"/>
              </a:rPr>
              <a:t>Key criteria</a:t>
            </a:r>
            <a:endParaRPr lang="en-US" sz="2000" b="0" u="sng" dirty="0">
              <a:solidFill>
                <a:prstClr val="black"/>
              </a:solidFill>
              <a:latin typeface="Calibri"/>
            </a:endParaRPr>
          </a:p>
          <a:p>
            <a:pPr marL="342900" indent="-342900">
              <a:buFont typeface="Arial" pitchFamily="34" charset="0"/>
              <a:buChar char="•"/>
            </a:pPr>
            <a:r>
              <a:rPr lang="en-US" sz="2000" dirty="0" smtClean="0">
                <a:solidFill>
                  <a:srgbClr val="000000"/>
                </a:solidFill>
                <a:latin typeface="Calibri" pitchFamily="34" charset="0"/>
              </a:rPr>
              <a:t>Patient </a:t>
            </a:r>
            <a:r>
              <a:rPr lang="en-US" sz="2000" dirty="0">
                <a:solidFill>
                  <a:srgbClr val="000000"/>
                </a:solidFill>
                <a:latin typeface="Calibri" pitchFamily="34" charset="0"/>
              </a:rPr>
              <a:t>volumes at each </a:t>
            </a:r>
            <a:r>
              <a:rPr lang="en-US" sz="2000" dirty="0" smtClean="0">
                <a:solidFill>
                  <a:srgbClr val="000000"/>
                </a:solidFill>
                <a:latin typeface="Calibri" pitchFamily="34" charset="0"/>
              </a:rPr>
              <a:t>site: </a:t>
            </a:r>
            <a:r>
              <a:rPr lang="en-US" sz="1600" b="0" i="1" dirty="0" smtClean="0">
                <a:solidFill>
                  <a:srgbClr val="000000"/>
                </a:solidFill>
                <a:latin typeface="Calibri" pitchFamily="34" charset="0"/>
              </a:rPr>
              <a:t> </a:t>
            </a:r>
            <a:r>
              <a:rPr lang="en-US" sz="2000" b="0" i="1" dirty="0">
                <a:latin typeface="Calibri" panose="020F0502020204030204" pitchFamily="34" charset="0"/>
              </a:rPr>
              <a:t>shall consider </a:t>
            </a:r>
            <a:r>
              <a:rPr lang="en-US" sz="2000" b="0" i="1" dirty="0" smtClean="0">
                <a:latin typeface="Calibri" panose="020F0502020204030204" pitchFamily="34" charset="0"/>
              </a:rPr>
              <a:t>actual/expected </a:t>
            </a:r>
            <a:r>
              <a:rPr lang="en-US" sz="2000" b="0" i="1" dirty="0">
                <a:latin typeface="Calibri" panose="020F0502020204030204" pitchFamily="34" charset="0"/>
              </a:rPr>
              <a:t>volume based on </a:t>
            </a:r>
            <a:r>
              <a:rPr lang="en-US" sz="2000" b="0" i="1" dirty="0" smtClean="0">
                <a:latin typeface="Calibri" panose="020F0502020204030204" pitchFamily="34" charset="0"/>
              </a:rPr>
              <a:t>number patients </a:t>
            </a:r>
            <a:r>
              <a:rPr lang="en-US" sz="2000" b="0" i="1" dirty="0" smtClean="0">
                <a:solidFill>
                  <a:srgbClr val="000000"/>
                </a:solidFill>
                <a:latin typeface="Calibri" pitchFamily="34" charset="0"/>
              </a:rPr>
              <a:t>requiring the tests</a:t>
            </a:r>
            <a:endParaRPr lang="en-US" sz="2000" b="0" i="1" dirty="0">
              <a:solidFill>
                <a:srgbClr val="000000"/>
              </a:solidFill>
              <a:latin typeface="Calibri" pitchFamily="34" charset="0"/>
            </a:endParaRPr>
          </a:p>
          <a:p>
            <a:pPr marL="342900" indent="-342900">
              <a:buFont typeface="Arial" pitchFamily="34" charset="0"/>
              <a:buChar char="•"/>
            </a:pPr>
            <a:r>
              <a:rPr lang="en-US" sz="2000" dirty="0">
                <a:solidFill>
                  <a:srgbClr val="000000"/>
                </a:solidFill>
                <a:latin typeface="Calibri" pitchFamily="34" charset="0"/>
              </a:rPr>
              <a:t>Distance from a regional </a:t>
            </a:r>
            <a:r>
              <a:rPr lang="en-US" sz="2000" dirty="0" smtClean="0">
                <a:solidFill>
                  <a:srgbClr val="000000"/>
                </a:solidFill>
                <a:latin typeface="Calibri" pitchFamily="34" charset="0"/>
              </a:rPr>
              <a:t>lab:  </a:t>
            </a:r>
            <a:r>
              <a:rPr lang="en-US" sz="2000" b="0" i="1" dirty="0" smtClean="0">
                <a:latin typeface="Calibri" panose="020F0502020204030204" pitchFamily="34" charset="0"/>
              </a:rPr>
              <a:t>accessibility of the </a:t>
            </a:r>
            <a:r>
              <a:rPr lang="en-US" sz="2000" b="0" i="1" dirty="0">
                <a:latin typeface="Calibri" panose="020F0502020204030204" pitchFamily="34" charset="0"/>
              </a:rPr>
              <a:t>testing site to the nearest </a:t>
            </a:r>
            <a:r>
              <a:rPr lang="en-US" sz="2000" b="0" i="1" dirty="0" smtClean="0">
                <a:latin typeface="Calibri" panose="020F0502020204030204" pitchFamily="34" charset="0"/>
              </a:rPr>
              <a:t>conventional lab </a:t>
            </a:r>
            <a:r>
              <a:rPr lang="en-US" sz="2000" b="0" i="1" dirty="0">
                <a:latin typeface="Calibri" panose="020F0502020204030204" pitchFamily="34" charset="0"/>
              </a:rPr>
              <a:t>for back up, monitoring and quality </a:t>
            </a:r>
            <a:r>
              <a:rPr lang="en-US" sz="2000" b="0" i="1" dirty="0" smtClean="0">
                <a:latin typeface="Calibri" panose="020F0502020204030204" pitchFamily="34" charset="0"/>
              </a:rPr>
              <a:t>assurance</a:t>
            </a:r>
            <a:endParaRPr lang="en-US" sz="2000" b="0" i="1" dirty="0">
              <a:solidFill>
                <a:srgbClr val="000000"/>
              </a:solidFill>
              <a:latin typeface="Calibri" pitchFamily="34" charset="0"/>
            </a:endParaRPr>
          </a:p>
          <a:p>
            <a:pPr marL="342900" indent="-342900">
              <a:buFont typeface="Arial" pitchFamily="34" charset="0"/>
              <a:buChar char="•"/>
            </a:pPr>
            <a:r>
              <a:rPr lang="en-US" sz="2000" dirty="0">
                <a:solidFill>
                  <a:srgbClr val="000000"/>
                </a:solidFill>
                <a:latin typeface="Calibri" pitchFamily="34" charset="0"/>
              </a:rPr>
              <a:t>ART coverage </a:t>
            </a:r>
            <a:r>
              <a:rPr lang="en-US" sz="2000" dirty="0" smtClean="0">
                <a:solidFill>
                  <a:srgbClr val="000000"/>
                </a:solidFill>
                <a:latin typeface="Calibri" pitchFamily="34" charset="0"/>
              </a:rPr>
              <a:t>rate :</a:t>
            </a:r>
            <a:r>
              <a:rPr lang="en-US" sz="2000" b="0" dirty="0" smtClean="0">
                <a:solidFill>
                  <a:srgbClr val="000000"/>
                </a:solidFill>
                <a:latin typeface="Calibri" pitchFamily="34" charset="0"/>
              </a:rPr>
              <a:t> </a:t>
            </a:r>
            <a:r>
              <a:rPr lang="en-US" sz="2000" b="0" i="1" dirty="0" smtClean="0">
                <a:solidFill>
                  <a:srgbClr val="000000"/>
                </a:solidFill>
                <a:latin typeface="Calibri" pitchFamily="34" charset="0"/>
              </a:rPr>
              <a:t>high number of ART patients at the facility requiring VL testing for  care monitoring </a:t>
            </a:r>
            <a:r>
              <a:rPr lang="en-US" sz="2000" b="0" dirty="0" smtClean="0">
                <a:solidFill>
                  <a:srgbClr val="000000"/>
                </a:solidFill>
                <a:latin typeface="Calibri" pitchFamily="34" charset="0"/>
              </a:rPr>
              <a:t>     </a:t>
            </a:r>
            <a:endParaRPr lang="en-US" sz="2000" b="0" dirty="0">
              <a:solidFill>
                <a:srgbClr val="000000"/>
              </a:solidFill>
              <a:latin typeface="Calibri" pitchFamily="34" charset="0"/>
            </a:endParaRPr>
          </a:p>
          <a:p>
            <a:pPr marL="342900" indent="-342900">
              <a:buFont typeface="Arial" pitchFamily="34" charset="0"/>
              <a:buChar char="•"/>
            </a:pPr>
            <a:r>
              <a:rPr lang="en-US" sz="2000" dirty="0" smtClean="0">
                <a:solidFill>
                  <a:srgbClr val="000000"/>
                </a:solidFill>
                <a:latin typeface="Calibri" pitchFamily="34" charset="0"/>
              </a:rPr>
              <a:t>HIV prevalence: </a:t>
            </a:r>
            <a:r>
              <a:rPr lang="en-US" sz="2000" b="0" i="1" dirty="0" smtClean="0">
                <a:solidFill>
                  <a:srgbClr val="000000"/>
                </a:solidFill>
                <a:latin typeface="Calibri" pitchFamily="34" charset="0"/>
              </a:rPr>
              <a:t> intend to consider sites or entry and testing points with high HIV burden for high patient impact </a:t>
            </a:r>
            <a:endParaRPr lang="en-US" sz="2000" b="0" i="1" dirty="0">
              <a:solidFill>
                <a:srgbClr val="000000"/>
              </a:solidFill>
              <a:latin typeface="Calibri" pitchFamily="34" charset="0"/>
            </a:endParaRPr>
          </a:p>
          <a:p>
            <a:pPr marL="342900" indent="-342900">
              <a:buFont typeface="Arial" pitchFamily="34" charset="0"/>
              <a:buChar char="•"/>
            </a:pPr>
            <a:r>
              <a:rPr lang="en-US" sz="2000" dirty="0">
                <a:solidFill>
                  <a:srgbClr val="000000"/>
                </a:solidFill>
                <a:latin typeface="Calibri" pitchFamily="34" charset="0"/>
              </a:rPr>
              <a:t>Road </a:t>
            </a:r>
            <a:r>
              <a:rPr lang="en-US" sz="2000" dirty="0" smtClean="0">
                <a:solidFill>
                  <a:srgbClr val="000000"/>
                </a:solidFill>
                <a:latin typeface="Calibri" pitchFamily="34" charset="0"/>
              </a:rPr>
              <a:t>quality:  </a:t>
            </a:r>
            <a:r>
              <a:rPr lang="en-US" sz="2000" b="0" i="1" dirty="0" smtClean="0">
                <a:solidFill>
                  <a:srgbClr val="000000"/>
                </a:solidFill>
                <a:latin typeface="Calibri" pitchFamily="34" charset="0"/>
              </a:rPr>
              <a:t>will consider hard to reach sites due to difficult terrain/ impassable road to provide onsite access to testing </a:t>
            </a:r>
            <a:endParaRPr lang="en-US" sz="2000" dirty="0" smtClean="0">
              <a:solidFill>
                <a:srgbClr val="000000"/>
              </a:solidFill>
              <a:latin typeface="Calibri" pitchFamily="34" charset="0"/>
            </a:endParaRPr>
          </a:p>
          <a:p>
            <a:pPr marL="342900" indent="-342900">
              <a:buFont typeface="Arial" pitchFamily="34" charset="0"/>
              <a:buChar char="•"/>
            </a:pPr>
            <a:endParaRPr lang="en-US" sz="800" b="0" dirty="0">
              <a:solidFill>
                <a:srgbClr val="000000"/>
              </a:solidFill>
              <a:latin typeface="Calibri" pitchFamily="34" charset="0"/>
            </a:endParaRPr>
          </a:p>
          <a:p>
            <a:endParaRPr lang="en-US" sz="2000" b="0" u="sng" dirty="0" smtClean="0">
              <a:solidFill>
                <a:srgbClr val="000000"/>
              </a:solidFill>
              <a:latin typeface="Calibri" pitchFamily="34" charset="0"/>
            </a:endParaRPr>
          </a:p>
          <a:p>
            <a:r>
              <a:rPr lang="en-US" sz="2000" b="0" u="sng" dirty="0" smtClean="0">
                <a:solidFill>
                  <a:srgbClr val="000000"/>
                </a:solidFill>
                <a:latin typeface="Calibri" pitchFamily="34" charset="0"/>
              </a:rPr>
              <a:t>Country </a:t>
            </a:r>
            <a:r>
              <a:rPr lang="en-US" sz="2000" b="0" u="sng" dirty="0">
                <a:solidFill>
                  <a:srgbClr val="000000"/>
                </a:solidFill>
                <a:latin typeface="Calibri" pitchFamily="34" charset="0"/>
              </a:rPr>
              <a:t>Priorities</a:t>
            </a:r>
          </a:p>
          <a:p>
            <a:pPr marL="292100" indent="-292100">
              <a:buFont typeface="Arial" pitchFamily="34" charset="0"/>
              <a:buChar char="•"/>
            </a:pPr>
            <a:r>
              <a:rPr lang="en-US" sz="2000" b="0" dirty="0">
                <a:solidFill>
                  <a:prstClr val="black"/>
                </a:solidFill>
                <a:latin typeface="Calibri"/>
              </a:rPr>
              <a:t>Prioritizing </a:t>
            </a:r>
            <a:r>
              <a:rPr lang="en-US" sz="2000" dirty="0">
                <a:solidFill>
                  <a:prstClr val="black"/>
                </a:solidFill>
                <a:latin typeface="Calibri"/>
              </a:rPr>
              <a:t>more </a:t>
            </a:r>
            <a:r>
              <a:rPr lang="en-US" sz="2000" dirty="0" smtClean="0">
                <a:solidFill>
                  <a:prstClr val="black"/>
                </a:solidFill>
                <a:latin typeface="Calibri"/>
              </a:rPr>
              <a:t>remote facility </a:t>
            </a:r>
            <a:r>
              <a:rPr lang="en-US" sz="2000" b="0" dirty="0">
                <a:solidFill>
                  <a:prstClr val="black"/>
                </a:solidFill>
                <a:latin typeface="Calibri"/>
              </a:rPr>
              <a:t>within each </a:t>
            </a:r>
            <a:r>
              <a:rPr lang="en-US" sz="2000" b="0" dirty="0" smtClean="0">
                <a:solidFill>
                  <a:prstClr val="black"/>
                </a:solidFill>
                <a:latin typeface="Calibri"/>
              </a:rPr>
              <a:t>province</a:t>
            </a:r>
            <a:r>
              <a:rPr lang="en-US" sz="2000" dirty="0">
                <a:solidFill>
                  <a:srgbClr val="000000"/>
                </a:solidFill>
                <a:latin typeface="Calibri"/>
                <a:cs typeface="Calibri"/>
              </a:rPr>
              <a:t> </a:t>
            </a:r>
            <a:endParaRPr lang="en-US" sz="2000" dirty="0" smtClean="0">
              <a:solidFill>
                <a:srgbClr val="000000"/>
              </a:solidFill>
              <a:latin typeface="Calibri"/>
              <a:cs typeface="Calibri"/>
            </a:endParaRPr>
          </a:p>
          <a:p>
            <a:pPr marL="292100" indent="-292100">
              <a:buFont typeface="Arial" pitchFamily="34" charset="0"/>
              <a:buChar char="•"/>
            </a:pPr>
            <a:r>
              <a:rPr lang="en-US" sz="2000" dirty="0" smtClean="0">
                <a:solidFill>
                  <a:prstClr val="black"/>
                </a:solidFill>
                <a:latin typeface="Calibri"/>
              </a:rPr>
              <a:t>Patient volumes</a:t>
            </a:r>
            <a:r>
              <a:rPr lang="en-US" sz="2000" b="0" dirty="0" smtClean="0">
                <a:solidFill>
                  <a:prstClr val="black"/>
                </a:solidFill>
                <a:latin typeface="Calibri"/>
              </a:rPr>
              <a:t>: </a:t>
            </a:r>
            <a:r>
              <a:rPr lang="en-US" sz="2000" b="0" i="1" dirty="0" smtClean="0">
                <a:solidFill>
                  <a:prstClr val="black"/>
                </a:solidFill>
                <a:latin typeface="Calibri"/>
              </a:rPr>
              <a:t>moderate/low volume sites with long turnaround time</a:t>
            </a:r>
            <a:endParaRPr lang="en-US" sz="2000" b="0" i="1" dirty="0">
              <a:solidFill>
                <a:prstClr val="black"/>
              </a:solidFill>
              <a:latin typeface="Calibri"/>
            </a:endParaRPr>
          </a:p>
          <a:p>
            <a:pPr marL="292100" indent="-292100">
              <a:buFont typeface="Arial" pitchFamily="34" charset="0"/>
              <a:buChar char="•"/>
            </a:pPr>
            <a:r>
              <a:rPr lang="en-US" sz="2000" dirty="0">
                <a:solidFill>
                  <a:prstClr val="black"/>
                </a:solidFill>
                <a:latin typeface="Calibri"/>
              </a:rPr>
              <a:t>Access to </a:t>
            </a:r>
            <a:r>
              <a:rPr lang="en-US" sz="2000" dirty="0" smtClean="0">
                <a:solidFill>
                  <a:prstClr val="black"/>
                </a:solidFill>
                <a:latin typeface="Calibri"/>
              </a:rPr>
              <a:t>labs</a:t>
            </a:r>
            <a:r>
              <a:rPr lang="en-US" sz="2000" b="0" dirty="0" smtClean="0">
                <a:solidFill>
                  <a:prstClr val="black"/>
                </a:solidFill>
                <a:latin typeface="Calibri"/>
              </a:rPr>
              <a:t>:  </a:t>
            </a:r>
            <a:r>
              <a:rPr lang="en-US" sz="2000" b="0" i="1" dirty="0" smtClean="0">
                <a:solidFill>
                  <a:prstClr val="black"/>
                </a:solidFill>
                <a:latin typeface="Calibri"/>
              </a:rPr>
              <a:t>sites that are located far from centralized  testing labs and no reliable sample transport mechanism </a:t>
            </a:r>
            <a:endParaRPr lang="en-US" sz="2000" b="0" i="1" dirty="0">
              <a:solidFill>
                <a:prstClr val="black"/>
              </a:solidFill>
              <a:latin typeface="Calibri"/>
            </a:endParaRPr>
          </a:p>
          <a:p>
            <a:endParaRPr lang="en-US" sz="2000" dirty="0" smtClean="0">
              <a:solidFill>
                <a:prstClr val="black"/>
              </a:solidFill>
              <a:latin typeface="Calibri"/>
            </a:endParaRPr>
          </a:p>
          <a:p>
            <a:pPr marL="292100" indent="-292100">
              <a:buFont typeface="Arial" pitchFamily="34" charset="0"/>
              <a:buChar char="•"/>
            </a:pPr>
            <a:endParaRPr lang="en-US" sz="400" b="0" dirty="0" smtClean="0">
              <a:solidFill>
                <a:prstClr val="black"/>
              </a:solidFill>
              <a:latin typeface="Calibri"/>
            </a:endParaRPr>
          </a:p>
        </p:txBody>
      </p:sp>
    </p:spTree>
    <p:extLst>
      <p:ext uri="{BB962C8B-B14F-4D97-AF65-F5344CB8AC3E}">
        <p14:creationId xmlns:p14="http://schemas.microsoft.com/office/powerpoint/2010/main" val="1437628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480466"/>
            <a:ext cx="9144000" cy="120870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b="0">
              <a:solidFill>
                <a:prstClr val="white"/>
              </a:solidFill>
            </a:endParaRPr>
          </a:p>
        </p:txBody>
      </p:sp>
      <p:sp>
        <p:nvSpPr>
          <p:cNvPr id="53249" name="Rectangle 2"/>
          <p:cNvSpPr>
            <a:spLocks noGrp="1" noChangeArrowheads="1"/>
          </p:cNvSpPr>
          <p:nvPr>
            <p:ph type="title"/>
          </p:nvPr>
        </p:nvSpPr>
        <p:spPr bwMode="gray">
          <a:xfrm>
            <a:off x="0" y="0"/>
            <a:ext cx="9144000" cy="914400"/>
          </a:xfrm>
          <a:solidFill>
            <a:srgbClr val="17375E"/>
          </a:solidFill>
          <a:ln w="9525">
            <a:noFill/>
            <a:miter lim="800000"/>
            <a:headEnd/>
            <a:tailEnd/>
          </a:ln>
          <a:extLst/>
        </p:spPr>
        <p:txBody>
          <a:bodyPr vert="horz" wrap="square" lIns="91440" tIns="45720" rIns="91440" bIns="45720" numCol="1" rtlCol="0" anchor="ctr" anchorCtr="0" compatLnSpc="1">
            <a:prstTxWarp prst="textNoShape">
              <a:avLst/>
            </a:prstTxWarp>
            <a:normAutofit fontScale="90000"/>
          </a:bodyPr>
          <a:lstStyle/>
          <a:p>
            <a:pPr marL="171450" indent="-11113" algn="l" eaLnBrk="0" fontAlgn="base" hangingPunct="0">
              <a:spcAft>
                <a:spcPct val="0"/>
              </a:spcAft>
            </a:pPr>
            <a:r>
              <a:rPr lang="en-US" sz="2400" dirty="0" smtClean="0">
                <a:solidFill>
                  <a:schemeClr val="bg1"/>
                </a:solidFill>
              </a:rPr>
              <a:t>There is a sweet spot for sites where laboratory based and POC testing make economic sense based on throughput, cost and complexity</a:t>
            </a:r>
            <a:endParaRPr lang="en-US" sz="2400" dirty="0">
              <a:solidFill>
                <a:schemeClr val="bg1"/>
              </a:solidFill>
            </a:endParaRPr>
          </a:p>
        </p:txBody>
      </p:sp>
      <p:sp>
        <p:nvSpPr>
          <p:cNvPr id="7" name="TextBox 6"/>
          <p:cNvSpPr txBox="1"/>
          <p:nvPr/>
        </p:nvSpPr>
        <p:spPr>
          <a:xfrm>
            <a:off x="228600" y="3225203"/>
            <a:ext cx="8686800" cy="2616101"/>
          </a:xfrm>
          <a:prstGeom prst="rect">
            <a:avLst/>
          </a:prstGeom>
          <a:solidFill>
            <a:schemeClr val="accent1">
              <a:lumMod val="20000"/>
              <a:lumOff val="80000"/>
            </a:schemeClr>
          </a:solidFill>
        </p:spPr>
        <p:txBody>
          <a:bodyPr wrap="square" rtlCol="0">
            <a:spAutoFit/>
          </a:bodyPr>
          <a:lstStyle/>
          <a:p>
            <a:pPr lvl="1" defTabSz="457200" fontAlgn="auto">
              <a:spcBef>
                <a:spcPts val="0"/>
              </a:spcBef>
              <a:spcAft>
                <a:spcPts val="0"/>
              </a:spcAft>
            </a:pPr>
            <a:r>
              <a:rPr lang="en-US" sz="2000" i="1" dirty="0" smtClean="0">
                <a:solidFill>
                  <a:prstClr val="black"/>
                </a:solidFill>
                <a:latin typeface="Calibri"/>
              </a:rPr>
              <a:t>Actual share of the market will depend on:</a:t>
            </a:r>
            <a:endParaRPr lang="en-US" i="1" dirty="0" smtClean="0">
              <a:solidFill>
                <a:prstClr val="black"/>
              </a:solidFill>
              <a:latin typeface="Calibri"/>
            </a:endParaRPr>
          </a:p>
          <a:p>
            <a:pPr marL="1257300" lvl="2" indent="-342900" defTabSz="457200" fontAlgn="auto">
              <a:spcBef>
                <a:spcPts val="0"/>
              </a:spcBef>
              <a:spcAft>
                <a:spcPts val="0"/>
              </a:spcAft>
              <a:buFontTx/>
              <a:buAutoNum type="arabicPeriod"/>
            </a:pPr>
            <a:r>
              <a:rPr lang="en-US" dirty="0" smtClean="0">
                <a:solidFill>
                  <a:prstClr val="black"/>
                </a:solidFill>
                <a:latin typeface="Calibri"/>
              </a:rPr>
              <a:t>Country preference </a:t>
            </a:r>
          </a:p>
          <a:p>
            <a:pPr lvl="3" defTabSz="457200" fontAlgn="auto">
              <a:spcBef>
                <a:spcPts val="0"/>
              </a:spcBef>
              <a:spcAft>
                <a:spcPts val="0"/>
              </a:spcAft>
            </a:pPr>
            <a:r>
              <a:rPr lang="en-US" b="0" dirty="0" smtClean="0">
                <a:solidFill>
                  <a:prstClr val="black"/>
                </a:solidFill>
                <a:latin typeface="Calibri"/>
              </a:rPr>
              <a:t>Leverage current laboratory based platforms?</a:t>
            </a:r>
          </a:p>
          <a:p>
            <a:pPr marL="1257300" lvl="2" indent="-342900" defTabSz="457200" fontAlgn="auto">
              <a:spcBef>
                <a:spcPts val="0"/>
              </a:spcBef>
              <a:spcAft>
                <a:spcPts val="0"/>
              </a:spcAft>
              <a:buFontTx/>
              <a:buAutoNum type="arabicPeriod"/>
            </a:pPr>
            <a:r>
              <a:rPr lang="en-US" dirty="0" smtClean="0">
                <a:solidFill>
                  <a:prstClr val="black"/>
                </a:solidFill>
                <a:latin typeface="Calibri"/>
              </a:rPr>
              <a:t>Price points for device/reagents</a:t>
            </a:r>
          </a:p>
          <a:p>
            <a:pPr lvl="3" defTabSz="457200" fontAlgn="auto">
              <a:spcBef>
                <a:spcPts val="0"/>
              </a:spcBef>
              <a:spcAft>
                <a:spcPts val="0"/>
              </a:spcAft>
            </a:pPr>
            <a:r>
              <a:rPr lang="en-US" b="0" dirty="0" smtClean="0">
                <a:solidFill>
                  <a:prstClr val="black"/>
                </a:solidFill>
                <a:latin typeface="Calibri"/>
              </a:rPr>
              <a:t>Cost of POC test vs laboratory based + sample transport</a:t>
            </a:r>
          </a:p>
          <a:p>
            <a:pPr marL="1257300" lvl="2" indent="-342900" defTabSz="457200" fontAlgn="auto">
              <a:spcBef>
                <a:spcPts val="0"/>
              </a:spcBef>
              <a:spcAft>
                <a:spcPts val="0"/>
              </a:spcAft>
              <a:buFontTx/>
              <a:buAutoNum type="arabicPeriod"/>
            </a:pPr>
            <a:r>
              <a:rPr lang="en-US" dirty="0" smtClean="0">
                <a:solidFill>
                  <a:prstClr val="black"/>
                </a:solidFill>
                <a:latin typeface="Calibri"/>
              </a:rPr>
              <a:t>Throughput of POC/near-POC</a:t>
            </a:r>
          </a:p>
          <a:p>
            <a:pPr lvl="3" defTabSz="457200" fontAlgn="auto">
              <a:spcBef>
                <a:spcPts val="0"/>
              </a:spcBef>
              <a:spcAft>
                <a:spcPts val="0"/>
              </a:spcAft>
            </a:pPr>
            <a:r>
              <a:rPr lang="en-US" b="0" dirty="0" smtClean="0">
                <a:solidFill>
                  <a:prstClr val="black"/>
                </a:solidFill>
                <a:latin typeface="Calibri"/>
              </a:rPr>
              <a:t># of machines required to meet patient need vs. burden on health workers</a:t>
            </a:r>
          </a:p>
          <a:p>
            <a:pPr marL="1257300" lvl="2" indent="-342900" defTabSz="457200" fontAlgn="auto">
              <a:spcBef>
                <a:spcPts val="0"/>
              </a:spcBef>
              <a:spcAft>
                <a:spcPts val="0"/>
              </a:spcAft>
              <a:buFontTx/>
              <a:buAutoNum type="arabicPeriod"/>
            </a:pPr>
            <a:r>
              <a:rPr lang="en-US" dirty="0" smtClean="0">
                <a:solidFill>
                  <a:prstClr val="black"/>
                </a:solidFill>
                <a:latin typeface="Calibri"/>
              </a:rPr>
              <a:t>Guidelines on DBS</a:t>
            </a:r>
          </a:p>
          <a:p>
            <a:pPr lvl="3" defTabSz="457200" fontAlgn="auto">
              <a:spcBef>
                <a:spcPts val="0"/>
              </a:spcBef>
              <a:spcAft>
                <a:spcPts val="0"/>
              </a:spcAft>
            </a:pPr>
            <a:r>
              <a:rPr lang="en-US" b="0" dirty="0" smtClean="0">
                <a:solidFill>
                  <a:prstClr val="black"/>
                </a:solidFill>
                <a:latin typeface="Calibri"/>
              </a:rPr>
              <a:t>Without DBS, laboratory based may not be able to reach peripheral sites</a:t>
            </a:r>
          </a:p>
        </p:txBody>
      </p:sp>
      <p:sp>
        <p:nvSpPr>
          <p:cNvPr id="2" name="Rectangle 1"/>
          <p:cNvSpPr/>
          <p:nvPr/>
        </p:nvSpPr>
        <p:spPr>
          <a:xfrm>
            <a:off x="346841" y="1791203"/>
            <a:ext cx="8690833" cy="400203"/>
          </a:xfrm>
          <a:prstGeom prst="rect">
            <a:avLst/>
          </a:prstGeom>
          <a:gradFill flip="none" rotWithShape="1">
            <a:gsLst>
              <a:gs pos="0">
                <a:schemeClr val="accent3"/>
              </a:gs>
              <a:gs pos="100000">
                <a:srgbClr val="FFFF00"/>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b="0">
              <a:solidFill>
                <a:prstClr val="white"/>
              </a:solidFill>
            </a:endParaRPr>
          </a:p>
        </p:txBody>
      </p:sp>
      <p:sp>
        <p:nvSpPr>
          <p:cNvPr id="8" name="TextBox 7"/>
          <p:cNvSpPr txBox="1"/>
          <p:nvPr/>
        </p:nvSpPr>
        <p:spPr>
          <a:xfrm>
            <a:off x="346847" y="1481955"/>
            <a:ext cx="1844565" cy="307777"/>
          </a:xfrm>
          <a:prstGeom prst="rect">
            <a:avLst/>
          </a:prstGeom>
          <a:noFill/>
        </p:spPr>
        <p:txBody>
          <a:bodyPr wrap="square" rtlCol="0">
            <a:spAutoFit/>
          </a:bodyPr>
          <a:lstStyle/>
          <a:p>
            <a:pPr defTabSz="457200" fontAlgn="auto">
              <a:spcBef>
                <a:spcPts val="0"/>
              </a:spcBef>
              <a:spcAft>
                <a:spcPts val="0"/>
              </a:spcAft>
            </a:pPr>
            <a:r>
              <a:rPr lang="en-US" sz="1400" b="0" dirty="0" smtClean="0">
                <a:solidFill>
                  <a:prstClr val="black"/>
                </a:solidFill>
                <a:latin typeface="Calibri"/>
              </a:rPr>
              <a:t>Highest volume sites</a:t>
            </a:r>
            <a:endParaRPr lang="en-US" sz="1400" b="0" dirty="0">
              <a:solidFill>
                <a:prstClr val="black"/>
              </a:solidFill>
              <a:latin typeface="Calibri"/>
            </a:endParaRPr>
          </a:p>
        </p:txBody>
      </p:sp>
      <p:cxnSp>
        <p:nvCxnSpPr>
          <p:cNvPr id="10" name="Straight Arrow Connector 9"/>
          <p:cNvCxnSpPr>
            <a:stCxn id="8" idx="3"/>
            <a:endCxn id="17" idx="1"/>
          </p:cNvCxnSpPr>
          <p:nvPr/>
        </p:nvCxnSpPr>
        <p:spPr>
          <a:xfrm flipV="1">
            <a:off x="2191412" y="1634355"/>
            <a:ext cx="5175117" cy="1489"/>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366529" y="1480466"/>
            <a:ext cx="2061250" cy="307777"/>
          </a:xfrm>
          <a:prstGeom prst="rect">
            <a:avLst/>
          </a:prstGeom>
          <a:noFill/>
        </p:spPr>
        <p:txBody>
          <a:bodyPr wrap="square" rtlCol="0">
            <a:spAutoFit/>
          </a:bodyPr>
          <a:lstStyle/>
          <a:p>
            <a:pPr defTabSz="457200" fontAlgn="auto">
              <a:spcBef>
                <a:spcPts val="0"/>
              </a:spcBef>
              <a:spcAft>
                <a:spcPts val="0"/>
              </a:spcAft>
            </a:pPr>
            <a:r>
              <a:rPr lang="en-US" sz="1400" b="0" dirty="0" smtClean="0">
                <a:solidFill>
                  <a:prstClr val="black"/>
                </a:solidFill>
                <a:latin typeface="Calibri"/>
              </a:rPr>
              <a:t>Lowest volume sites</a:t>
            </a:r>
            <a:endParaRPr lang="en-US" sz="1400" b="0" dirty="0">
              <a:solidFill>
                <a:prstClr val="black"/>
              </a:solidFill>
              <a:latin typeface="Calibri"/>
            </a:endParaRPr>
          </a:p>
        </p:txBody>
      </p:sp>
      <p:sp>
        <p:nvSpPr>
          <p:cNvPr id="11" name="Rectangle 10"/>
          <p:cNvSpPr/>
          <p:nvPr/>
        </p:nvSpPr>
        <p:spPr>
          <a:xfrm>
            <a:off x="457199" y="2270226"/>
            <a:ext cx="488731" cy="245521"/>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b="0">
              <a:solidFill>
                <a:prstClr val="white"/>
              </a:solidFill>
            </a:endParaRPr>
          </a:p>
        </p:txBody>
      </p:sp>
      <p:sp>
        <p:nvSpPr>
          <p:cNvPr id="18" name="Rectangle 17"/>
          <p:cNvSpPr/>
          <p:nvPr/>
        </p:nvSpPr>
        <p:spPr>
          <a:xfrm>
            <a:off x="5686097" y="2289776"/>
            <a:ext cx="488738" cy="225972"/>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b="0">
              <a:solidFill>
                <a:prstClr val="white"/>
              </a:solidFill>
            </a:endParaRPr>
          </a:p>
        </p:txBody>
      </p:sp>
      <p:sp>
        <p:nvSpPr>
          <p:cNvPr id="13" name="TextBox 12"/>
          <p:cNvSpPr txBox="1"/>
          <p:nvPr/>
        </p:nvSpPr>
        <p:spPr>
          <a:xfrm>
            <a:off x="951798" y="2247002"/>
            <a:ext cx="3746326" cy="338554"/>
          </a:xfrm>
          <a:prstGeom prst="rect">
            <a:avLst/>
          </a:prstGeom>
          <a:noFill/>
        </p:spPr>
        <p:txBody>
          <a:bodyPr wrap="square" rtlCol="0">
            <a:spAutoFit/>
          </a:bodyPr>
          <a:lstStyle/>
          <a:p>
            <a:pPr defTabSz="457200" fontAlgn="auto">
              <a:spcBef>
                <a:spcPts val="0"/>
              </a:spcBef>
              <a:spcAft>
                <a:spcPts val="0"/>
              </a:spcAft>
            </a:pPr>
            <a:r>
              <a:rPr lang="en-US" sz="1600" b="0" dirty="0" smtClean="0">
                <a:solidFill>
                  <a:prstClr val="black"/>
                </a:solidFill>
                <a:latin typeface="Calibri"/>
              </a:rPr>
              <a:t>Suited to laboratory based</a:t>
            </a:r>
            <a:endParaRPr lang="en-US" sz="1600" b="0" dirty="0">
              <a:solidFill>
                <a:prstClr val="black"/>
              </a:solidFill>
              <a:latin typeface="Calibri"/>
            </a:endParaRPr>
          </a:p>
        </p:txBody>
      </p:sp>
      <p:sp>
        <p:nvSpPr>
          <p:cNvPr id="20" name="TextBox 19"/>
          <p:cNvSpPr txBox="1"/>
          <p:nvPr/>
        </p:nvSpPr>
        <p:spPr>
          <a:xfrm>
            <a:off x="6174835" y="2247002"/>
            <a:ext cx="3746326" cy="338554"/>
          </a:xfrm>
          <a:prstGeom prst="rect">
            <a:avLst/>
          </a:prstGeom>
          <a:noFill/>
        </p:spPr>
        <p:txBody>
          <a:bodyPr wrap="square" rtlCol="0">
            <a:spAutoFit/>
          </a:bodyPr>
          <a:lstStyle/>
          <a:p>
            <a:pPr defTabSz="457200" fontAlgn="auto">
              <a:spcBef>
                <a:spcPts val="0"/>
              </a:spcBef>
              <a:spcAft>
                <a:spcPts val="0"/>
              </a:spcAft>
            </a:pPr>
            <a:r>
              <a:rPr lang="en-US" sz="1600" b="0" dirty="0" smtClean="0">
                <a:solidFill>
                  <a:prstClr val="black"/>
                </a:solidFill>
                <a:latin typeface="Calibri"/>
              </a:rPr>
              <a:t>Suited to POC</a:t>
            </a:r>
            <a:endParaRPr lang="en-US" sz="1600" b="0" dirty="0">
              <a:solidFill>
                <a:prstClr val="black"/>
              </a:solidFill>
              <a:latin typeface="Calibri"/>
            </a:endParaRPr>
          </a:p>
        </p:txBody>
      </p:sp>
    </p:spTree>
    <p:extLst>
      <p:ext uri="{BB962C8B-B14F-4D97-AF65-F5344CB8AC3E}">
        <p14:creationId xmlns:p14="http://schemas.microsoft.com/office/powerpoint/2010/main" val="10238592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nvPr>
        </p:nvGraphicFramePr>
        <p:xfrm>
          <a:off x="331074" y="1531500"/>
          <a:ext cx="8503923" cy="4097275"/>
        </p:xfrm>
        <a:graphic>
          <a:graphicData uri="http://schemas.openxmlformats.org/drawingml/2006/table">
            <a:tbl>
              <a:tblPr firstRow="1" bandRow="1"/>
              <a:tblGrid>
                <a:gridCol w="1462345"/>
                <a:gridCol w="1502899"/>
                <a:gridCol w="1974451"/>
                <a:gridCol w="1782114"/>
                <a:gridCol w="1782114"/>
              </a:tblGrid>
              <a:tr h="66171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000" b="1" dirty="0" smtClean="0">
                          <a:solidFill>
                            <a:srgbClr val="FFFFFF"/>
                          </a:solidFill>
                          <a:latin typeface="Calibri" pitchFamily="34" charset="0"/>
                        </a:rPr>
                        <a:t>Test</a:t>
                      </a:r>
                      <a:r>
                        <a:rPr lang="en-US" sz="2000" b="1" baseline="0" dirty="0" smtClean="0">
                          <a:solidFill>
                            <a:srgbClr val="FFFFFF"/>
                          </a:solidFill>
                          <a:latin typeface="Calibri" pitchFamily="34" charset="0"/>
                        </a:rPr>
                        <a:t> Need/day </a:t>
                      </a:r>
                      <a:endParaRPr lang="en-US" sz="2000" b="1" dirty="0">
                        <a:solidFill>
                          <a:srgbClr val="FFFFFF"/>
                        </a:solidFill>
                        <a:latin typeface="Calibri" pitchFamily="34" charset="0"/>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FFFF"/>
                          </a:solidFill>
                          <a:latin typeface="Calibri" pitchFamily="34" charset="0"/>
                        </a:rPr>
                        <a:t>Provincial Hospitals</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000" b="1" dirty="0" smtClean="0">
                          <a:solidFill>
                            <a:schemeClr val="bg1"/>
                          </a:solidFill>
                          <a:latin typeface="Calibri" pitchFamily="34" charset="0"/>
                        </a:rPr>
                        <a:t>District Hospitals</a:t>
                      </a:r>
                      <a:endParaRPr lang="en-US" sz="2000" b="1" dirty="0">
                        <a:solidFill>
                          <a:schemeClr val="bg1"/>
                        </a:solidFill>
                        <a:latin typeface="Calibri"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2000" b="1" dirty="0" smtClean="0">
                          <a:solidFill>
                            <a:schemeClr val="bg1"/>
                          </a:solidFill>
                          <a:latin typeface="Calibri" pitchFamily="34" charset="0"/>
                        </a:rPr>
                        <a:t>Health Centers</a:t>
                      </a:r>
                      <a:endParaRPr lang="en-US" sz="2000" b="1" dirty="0">
                        <a:solidFill>
                          <a:schemeClr val="bg1"/>
                        </a:solidFill>
                        <a:latin typeface="Calibri"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2000" b="1" dirty="0" smtClean="0">
                          <a:solidFill>
                            <a:schemeClr val="bg1"/>
                          </a:solidFill>
                          <a:latin typeface="Calibri" pitchFamily="34" charset="0"/>
                        </a:rPr>
                        <a:t>TOTAL</a:t>
                      </a:r>
                      <a:endParaRPr lang="en-US" sz="2000" b="1"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r h="546634">
                <a:tc>
                  <a:txBody>
                    <a:bodyPr/>
                    <a:lstStyle/>
                    <a:p>
                      <a:r>
                        <a:rPr lang="en-US" sz="1600" b="1" dirty="0" smtClean="0">
                          <a:latin typeface="Calibri" pitchFamily="34" charset="0"/>
                        </a:rPr>
                        <a:t>&gt;10 Tests</a:t>
                      </a:r>
                      <a:r>
                        <a:rPr lang="en-US" sz="1600" b="1" baseline="0" dirty="0" smtClean="0">
                          <a:latin typeface="Calibri" pitchFamily="34" charset="0"/>
                        </a:rPr>
                        <a:t> </a:t>
                      </a:r>
                      <a:r>
                        <a:rPr lang="en-US" sz="1600" b="1" dirty="0" smtClean="0">
                          <a:latin typeface="Calibri" pitchFamily="34" charset="0"/>
                        </a:rPr>
                        <a:t>per Day</a:t>
                      </a:r>
                      <a:endParaRPr lang="en-US" sz="1600" b="1" dirty="0">
                        <a:latin typeface="Calibri"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0%</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0%</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r h="54663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b="1" dirty="0" smtClean="0">
                          <a:latin typeface="Calibri" pitchFamily="34" charset="0"/>
                        </a:rPr>
                        <a:t>5-10 Tests per Day</a:t>
                      </a:r>
                      <a:endParaRPr lang="en-US" sz="1600" b="1" dirty="0">
                        <a:latin typeface="Calibri"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0%</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0%</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r h="54663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914400" rtl="0" eaLnBrk="1" latinLnBrk="0" hangingPunct="1"/>
                      <a:r>
                        <a:rPr lang="en-US" sz="1600" b="1" kern="1200" dirty="0" smtClean="0">
                          <a:solidFill>
                            <a:schemeClr val="dk1"/>
                          </a:solidFill>
                          <a:latin typeface="Calibri" pitchFamily="34" charset="0"/>
                          <a:ea typeface="+mn-ea"/>
                          <a:cs typeface="+mn-cs"/>
                        </a:rPr>
                        <a:t>2-5 </a:t>
                      </a:r>
                      <a:r>
                        <a:rPr lang="en-US" sz="1600" b="1" dirty="0" smtClean="0">
                          <a:latin typeface="Calibri" pitchFamily="34" charset="0"/>
                        </a:rPr>
                        <a:t>Tests </a:t>
                      </a:r>
                      <a:r>
                        <a:rPr lang="en-US" sz="1600" b="1" kern="1200" baseline="0" dirty="0" smtClean="0">
                          <a:solidFill>
                            <a:schemeClr val="dk1"/>
                          </a:solidFill>
                          <a:latin typeface="Calibri" pitchFamily="34" charset="0"/>
                          <a:ea typeface="+mn-ea"/>
                          <a:cs typeface="+mn-cs"/>
                        </a:rPr>
                        <a:t>per </a:t>
                      </a:r>
                      <a:r>
                        <a:rPr lang="en-US" sz="1600" b="1" kern="1200" dirty="0" smtClean="0">
                          <a:solidFill>
                            <a:schemeClr val="dk1"/>
                          </a:solidFill>
                          <a:latin typeface="Calibri" pitchFamily="34" charset="0"/>
                          <a:ea typeface="+mn-ea"/>
                          <a:cs typeface="+mn-cs"/>
                        </a:rPr>
                        <a:t>Day</a:t>
                      </a:r>
                      <a:endParaRPr lang="en-US" sz="1600" b="1" kern="1200" dirty="0">
                        <a:solidFill>
                          <a:schemeClr val="dk1"/>
                        </a:solidFill>
                        <a:latin typeface="Calibri" pitchFamily="34" charset="0"/>
                        <a:ea typeface="+mn-ea"/>
                        <a:cs typeface="+mn-cs"/>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1%</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8%</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14%</a:t>
                      </a:r>
                      <a:endParaRPr lang="en-US" dirty="0"/>
                    </a:p>
                  </a:txBody>
                  <a:tcPr marL="0" marR="0" marT="0" marB="0" anchor="ctr">
                    <a:lnL w="12700" cap="flat" cmpd="sng" algn="ctr">
                      <a:solidFill>
                        <a:schemeClr val="tx1"/>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r h="54663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914400" rtl="0" eaLnBrk="1" latinLnBrk="0" hangingPunct="1"/>
                      <a:r>
                        <a:rPr lang="en-US" sz="1600" b="1" kern="1200" dirty="0" smtClean="0">
                          <a:solidFill>
                            <a:schemeClr val="dk1"/>
                          </a:solidFill>
                          <a:latin typeface="Calibri" pitchFamily="34" charset="0"/>
                          <a:ea typeface="+mn-ea"/>
                          <a:cs typeface="+mn-cs"/>
                        </a:rPr>
                        <a:t>1-2 </a:t>
                      </a:r>
                      <a:r>
                        <a:rPr lang="en-US" sz="1600" b="1" dirty="0" smtClean="0">
                          <a:latin typeface="Calibri" pitchFamily="34" charset="0"/>
                        </a:rPr>
                        <a:t>Tests</a:t>
                      </a:r>
                      <a:r>
                        <a:rPr lang="en-US" sz="1600" b="1" baseline="0" dirty="0" smtClean="0">
                          <a:latin typeface="Calibri" pitchFamily="34" charset="0"/>
                        </a:rPr>
                        <a:t> </a:t>
                      </a:r>
                      <a:r>
                        <a:rPr lang="en-US" sz="1600" b="1" kern="1200" baseline="0" dirty="0" smtClean="0">
                          <a:solidFill>
                            <a:schemeClr val="dk1"/>
                          </a:solidFill>
                          <a:latin typeface="Calibri" pitchFamily="34" charset="0"/>
                          <a:ea typeface="+mn-ea"/>
                          <a:cs typeface="+mn-cs"/>
                        </a:rPr>
                        <a:t>per Day</a:t>
                      </a:r>
                      <a:endParaRPr lang="en-US" sz="1600" b="1" kern="1200" dirty="0">
                        <a:solidFill>
                          <a:schemeClr val="dk1"/>
                        </a:solidFill>
                        <a:latin typeface="Calibri" pitchFamily="34" charset="0"/>
                        <a:ea typeface="+mn-ea"/>
                        <a:cs typeface="+mn-cs"/>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0.5%</a:t>
                      </a:r>
                      <a:endParaRPr lang="en-US" dirty="0"/>
                    </a:p>
                  </a:txBody>
                  <a:tcPr marL="0" marR="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13%</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8%</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21%</a:t>
                      </a:r>
                      <a:endParaRPr lang="en-US" dirty="0"/>
                    </a:p>
                  </a:txBody>
                  <a:tcPr marL="0" marR="0" marT="0" marB="0" anchor="ctr">
                    <a:lnL w="12700" cap="flat" cmpd="sng" algn="ctr">
                      <a:solidFill>
                        <a:schemeClr val="tx1"/>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r h="54663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914400" rtl="0" eaLnBrk="1" latinLnBrk="0" hangingPunct="1"/>
                      <a:r>
                        <a:rPr lang="en-US" sz="1600" b="1" kern="1200" dirty="0" smtClean="0">
                          <a:solidFill>
                            <a:schemeClr val="dk1"/>
                          </a:solidFill>
                          <a:latin typeface="Calibri" pitchFamily="34" charset="0"/>
                          <a:ea typeface="+mn-ea"/>
                          <a:cs typeface="+mn-cs"/>
                        </a:rPr>
                        <a:t>0-1</a:t>
                      </a:r>
                      <a:r>
                        <a:rPr lang="en-US" sz="1600" b="1" kern="1200" baseline="0" dirty="0" smtClean="0">
                          <a:solidFill>
                            <a:schemeClr val="dk1"/>
                          </a:solidFill>
                          <a:latin typeface="Calibri" pitchFamily="34" charset="0"/>
                          <a:ea typeface="+mn-ea"/>
                          <a:cs typeface="+mn-cs"/>
                        </a:rPr>
                        <a:t> </a:t>
                      </a:r>
                      <a:r>
                        <a:rPr lang="en-US" sz="1600" b="1" dirty="0" smtClean="0">
                          <a:latin typeface="Calibri" pitchFamily="34" charset="0"/>
                        </a:rPr>
                        <a:t>Tests</a:t>
                      </a:r>
                      <a:r>
                        <a:rPr lang="en-US" sz="1600" b="1" kern="1200" baseline="0" dirty="0" smtClean="0">
                          <a:solidFill>
                            <a:schemeClr val="dk1"/>
                          </a:solidFill>
                          <a:latin typeface="Calibri" pitchFamily="34" charset="0"/>
                          <a:ea typeface="+mn-ea"/>
                          <a:cs typeface="+mn-cs"/>
                        </a:rPr>
                        <a:t> per Day</a:t>
                      </a:r>
                      <a:endParaRPr lang="en-US" sz="1600" b="1" kern="1200" dirty="0">
                        <a:solidFill>
                          <a:schemeClr val="dk1"/>
                        </a:solidFill>
                        <a:latin typeface="Calibri" pitchFamily="34" charset="0"/>
                        <a:ea typeface="+mn-ea"/>
                        <a:cs typeface="+mn-cs"/>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0%</a:t>
                      </a:r>
                      <a:endParaRPr lang="en-US" dirty="0"/>
                    </a:p>
                  </a:txBody>
                  <a:tcPr marL="0" marR="0"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15%</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40%</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55%</a:t>
                      </a:r>
                      <a:endParaRPr lang="en-US" dirty="0"/>
                    </a:p>
                  </a:txBody>
                  <a:tcPr marL="0" marR="0" marT="0" marB="0" anchor="ctr">
                    <a:lnL w="12700" cap="flat" cmpd="sng" algn="ctr">
                      <a:solidFill>
                        <a:schemeClr val="tx1"/>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063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b="1" dirty="0" smtClean="0">
                          <a:latin typeface="Calibri" pitchFamily="34" charset="0"/>
                        </a:rPr>
                        <a:t>TOTAL</a:t>
                      </a:r>
                      <a:endParaRPr lang="en-US" sz="1600" b="1" dirty="0">
                        <a:latin typeface="Calibri"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dirty="0" smtClean="0"/>
                        <a:t>1.5%</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46%</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53%</a:t>
                      </a:r>
                      <a:endParaRPr lang="en-US" dirty="0"/>
                    </a:p>
                  </a:txBody>
                  <a:tcPr marL="0" marR="0" marT="0" marB="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t>100%</a:t>
                      </a:r>
                      <a:endParaRPr lang="en-US" dirty="0"/>
                    </a:p>
                  </a:txBody>
                  <a:tcPr marL="0" marR="0" marT="0" marB="0" anchor="ctr">
                    <a:lnL w="12700" cap="flat" cmpd="sng" algn="ctr">
                      <a:solidFill>
                        <a:schemeClr val="tx1"/>
                      </a:solidFill>
                      <a:prstDash val="solid"/>
                      <a:round/>
                      <a:headEnd type="none" w="med" len="med"/>
                      <a:tailEnd type="none" w="med" len="med"/>
                    </a:lnL>
                    <a:lnR w="12700" cmpd="sng">
                      <a:solidFill>
                        <a:srgbClr val="FFFFFF"/>
                      </a:solidFill>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Title 3"/>
          <p:cNvSpPr>
            <a:spLocks noGrp="1"/>
          </p:cNvSpPr>
          <p:nvPr>
            <p:ph type="title"/>
          </p:nvPr>
        </p:nvSpPr>
        <p:spPr>
          <a:xfrm>
            <a:off x="0" y="0"/>
            <a:ext cx="9144000" cy="1008530"/>
          </a:xfrm>
        </p:spPr>
        <p:txBody>
          <a:bodyPr vert="horz" lIns="91440" tIns="45720" rIns="91440" bIns="45720" rtlCol="0" anchor="ctr">
            <a:noAutofit/>
          </a:bodyPr>
          <a:lstStyle/>
          <a:p>
            <a:pPr marL="0" indent="0"/>
            <a:r>
              <a:rPr lang="en-US" dirty="0" smtClean="0">
                <a:latin typeface="Calibri"/>
                <a:cs typeface="Calibri"/>
              </a:rPr>
              <a:t>Site-level data can be used to identify gaps in testing coverage and target opportunities to use POC to maximize linkage to treatment</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24</a:t>
            </a:fld>
            <a:endParaRPr lang="en-US" sz="1400" b="0" dirty="0">
              <a:solidFill>
                <a:srgbClr val="000000"/>
              </a:solidFill>
              <a:latin typeface="Calibri"/>
              <a:cs typeface="Calibri"/>
            </a:endParaRPr>
          </a:p>
        </p:txBody>
      </p:sp>
      <p:sp>
        <p:nvSpPr>
          <p:cNvPr id="14" name="TextBox 13"/>
          <p:cNvSpPr txBox="1"/>
          <p:nvPr/>
        </p:nvSpPr>
        <p:spPr>
          <a:xfrm>
            <a:off x="331077" y="1090070"/>
            <a:ext cx="8503920" cy="369332"/>
          </a:xfrm>
          <a:prstGeom prst="rect">
            <a:avLst/>
          </a:prstGeom>
          <a:solidFill>
            <a:schemeClr val="accent5">
              <a:lumMod val="75000"/>
            </a:schemeClr>
          </a:solidFill>
        </p:spPr>
        <p:txBody>
          <a:bodyPr wrap="square" rtlCol="0">
            <a:spAutoFit/>
          </a:bodyPr>
          <a:lstStyle/>
          <a:p>
            <a:pPr algn="ctr"/>
            <a:r>
              <a:rPr lang="en-US" dirty="0" smtClean="0">
                <a:solidFill>
                  <a:srgbClr val="FFFFFF"/>
                </a:solidFill>
              </a:rPr>
              <a:t>Market Segmentation by facility level </a:t>
            </a:r>
            <a:r>
              <a:rPr lang="en-US" dirty="0" smtClean="0">
                <a:solidFill>
                  <a:schemeClr val="bg1"/>
                </a:solidFill>
              </a:rPr>
              <a:t>and </a:t>
            </a:r>
            <a:r>
              <a:rPr lang="en-US" b="1" dirty="0" smtClean="0">
                <a:solidFill>
                  <a:schemeClr val="bg1"/>
                </a:solidFill>
              </a:rPr>
              <a:t>EID sample volumes</a:t>
            </a:r>
            <a:endParaRPr lang="en-US" b="1" dirty="0">
              <a:solidFill>
                <a:schemeClr val="bg1"/>
              </a:solidFill>
            </a:endParaRPr>
          </a:p>
        </p:txBody>
      </p:sp>
      <p:sp>
        <p:nvSpPr>
          <p:cNvPr id="3" name="Rectangle 2"/>
          <p:cNvSpPr/>
          <p:nvPr/>
        </p:nvSpPr>
        <p:spPr bwMode="auto">
          <a:xfrm>
            <a:off x="166255" y="5842660"/>
            <a:ext cx="8882742" cy="676892"/>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Calibri" panose="020F0502020204030204" pitchFamily="34" charset="0"/>
              </a:rPr>
              <a:t>Most sites test only 0-1 patients per day. Some combination of district hospitals and health centers with greatest unmet need and   poor access may be the best use cases for EID POC.</a:t>
            </a:r>
            <a:endParaRPr kumimoji="0" lang="en-US" sz="1800" b="1" i="0" u="none" strike="noStrike" cap="none" normalizeH="0" baseline="0" dirty="0" smtClean="0">
              <a:ln>
                <a:noFill/>
              </a:ln>
              <a:solidFill>
                <a:schemeClr val="tx1"/>
              </a:solidFill>
              <a:effectLst/>
              <a:latin typeface="Calibri" panose="020F0502020204030204" pitchFamily="34" charset="0"/>
            </a:endParaRPr>
          </a:p>
        </p:txBody>
      </p:sp>
      <p:sp>
        <p:nvSpPr>
          <p:cNvPr id="6" name="Rectangle 5"/>
          <p:cNvSpPr/>
          <p:nvPr/>
        </p:nvSpPr>
        <p:spPr bwMode="auto">
          <a:xfrm>
            <a:off x="3301340" y="1591294"/>
            <a:ext cx="1959429" cy="4085111"/>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 name="TextBox 1"/>
          <p:cNvSpPr txBox="1"/>
          <p:nvPr/>
        </p:nvSpPr>
        <p:spPr>
          <a:xfrm>
            <a:off x="166255" y="6568440"/>
            <a:ext cx="8291945" cy="276999"/>
          </a:xfrm>
          <a:prstGeom prst="rect">
            <a:avLst/>
          </a:prstGeom>
          <a:noFill/>
        </p:spPr>
        <p:txBody>
          <a:bodyPr wrap="square" rtlCol="0">
            <a:spAutoFit/>
          </a:bodyPr>
          <a:lstStyle/>
          <a:p>
            <a:r>
              <a:rPr lang="en-US" sz="1200" b="0" dirty="0" smtClean="0">
                <a:latin typeface="Calibri" panose="020F0502020204030204" pitchFamily="34" charset="0"/>
              </a:rPr>
              <a:t>Note: This is sample data from an analysis of </a:t>
            </a:r>
            <a:r>
              <a:rPr lang="en-US" sz="1200" b="0" dirty="0">
                <a:latin typeface="Calibri" panose="020F0502020204030204" pitchFamily="34" charset="0"/>
              </a:rPr>
              <a:t> </a:t>
            </a:r>
            <a:r>
              <a:rPr lang="en-US" sz="1200" b="0" dirty="0" smtClean="0">
                <a:latin typeface="Calibri" panose="020F0502020204030204" pitchFamily="34" charset="0"/>
              </a:rPr>
              <a:t>2015 Zimbabwe EID  Market Segmentation  Analysis </a:t>
            </a:r>
            <a:endParaRPr lang="en-US" sz="1200" b="0" dirty="0">
              <a:latin typeface="Calibri" panose="020F0502020204030204" pitchFamily="34" charset="0"/>
            </a:endParaRPr>
          </a:p>
        </p:txBody>
      </p:sp>
    </p:spTree>
    <p:extLst>
      <p:ext uri="{BB962C8B-B14F-4D97-AF65-F5344CB8AC3E}">
        <p14:creationId xmlns:p14="http://schemas.microsoft.com/office/powerpoint/2010/main" val="1266050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gray">
          <a:xfrm>
            <a:off x="0" y="0"/>
            <a:ext cx="9144000" cy="1005840"/>
          </a:xfrm>
          <a:solidFill>
            <a:srgbClr val="003366"/>
          </a:solidFill>
          <a:ln w="9525">
            <a:noFill/>
            <a:miter lim="800000"/>
            <a:headEnd/>
            <a:tailEnd/>
          </a:ln>
        </p:spPr>
        <p:txBody>
          <a:bodyPr vert="horz" wrap="square" lIns="91440" tIns="45720" rIns="91440" bIns="45720" numCol="1" anchor="ctr" anchorCtr="0" compatLnSpc="1">
            <a:prstTxWarp prst="textNoShape">
              <a:avLst/>
            </a:prstTxWarp>
            <a:normAutofit/>
          </a:bodyPr>
          <a:lstStyle/>
          <a:p>
            <a:pPr marL="0" indent="0" algn="l">
              <a:defRPr/>
            </a:pPr>
            <a:r>
              <a:rPr lang="en-US" dirty="0" smtClean="0">
                <a:latin typeface="Calibri"/>
                <a:cs typeface="Calibri"/>
              </a:rPr>
              <a:t>Next Steps</a:t>
            </a:r>
            <a:endParaRPr lang="en-US" sz="2400" dirty="0" smtClean="0">
              <a:solidFill>
                <a:schemeClr val="bg1"/>
              </a:solidFill>
              <a:latin typeface="Calibri"/>
              <a:cs typeface="Calibri"/>
            </a:endParaRPr>
          </a:p>
        </p:txBody>
      </p:sp>
      <p:sp>
        <p:nvSpPr>
          <p:cNvPr id="6"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25</a:t>
            </a:fld>
            <a:endParaRPr lang="en-US" sz="1400" dirty="0">
              <a:solidFill>
                <a:srgbClr val="000000"/>
              </a:solidFill>
              <a:latin typeface="Calibri"/>
              <a:cs typeface="Calibri"/>
            </a:endParaRPr>
          </a:p>
        </p:txBody>
      </p:sp>
      <p:sp>
        <p:nvSpPr>
          <p:cNvPr id="8" name="KMA6C131B"/>
          <p:cNvSpPr>
            <a:spLocks noChangeArrowheads="1"/>
          </p:cNvSpPr>
          <p:nvPr>
            <p:custDataLst>
              <p:tags r:id="rId1"/>
            </p:custDataLst>
          </p:nvPr>
        </p:nvSpPr>
        <p:spPr bwMode="auto">
          <a:xfrm>
            <a:off x="189186" y="1269124"/>
            <a:ext cx="8497614" cy="3547767"/>
          </a:xfrm>
          <a:prstGeom prst="rect">
            <a:avLst/>
          </a:prstGeom>
          <a:noFill/>
          <a:ln w="9525" algn="ctr">
            <a:noFill/>
            <a:miter lim="800000"/>
            <a:headEnd/>
            <a:tailEnd/>
          </a:ln>
        </p:spPr>
        <p:txBody>
          <a:bodyPr wrap="square" lIns="46800" tIns="46800" rIns="46800" bIns="46800">
            <a:spAutoFit/>
          </a:bodyPr>
          <a:lstStyle/>
          <a:p>
            <a:pPr marL="457200" indent="-457200" defTabSz="981075" eaLnBrk="0" fontAlgn="base" hangingPunct="0">
              <a:lnSpc>
                <a:spcPct val="150000"/>
              </a:lnSpc>
              <a:spcBef>
                <a:spcPct val="40000"/>
              </a:spcBef>
              <a:spcAft>
                <a:spcPct val="0"/>
              </a:spcAft>
              <a:buClr>
                <a:srgbClr val="000000"/>
              </a:buClr>
              <a:buAutoNum type="arabicPeriod"/>
            </a:pPr>
            <a:r>
              <a:rPr lang="en-US" sz="2200" b="0" dirty="0" smtClean="0">
                <a:solidFill>
                  <a:srgbClr val="000000"/>
                </a:solidFill>
                <a:latin typeface="Calibri"/>
                <a:cs typeface="Calibri"/>
              </a:rPr>
              <a:t>Present the outcome of the  product and site selection to the TWGs</a:t>
            </a:r>
          </a:p>
          <a:p>
            <a:pPr marL="457200" indent="-457200" defTabSz="981075" eaLnBrk="0" fontAlgn="base" hangingPunct="0">
              <a:lnSpc>
                <a:spcPct val="150000"/>
              </a:lnSpc>
              <a:spcBef>
                <a:spcPct val="40000"/>
              </a:spcBef>
              <a:spcAft>
                <a:spcPct val="0"/>
              </a:spcAft>
              <a:buClr>
                <a:srgbClr val="000000"/>
              </a:buClr>
              <a:buAutoNum type="arabicPeriod"/>
            </a:pPr>
            <a:r>
              <a:rPr lang="en-US" sz="2200" b="0" dirty="0" smtClean="0">
                <a:solidFill>
                  <a:srgbClr val="000000"/>
                </a:solidFill>
                <a:latin typeface="Calibri"/>
                <a:cs typeface="Calibri"/>
              </a:rPr>
              <a:t>Evaluate/Review the impact of site selection on testing coverage </a:t>
            </a:r>
          </a:p>
          <a:p>
            <a:pPr marL="457200" indent="-457200" defTabSz="981075" eaLnBrk="0" fontAlgn="base" hangingPunct="0">
              <a:lnSpc>
                <a:spcPct val="150000"/>
              </a:lnSpc>
              <a:spcBef>
                <a:spcPct val="40000"/>
              </a:spcBef>
              <a:spcAft>
                <a:spcPct val="0"/>
              </a:spcAft>
              <a:buClr>
                <a:srgbClr val="000000"/>
              </a:buClr>
              <a:buAutoNum type="arabicPeriod"/>
            </a:pPr>
            <a:r>
              <a:rPr lang="en-US" sz="2200" b="0" dirty="0" smtClean="0">
                <a:solidFill>
                  <a:srgbClr val="000000"/>
                </a:solidFill>
                <a:latin typeface="Calibri"/>
                <a:cs typeface="Calibri"/>
              </a:rPr>
              <a:t>Review the final list of sites and devices selected for POC pilot  deployment and eventual scale up </a:t>
            </a:r>
          </a:p>
          <a:p>
            <a:pPr marL="457200" indent="-457200" defTabSz="981075" eaLnBrk="0" fontAlgn="base" hangingPunct="0">
              <a:lnSpc>
                <a:spcPct val="150000"/>
              </a:lnSpc>
              <a:spcBef>
                <a:spcPct val="40000"/>
              </a:spcBef>
              <a:spcAft>
                <a:spcPct val="0"/>
              </a:spcAft>
              <a:buClr>
                <a:srgbClr val="000000"/>
              </a:buClr>
              <a:buAutoNum type="arabicPeriod"/>
            </a:pPr>
            <a:r>
              <a:rPr lang="en-US" sz="2200" b="0" dirty="0" smtClean="0">
                <a:solidFill>
                  <a:srgbClr val="000000"/>
                </a:solidFill>
                <a:latin typeface="Calibri"/>
                <a:cs typeface="Calibri"/>
              </a:rPr>
              <a:t>Develop the deployment plan and execute product deployment to selected sites </a:t>
            </a:r>
          </a:p>
        </p:txBody>
      </p:sp>
    </p:spTree>
    <p:extLst>
      <p:ext uri="{BB962C8B-B14F-4D97-AF65-F5344CB8AC3E}">
        <p14:creationId xmlns:p14="http://schemas.microsoft.com/office/powerpoint/2010/main" val="1848844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Key Principles of Product and Site Selection</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3</a:t>
            </a:fld>
            <a:endParaRPr lang="en-US" sz="1400" b="0" dirty="0">
              <a:solidFill>
                <a:srgbClr val="000000"/>
              </a:solidFill>
              <a:latin typeface="Calibri"/>
              <a:cs typeface="Calibri"/>
            </a:endParaRPr>
          </a:p>
        </p:txBody>
      </p:sp>
      <p:sp>
        <p:nvSpPr>
          <p:cNvPr id="5" name="Content Placeholder 7"/>
          <p:cNvSpPr>
            <a:spLocks noGrp="1"/>
          </p:cNvSpPr>
          <p:nvPr>
            <p:ph idx="1"/>
          </p:nvPr>
        </p:nvSpPr>
        <p:spPr>
          <a:xfrm>
            <a:off x="0" y="1169482"/>
            <a:ext cx="9144000" cy="5065063"/>
          </a:xfrm>
        </p:spPr>
        <p:txBody>
          <a:bodyPr/>
          <a:lstStyle/>
          <a:p>
            <a:pPr marL="457200" indent="-457200">
              <a:lnSpc>
                <a:spcPct val="120000"/>
              </a:lnSpc>
              <a:buFont typeface="+mj-lt"/>
              <a:buAutoNum type="arabicPeriod"/>
            </a:pPr>
            <a:r>
              <a:rPr lang="en-US" dirty="0" smtClean="0">
                <a:latin typeface="Calibri"/>
                <a:cs typeface="Calibri"/>
              </a:rPr>
              <a:t>It should be MOH-led</a:t>
            </a:r>
            <a:r>
              <a:rPr lang="en-US" dirty="0">
                <a:solidFill>
                  <a:srgbClr val="000000"/>
                </a:solidFill>
                <a:latin typeface="Calibri"/>
                <a:cs typeface="Calibri"/>
              </a:rPr>
              <a:t> </a:t>
            </a:r>
            <a:r>
              <a:rPr lang="en-US" dirty="0" smtClean="0">
                <a:solidFill>
                  <a:srgbClr val="000000"/>
                </a:solidFill>
                <a:latin typeface="Calibri"/>
                <a:cs typeface="Calibri"/>
              </a:rPr>
              <a:t>and involve all key stakeholders to drive consensus</a:t>
            </a:r>
          </a:p>
          <a:p>
            <a:pPr marL="457200" indent="-457200">
              <a:lnSpc>
                <a:spcPct val="120000"/>
              </a:lnSpc>
              <a:buFont typeface="+mj-lt"/>
              <a:buAutoNum type="arabicPeriod"/>
            </a:pPr>
            <a:endParaRPr lang="en-US" dirty="0">
              <a:solidFill>
                <a:srgbClr val="000000"/>
              </a:solidFill>
              <a:latin typeface="Calibri"/>
              <a:cs typeface="Calibri"/>
            </a:endParaRPr>
          </a:p>
          <a:p>
            <a:pPr marL="457200" indent="-457200">
              <a:lnSpc>
                <a:spcPct val="120000"/>
              </a:lnSpc>
              <a:buFont typeface="+mj-lt"/>
              <a:buAutoNum type="arabicPeriod"/>
            </a:pPr>
            <a:r>
              <a:rPr lang="en-US" dirty="0" smtClean="0">
                <a:solidFill>
                  <a:srgbClr val="000000"/>
                </a:solidFill>
                <a:latin typeface="Calibri"/>
                <a:cs typeface="Calibri"/>
              </a:rPr>
              <a:t>It should be rational, transparent, and well-documented</a:t>
            </a:r>
          </a:p>
          <a:p>
            <a:pPr marL="457200" indent="-457200">
              <a:lnSpc>
                <a:spcPct val="120000"/>
              </a:lnSpc>
              <a:buFont typeface="+mj-lt"/>
              <a:buAutoNum type="arabicPeriod"/>
            </a:pPr>
            <a:endParaRPr lang="en-US" dirty="0">
              <a:solidFill>
                <a:srgbClr val="000000"/>
              </a:solidFill>
              <a:latin typeface="Calibri"/>
              <a:cs typeface="Calibri"/>
            </a:endParaRPr>
          </a:p>
          <a:p>
            <a:pPr marL="457200" indent="-457200">
              <a:lnSpc>
                <a:spcPct val="120000"/>
              </a:lnSpc>
              <a:buFont typeface="+mj-lt"/>
              <a:buAutoNum type="arabicPeriod"/>
            </a:pPr>
            <a:r>
              <a:rPr lang="en-US" dirty="0" smtClean="0">
                <a:solidFill>
                  <a:srgbClr val="000000"/>
                </a:solidFill>
                <a:latin typeface="Calibri"/>
                <a:cs typeface="Calibri"/>
              </a:rPr>
              <a:t>It </a:t>
            </a:r>
            <a:r>
              <a:rPr lang="en-US" dirty="0">
                <a:solidFill>
                  <a:srgbClr val="000000"/>
                </a:solidFill>
                <a:latin typeface="Calibri"/>
                <a:cs typeface="Calibri"/>
              </a:rPr>
              <a:t>should be driven by the country’s unique diagnostic testing priorities, including such factors as:</a:t>
            </a:r>
          </a:p>
          <a:p>
            <a:pPr marL="1257300" lvl="2" indent="-457200">
              <a:lnSpc>
                <a:spcPct val="120000"/>
              </a:lnSpc>
              <a:spcBef>
                <a:spcPts val="0"/>
              </a:spcBef>
              <a:buFont typeface="+mj-lt"/>
              <a:buAutoNum type="alphaLcPeriod"/>
            </a:pPr>
            <a:r>
              <a:rPr lang="en-US" sz="1800" dirty="0">
                <a:solidFill>
                  <a:srgbClr val="000000"/>
                </a:solidFill>
                <a:latin typeface="Calibri"/>
                <a:cs typeface="Calibri"/>
              </a:rPr>
              <a:t>Patient </a:t>
            </a:r>
            <a:r>
              <a:rPr lang="en-US" sz="1800" dirty="0" smtClean="0">
                <a:solidFill>
                  <a:srgbClr val="000000"/>
                </a:solidFill>
                <a:latin typeface="Calibri"/>
                <a:cs typeface="Calibri"/>
              </a:rPr>
              <a:t>volumes</a:t>
            </a:r>
          </a:p>
          <a:p>
            <a:pPr marL="1257300" lvl="2" indent="-457200">
              <a:lnSpc>
                <a:spcPct val="120000"/>
              </a:lnSpc>
              <a:spcBef>
                <a:spcPts val="0"/>
              </a:spcBef>
              <a:buFont typeface="+mj-lt"/>
              <a:buAutoNum type="alphaLcPeriod"/>
            </a:pPr>
            <a:r>
              <a:rPr lang="en-US" sz="1800" dirty="0" smtClean="0">
                <a:solidFill>
                  <a:srgbClr val="000000"/>
                </a:solidFill>
                <a:latin typeface="Calibri"/>
                <a:cs typeface="Calibri"/>
              </a:rPr>
              <a:t>Clinical need (i.e., potential need for emergency EID testing in hospitals)</a:t>
            </a:r>
            <a:endParaRPr lang="en-US" sz="1800" dirty="0">
              <a:solidFill>
                <a:srgbClr val="000000"/>
              </a:solidFill>
              <a:latin typeface="Calibri"/>
              <a:cs typeface="Calibri"/>
            </a:endParaRPr>
          </a:p>
          <a:p>
            <a:pPr marL="1257300" lvl="2" indent="-457200">
              <a:lnSpc>
                <a:spcPct val="120000"/>
              </a:lnSpc>
              <a:spcBef>
                <a:spcPts val="0"/>
              </a:spcBef>
              <a:buFont typeface="+mj-lt"/>
              <a:buAutoNum type="alphaLcPeriod"/>
            </a:pPr>
            <a:r>
              <a:rPr lang="en-US" sz="1800" dirty="0">
                <a:solidFill>
                  <a:srgbClr val="000000"/>
                </a:solidFill>
                <a:latin typeface="Calibri"/>
                <a:cs typeface="Calibri"/>
              </a:rPr>
              <a:t>Access challenges (low-volume sites with long turnaround times and/or sites that are located far from centralized testing labs</a:t>
            </a:r>
            <a:r>
              <a:rPr lang="en-US" sz="1800" dirty="0" smtClean="0">
                <a:solidFill>
                  <a:srgbClr val="000000"/>
                </a:solidFill>
                <a:latin typeface="Calibri"/>
                <a:cs typeface="Calibri"/>
              </a:rPr>
              <a:t>)</a:t>
            </a:r>
          </a:p>
          <a:p>
            <a:pPr marL="1257300" lvl="2" indent="-457200">
              <a:lnSpc>
                <a:spcPct val="120000"/>
              </a:lnSpc>
              <a:spcBef>
                <a:spcPts val="0"/>
              </a:spcBef>
              <a:buFont typeface="+mj-lt"/>
              <a:buAutoNum type="alphaLcPeriod"/>
            </a:pPr>
            <a:r>
              <a:rPr lang="en-US" sz="1800" dirty="0" smtClean="0">
                <a:solidFill>
                  <a:srgbClr val="000000"/>
                </a:solidFill>
                <a:latin typeface="Calibri"/>
                <a:cs typeface="Calibri"/>
              </a:rPr>
              <a:t>Cost efficiency</a:t>
            </a:r>
            <a:endParaRPr lang="en-US" dirty="0">
              <a:solidFill>
                <a:srgbClr val="000000"/>
              </a:solidFill>
              <a:latin typeface="Calibri"/>
              <a:cs typeface="Calibri"/>
            </a:endParaRPr>
          </a:p>
          <a:p>
            <a:pPr marL="0" indent="0">
              <a:lnSpc>
                <a:spcPct val="120000"/>
              </a:lnSpc>
              <a:buNone/>
            </a:pPr>
            <a:endParaRPr lang="en-US" dirty="0">
              <a:solidFill>
                <a:srgbClr val="000000"/>
              </a:solidFill>
              <a:latin typeface="Calibri"/>
              <a:cs typeface="Calibri"/>
            </a:endParaRPr>
          </a:p>
          <a:p>
            <a:pPr marL="0" indent="0">
              <a:lnSpc>
                <a:spcPct val="120000"/>
              </a:lnSpc>
              <a:buNone/>
            </a:pPr>
            <a:r>
              <a:rPr lang="en-US" dirty="0" smtClean="0">
                <a:solidFill>
                  <a:srgbClr val="000000"/>
                </a:solidFill>
                <a:latin typeface="Calibri"/>
                <a:cs typeface="Calibri"/>
              </a:rPr>
              <a:t>4.     It should be an iterative process</a:t>
            </a:r>
          </a:p>
          <a:p>
            <a:pPr marL="0" indent="0">
              <a:lnSpc>
                <a:spcPct val="120000"/>
              </a:lnSpc>
              <a:buNone/>
            </a:pPr>
            <a:endParaRPr lang="en-US" dirty="0" smtClean="0">
              <a:solidFill>
                <a:srgbClr val="000000"/>
              </a:solidFill>
              <a:latin typeface="Calibri"/>
              <a:cs typeface="Calibri"/>
            </a:endParaRPr>
          </a:p>
          <a:p>
            <a:pPr marL="457200" indent="-457200">
              <a:lnSpc>
                <a:spcPct val="120000"/>
              </a:lnSpc>
              <a:buFont typeface="+mj-lt"/>
              <a:buAutoNum type="arabicPeriod"/>
            </a:pPr>
            <a:endParaRPr lang="en-US" dirty="0">
              <a:solidFill>
                <a:srgbClr val="000000"/>
              </a:solidFill>
              <a:latin typeface="Calibri"/>
              <a:cs typeface="Calibri"/>
            </a:endParaRPr>
          </a:p>
        </p:txBody>
      </p:sp>
    </p:spTree>
    <p:extLst>
      <p:ext uri="{BB962C8B-B14F-4D97-AF65-F5344CB8AC3E}">
        <p14:creationId xmlns:p14="http://schemas.microsoft.com/office/powerpoint/2010/main" val="1128877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72955" y="3662145"/>
            <a:ext cx="740664" cy="3052554"/>
          </a:xfrm>
          <a:prstGeom prst="rect">
            <a:avLst/>
          </a:prstGeom>
          <a:solidFill>
            <a:schemeClr val="accent2">
              <a:lumMod val="20000"/>
              <a:lumOff val="80000"/>
            </a:schemeClr>
          </a:solidFill>
        </p:spPr>
        <p:txBody>
          <a:bodyPr vert="vert270" wrap="square" rtlCol="0" anchor="ctr">
            <a:noAutofit/>
          </a:bodyPr>
          <a:lstStyle/>
          <a:p>
            <a:pPr algn="ctr"/>
            <a:r>
              <a:rPr lang="en-US" dirty="0" smtClean="0">
                <a:latin typeface="Calibri" panose="020F0502020204030204" pitchFamily="34" charset="0"/>
              </a:rPr>
              <a:t>Select products for </a:t>
            </a:r>
          </a:p>
          <a:p>
            <a:pPr algn="ctr"/>
            <a:r>
              <a:rPr lang="en-US" dirty="0" smtClean="0">
                <a:latin typeface="Calibri" panose="020F0502020204030204" pitchFamily="34" charset="0"/>
              </a:rPr>
              <a:t>Pilot/scale-up</a:t>
            </a:r>
            <a:endParaRPr lang="en-US" dirty="0">
              <a:latin typeface="Calibri" panose="020F0502020204030204" pitchFamily="34" charset="0"/>
            </a:endParaRPr>
          </a:p>
        </p:txBody>
      </p:sp>
      <p:sp>
        <p:nvSpPr>
          <p:cNvPr id="2" name="TextBox 1"/>
          <p:cNvSpPr txBox="1"/>
          <p:nvPr/>
        </p:nvSpPr>
        <p:spPr>
          <a:xfrm>
            <a:off x="272955" y="1050877"/>
            <a:ext cx="738664" cy="2470244"/>
          </a:xfrm>
          <a:prstGeom prst="rect">
            <a:avLst/>
          </a:prstGeom>
          <a:solidFill>
            <a:schemeClr val="accent2">
              <a:lumMod val="20000"/>
              <a:lumOff val="80000"/>
            </a:schemeClr>
          </a:solidFill>
        </p:spPr>
        <p:txBody>
          <a:bodyPr vert="vert270" wrap="square" rtlCol="0">
            <a:spAutoFit/>
          </a:bodyPr>
          <a:lstStyle/>
          <a:p>
            <a:pPr algn="ctr"/>
            <a:r>
              <a:rPr lang="en-US" dirty="0" smtClean="0">
                <a:latin typeface="Calibri" panose="020F0502020204030204" pitchFamily="34" charset="0"/>
              </a:rPr>
              <a:t>Select products for evaluation</a:t>
            </a:r>
            <a:endParaRPr lang="en-US" dirty="0">
              <a:latin typeface="Calibri" panose="020F0502020204030204" pitchFamily="34" charset="0"/>
            </a:endParaRPr>
          </a:p>
        </p:txBody>
      </p:sp>
      <p:sp>
        <p:nvSpPr>
          <p:cNvPr id="67" name="Rectangle 66"/>
          <p:cNvSpPr/>
          <p:nvPr/>
        </p:nvSpPr>
        <p:spPr bwMode="auto">
          <a:xfrm>
            <a:off x="3782079" y="5846007"/>
            <a:ext cx="1920240" cy="548640"/>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Calibri" panose="020F0502020204030204" pitchFamily="34" charset="0"/>
              </a:rPr>
              <a:t>Site selection tool</a:t>
            </a:r>
            <a:endParaRPr kumimoji="0" lang="en-US" sz="1600" b="1" i="0" u="none" strike="noStrike" cap="none" normalizeH="0" baseline="0" dirty="0" smtClean="0">
              <a:ln>
                <a:noFill/>
              </a:ln>
              <a:solidFill>
                <a:schemeClr val="tx1"/>
              </a:solidFill>
              <a:effectLst/>
              <a:latin typeface="Calibri" panose="020F0502020204030204" pitchFamily="34" charset="0"/>
            </a:endParaRPr>
          </a:p>
        </p:txBody>
      </p:sp>
      <p:sp>
        <p:nvSpPr>
          <p:cNvPr id="8" name="Rectangle 7"/>
          <p:cNvSpPr/>
          <p:nvPr/>
        </p:nvSpPr>
        <p:spPr bwMode="auto">
          <a:xfrm>
            <a:off x="3782079" y="2046940"/>
            <a:ext cx="1920240" cy="5486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Calibri" panose="020F0502020204030204" pitchFamily="34" charset="0"/>
              </a:rPr>
              <a:t>Product selection</a:t>
            </a:r>
            <a:endParaRPr kumimoji="0" lang="en-US" sz="1600" b="1" i="0" u="none" strike="noStrike" cap="none" normalizeH="0" baseline="0" dirty="0" smtClean="0">
              <a:ln>
                <a:noFill/>
              </a:ln>
              <a:solidFill>
                <a:schemeClr val="tx1"/>
              </a:solidFill>
              <a:effectLst/>
              <a:latin typeface="Calibri" panose="020F0502020204030204" pitchFamily="34" charset="0"/>
            </a:endParaRPr>
          </a:p>
        </p:txBody>
      </p:sp>
      <p:sp>
        <p:nvSpPr>
          <p:cNvPr id="5" name="Rectangle 4"/>
          <p:cNvSpPr/>
          <p:nvPr/>
        </p:nvSpPr>
        <p:spPr bwMode="auto">
          <a:xfrm>
            <a:off x="259307" y="1050877"/>
            <a:ext cx="8679977" cy="247024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Product and site selection </a:t>
            </a:r>
            <a:r>
              <a:rPr lang="en-US" dirty="0">
                <a:latin typeface="Calibri"/>
                <a:cs typeface="Calibri"/>
              </a:rPr>
              <a:t>t</a:t>
            </a:r>
            <a:r>
              <a:rPr lang="en-US" dirty="0" smtClean="0">
                <a:latin typeface="Calibri"/>
                <a:cs typeface="Calibri"/>
              </a:rPr>
              <a:t>ool are just part of a broader process</a:t>
            </a:r>
            <a:endParaRPr lang="en-US" dirty="0">
              <a:latin typeface="Calibri"/>
              <a:cs typeface="Calibri"/>
            </a:endParaRPr>
          </a:p>
        </p:txBody>
      </p:sp>
      <p:sp>
        <p:nvSpPr>
          <p:cNvPr id="13" name="Slide Number Placeholder 5"/>
          <p:cNvSpPr>
            <a:spLocks noGrp="1"/>
          </p:cNvSpPr>
          <p:nvPr>
            <p:ph type="sldNum" sz="quarter" idx="4294967295"/>
          </p:nvPr>
        </p:nvSpPr>
        <p:spPr>
          <a:xfrm>
            <a:off x="6628262" y="7690344"/>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4</a:t>
            </a:fld>
            <a:endParaRPr lang="en-US" sz="1400" b="0" dirty="0">
              <a:solidFill>
                <a:srgbClr val="000000"/>
              </a:solidFill>
              <a:latin typeface="Calibri"/>
              <a:cs typeface="Calibri"/>
            </a:endParaRPr>
          </a:p>
        </p:txBody>
      </p:sp>
      <p:sp>
        <p:nvSpPr>
          <p:cNvPr id="20" name="Rectangle 19"/>
          <p:cNvSpPr/>
          <p:nvPr/>
        </p:nvSpPr>
        <p:spPr bwMode="auto">
          <a:xfrm>
            <a:off x="259307" y="3648497"/>
            <a:ext cx="8679977" cy="305255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anose="020F0502020204030204" pitchFamily="34" charset="0"/>
            </a:endParaRPr>
          </a:p>
        </p:txBody>
      </p:sp>
      <p:sp>
        <p:nvSpPr>
          <p:cNvPr id="7" name="TextBox 6"/>
          <p:cNvSpPr txBox="1"/>
          <p:nvPr/>
        </p:nvSpPr>
        <p:spPr>
          <a:xfrm>
            <a:off x="1555843" y="1146768"/>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p>
            <a:pPr algn="ctr"/>
            <a:r>
              <a:rPr lang="en-US" sz="1600" b="0" dirty="0" smtClean="0">
                <a:latin typeface="Calibri" panose="020F0502020204030204" pitchFamily="34" charset="0"/>
              </a:rPr>
              <a:t>Convene TWG</a:t>
            </a:r>
            <a:endParaRPr lang="en-US" sz="1600" b="0" dirty="0">
              <a:latin typeface="Calibri" panose="020F0502020204030204" pitchFamily="34" charset="0"/>
            </a:endParaRPr>
          </a:p>
        </p:txBody>
      </p:sp>
      <p:sp>
        <p:nvSpPr>
          <p:cNvPr id="27" name="TextBox 26"/>
          <p:cNvSpPr txBox="1"/>
          <p:nvPr/>
        </p:nvSpPr>
        <p:spPr>
          <a:xfrm>
            <a:off x="3782079" y="2833868"/>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p>
            <a:pPr algn="ctr"/>
            <a:r>
              <a:rPr lang="en-US" sz="1600" b="0" dirty="0" smtClean="0">
                <a:latin typeface="Calibri" panose="020F0502020204030204" pitchFamily="34" charset="0"/>
              </a:rPr>
              <a:t>Conduct evaluations</a:t>
            </a:r>
            <a:endParaRPr lang="en-US" sz="1600" b="0" dirty="0">
              <a:latin typeface="Calibri" panose="020F0502020204030204" pitchFamily="34" charset="0"/>
            </a:endParaRPr>
          </a:p>
        </p:txBody>
      </p:sp>
      <p:cxnSp>
        <p:nvCxnSpPr>
          <p:cNvPr id="17" name="Elbow Connector 16"/>
          <p:cNvCxnSpPr>
            <a:stCxn id="27" idx="1"/>
            <a:endCxn id="56" idx="0"/>
          </p:cNvCxnSpPr>
          <p:nvPr/>
        </p:nvCxnSpPr>
        <p:spPr bwMode="auto">
          <a:xfrm rot="10800000" flipV="1">
            <a:off x="2531441" y="3108187"/>
            <a:ext cx="1250639" cy="713731"/>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a:stCxn id="8" idx="2"/>
            <a:endCxn id="27" idx="0"/>
          </p:cNvCxnSpPr>
          <p:nvPr/>
        </p:nvCxnSpPr>
        <p:spPr bwMode="auto">
          <a:xfrm>
            <a:off x="4742199" y="2595580"/>
            <a:ext cx="0" cy="2382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 name="TextBox 43"/>
          <p:cNvSpPr txBox="1"/>
          <p:nvPr/>
        </p:nvSpPr>
        <p:spPr>
          <a:xfrm>
            <a:off x="3782079" y="1146768"/>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defPPr>
              <a:defRPr lang="en-US"/>
            </a:defPPr>
            <a:lvl1pPr>
              <a:defRPr sz="1600" b="0">
                <a:latin typeface="Calibri" panose="020F0502020204030204" pitchFamily="34" charset="0"/>
              </a:defRPr>
            </a:lvl1pPr>
          </a:lstStyle>
          <a:p>
            <a:pPr algn="ctr"/>
            <a:r>
              <a:rPr lang="en-US" dirty="0" smtClean="0"/>
              <a:t>Review product information</a:t>
            </a:r>
            <a:endParaRPr lang="en-US" dirty="0"/>
          </a:p>
        </p:txBody>
      </p:sp>
      <p:cxnSp>
        <p:nvCxnSpPr>
          <p:cNvPr id="40" name="Straight Arrow Connector 39"/>
          <p:cNvCxnSpPr>
            <a:stCxn id="7" idx="3"/>
            <a:endCxn id="44" idx="1"/>
          </p:cNvCxnSpPr>
          <p:nvPr/>
        </p:nvCxnSpPr>
        <p:spPr bwMode="auto">
          <a:xfrm>
            <a:off x="3476083" y="1421088"/>
            <a:ext cx="30599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TextBox 55"/>
          <p:cNvSpPr txBox="1"/>
          <p:nvPr/>
        </p:nvSpPr>
        <p:spPr>
          <a:xfrm>
            <a:off x="1571320" y="3821919"/>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defPPr>
              <a:defRPr lang="en-US"/>
            </a:defPPr>
            <a:lvl1pPr>
              <a:defRPr sz="1600" b="0">
                <a:latin typeface="Calibri" panose="020F0502020204030204" pitchFamily="34" charset="0"/>
              </a:defRPr>
            </a:lvl1pPr>
          </a:lstStyle>
          <a:p>
            <a:pPr algn="ctr"/>
            <a:r>
              <a:rPr lang="en-US" dirty="0"/>
              <a:t>Convene </a:t>
            </a:r>
            <a:r>
              <a:rPr lang="en-US" dirty="0" smtClean="0"/>
              <a:t>TWG</a:t>
            </a:r>
            <a:endParaRPr lang="en-US" dirty="0"/>
          </a:p>
        </p:txBody>
      </p:sp>
      <p:sp>
        <p:nvSpPr>
          <p:cNvPr id="64" name="TextBox 63"/>
          <p:cNvSpPr txBox="1"/>
          <p:nvPr/>
        </p:nvSpPr>
        <p:spPr>
          <a:xfrm>
            <a:off x="3782079" y="3821919"/>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p>
            <a:pPr algn="ctr"/>
            <a:r>
              <a:rPr lang="en-US" sz="1600" b="0" dirty="0" smtClean="0">
                <a:latin typeface="Calibri" panose="020F0502020204030204" pitchFamily="34" charset="0"/>
              </a:rPr>
              <a:t>Review evaluation results</a:t>
            </a:r>
            <a:endParaRPr lang="en-US" sz="1600" b="0" dirty="0">
              <a:latin typeface="Calibri" panose="020F0502020204030204" pitchFamily="34" charset="0"/>
            </a:endParaRPr>
          </a:p>
        </p:txBody>
      </p:sp>
      <p:cxnSp>
        <p:nvCxnSpPr>
          <p:cNvPr id="71" name="Straight Arrow Connector 70"/>
          <p:cNvCxnSpPr>
            <a:stCxn id="56" idx="3"/>
            <a:endCxn id="64" idx="1"/>
          </p:cNvCxnSpPr>
          <p:nvPr/>
        </p:nvCxnSpPr>
        <p:spPr bwMode="auto">
          <a:xfrm>
            <a:off x="3491560" y="4096239"/>
            <a:ext cx="29051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9" name="TextBox 88"/>
          <p:cNvSpPr txBox="1"/>
          <p:nvPr/>
        </p:nvSpPr>
        <p:spPr>
          <a:xfrm>
            <a:off x="6499073" y="5846007"/>
            <a:ext cx="1920240" cy="548640"/>
          </a:xfrm>
          <a:prstGeom prst="rect">
            <a:avLst/>
          </a:prstGeom>
          <a:solidFill>
            <a:schemeClr val="bg1">
              <a:lumMod val="95000"/>
            </a:schemeClr>
          </a:solidFill>
          <a:ln>
            <a:solidFill>
              <a:schemeClr val="bg1">
                <a:lumMod val="65000"/>
              </a:schemeClr>
            </a:solidFill>
          </a:ln>
        </p:spPr>
        <p:txBody>
          <a:bodyPr wrap="square" rtlCol="0" anchor="ctr">
            <a:noAutofit/>
          </a:bodyPr>
          <a:lstStyle>
            <a:defPPr>
              <a:defRPr lang="en-US"/>
            </a:defPPr>
            <a:lvl1pPr>
              <a:defRPr sz="1600" b="0">
                <a:latin typeface="Calibri" panose="020F0502020204030204" pitchFamily="34" charset="0"/>
              </a:defRPr>
            </a:lvl1pPr>
          </a:lstStyle>
          <a:p>
            <a:pPr algn="ctr"/>
            <a:r>
              <a:rPr lang="en-US" dirty="0" smtClean="0"/>
              <a:t>Pilot/Scale-up</a:t>
            </a:r>
            <a:endParaRPr lang="en-US" dirty="0"/>
          </a:p>
        </p:txBody>
      </p:sp>
      <p:cxnSp>
        <p:nvCxnSpPr>
          <p:cNvPr id="90" name="Straight Arrow Connector 89"/>
          <p:cNvCxnSpPr>
            <a:stCxn id="67" idx="3"/>
            <a:endCxn id="89" idx="1"/>
          </p:cNvCxnSpPr>
          <p:nvPr/>
        </p:nvCxnSpPr>
        <p:spPr bwMode="auto">
          <a:xfrm>
            <a:off x="5702319" y="6120327"/>
            <a:ext cx="79675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 name="Straight Arrow Connector 38"/>
          <p:cNvCxnSpPr>
            <a:stCxn id="44" idx="2"/>
            <a:endCxn id="8" idx="0"/>
          </p:cNvCxnSpPr>
          <p:nvPr/>
        </p:nvCxnSpPr>
        <p:spPr bwMode="auto">
          <a:xfrm>
            <a:off x="4742199" y="1695408"/>
            <a:ext cx="0" cy="3515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9" name="Rectangle 48"/>
          <p:cNvSpPr/>
          <p:nvPr/>
        </p:nvSpPr>
        <p:spPr bwMode="auto">
          <a:xfrm>
            <a:off x="3782079" y="4832995"/>
            <a:ext cx="1920240" cy="5486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a:latin typeface="Calibri" panose="020F0502020204030204" pitchFamily="34" charset="0"/>
              </a:rPr>
              <a:t>Product </a:t>
            </a:r>
            <a:r>
              <a:rPr lang="en-US" sz="1600" dirty="0" smtClean="0">
                <a:latin typeface="Calibri" panose="020F0502020204030204" pitchFamily="34" charset="0"/>
              </a:rPr>
              <a:t>selection</a:t>
            </a:r>
            <a:endParaRPr lang="en-US" sz="1600" dirty="0">
              <a:latin typeface="Calibri" panose="020F0502020204030204" pitchFamily="34" charset="0"/>
            </a:endParaRPr>
          </a:p>
        </p:txBody>
      </p:sp>
      <p:cxnSp>
        <p:nvCxnSpPr>
          <p:cNvPr id="51" name="Straight Arrow Connector 50"/>
          <p:cNvCxnSpPr>
            <a:stCxn id="64" idx="2"/>
            <a:endCxn id="49" idx="0"/>
          </p:cNvCxnSpPr>
          <p:nvPr/>
        </p:nvCxnSpPr>
        <p:spPr bwMode="auto">
          <a:xfrm>
            <a:off x="4742199" y="4370559"/>
            <a:ext cx="0" cy="4624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2" name="Straight Arrow Connector 61"/>
          <p:cNvCxnSpPr>
            <a:stCxn id="49" idx="2"/>
            <a:endCxn id="67" idx="0"/>
          </p:cNvCxnSpPr>
          <p:nvPr/>
        </p:nvCxnSpPr>
        <p:spPr bwMode="auto">
          <a:xfrm>
            <a:off x="4742199" y="5381635"/>
            <a:ext cx="0" cy="4643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5" name="Elbow Connector 64"/>
          <p:cNvCxnSpPr>
            <a:stCxn id="89" idx="2"/>
            <a:endCxn id="7" idx="1"/>
          </p:cNvCxnSpPr>
          <p:nvPr/>
        </p:nvCxnSpPr>
        <p:spPr bwMode="auto">
          <a:xfrm rot="5400000" flipH="1">
            <a:off x="2020738" y="956193"/>
            <a:ext cx="4973559" cy="5903350"/>
          </a:xfrm>
          <a:prstGeom prst="bentConnector4">
            <a:avLst>
              <a:gd name="adj1" fmla="val -4596"/>
              <a:gd name="adj2" fmla="val 103872"/>
            </a:avLst>
          </a:prstGeom>
          <a:solidFill>
            <a:schemeClr val="accent1"/>
          </a:solidFill>
          <a:ln w="9525" cap="flat" cmpd="sng" algn="ctr">
            <a:solidFill>
              <a:schemeClr val="tx1"/>
            </a:solidFill>
            <a:prstDash val="solid"/>
            <a:round/>
            <a:headEnd type="none" w="med" len="med"/>
            <a:tailEnd type="arrow"/>
          </a:ln>
          <a:effectLst/>
        </p:spPr>
      </p:cxnSp>
      <p:sp>
        <p:nvSpPr>
          <p:cNvPr id="3" name="Rectangle 2"/>
          <p:cNvSpPr/>
          <p:nvPr/>
        </p:nvSpPr>
        <p:spPr bwMode="auto">
          <a:xfrm>
            <a:off x="3073635" y="1894924"/>
            <a:ext cx="3342313" cy="84355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3071660" y="4661790"/>
            <a:ext cx="3342313" cy="84355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9" name="Rectangle 28"/>
          <p:cNvSpPr/>
          <p:nvPr/>
        </p:nvSpPr>
        <p:spPr bwMode="auto">
          <a:xfrm>
            <a:off x="3076580" y="5669574"/>
            <a:ext cx="3342313" cy="84355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TextBox 5"/>
          <p:cNvSpPr txBox="1"/>
          <p:nvPr/>
        </p:nvSpPr>
        <p:spPr>
          <a:xfrm>
            <a:off x="6100695" y="3707623"/>
            <a:ext cx="2318617" cy="830997"/>
          </a:xfrm>
          <a:prstGeom prst="rect">
            <a:avLst/>
          </a:prstGeom>
          <a:noFill/>
        </p:spPr>
        <p:txBody>
          <a:bodyPr wrap="square" rtlCol="0">
            <a:spAutoFit/>
          </a:bodyPr>
          <a:lstStyle/>
          <a:p>
            <a:r>
              <a:rPr lang="en-US" sz="1200" dirty="0" smtClean="0">
                <a:latin typeface="Calibri" panose="020F0502020204030204" pitchFamily="34" charset="0"/>
              </a:rPr>
              <a:t>Note: Countries are increasingly working to harmonize and share evaluation results to minimize duplication.</a:t>
            </a:r>
            <a:endParaRPr lang="en-US" sz="1200" dirty="0">
              <a:latin typeface="Calibri" panose="020F0502020204030204" pitchFamily="34" charset="0"/>
            </a:endParaRPr>
          </a:p>
        </p:txBody>
      </p:sp>
    </p:spTree>
    <p:extLst>
      <p:ext uri="{BB962C8B-B14F-4D97-AF65-F5344CB8AC3E}">
        <p14:creationId xmlns:p14="http://schemas.microsoft.com/office/powerpoint/2010/main" val="351982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0" indent="0"/>
            <a:r>
              <a:rPr lang="en-US" dirty="0" smtClean="0">
                <a:latin typeface="Calibri"/>
                <a:cs typeface="Calibri"/>
              </a:rPr>
              <a:t>The product and site selection tool and accompanying guidance can be used to facilitate stakeholder discussions</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4295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b="0">
                <a:solidFill>
                  <a:srgbClr val="000000"/>
                </a:solidFill>
                <a:latin typeface="Calibri"/>
                <a:cs typeface="Calibri"/>
              </a:rPr>
              <a:pPr eaLnBrk="0" hangingPunct="0">
                <a:defRPr/>
              </a:pPr>
              <a:t>5</a:t>
            </a:fld>
            <a:endParaRPr lang="en-US" sz="1400" b="0" dirty="0">
              <a:solidFill>
                <a:srgbClr val="000000"/>
              </a:solidFill>
              <a:latin typeface="Calibri"/>
              <a:cs typeface="Calibri"/>
            </a:endParaRPr>
          </a:p>
        </p:txBody>
      </p:sp>
      <p:grpSp>
        <p:nvGrpSpPr>
          <p:cNvPr id="20" name="Group 19"/>
          <p:cNvGrpSpPr/>
          <p:nvPr/>
        </p:nvGrpSpPr>
        <p:grpSpPr>
          <a:xfrm>
            <a:off x="344384" y="2731289"/>
            <a:ext cx="8383980" cy="1235070"/>
            <a:chOff x="344384" y="1377539"/>
            <a:chExt cx="8383980" cy="1235070"/>
          </a:xfrm>
        </p:grpSpPr>
        <p:sp>
          <p:nvSpPr>
            <p:cNvPr id="18" name="Rectangle 17"/>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latin typeface="Calibri" panose="020F0502020204030204" pitchFamily="34" charset="0"/>
                </a:rPr>
                <a:t>Determine key criteria</a:t>
              </a:r>
              <a:endParaRPr kumimoji="0" lang="en-US" sz="1600" i="0" u="none" strike="noStrike" cap="none" normalizeH="0" baseline="0" dirty="0" smtClean="0">
                <a:ln>
                  <a:noFill/>
                </a:ln>
                <a:solidFill>
                  <a:schemeClr val="tx1"/>
                </a:solidFill>
                <a:effectLst/>
                <a:latin typeface="Calibri" panose="020F0502020204030204" pitchFamily="34" charset="0"/>
              </a:endParaRPr>
            </a:p>
          </p:txBody>
        </p:sp>
        <p:sp>
          <p:nvSpPr>
            <p:cNvPr id="19" name="Rectangle 18"/>
            <p:cNvSpPr/>
            <p:nvPr/>
          </p:nvSpPr>
          <p:spPr bwMode="auto">
            <a:xfrm>
              <a:off x="344384" y="1793175"/>
              <a:ext cx="8383980" cy="819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Determine the </a:t>
              </a:r>
              <a:r>
                <a:rPr kumimoji="0" lang="en-US" sz="1600" b="0" i="0" u="none" strike="noStrike" cap="none" normalizeH="0" baseline="0" dirty="0" smtClean="0">
                  <a:ln>
                    <a:noFill/>
                  </a:ln>
                  <a:solidFill>
                    <a:schemeClr val="tx1"/>
                  </a:solidFill>
                  <a:effectLst/>
                  <a:latin typeface="Calibri" panose="020F0502020204030204" pitchFamily="34" charset="0"/>
                </a:rPr>
                <a:t>most important ~5 – 10 criteria when selecting POC </a:t>
              </a:r>
              <a:r>
                <a:rPr kumimoji="0" lang="en-US" sz="1600" b="0" i="0" u="none" strike="noStrike" cap="none" normalizeH="0" dirty="0" smtClean="0">
                  <a:ln>
                    <a:noFill/>
                  </a:ln>
                  <a:solidFill>
                    <a:schemeClr val="tx1"/>
                  </a:solidFill>
                  <a:effectLst/>
                  <a:latin typeface="Calibri" panose="020F0502020204030204" pitchFamily="34" charset="0"/>
                </a:rPr>
                <a:t>products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Discuss how these criteria should be weighted against each other in each segment</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sz="1600" b="0" i="0" u="none" strike="noStrike" cap="none" normalizeH="0" baseline="0" dirty="0" smtClean="0">
                  <a:ln>
                    <a:noFill/>
                  </a:ln>
                  <a:solidFill>
                    <a:schemeClr val="tx1"/>
                  </a:solidFill>
                  <a:effectLst/>
                  <a:latin typeface="Calibri" panose="020F0502020204030204" pitchFamily="34" charset="0"/>
                </a:rPr>
                <a:t>Determine balance between patient numbers, access,</a:t>
              </a:r>
              <a:r>
                <a:rPr kumimoji="0" lang="en-US" sz="1600" b="0" i="0" u="none" strike="noStrike" cap="none" normalizeH="0" dirty="0" smtClean="0">
                  <a:ln>
                    <a:noFill/>
                  </a:ln>
                  <a:solidFill>
                    <a:schemeClr val="tx1"/>
                  </a:solidFill>
                  <a:effectLst/>
                  <a:latin typeface="Calibri" panose="020F0502020204030204" pitchFamily="34" charset="0"/>
                </a:rPr>
                <a:t> and price to be used in site selection</a:t>
              </a:r>
              <a:endParaRPr kumimoji="0" lang="en-US" sz="1600" b="0" i="0" u="none" strike="noStrike" cap="none" normalizeH="0" baseline="0" dirty="0" smtClean="0">
                <a:ln>
                  <a:noFill/>
                </a:ln>
                <a:solidFill>
                  <a:schemeClr val="tx1"/>
                </a:solidFill>
                <a:effectLst/>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Calibri" panose="020F0502020204030204" pitchFamily="34" charset="0"/>
              </a:endParaRPr>
            </a:p>
          </p:txBody>
        </p:sp>
      </p:grpSp>
      <p:grpSp>
        <p:nvGrpSpPr>
          <p:cNvPr id="21" name="Group 20"/>
          <p:cNvGrpSpPr/>
          <p:nvPr/>
        </p:nvGrpSpPr>
        <p:grpSpPr>
          <a:xfrm>
            <a:off x="344384" y="4106853"/>
            <a:ext cx="8383980" cy="1035134"/>
            <a:chOff x="344384" y="1377539"/>
            <a:chExt cx="8383980" cy="1035134"/>
          </a:xfrm>
        </p:grpSpPr>
        <p:sp>
          <p:nvSpPr>
            <p:cNvPr id="22" name="Rectangle 21"/>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Calibri" panose="020F0502020204030204" pitchFamily="34" charset="0"/>
                </a:rPr>
                <a:t>Review product pipeline and assign scores to products</a:t>
              </a:r>
              <a:endParaRPr kumimoji="0" lang="en-US" sz="1600" i="0" u="none" strike="noStrike" cap="none" normalizeH="0" baseline="0" dirty="0" smtClean="0">
                <a:ln>
                  <a:noFill/>
                </a:ln>
                <a:solidFill>
                  <a:schemeClr val="tx1"/>
                </a:solidFill>
                <a:effectLst/>
                <a:latin typeface="Calibri" panose="020F0502020204030204" pitchFamily="34" charset="0"/>
              </a:endParaRPr>
            </a:p>
          </p:txBody>
        </p:sp>
        <p:sp>
          <p:nvSpPr>
            <p:cNvPr id="23" name="Rectangle 22"/>
            <p:cNvSpPr/>
            <p:nvPr/>
          </p:nvSpPr>
          <p:spPr bwMode="auto">
            <a:xfrm>
              <a:off x="344384" y="1793175"/>
              <a:ext cx="8383980" cy="6194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Review all available information for each product</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Assign scores for each of the products for the criteria determined in step 2</a:t>
              </a: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sz="1600" b="0" dirty="0" smtClean="0">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Calibri" panose="020F0502020204030204" pitchFamily="34" charset="0"/>
              </a:endParaRPr>
            </a:p>
          </p:txBody>
        </p:sp>
      </p:grpSp>
      <p:grpSp>
        <p:nvGrpSpPr>
          <p:cNvPr id="2" name="Group 1"/>
          <p:cNvGrpSpPr/>
          <p:nvPr/>
        </p:nvGrpSpPr>
        <p:grpSpPr>
          <a:xfrm>
            <a:off x="344384" y="5294388"/>
            <a:ext cx="8383980" cy="1494628"/>
            <a:chOff x="344384" y="5294388"/>
            <a:chExt cx="8383980" cy="1494628"/>
          </a:xfrm>
        </p:grpSpPr>
        <p:sp>
          <p:nvSpPr>
            <p:cNvPr id="25" name="Rectangle 24"/>
            <p:cNvSpPr/>
            <p:nvPr/>
          </p:nvSpPr>
          <p:spPr bwMode="auto">
            <a:xfrm>
              <a:off x="344384" y="5294388"/>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Calibri" panose="020F0502020204030204" pitchFamily="34" charset="0"/>
                </a:rPr>
                <a:t>Select POC products and sites</a:t>
              </a:r>
              <a:endParaRPr kumimoji="0" lang="en-US" sz="1600" i="0" u="none" strike="noStrike" cap="none" normalizeH="0" baseline="0" dirty="0" smtClean="0">
                <a:ln>
                  <a:noFill/>
                </a:ln>
                <a:solidFill>
                  <a:schemeClr val="tx1"/>
                </a:solidFill>
                <a:effectLst/>
                <a:latin typeface="Calibri" panose="020F0502020204030204" pitchFamily="34" charset="0"/>
              </a:endParaRPr>
            </a:p>
          </p:txBody>
        </p:sp>
        <p:sp>
          <p:nvSpPr>
            <p:cNvPr id="26" name="Rectangle 25"/>
            <p:cNvSpPr/>
            <p:nvPr/>
          </p:nvSpPr>
          <p:spPr bwMode="auto">
            <a:xfrm>
              <a:off x="344384" y="5710024"/>
              <a:ext cx="8383980" cy="10789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Review scores for each product in the various segments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Hold discussions across all stakeholders to consider scores and other relevant factors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Select products for evaluation and/or scale-up and match to appropriate sites</a:t>
              </a:r>
            </a:p>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kumimoji="0" lang="en-US" sz="1600" b="0" i="0" u="none" strike="noStrike" cap="none" normalizeH="0" baseline="0" dirty="0" smtClean="0">
                  <a:ln>
                    <a:noFill/>
                  </a:ln>
                  <a:solidFill>
                    <a:schemeClr val="tx1"/>
                  </a:solidFill>
                  <a:effectLst/>
                  <a:latin typeface="Calibri" panose="020F0502020204030204" pitchFamily="34" charset="0"/>
                </a:rPr>
                <a:t>Repeat</a:t>
              </a:r>
              <a:r>
                <a:rPr kumimoji="0" lang="en-US" sz="1600" b="0" i="0" u="none" strike="noStrike" cap="none" normalizeH="0" dirty="0" smtClean="0">
                  <a:ln>
                    <a:noFill/>
                  </a:ln>
                  <a:solidFill>
                    <a:schemeClr val="tx1"/>
                  </a:solidFill>
                  <a:effectLst/>
                  <a:latin typeface="Calibri" panose="020F0502020204030204" pitchFamily="34" charset="0"/>
                </a:rPr>
                <a:t> process periodically to include new products and new information</a:t>
              </a:r>
              <a:endParaRPr kumimoji="0" lang="en-US" sz="1600" b="0" i="0" u="none" strike="noStrike" cap="none" normalizeH="0" baseline="0" dirty="0" smtClean="0">
                <a:ln>
                  <a:noFill/>
                </a:ln>
                <a:solidFill>
                  <a:schemeClr val="tx1"/>
                </a:solidFill>
                <a:effectLst/>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Calibri" panose="020F0502020204030204" pitchFamily="34" charset="0"/>
              </a:endParaRPr>
            </a:p>
          </p:txBody>
        </p:sp>
      </p:grpSp>
      <p:grpSp>
        <p:nvGrpSpPr>
          <p:cNvPr id="27" name="Group 26"/>
          <p:cNvGrpSpPr/>
          <p:nvPr/>
        </p:nvGrpSpPr>
        <p:grpSpPr>
          <a:xfrm>
            <a:off x="344384" y="1114264"/>
            <a:ext cx="8383980" cy="1484414"/>
            <a:chOff x="344384" y="1377539"/>
            <a:chExt cx="8383980" cy="1484414"/>
          </a:xfrm>
        </p:grpSpPr>
        <p:sp>
          <p:nvSpPr>
            <p:cNvPr id="28" name="Rectangle 27"/>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smtClean="0">
                  <a:latin typeface="Calibri" panose="020F0502020204030204" pitchFamily="34" charset="0"/>
                </a:rPr>
                <a:t>Understand current testing landscape</a:t>
              </a:r>
              <a:endParaRPr kumimoji="0" lang="en-US" sz="1600" i="0" u="none" strike="noStrike" cap="none" normalizeH="0" baseline="0" dirty="0" smtClean="0">
                <a:ln>
                  <a:noFill/>
                </a:ln>
                <a:solidFill>
                  <a:schemeClr val="tx1"/>
                </a:solidFill>
                <a:effectLst/>
                <a:latin typeface="Calibri" panose="020F0502020204030204" pitchFamily="34" charset="0"/>
              </a:endParaRPr>
            </a:p>
          </p:txBody>
        </p:sp>
        <p:sp>
          <p:nvSpPr>
            <p:cNvPr id="29" name="Rectangle 28"/>
            <p:cNvSpPr/>
            <p:nvPr/>
          </p:nvSpPr>
          <p:spPr bwMode="auto">
            <a:xfrm>
              <a:off x="344384" y="1793174"/>
              <a:ext cx="8383980" cy="106877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Pct val="100000"/>
                <a:buFont typeface="Courier New" panose="02070309020205020404" pitchFamily="49" charset="0"/>
                <a:buChar char="o"/>
                <a:tabLst/>
              </a:pPr>
              <a:r>
                <a:rPr lang="en-US" sz="1600" b="0" dirty="0" smtClean="0">
                  <a:latin typeface="Calibri" panose="020F0502020204030204" pitchFamily="34" charset="0"/>
                </a:rPr>
                <a:t>Understand the current gaps in testing coverage in the country:</a:t>
              </a:r>
            </a:p>
            <a:p>
              <a:pPr marL="742950" lvl="1" indent="-285750">
                <a:buFont typeface="Wingdings" panose="05000000000000000000" pitchFamily="2" charset="2"/>
                <a:buChar char="§"/>
              </a:pPr>
              <a:r>
                <a:rPr kumimoji="0" lang="en-US" sz="1600" b="0" i="0" u="none" strike="noStrike" cap="none" normalizeH="0" baseline="0" dirty="0" smtClean="0">
                  <a:ln>
                    <a:noFill/>
                  </a:ln>
                  <a:solidFill>
                    <a:schemeClr val="tx1"/>
                  </a:solidFill>
                  <a:effectLst/>
                  <a:latin typeface="Calibri" panose="020F0502020204030204" pitchFamily="34" charset="0"/>
                </a:rPr>
                <a:t>What</a:t>
              </a:r>
              <a:r>
                <a:rPr kumimoji="0" lang="en-US" sz="1600" b="0" i="0" u="none" strike="noStrike" cap="none" normalizeH="0" dirty="0" smtClean="0">
                  <a:ln>
                    <a:noFill/>
                  </a:ln>
                  <a:solidFill>
                    <a:schemeClr val="tx1"/>
                  </a:solidFill>
                  <a:effectLst/>
                  <a:latin typeface="Calibri" panose="020F0502020204030204" pitchFamily="34" charset="0"/>
                </a:rPr>
                <a:t> segments have the poorest access to testing?</a:t>
              </a:r>
            </a:p>
            <a:p>
              <a:pPr marL="742950" lvl="1" indent="-285750">
                <a:buFont typeface="Wingdings" panose="05000000000000000000" pitchFamily="2" charset="2"/>
                <a:buChar char="§"/>
              </a:pPr>
              <a:r>
                <a:rPr lang="en-US" sz="1600" b="0" baseline="0" dirty="0" smtClean="0">
                  <a:latin typeface="Calibri" panose="020F0502020204030204" pitchFamily="34" charset="0"/>
                </a:rPr>
                <a:t>At what level</a:t>
              </a:r>
              <a:r>
                <a:rPr lang="en-US" sz="1600" b="0" dirty="0" smtClean="0">
                  <a:latin typeface="Calibri" panose="020F0502020204030204" pitchFamily="34" charset="0"/>
                </a:rPr>
                <a:t> of the health system do most patients seek care?</a:t>
              </a:r>
            </a:p>
            <a:p>
              <a:pPr marL="742950" lvl="1" indent="-285750">
                <a:buFont typeface="Wingdings" panose="05000000000000000000" pitchFamily="2" charset="2"/>
                <a:buChar char="§"/>
              </a:pPr>
              <a:r>
                <a:rPr kumimoji="0" lang="en-US" sz="1600" b="0" i="0" u="none" strike="noStrike" cap="none" normalizeH="0" baseline="0" dirty="0" smtClean="0">
                  <a:ln>
                    <a:noFill/>
                  </a:ln>
                  <a:solidFill>
                    <a:schemeClr val="tx1"/>
                  </a:solidFill>
                  <a:effectLst/>
                  <a:latin typeface="Calibri" panose="020F0502020204030204" pitchFamily="34" charset="0"/>
                </a:rPr>
                <a:t>Which segments</a:t>
              </a:r>
              <a:r>
                <a:rPr kumimoji="0" lang="en-US" sz="1600" b="0" i="0" u="none" strike="noStrike" cap="none" normalizeH="0" dirty="0" smtClean="0">
                  <a:ln>
                    <a:noFill/>
                  </a:ln>
                  <a:solidFill>
                    <a:schemeClr val="tx1"/>
                  </a:solidFill>
                  <a:effectLst/>
                  <a:latin typeface="Calibri" panose="020F0502020204030204" pitchFamily="34" charset="0"/>
                </a:rPr>
                <a:t> of the health system would be best served by POC?</a:t>
              </a:r>
              <a:endParaRPr kumimoji="0" lang="en-US" sz="1600" b="0" i="0" u="none" strike="noStrike" cap="none" normalizeH="0" baseline="0" dirty="0" smtClean="0">
                <a:ln>
                  <a:noFill/>
                </a:ln>
                <a:solidFill>
                  <a:schemeClr val="tx1"/>
                </a:solidFill>
                <a:effectLst/>
                <a:latin typeface="Calibri" panose="020F0502020204030204" pitchFamily="34" charset="0"/>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534690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176213" indent="0"/>
            <a:r>
              <a:rPr lang="en-US" dirty="0" smtClean="0">
                <a:latin typeface="Calibri"/>
                <a:cs typeface="Calibri"/>
              </a:rPr>
              <a:t>EID and VL Site and Product Selection Tool Overview (1 of 5)</a:t>
            </a:r>
            <a:endParaRPr lang="en-US" dirty="0">
              <a:latin typeface="Calibri"/>
              <a:cs typeface="Calibri"/>
            </a:endParaRPr>
          </a:p>
        </p:txBody>
      </p:sp>
      <p:sp>
        <p:nvSpPr>
          <p:cNvPr id="13" name="Slide Number Placeholder 5"/>
          <p:cNvSpPr>
            <a:spLocks noGrp="1"/>
          </p:cNvSpPr>
          <p:nvPr>
            <p:ph type="sldNum" sz="quarter" idx="4294967295"/>
          </p:nvPr>
        </p:nvSpPr>
        <p:spPr>
          <a:xfrm>
            <a:off x="7010400" y="65491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6</a:t>
            </a:fld>
            <a:endParaRPr lang="en-US" sz="1400" dirty="0">
              <a:solidFill>
                <a:srgbClr val="000000"/>
              </a:solidFill>
              <a:latin typeface="Calibri"/>
              <a:cs typeface="Calibri"/>
            </a:endParaRPr>
          </a:p>
        </p:txBody>
      </p:sp>
      <p:grpSp>
        <p:nvGrpSpPr>
          <p:cNvPr id="5" name="Group 4"/>
          <p:cNvGrpSpPr/>
          <p:nvPr/>
        </p:nvGrpSpPr>
        <p:grpSpPr>
          <a:xfrm>
            <a:off x="201884" y="1699157"/>
            <a:ext cx="8763986" cy="2265381"/>
            <a:chOff x="344384" y="1377539"/>
            <a:chExt cx="8383980" cy="2265381"/>
          </a:xfrm>
        </p:grpSpPr>
        <p:sp>
          <p:nvSpPr>
            <p:cNvPr id="6" name="Rectangle 5"/>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Define country and site-level information</a:t>
              </a:r>
            </a:p>
          </p:txBody>
        </p:sp>
        <p:sp>
          <p:nvSpPr>
            <p:cNvPr id="7" name="Rectangle 6"/>
            <p:cNvSpPr/>
            <p:nvPr/>
          </p:nvSpPr>
          <p:spPr bwMode="auto">
            <a:xfrm>
              <a:off x="344384" y="1793174"/>
              <a:ext cx="8383980" cy="184974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smtClean="0">
                  <a:solidFill>
                    <a:srgbClr val="000000"/>
                  </a:solidFill>
                  <a:latin typeface="Arial" charset="0"/>
                </a:rPr>
                <a:t>Enter details regarding country guidelines, existing equipment, lab operations, sample transportation, costs, and site-level patient data, including but not limited to:</a:t>
              </a:r>
            </a:p>
            <a:p>
              <a:pPr marL="742950" lvl="1" indent="-285750">
                <a:buSzPct val="100000"/>
                <a:buFont typeface="Wingdings" panose="05000000000000000000" pitchFamily="2" charset="2"/>
                <a:buChar char="§"/>
              </a:pPr>
              <a:r>
                <a:rPr lang="en-US" sz="1600" b="0" dirty="0" smtClean="0">
                  <a:solidFill>
                    <a:srgbClr val="000000"/>
                  </a:solidFill>
                  <a:latin typeface="Arial" charset="0"/>
                </a:rPr>
                <a:t>ART patients</a:t>
              </a:r>
            </a:p>
            <a:p>
              <a:pPr marL="742950" lvl="1" indent="-285750">
                <a:buSzPct val="100000"/>
                <a:buFont typeface="Wingdings" panose="05000000000000000000" pitchFamily="2" charset="2"/>
                <a:buChar char="§"/>
              </a:pPr>
              <a:r>
                <a:rPr lang="en-US" sz="1600" b="0" dirty="0" smtClean="0">
                  <a:solidFill>
                    <a:srgbClr val="000000"/>
                  </a:solidFill>
                  <a:latin typeface="Arial" charset="0"/>
                </a:rPr>
                <a:t>PMTCT patients OR historical EID test numbers</a:t>
              </a:r>
            </a:p>
            <a:p>
              <a:pPr marL="742950" lvl="1" indent="-285750">
                <a:buSzPct val="100000"/>
                <a:buFont typeface="Wingdings" panose="05000000000000000000" pitchFamily="2" charset="2"/>
                <a:buChar char="§"/>
              </a:pPr>
              <a:r>
                <a:rPr lang="en-US" sz="1600" b="0" dirty="0" smtClean="0">
                  <a:solidFill>
                    <a:srgbClr val="000000"/>
                  </a:solidFill>
                  <a:latin typeface="Arial" charset="0"/>
                </a:rPr>
                <a:t>Existing access to testing (EID or VL)</a:t>
              </a:r>
            </a:p>
            <a:p>
              <a:pPr marL="742950" lvl="1" indent="-285750">
                <a:buSzPct val="100000"/>
                <a:buFont typeface="Wingdings" panose="05000000000000000000" pitchFamily="2" charset="2"/>
                <a:buChar char="§"/>
              </a:pPr>
              <a:r>
                <a:rPr lang="en-US" sz="1600" b="0" dirty="0" smtClean="0">
                  <a:solidFill>
                    <a:srgbClr val="000000"/>
                  </a:solidFill>
                  <a:latin typeface="Arial" charset="0"/>
                </a:rPr>
                <a:t>Distance from lab or turnaround time in days</a:t>
              </a:r>
            </a:p>
            <a:p>
              <a:pPr marL="742950" lvl="1" indent="-285750">
                <a:buSzPct val="100000"/>
                <a:buFont typeface="Wingdings" panose="05000000000000000000" pitchFamily="2" charset="2"/>
                <a:buChar char="§"/>
              </a:pPr>
              <a:r>
                <a:rPr lang="en-US" sz="1600" b="0" dirty="0" smtClean="0">
                  <a:solidFill>
                    <a:srgbClr val="000000"/>
                  </a:solidFill>
                  <a:latin typeface="Arial" charset="0"/>
                </a:rPr>
                <a:t>Presence of pediatric or nutrition ward</a:t>
              </a:r>
            </a:p>
            <a:p>
              <a:pPr marL="742950" lvl="1" indent="-285750">
                <a:buSzPct val="100000"/>
                <a:buFont typeface="Wingdings" panose="05000000000000000000" pitchFamily="2" charset="2"/>
                <a:buChar char="§"/>
              </a:pPr>
              <a:endParaRPr lang="en-US" sz="1600" b="0" dirty="0" smtClean="0">
                <a:solidFill>
                  <a:srgbClr val="000000"/>
                </a:solidFill>
                <a:latin typeface="Arial" charset="0"/>
              </a:endParaRPr>
            </a:p>
          </p:txBody>
        </p:sp>
      </p:grpSp>
      <p:sp>
        <p:nvSpPr>
          <p:cNvPr id="8" name="Oval 7"/>
          <p:cNvSpPr/>
          <p:nvPr/>
        </p:nvSpPr>
        <p:spPr bwMode="auto">
          <a:xfrm>
            <a:off x="95008" y="1639782"/>
            <a:ext cx="347581"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smtClean="0">
                <a:solidFill>
                  <a:srgbClr val="FFFFFF"/>
                </a:solidFill>
                <a:latin typeface="Arial" charset="0"/>
              </a:rPr>
              <a:t>1</a:t>
            </a:r>
            <a:endParaRPr lang="en-US" dirty="0" smtClean="0">
              <a:solidFill>
                <a:srgbClr val="FFFFFF"/>
              </a:solidFill>
              <a:latin typeface="Arial" charset="0"/>
            </a:endParaRPr>
          </a:p>
        </p:txBody>
      </p:sp>
      <p:sp>
        <p:nvSpPr>
          <p:cNvPr id="11" name="TextBox 10"/>
          <p:cNvSpPr txBox="1"/>
          <p:nvPr/>
        </p:nvSpPr>
        <p:spPr>
          <a:xfrm>
            <a:off x="201884" y="988142"/>
            <a:ext cx="8788256" cy="584775"/>
          </a:xfrm>
          <a:prstGeom prst="rect">
            <a:avLst/>
          </a:prstGeom>
          <a:noFill/>
        </p:spPr>
        <p:txBody>
          <a:bodyPr wrap="square" rtlCol="0">
            <a:spAutoFit/>
          </a:bodyPr>
          <a:lstStyle/>
          <a:p>
            <a:r>
              <a:rPr lang="en-US" sz="1600" dirty="0" smtClean="0"/>
              <a:t>Goal: Help countries determine optimal deployment of POC and conventional equipment at a site level to maximize patient impact while maintaining cost efficiency</a:t>
            </a:r>
            <a:endParaRPr lang="en-US" sz="16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059" y="5460065"/>
            <a:ext cx="8695031" cy="1247270"/>
          </a:xfrm>
          <a:prstGeom prst="rect">
            <a:avLst/>
          </a:prstGeom>
        </p:spPr>
      </p:pic>
      <p:grpSp>
        <p:nvGrpSpPr>
          <p:cNvPr id="12" name="Group 11"/>
          <p:cNvGrpSpPr/>
          <p:nvPr/>
        </p:nvGrpSpPr>
        <p:grpSpPr>
          <a:xfrm>
            <a:off x="214019" y="4157459"/>
            <a:ext cx="8763986" cy="1144575"/>
            <a:chOff x="344384" y="1377539"/>
            <a:chExt cx="8383980" cy="1365706"/>
          </a:xfrm>
        </p:grpSpPr>
        <p:sp>
          <p:nvSpPr>
            <p:cNvPr id="14" name="Rectangle 13"/>
            <p:cNvSpPr/>
            <p:nvPr/>
          </p:nvSpPr>
          <p:spPr bwMode="auto">
            <a:xfrm>
              <a:off x="344384" y="1377539"/>
              <a:ext cx="8383980" cy="41563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Assign site selection criteria</a:t>
              </a:r>
            </a:p>
          </p:txBody>
        </p:sp>
        <p:sp>
          <p:nvSpPr>
            <p:cNvPr id="15" name="Rectangle 14"/>
            <p:cNvSpPr/>
            <p:nvPr/>
          </p:nvSpPr>
          <p:spPr bwMode="auto">
            <a:xfrm>
              <a:off x="344384" y="1793174"/>
              <a:ext cx="8383980" cy="9500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smtClean="0">
                  <a:solidFill>
                    <a:srgbClr val="000000"/>
                  </a:solidFill>
                  <a:latin typeface="Arial" charset="0"/>
                </a:rPr>
                <a:t>Weight most important criteria for site selection, including minimizing cost, improving on-site access to testing, or maximizing patient coverage</a:t>
              </a:r>
            </a:p>
            <a:p>
              <a:pPr marL="285750" indent="-285750">
                <a:buSzPct val="100000"/>
                <a:buFont typeface="Courier New" panose="02070309020205020404" pitchFamily="49" charset="0"/>
                <a:buChar char="o"/>
              </a:pPr>
              <a:r>
                <a:rPr lang="en-US" sz="1600" b="0" dirty="0" smtClean="0">
                  <a:solidFill>
                    <a:srgbClr val="000000"/>
                  </a:solidFill>
                  <a:latin typeface="Arial" charset="0"/>
                </a:rPr>
                <a:t>Choose maximum number of devices to be deployed per site</a:t>
              </a:r>
            </a:p>
          </p:txBody>
        </p:sp>
      </p:grpSp>
      <p:sp>
        <p:nvSpPr>
          <p:cNvPr id="16" name="Oval 15"/>
          <p:cNvSpPr/>
          <p:nvPr/>
        </p:nvSpPr>
        <p:spPr bwMode="auto">
          <a:xfrm>
            <a:off x="19549" y="4102003"/>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FFFFFF"/>
                </a:solidFill>
                <a:latin typeface="Arial" charset="0"/>
              </a:rPr>
              <a:t>2</a:t>
            </a:r>
          </a:p>
        </p:txBody>
      </p:sp>
    </p:spTree>
    <p:extLst>
      <p:ext uri="{BB962C8B-B14F-4D97-AF65-F5344CB8AC3E}">
        <p14:creationId xmlns:p14="http://schemas.microsoft.com/office/powerpoint/2010/main" val="1824899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176213" indent="0"/>
            <a:r>
              <a:rPr lang="en-US" dirty="0">
                <a:latin typeface="Calibri"/>
                <a:cs typeface="Calibri"/>
              </a:rPr>
              <a:t>EID and VL Site and Product Selection Tool Overview </a:t>
            </a:r>
            <a:r>
              <a:rPr lang="en-US" dirty="0" smtClean="0">
                <a:latin typeface="Calibri"/>
                <a:cs typeface="Calibri"/>
              </a:rPr>
              <a:t>(2 </a:t>
            </a:r>
            <a:r>
              <a:rPr lang="en-US" dirty="0">
                <a:latin typeface="Calibri"/>
                <a:cs typeface="Calibri"/>
              </a:rPr>
              <a:t>of 5)</a:t>
            </a:r>
          </a:p>
        </p:txBody>
      </p:sp>
      <p:sp>
        <p:nvSpPr>
          <p:cNvPr id="13" name="Slide Number Placeholder 5"/>
          <p:cNvSpPr>
            <a:spLocks noGrp="1"/>
          </p:cNvSpPr>
          <p:nvPr>
            <p:ph type="sldNum" sz="quarter" idx="4294967295"/>
          </p:nvPr>
        </p:nvSpPr>
        <p:spPr>
          <a:xfrm>
            <a:off x="7010400" y="65491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7</a:t>
            </a:fld>
            <a:endParaRPr lang="en-US" sz="1400" dirty="0">
              <a:solidFill>
                <a:srgbClr val="000000"/>
              </a:solidFill>
              <a:latin typeface="Calibri"/>
              <a:cs typeface="Calibri"/>
            </a:endParaRPr>
          </a:p>
        </p:txBody>
      </p:sp>
      <p:grpSp>
        <p:nvGrpSpPr>
          <p:cNvPr id="5" name="Group 4"/>
          <p:cNvGrpSpPr/>
          <p:nvPr/>
        </p:nvGrpSpPr>
        <p:grpSpPr>
          <a:xfrm>
            <a:off x="201884" y="1286213"/>
            <a:ext cx="8763986" cy="1442239"/>
            <a:chOff x="344384" y="1377539"/>
            <a:chExt cx="8383980" cy="1442239"/>
          </a:xfrm>
        </p:grpSpPr>
        <p:sp>
          <p:nvSpPr>
            <p:cNvPr id="6" name="Rectangle 5"/>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Assess existing coverage through conventional systems and role of POC</a:t>
              </a:r>
            </a:p>
          </p:txBody>
        </p:sp>
        <p:sp>
          <p:nvSpPr>
            <p:cNvPr id="7" name="Rectangle 6"/>
            <p:cNvSpPr/>
            <p:nvPr/>
          </p:nvSpPr>
          <p:spPr bwMode="auto">
            <a:xfrm>
              <a:off x="344384" y="1793174"/>
              <a:ext cx="8383980" cy="10266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a:solidFill>
                    <a:srgbClr val="000000"/>
                  </a:solidFill>
                  <a:latin typeface="Arial" charset="0"/>
                </a:rPr>
                <a:t>O</a:t>
              </a:r>
              <a:r>
                <a:rPr lang="en-US" sz="1600" b="0" dirty="0" smtClean="0">
                  <a:solidFill>
                    <a:srgbClr val="000000"/>
                  </a:solidFill>
                  <a:latin typeface="Arial" charset="0"/>
                </a:rPr>
                <a:t>utputs of site-level data used to define access to on-site testing 	</a:t>
              </a:r>
            </a:p>
            <a:p>
              <a:pPr marL="285750" indent="-285750">
                <a:buSzPct val="100000"/>
                <a:buFont typeface="Courier New" panose="02070309020205020404" pitchFamily="49" charset="0"/>
                <a:buChar char="o"/>
              </a:pPr>
              <a:r>
                <a:rPr lang="en-US" sz="1600" b="0" dirty="0" smtClean="0">
                  <a:solidFill>
                    <a:srgbClr val="000000"/>
                  </a:solidFill>
                  <a:latin typeface="Arial" charset="0"/>
                </a:rPr>
                <a:t>User can test various scenarios shifting balance from conventional to POC at national level to determine potential patient and cost impact</a:t>
              </a:r>
            </a:p>
            <a:p>
              <a:pPr marL="285750" indent="-285750">
                <a:buSzPct val="100000"/>
                <a:buFont typeface="Courier New" panose="02070309020205020404" pitchFamily="49" charset="0"/>
                <a:buChar char="o"/>
              </a:pPr>
              <a:r>
                <a:rPr lang="en-US" sz="1600" b="0" dirty="0" smtClean="0">
                  <a:solidFill>
                    <a:srgbClr val="000000"/>
                  </a:solidFill>
                  <a:latin typeface="Arial" charset="0"/>
                </a:rPr>
                <a:t>This will help inform the overall balance between POC and conventional testing in country</a:t>
              </a:r>
            </a:p>
          </p:txBody>
        </p:sp>
      </p:grpSp>
      <p:sp>
        <p:nvSpPr>
          <p:cNvPr id="8" name="Oval 7"/>
          <p:cNvSpPr/>
          <p:nvPr/>
        </p:nvSpPr>
        <p:spPr bwMode="auto">
          <a:xfrm>
            <a:off x="95008" y="1226838"/>
            <a:ext cx="347581"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FFFFFF"/>
                </a:solidFill>
                <a:latin typeface="Arial" charset="0"/>
              </a:rPr>
              <a:t>3</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84" y="3470178"/>
            <a:ext cx="7407481" cy="290869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6686" y="2802197"/>
            <a:ext cx="5483932" cy="1803612"/>
          </a:xfrm>
          <a:prstGeom prst="rect">
            <a:avLst/>
          </a:prstGeom>
        </p:spPr>
      </p:pic>
    </p:spTree>
    <p:extLst>
      <p:ext uri="{BB962C8B-B14F-4D97-AF65-F5344CB8AC3E}">
        <p14:creationId xmlns:p14="http://schemas.microsoft.com/office/powerpoint/2010/main" val="3410745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176213" indent="0"/>
            <a:r>
              <a:rPr lang="en-US" dirty="0">
                <a:latin typeface="Calibri"/>
                <a:cs typeface="Calibri"/>
              </a:rPr>
              <a:t>EID and VL Site and Product Selection Tool Overview </a:t>
            </a:r>
            <a:r>
              <a:rPr lang="en-US" dirty="0" smtClean="0">
                <a:latin typeface="Calibri"/>
                <a:cs typeface="Calibri"/>
              </a:rPr>
              <a:t>(3 </a:t>
            </a:r>
            <a:r>
              <a:rPr lang="en-US" dirty="0">
                <a:latin typeface="Calibri"/>
                <a:cs typeface="Calibri"/>
              </a:rPr>
              <a:t>of 5)</a:t>
            </a: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8</a:t>
            </a:fld>
            <a:endParaRPr lang="en-US" sz="1400" dirty="0">
              <a:solidFill>
                <a:srgbClr val="000000"/>
              </a:solidFill>
              <a:latin typeface="Calibri"/>
              <a:cs typeface="Calibri"/>
            </a:endParaRPr>
          </a:p>
        </p:txBody>
      </p:sp>
      <p:sp>
        <p:nvSpPr>
          <p:cNvPr id="14" name="Rectangle 13"/>
          <p:cNvSpPr/>
          <p:nvPr/>
        </p:nvSpPr>
        <p:spPr bwMode="auto">
          <a:xfrm>
            <a:off x="201884" y="5035838"/>
            <a:ext cx="8763986"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600" dirty="0">
                <a:solidFill>
                  <a:srgbClr val="000000"/>
                </a:solidFill>
                <a:latin typeface="Arial" charset="0"/>
              </a:rPr>
              <a:t>Review product pipeline and assign scores to products</a:t>
            </a:r>
          </a:p>
        </p:txBody>
      </p:sp>
      <p:sp>
        <p:nvSpPr>
          <p:cNvPr id="16" name="Oval 15"/>
          <p:cNvSpPr/>
          <p:nvPr/>
        </p:nvSpPr>
        <p:spPr bwMode="auto">
          <a:xfrm>
            <a:off x="35629" y="4932882"/>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smtClean="0">
                <a:solidFill>
                  <a:srgbClr val="FFFFFF"/>
                </a:solidFill>
                <a:latin typeface="Arial" charset="0"/>
              </a:rPr>
              <a:t>5</a:t>
            </a:r>
            <a:endParaRPr lang="en-US" dirty="0" smtClean="0">
              <a:solidFill>
                <a:srgbClr val="FFFFFF"/>
              </a:solidFill>
              <a:latin typeface="Arial" charset="0"/>
            </a:endParaRPr>
          </a:p>
        </p:txBody>
      </p:sp>
      <p:grpSp>
        <p:nvGrpSpPr>
          <p:cNvPr id="9" name="Group 8"/>
          <p:cNvGrpSpPr/>
          <p:nvPr/>
        </p:nvGrpSpPr>
        <p:grpSpPr>
          <a:xfrm>
            <a:off x="194470" y="1333154"/>
            <a:ext cx="8763986" cy="997091"/>
            <a:chOff x="344384" y="1377539"/>
            <a:chExt cx="8383980" cy="1189728"/>
          </a:xfrm>
        </p:grpSpPr>
        <p:sp>
          <p:nvSpPr>
            <p:cNvPr id="10" name="Rectangle 9"/>
            <p:cNvSpPr/>
            <p:nvPr/>
          </p:nvSpPr>
          <p:spPr bwMode="auto">
            <a:xfrm>
              <a:off x="344384" y="1377539"/>
              <a:ext cx="8383980"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Determine key criteria for new product selection</a:t>
              </a:r>
            </a:p>
          </p:txBody>
        </p:sp>
        <p:sp>
          <p:nvSpPr>
            <p:cNvPr id="11" name="Rectangle 10"/>
            <p:cNvSpPr/>
            <p:nvPr/>
          </p:nvSpPr>
          <p:spPr bwMode="auto">
            <a:xfrm>
              <a:off x="344384" y="1793174"/>
              <a:ext cx="8383980" cy="7740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smtClean="0">
                  <a:solidFill>
                    <a:srgbClr val="000000"/>
                  </a:solidFill>
                  <a:latin typeface="Arial" charset="0"/>
                </a:rPr>
                <a:t>Identify all the factors that should be considered when selecting new product</a:t>
              </a:r>
            </a:p>
            <a:p>
              <a:pPr marL="285750" indent="-285750">
                <a:buSzPct val="100000"/>
                <a:buFont typeface="Courier New" panose="02070309020205020404" pitchFamily="49" charset="0"/>
                <a:buChar char="o"/>
              </a:pPr>
              <a:r>
                <a:rPr lang="en-US" sz="1600" b="0" dirty="0" smtClean="0">
                  <a:solidFill>
                    <a:srgbClr val="000000"/>
                  </a:solidFill>
                  <a:latin typeface="Arial" charset="0"/>
                </a:rPr>
                <a:t>Identify percentage weights to be given to each criteria</a:t>
              </a:r>
            </a:p>
          </p:txBody>
        </p:sp>
      </p:grpSp>
      <p:sp>
        <p:nvSpPr>
          <p:cNvPr id="17" name="Oval 16"/>
          <p:cNvSpPr/>
          <p:nvPr/>
        </p:nvSpPr>
        <p:spPr bwMode="auto">
          <a:xfrm>
            <a:off x="0" y="1277698"/>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smtClean="0">
                <a:solidFill>
                  <a:srgbClr val="FFFFFF"/>
                </a:solidFill>
                <a:latin typeface="Arial" charset="0"/>
              </a:rPr>
              <a:t>4</a:t>
            </a:r>
            <a:endParaRPr lang="en-US" dirty="0" smtClean="0">
              <a:solidFill>
                <a:srgbClr val="FFFFFF"/>
              </a:solidFill>
              <a:latin typeface="Arial"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849333181"/>
              </p:ext>
            </p:extLst>
          </p:nvPr>
        </p:nvGraphicFramePr>
        <p:xfrm>
          <a:off x="194468" y="2639772"/>
          <a:ext cx="8763988" cy="2095500"/>
        </p:xfrm>
        <a:graphic>
          <a:graphicData uri="http://schemas.openxmlformats.org/drawingml/2006/table">
            <a:tbl>
              <a:tblPr/>
              <a:tblGrid>
                <a:gridCol w="3385231"/>
                <a:gridCol w="1523354"/>
                <a:gridCol w="1335286"/>
                <a:gridCol w="1335286"/>
                <a:gridCol w="1184831"/>
              </a:tblGrid>
              <a:tr h="190500">
                <a:tc>
                  <a:txBody>
                    <a:bodyPr/>
                    <a:lstStyle/>
                    <a:p>
                      <a:pPr algn="l" fontAlgn="b"/>
                      <a:r>
                        <a:rPr lang="en-US" sz="1100" b="1" i="0" u="none" strike="noStrike" dirty="0" smtClean="0">
                          <a:solidFill>
                            <a:srgbClr val="000000"/>
                          </a:solidFill>
                          <a:effectLst/>
                          <a:latin typeface="Calibri"/>
                        </a:rPr>
                        <a:t>Performance Criteria</a:t>
                      </a:r>
                      <a:endParaRPr lang="en-US" sz="11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100" b="1" i="0" u="none" strike="noStrike">
                          <a:solidFill>
                            <a:srgbClr val="000000"/>
                          </a:solidFill>
                          <a:effectLst/>
                          <a:latin typeface="Calibri"/>
                        </a:rPr>
                        <a:t>&gt;</a:t>
                      </a:r>
                      <a:r>
                        <a:rPr lang="en-US" sz="1100" b="1" i="0" u="none" strike="noStrike" smtClean="0">
                          <a:solidFill>
                            <a:srgbClr val="000000"/>
                          </a:solidFill>
                          <a:effectLst/>
                          <a:latin typeface="Calibri"/>
                        </a:rPr>
                        <a:t>0 and &lt;=</a:t>
                      </a:r>
                      <a:r>
                        <a:rPr lang="en-US" sz="1100" b="1" i="0" u="none" strike="noStrike" dirty="0">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100" b="1" i="0" u="none" strike="noStrike">
                          <a:solidFill>
                            <a:srgbClr val="000000"/>
                          </a:solidFill>
                          <a:effectLst/>
                          <a:latin typeface="Calibri"/>
                        </a:rPr>
                        <a:t>&gt;</a:t>
                      </a:r>
                      <a:r>
                        <a:rPr lang="en-US" sz="1100" b="1" i="0" u="none" strike="noStrike" smtClean="0">
                          <a:solidFill>
                            <a:srgbClr val="000000"/>
                          </a:solidFill>
                          <a:effectLst/>
                          <a:latin typeface="Calibri"/>
                        </a:rPr>
                        <a:t>5 and &lt;=</a:t>
                      </a:r>
                      <a:r>
                        <a:rPr lang="en-US" sz="1100" b="1" i="0" u="none" strike="noStrike" dirty="0">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100" b="1" i="0" u="none" strike="noStrike">
                          <a:solidFill>
                            <a:srgbClr val="000000"/>
                          </a:solidFill>
                          <a:effectLst/>
                          <a:latin typeface="Calibri"/>
                        </a:rPr>
                        <a:t>&gt;</a:t>
                      </a:r>
                      <a:r>
                        <a:rPr lang="en-US" sz="1100" b="1" i="0" u="none" strike="noStrike" smtClean="0">
                          <a:solidFill>
                            <a:srgbClr val="000000"/>
                          </a:solidFill>
                          <a:effectLst/>
                          <a:latin typeface="Calibri"/>
                        </a:rPr>
                        <a:t>10 and &lt;=</a:t>
                      </a:r>
                      <a:r>
                        <a:rPr lang="en-US" sz="1100" b="1" i="0" u="none" strike="noStrike" dirty="0">
                          <a:solidFill>
                            <a:srgbClr val="000000"/>
                          </a:solidFill>
                          <a:effectLst/>
                          <a:latin typeface="Calibri"/>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1100" b="1" i="0" u="none" strike="noStrike">
                          <a:solidFill>
                            <a:srgbClr val="000000"/>
                          </a:solidFill>
                          <a:effectLst/>
                          <a:latin typeface="Calibri"/>
                        </a:rPr>
                        <a:t>&gt;20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190500">
                <a:tc>
                  <a:txBody>
                    <a:bodyPr/>
                    <a:lstStyle/>
                    <a:p>
                      <a:pPr algn="l" fontAlgn="b"/>
                      <a:r>
                        <a:rPr lang="en-US" sz="1100" b="0" i="0" u="none" strike="noStrike" dirty="0" smtClean="0">
                          <a:solidFill>
                            <a:srgbClr val="000000"/>
                          </a:solidFill>
                          <a:effectLst/>
                          <a:latin typeface="Calibri"/>
                        </a:rPr>
                        <a:t>Tests Offered (EID</a:t>
                      </a:r>
                      <a:r>
                        <a:rPr lang="en-US" sz="1100" b="0" i="0" u="none" strike="noStrike" baseline="0" dirty="0" smtClean="0">
                          <a:solidFill>
                            <a:srgbClr val="000000"/>
                          </a:solidFill>
                          <a:effectLst/>
                          <a:latin typeface="Calibri"/>
                        </a:rPr>
                        <a:t> or VL)</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dirty="0" smtClean="0">
                          <a:solidFill>
                            <a:srgbClr val="000000"/>
                          </a:solidFill>
                          <a:effectLst/>
                          <a:latin typeface="Calibri"/>
                        </a:rPr>
                        <a:t>Quantitative/Semi-Quantitative</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dirty="0">
                          <a:solidFill>
                            <a:srgbClr val="000000"/>
                          </a:solidFill>
                          <a:effectLst/>
                          <a:latin typeface="Calibri"/>
                        </a:rPr>
                        <a:t>Device/Device-Free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a:solidFill>
                            <a:srgbClr val="000000"/>
                          </a:solidFill>
                          <a:effectLst/>
                          <a:latin typeface="Calibri"/>
                        </a:rPr>
                        <a:t>Throughput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smtClean="0">
                          <a:solidFill>
                            <a:srgbClr val="000000"/>
                          </a:solidFill>
                          <a:effectLst/>
                          <a:latin typeface="Calibri"/>
                        </a:rPr>
                        <a:t> </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25%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smtClean="0">
                          <a:solidFill>
                            <a:srgbClr val="000000"/>
                          </a:solidFill>
                          <a:effectLst/>
                          <a:latin typeface="Calibri"/>
                        </a:rPr>
                        <a:t>Power Source</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a:solidFill>
                            <a:srgbClr val="000000"/>
                          </a:solidFill>
                          <a:effectLst/>
                          <a:latin typeface="Calibri"/>
                        </a:rPr>
                        <a:t>Connectivity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smtClean="0">
                          <a:solidFill>
                            <a:srgbClr val="000000"/>
                          </a:solidFill>
                          <a:effectLst/>
                          <a:latin typeface="Calibri"/>
                        </a:rPr>
                        <a:t>Device Cost</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smtClean="0">
                          <a:solidFill>
                            <a:srgbClr val="000000"/>
                          </a:solidFill>
                          <a:effectLst/>
                          <a:latin typeface="Calibri"/>
                        </a:rPr>
                        <a:t>Reagent Cost</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smtClean="0">
                          <a:solidFill>
                            <a:srgbClr val="000000"/>
                          </a:solidFill>
                          <a:effectLst/>
                          <a:latin typeface="Calibri"/>
                        </a:rPr>
                        <a:t>Ease of Use</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99"/>
                    </a:solidFill>
                  </a:tcPr>
                </a:tc>
              </a:tr>
              <a:tr h="190500">
                <a:tc>
                  <a:txBody>
                    <a:bodyPr/>
                    <a:lstStyle/>
                    <a:p>
                      <a:pPr algn="l" fontAlgn="b"/>
                      <a:r>
                        <a:rPr lang="en-US" sz="1100" b="0" i="0" u="none" strike="noStrike" dirty="0" smtClean="0">
                          <a:solidFill>
                            <a:srgbClr val="000000"/>
                          </a:solidFill>
                          <a:effectLst/>
                          <a:latin typeface="Calibri"/>
                        </a:rPr>
                        <a:t>After-Sale Support</a:t>
                      </a:r>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20%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0" i="0" u="none" strike="noStrike">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100" b="0" i="0" u="none" strike="noStrike" dirty="0">
                          <a:solidFill>
                            <a:srgbClr val="000000"/>
                          </a:solidFill>
                          <a:effectLst/>
                          <a:latin typeface="Calibri"/>
                        </a:rPr>
                        <a:t>15%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bl>
          </a:graphicData>
        </a:graphic>
      </p:graphicFrame>
      <p:sp>
        <p:nvSpPr>
          <p:cNvPr id="20" name="Rectangle 19"/>
          <p:cNvSpPr/>
          <p:nvPr/>
        </p:nvSpPr>
        <p:spPr bwMode="auto">
          <a:xfrm>
            <a:off x="201884" y="5822418"/>
            <a:ext cx="8763986" cy="415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600" dirty="0" smtClean="0">
                <a:solidFill>
                  <a:srgbClr val="000000"/>
                </a:solidFill>
                <a:latin typeface="Arial" charset="0"/>
              </a:rPr>
              <a:t>Select new products to deploy</a:t>
            </a:r>
            <a:endParaRPr lang="en-US" altLang="zh-CN" sz="1600" dirty="0">
              <a:solidFill>
                <a:srgbClr val="000000"/>
              </a:solidFill>
              <a:latin typeface="Arial" charset="0"/>
            </a:endParaRPr>
          </a:p>
        </p:txBody>
      </p:sp>
      <p:sp>
        <p:nvSpPr>
          <p:cNvPr id="21" name="Oval 20"/>
          <p:cNvSpPr/>
          <p:nvPr/>
        </p:nvSpPr>
        <p:spPr bwMode="auto">
          <a:xfrm>
            <a:off x="35629" y="5719462"/>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FFFFFF"/>
                </a:solidFill>
                <a:latin typeface="Arial" charset="0"/>
              </a:rPr>
              <a:t>6</a:t>
            </a:r>
            <a:endParaRPr lang="en-US" dirty="0" smtClean="0">
              <a:solidFill>
                <a:srgbClr val="FFFFFF"/>
              </a:solidFill>
              <a:latin typeface="Arial" charset="0"/>
            </a:endParaRPr>
          </a:p>
        </p:txBody>
      </p:sp>
    </p:spTree>
    <p:extLst>
      <p:ext uri="{BB962C8B-B14F-4D97-AF65-F5344CB8AC3E}">
        <p14:creationId xmlns:p14="http://schemas.microsoft.com/office/powerpoint/2010/main" val="4039174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
            <a:ext cx="9144000" cy="1008530"/>
          </a:xfrm>
        </p:spPr>
        <p:txBody>
          <a:bodyPr vert="horz" lIns="91440" tIns="45720" rIns="91440" bIns="45720" rtlCol="0" anchor="ctr">
            <a:noAutofit/>
          </a:bodyPr>
          <a:lstStyle/>
          <a:p>
            <a:pPr marL="176213" indent="0"/>
            <a:r>
              <a:rPr lang="en-US" dirty="0">
                <a:latin typeface="Calibri"/>
                <a:cs typeface="Calibri"/>
              </a:rPr>
              <a:t>EID and VL Site and Product Selection Tool Overview </a:t>
            </a:r>
            <a:r>
              <a:rPr lang="en-US" dirty="0" smtClean="0">
                <a:latin typeface="Calibri"/>
                <a:cs typeface="Calibri"/>
              </a:rPr>
              <a:t>(4 </a:t>
            </a:r>
            <a:r>
              <a:rPr lang="en-US" dirty="0">
                <a:latin typeface="Calibri"/>
                <a:cs typeface="Calibri"/>
              </a:rPr>
              <a:t>of 5)</a:t>
            </a:r>
          </a:p>
        </p:txBody>
      </p:sp>
      <p:sp>
        <p:nvSpPr>
          <p:cNvPr id="13" name="Slide Number Placeholder 5"/>
          <p:cNvSpPr>
            <a:spLocks noGrp="1"/>
          </p:cNvSpPr>
          <p:nvPr>
            <p:ph type="sldNum" sz="quarter" idx="4294967295"/>
          </p:nvPr>
        </p:nvSpPr>
        <p:spPr>
          <a:xfrm>
            <a:off x="70104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defRPr/>
            </a:pPr>
            <a:fld id="{45FFDD8D-2076-4874-A3E0-3BD340F0AB4E}" type="slidenum">
              <a:rPr lang="en-US" sz="1400">
                <a:solidFill>
                  <a:srgbClr val="000000"/>
                </a:solidFill>
                <a:latin typeface="Calibri"/>
                <a:cs typeface="Calibri"/>
              </a:rPr>
              <a:pPr eaLnBrk="0" hangingPunct="0">
                <a:defRPr/>
              </a:pPr>
              <a:t>9</a:t>
            </a:fld>
            <a:endParaRPr lang="en-US" sz="1400" dirty="0">
              <a:solidFill>
                <a:srgbClr val="000000"/>
              </a:solidFill>
              <a:latin typeface="Calibri"/>
              <a:cs typeface="Calibri"/>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70" y="2566220"/>
            <a:ext cx="8763986" cy="2475270"/>
          </a:xfrm>
          <a:prstGeom prst="rect">
            <a:avLst/>
          </a:prstGeom>
        </p:spPr>
      </p:pic>
      <p:grpSp>
        <p:nvGrpSpPr>
          <p:cNvPr id="30" name="Group 29"/>
          <p:cNvGrpSpPr/>
          <p:nvPr/>
        </p:nvGrpSpPr>
        <p:grpSpPr>
          <a:xfrm>
            <a:off x="199390" y="1397032"/>
            <a:ext cx="8763986" cy="1144575"/>
            <a:chOff x="344384" y="1377539"/>
            <a:chExt cx="8383980" cy="1365706"/>
          </a:xfrm>
        </p:grpSpPr>
        <p:sp>
          <p:nvSpPr>
            <p:cNvPr id="31" name="Rectangle 30"/>
            <p:cNvSpPr/>
            <p:nvPr/>
          </p:nvSpPr>
          <p:spPr bwMode="auto">
            <a:xfrm>
              <a:off x="344384" y="1377539"/>
              <a:ext cx="8383980" cy="41563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latin typeface="Arial" charset="0"/>
                </a:rPr>
                <a:t>Score and select sites and assign products</a:t>
              </a:r>
            </a:p>
          </p:txBody>
        </p:sp>
        <p:sp>
          <p:nvSpPr>
            <p:cNvPr id="32" name="Rectangle 31"/>
            <p:cNvSpPr/>
            <p:nvPr/>
          </p:nvSpPr>
          <p:spPr bwMode="auto">
            <a:xfrm>
              <a:off x="344384" y="1793174"/>
              <a:ext cx="8383980" cy="9500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SzPct val="100000"/>
                <a:buFont typeface="Courier New" panose="02070309020205020404" pitchFamily="49" charset="0"/>
                <a:buChar char="o"/>
              </a:pPr>
              <a:r>
                <a:rPr lang="en-US" sz="1600" b="0" dirty="0" smtClean="0">
                  <a:solidFill>
                    <a:srgbClr val="000000"/>
                  </a:solidFill>
                  <a:latin typeface="Arial" charset="0"/>
                </a:rPr>
                <a:t>Sort sites to rank from highest to lowest based on EID, VL, or both</a:t>
              </a:r>
            </a:p>
            <a:p>
              <a:pPr marL="285750" indent="-285750">
                <a:buSzPct val="100000"/>
                <a:buFont typeface="Courier New" panose="02070309020205020404" pitchFamily="49" charset="0"/>
                <a:buChar char="o"/>
              </a:pPr>
              <a:r>
                <a:rPr lang="en-US" sz="1600" b="0" dirty="0" smtClean="0">
                  <a:solidFill>
                    <a:srgbClr val="000000"/>
                  </a:solidFill>
                  <a:latin typeface="Arial" charset="0"/>
                </a:rPr>
                <a:t>Select which sites will be chosen for new product deployment</a:t>
              </a:r>
            </a:p>
            <a:p>
              <a:pPr marL="285750" indent="-285750">
                <a:buSzPct val="100000"/>
                <a:buFont typeface="Courier New" panose="02070309020205020404" pitchFamily="49" charset="0"/>
                <a:buChar char="o"/>
              </a:pPr>
              <a:r>
                <a:rPr lang="en-US" sz="1600" b="0" dirty="0" smtClean="0">
                  <a:solidFill>
                    <a:srgbClr val="000000"/>
                  </a:solidFill>
                  <a:latin typeface="Arial" charset="0"/>
                </a:rPr>
                <a:t>Designate product for all chosen sites</a:t>
              </a:r>
            </a:p>
          </p:txBody>
        </p:sp>
      </p:grpSp>
      <p:sp>
        <p:nvSpPr>
          <p:cNvPr id="33" name="Oval 32"/>
          <p:cNvSpPr/>
          <p:nvPr/>
        </p:nvSpPr>
        <p:spPr bwMode="auto">
          <a:xfrm>
            <a:off x="4920" y="1341576"/>
            <a:ext cx="332510" cy="310774"/>
          </a:xfrm>
          <a:prstGeom prst="ellipse">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FFFFFF"/>
                </a:solidFill>
                <a:latin typeface="Arial" charset="0"/>
              </a:rPr>
              <a:t>7</a:t>
            </a:r>
            <a:endParaRPr lang="en-US" dirty="0" smtClean="0">
              <a:solidFill>
                <a:srgbClr val="FFFFFF"/>
              </a:solidFill>
              <a:latin typeface="Arial" charset="0"/>
            </a:endParaRPr>
          </a:p>
        </p:txBody>
      </p:sp>
    </p:spTree>
    <p:extLst>
      <p:ext uri="{BB962C8B-B14F-4D97-AF65-F5344CB8AC3E}">
        <p14:creationId xmlns:p14="http://schemas.microsoft.com/office/powerpoint/2010/main" val="2899097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 val="Boston"/>
</p:tagLst>
</file>

<file path=ppt/tags/tag10.xml><?xml version="1.0" encoding="utf-8"?>
<p:tagLst xmlns:a="http://schemas.openxmlformats.org/drawingml/2006/main" xmlns:r="http://schemas.openxmlformats.org/officeDocument/2006/relationships" xmlns:p="http://schemas.openxmlformats.org/presentationml/2006/main">
  <p:tag name="RESIZE" val="Yes"/>
</p:tagLst>
</file>

<file path=ppt/tags/tag11.xml><?xml version="1.0" encoding="utf-8"?>
<p:tagLst xmlns:a="http://schemas.openxmlformats.org/drawingml/2006/main" xmlns:r="http://schemas.openxmlformats.org/officeDocument/2006/relationships" xmlns:p="http://schemas.openxmlformats.org/presentationml/2006/main">
  <p:tag name="BAINBULLET" val="True"/>
</p:tagLst>
</file>

<file path=ppt/tags/tag12.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ORDER" val="1"/>
  <p:tag name="MULTI-LINE" val="false"/>
  <p:tag name="TEXT" val="Presentation &amp;Title:"/>
  <p:tag name="FILL" val="true"/>
  <p:tag name="OPTIONAL" val="false"/>
  <p:tag name="NAME" val="Presentation Title"/>
  <p:tag name="HEIGHT" val="1"/>
  <p:tag name="INDENTED" val="false"/>
  <p:tag name="CAPTION HEIGHT" val="2"/>
</p:tagLst>
</file>

<file path=ppt/tags/tag3.xml><?xml version="1.0" encoding="utf-8"?>
<p:tagLst xmlns:a="http://schemas.openxmlformats.org/drawingml/2006/main" xmlns:r="http://schemas.openxmlformats.org/officeDocument/2006/relationships" xmlns:p="http://schemas.openxmlformats.org/presentationml/2006/main">
  <p:tag name="ORDER" val="1"/>
  <p:tag name="MULTI-LINE" val="false"/>
  <p:tag name="TEXT" val="Presentation &amp;Title:"/>
  <p:tag name="FILL" val="true"/>
  <p:tag name="OPTIONAL" val="false"/>
  <p:tag name="NAME" val="Presentation Title"/>
  <p:tag name="HEIGHT" val="1"/>
  <p:tag name="INDENTED" val="false"/>
  <p:tag name="CAPTION HEIGHT" val="2"/>
</p:tagLst>
</file>

<file path=ppt/tags/tag4.xml><?xml version="1.0" encoding="utf-8"?>
<p:tagLst xmlns:a="http://schemas.openxmlformats.org/drawingml/2006/main" xmlns:r="http://schemas.openxmlformats.org/officeDocument/2006/relationships" xmlns:p="http://schemas.openxmlformats.org/presentationml/2006/main">
  <p:tag name="BAINBULLET" val="True"/>
</p:tagLst>
</file>

<file path=ppt/tags/tag5.xml><?xml version="1.0" encoding="utf-8"?>
<p:tagLst xmlns:a="http://schemas.openxmlformats.org/drawingml/2006/main" xmlns:r="http://schemas.openxmlformats.org/officeDocument/2006/relationships" xmlns:p="http://schemas.openxmlformats.org/presentationml/2006/main">
  <p:tag name="RESIZE" val="Yes"/>
</p:tagLst>
</file>

<file path=ppt/tags/tag6.xml><?xml version="1.0" encoding="utf-8"?>
<p:tagLst xmlns:a="http://schemas.openxmlformats.org/drawingml/2006/main" xmlns:r="http://schemas.openxmlformats.org/officeDocument/2006/relationships" xmlns:p="http://schemas.openxmlformats.org/presentationml/2006/main">
  <p:tag name="BAINBULLET" val="True"/>
</p:tagLst>
</file>

<file path=ppt/tags/tag7.xml><?xml version="1.0" encoding="utf-8"?>
<p:tagLst xmlns:a="http://schemas.openxmlformats.org/drawingml/2006/main" xmlns:r="http://schemas.openxmlformats.org/officeDocument/2006/relationships" xmlns:p="http://schemas.openxmlformats.org/presentationml/2006/main">
  <p:tag name="RESIZE" val="Yes"/>
</p:tagLst>
</file>

<file path=ppt/tags/tag8.xml><?xml version="1.0" encoding="utf-8"?>
<p:tagLst xmlns:a="http://schemas.openxmlformats.org/drawingml/2006/main" xmlns:r="http://schemas.openxmlformats.org/officeDocument/2006/relationships" xmlns:p="http://schemas.openxmlformats.org/presentationml/2006/main">
  <p:tag name="BAINBULLET" val="True"/>
</p:tagLst>
</file>

<file path=ppt/tags/tag9.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CHAI 2-smaller fo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MS PGothic"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MS PGothic" pitchFamily="34" charset="-128"/>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CHAI 2-smaller font</Template>
  <TotalTime>30285</TotalTime>
  <Words>2323</Words>
  <Application>Microsoft Office PowerPoint</Application>
  <PresentationFormat>On-screen Show (4:3)</PresentationFormat>
  <Paragraphs>347</Paragraphs>
  <Slides>25</Slides>
  <Notes>19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25</vt:i4>
      </vt:variant>
    </vt:vector>
  </HeadingPairs>
  <TitlesOfParts>
    <vt:vector size="36" baseType="lpstr">
      <vt:lpstr>ＭＳ Ｐゴシック</vt:lpstr>
      <vt:lpstr>ＭＳ Ｐゴシック</vt:lpstr>
      <vt:lpstr>宋体</vt:lpstr>
      <vt:lpstr>Arial</vt:lpstr>
      <vt:lpstr>Calibri</vt:lpstr>
      <vt:lpstr>Courier New</vt:lpstr>
      <vt:lpstr>Times New Roman</vt:lpstr>
      <vt:lpstr>Verdana</vt:lpstr>
      <vt:lpstr>Wingdings</vt:lpstr>
      <vt:lpstr>CHAI 2-smaller font</vt:lpstr>
      <vt:lpstr>2_Custom Design</vt:lpstr>
      <vt:lpstr>PowerPoint Presentation</vt:lpstr>
      <vt:lpstr>Background: Why is a product selection process necessary?</vt:lpstr>
      <vt:lpstr>Key Principles of Product and Site Selection</vt:lpstr>
      <vt:lpstr>Product and site selection tool are just part of a broader process</vt:lpstr>
      <vt:lpstr>The product and site selection tool and accompanying guidance can be used to facilitate stakeholder discussions</vt:lpstr>
      <vt:lpstr>EID and VL Site and Product Selection Tool Overview (1 of 5)</vt:lpstr>
      <vt:lpstr>EID and VL Site and Product Selection Tool Overview (2 of 5)</vt:lpstr>
      <vt:lpstr>EID and VL Site and Product Selection Tool Overview (3 of 5)</vt:lpstr>
      <vt:lpstr>EID and VL Site and Product Selection Tool Overview (4 of 5)</vt:lpstr>
      <vt:lpstr>EID and VL Site and Product Selection Tool Overview (5 of 5)</vt:lpstr>
      <vt:lpstr>PowerPoint Presentation</vt:lpstr>
      <vt:lpstr>Agenda</vt:lpstr>
      <vt:lpstr>PowerPoint Presentation</vt:lpstr>
      <vt:lpstr>Agenda</vt:lpstr>
      <vt:lpstr>Key Principles of Product Selection per POC Testing Guidelines </vt:lpstr>
      <vt:lpstr>Product Selection Case Study: Zimbabwe POC EID</vt:lpstr>
      <vt:lpstr>Product Selection Case Study: Zimbabwe POC EID</vt:lpstr>
      <vt:lpstr>Product Selection Case Study: Zimbabwe POC EID</vt:lpstr>
      <vt:lpstr>Product Selection Case Study: Zimbabwe POC EID</vt:lpstr>
      <vt:lpstr>Agenda</vt:lpstr>
      <vt:lpstr>Key Principles of Site Selection per POC Testing Guidelines </vt:lpstr>
      <vt:lpstr>PowerPoint Presentation</vt:lpstr>
      <vt:lpstr>There is a sweet spot for sites where laboratory based and POC testing make economic sense based on throughput, cost and complexity</vt:lpstr>
      <vt:lpstr>Site-level data can be used to identify gaps in testing coverage and target opportunities to use POC to maximize linkage to treatment</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 UNICEF, and UNITAID are together committed to:</dc:title>
  <dc:creator>Amy Meyers</dc:creator>
  <cp:lastModifiedBy>Catherine Richey</cp:lastModifiedBy>
  <cp:revision>1287</cp:revision>
  <dcterms:created xsi:type="dcterms:W3CDTF">2012-06-28T05:35:27Z</dcterms:created>
  <dcterms:modified xsi:type="dcterms:W3CDTF">2016-05-18T12:44:49Z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mberOfSlides">
    <vt:i4>41</vt:i4>
  </property>
  <property fmtid="{D5CDD505-2E9C-101B-9397-08002B2CF9AE}" pid="3" name="RevisionCount">
    <vt:i4>6</vt:i4>
  </property>
</Properties>
</file>