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2.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drawings/drawing3.xml" ContentType="application/vnd.openxmlformats-officedocument.drawingml.chartshapes+xml"/>
  <Override PartName="/ppt/charts/chart15.xml" ContentType="application/vnd.openxmlformats-officedocument.drawingml.chart+xml"/>
  <Override PartName="/ppt/theme/themeOverride3.xml" ContentType="application/vnd.openxmlformats-officedocument.themeOverride+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20.xml" ContentType="application/vnd.openxmlformats-officedocument.drawingml.chart+xml"/>
  <Override PartName="/ppt/charts/style15.xml" ContentType="application/vnd.ms-office.chartstyle+xml"/>
  <Override PartName="/ppt/charts/colors15.xml" ContentType="application/vnd.ms-office.chartcolorstyle+xml"/>
  <Override PartName="/ppt/drawings/drawing4.xml" ContentType="application/vnd.openxmlformats-officedocument.drawingml.chartshapes+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2.xml" ContentType="application/vnd.openxmlformats-officedocument.drawingml.chart+xml"/>
  <Override PartName="/ppt/charts/chart23.xml" ContentType="application/vnd.openxmlformats-officedocument.drawingml.chart+xml"/>
  <Override PartName="/ppt/charts/style17.xml" ContentType="application/vnd.ms-office.chartstyle+xml"/>
  <Override PartName="/ppt/charts/colors1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handoutMasterIdLst>
    <p:handoutMasterId r:id="rId58"/>
  </p:handoutMasterIdLst>
  <p:sldIdLst>
    <p:sldId id="257" r:id="rId2"/>
    <p:sldId id="953" r:id="rId3"/>
    <p:sldId id="968" r:id="rId4"/>
    <p:sldId id="959" r:id="rId5"/>
    <p:sldId id="1015" r:id="rId6"/>
    <p:sldId id="954" r:id="rId7"/>
    <p:sldId id="892" r:id="rId8"/>
    <p:sldId id="945" r:id="rId9"/>
    <p:sldId id="946" r:id="rId10"/>
    <p:sldId id="948" r:id="rId11"/>
    <p:sldId id="929" r:id="rId12"/>
    <p:sldId id="720" r:id="rId13"/>
    <p:sldId id="763" r:id="rId14"/>
    <p:sldId id="765" r:id="rId15"/>
    <p:sldId id="882" r:id="rId16"/>
    <p:sldId id="883" r:id="rId17"/>
    <p:sldId id="657" r:id="rId18"/>
    <p:sldId id="1021" r:id="rId19"/>
    <p:sldId id="1022" r:id="rId20"/>
    <p:sldId id="1023" r:id="rId21"/>
    <p:sldId id="847" r:id="rId22"/>
    <p:sldId id="848" r:id="rId23"/>
    <p:sldId id="849" r:id="rId24"/>
    <p:sldId id="752" r:id="rId25"/>
    <p:sldId id="753" r:id="rId26"/>
    <p:sldId id="754" r:id="rId27"/>
    <p:sldId id="758" r:id="rId28"/>
    <p:sldId id="844" r:id="rId29"/>
    <p:sldId id="845" r:id="rId30"/>
    <p:sldId id="846" r:id="rId31"/>
    <p:sldId id="851" r:id="rId32"/>
    <p:sldId id="852" r:id="rId33"/>
    <p:sldId id="855" r:id="rId34"/>
    <p:sldId id="859" r:id="rId35"/>
    <p:sldId id="396" r:id="rId36"/>
    <p:sldId id="999" r:id="rId37"/>
    <p:sldId id="710" r:id="rId38"/>
    <p:sldId id="713" r:id="rId39"/>
    <p:sldId id="745" r:id="rId40"/>
    <p:sldId id="860" r:id="rId41"/>
    <p:sldId id="983" r:id="rId42"/>
    <p:sldId id="984" r:id="rId43"/>
    <p:sldId id="985" r:id="rId44"/>
    <p:sldId id="986" r:id="rId45"/>
    <p:sldId id="994" r:id="rId46"/>
    <p:sldId id="995" r:id="rId47"/>
    <p:sldId id="699" r:id="rId48"/>
    <p:sldId id="775" r:id="rId49"/>
    <p:sldId id="1018" r:id="rId50"/>
    <p:sldId id="1019" r:id="rId51"/>
    <p:sldId id="1020" r:id="rId52"/>
    <p:sldId id="777" r:id="rId53"/>
    <p:sldId id="789" r:id="rId54"/>
    <p:sldId id="788" r:id="rId55"/>
    <p:sldId id="896" r:id="rId5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DC8"/>
    <a:srgbClr val="008080"/>
    <a:srgbClr val="009242"/>
    <a:srgbClr val="2963A9"/>
    <a:srgbClr val="BD4A47"/>
    <a:srgbClr val="FFFFE5"/>
    <a:srgbClr val="B5EEED"/>
    <a:srgbClr val="333399"/>
    <a:srgbClr val="FF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5742" autoAdjust="0"/>
  </p:normalViewPr>
  <p:slideViewPr>
    <p:cSldViewPr>
      <p:cViewPr varScale="1">
        <p:scale>
          <a:sx n="116" d="100"/>
          <a:sy n="116" d="100"/>
        </p:scale>
        <p:origin x="792" y="120"/>
      </p:cViewPr>
      <p:guideLst>
        <p:guide orient="horz" pos="2160"/>
        <p:guide pos="2880"/>
      </p:guideLst>
    </p:cSldViewPr>
  </p:slideViewPr>
  <p:outlineViewPr>
    <p:cViewPr>
      <p:scale>
        <a:sx n="33" d="100"/>
        <a:sy n="33" d="100"/>
      </p:scale>
      <p:origin x="0" y="-7698"/>
    </p:cViewPr>
  </p:outlineViewPr>
  <p:notesTextViewPr>
    <p:cViewPr>
      <p:scale>
        <a:sx n="1" d="1"/>
        <a:sy n="1" d="1"/>
      </p:scale>
      <p:origin x="0" y="0"/>
    </p:cViewPr>
  </p:notesTextViewPr>
  <p:sorterViewPr>
    <p:cViewPr varScale="1">
      <p:scale>
        <a:sx n="1" d="1"/>
        <a:sy n="1" d="1"/>
      </p:scale>
      <p:origin x="0" y="22608"/>
    </p:cViewPr>
  </p:sorterViewPr>
  <p:notesViewPr>
    <p:cSldViewPr>
      <p:cViewPr varScale="1">
        <p:scale>
          <a:sx n="88" d="100"/>
          <a:sy n="88" d="100"/>
        </p:scale>
        <p:origin x="382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2.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C:\Users\Mope%20Khati\AppData\Roaming\Microsoft\Excel\2017%20IAS%20Lesotho%20Outlines%20V4%20(2)%20(version%201).xlsb"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Mope%20Khati\AppData\Local\Microsoft\Windows\Temporary%20Internet%20Files\Content.Outlook\RYQV5N3H\2017%20IAS%20Lesotho%20Outlines%20V4.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Mope%20Khati\Documents\2017%20IAS%20Lesotho%20Outlines%20V4_KJ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18.xml.rels><?xml version="1.0" encoding="UTF-8" standalone="yes"?>
<Relationships xmlns="http://schemas.openxmlformats.org/package/2006/relationships"><Relationship Id="rId1" Type="http://schemas.openxmlformats.org/officeDocument/2006/relationships/oleObject" Target="file:///C:\Users\Mope%20Khati\AppData\Roaming\Microsoft\Excel\2017%20IAS%20Lesotho%20Outlines%20V4%20(2)%20(version%201).xlsb" TargetMode="Externa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0.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chartUserShapes" Target="../drawings/drawing4.xml"/></Relationships>
</file>

<file path=ppt/charts/_rels/chart21.xml.rels><?xml version="1.0" encoding="UTF-8" standalone="yes"?>
<Relationships xmlns="http://schemas.openxmlformats.org/package/2006/relationships"><Relationship Id="rId3" Type="http://schemas.openxmlformats.org/officeDocument/2006/relationships/oleObject" Target="../embeddings/oleObject5.bin"/><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3.xml.rels><?xml version="1.0" encoding="UTF-8" standalone="yes"?>
<Relationships xmlns="http://schemas.openxmlformats.org/package/2006/relationships"><Relationship Id="rId3" Type="http://schemas.openxmlformats.org/officeDocument/2006/relationships/oleObject" Target="file:///C:\Users\cue4\Documents\ZAMPHIA\IAS%20Abstracts\Summary\IAS%20Summary%20Oral%20Figures.xlsx" TargetMode="External"/><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bitimwine\AppData\Local\Microsoft\Windows\INetCache\Content.Outlook\WGTA02Q0\Report%20writing%20roadmap.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372395298413787"/>
          <c:y val="5.8702764894114266E-2"/>
          <c:w val="0.69727605229901812"/>
          <c:h val="0.87312804649418807"/>
        </c:manualLayout>
      </c:layout>
      <c:barChart>
        <c:barDir val="bar"/>
        <c:grouping val="clustered"/>
        <c:varyColors val="0"/>
        <c:ser>
          <c:idx val="0"/>
          <c:order val="0"/>
          <c:tx>
            <c:strRef>
              <c:f>Sheet1!$B$1</c:f>
              <c:strCache>
                <c:ptCount val="1"/>
                <c:pt idx="0">
                  <c:v>DTG/TDF/FTC</c:v>
                </c:pt>
              </c:strCache>
            </c:strRef>
          </c:tx>
          <c:spPr>
            <a:solidFill>
              <a:schemeClr val="accent3">
                <a:lumMod val="75000"/>
              </a:schemeClr>
            </a:solidFill>
            <a:ln>
              <a:noFill/>
            </a:ln>
            <a:effectLst/>
            <a:scene3d>
              <a:camera prst="orthographicFront"/>
              <a:lightRig rig="threePt" dir="t"/>
            </a:scene3d>
            <a:sp3d>
              <a:bevelT/>
            </a:sp3d>
          </c:spPr>
          <c:invertIfNegative val="0"/>
          <c:dLbls>
            <c:dLbl>
              <c:idx val="0"/>
              <c:layout>
                <c:manualLayout>
                  <c:x val="2.8985507246376812E-3"/>
                  <c:y val="1.3698630136986301E-2"/>
                </c:manualLayout>
              </c:layout>
              <c:tx>
                <c:rich>
                  <a:bodyPr/>
                  <a:lstStyle/>
                  <a:p>
                    <a:r>
                      <a:rPr lang="en-US" dirty="0"/>
                      <a:t>0%</a:t>
                    </a:r>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71E-4859-8078-C4A0B01F19D1}"/>
                </c:ext>
                <c:ext xmlns:c15="http://schemas.microsoft.com/office/drawing/2012/chart" uri="{CE6537A1-D6FC-4f65-9D91-7224C49458BB}">
                  <c15:layout/>
                </c:ext>
              </c:extLst>
            </c:dLbl>
            <c:dLbl>
              <c:idx val="1"/>
              <c:layout>
                <c:manualLayout>
                  <c:x val="5.7971014492753095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471E-4859-8078-C4A0B01F19D1}"/>
                </c:ext>
                <c:ext xmlns:c15="http://schemas.microsoft.com/office/drawing/2012/chart" uri="{CE6537A1-D6FC-4f65-9D91-7224C49458BB}">
                  <c15:layout/>
                </c:ext>
              </c:extLst>
            </c:dLbl>
            <c:dLbl>
              <c:idx val="2"/>
              <c:layout>
                <c:manualLayout>
                  <c:x val="1.4492753623188406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471E-4859-8078-C4A0B01F19D1}"/>
                </c:ext>
                <c:ext xmlns:c15="http://schemas.microsoft.com/office/drawing/2012/chart" uri="{CE6537A1-D6FC-4f65-9D91-7224C49458BB}">
                  <c15:layout/>
                </c:ext>
              </c:extLst>
            </c:dLbl>
            <c:dLbl>
              <c:idx val="3"/>
              <c:layout>
                <c:manualLayout>
                  <c:x val="-1.4492753623189468E-3"/>
                  <c:y val="1.598173515981735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71E-4859-8078-C4A0B01F19D1}"/>
                </c:ext>
                <c:ext xmlns:c15="http://schemas.microsoft.com/office/drawing/2012/chart" uri="{CE6537A1-D6FC-4f65-9D91-7224C49458BB}">
                  <c15:layout/>
                </c:ext>
              </c:extLst>
            </c:dLbl>
            <c:dLbl>
              <c:idx val="4"/>
              <c:layout>
                <c:manualLayout>
                  <c:x val="1.4492753623187875E-3"/>
                  <c:y val="1.5981735159817267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71E-4859-8078-C4A0B01F19D1}"/>
                </c:ext>
                <c:ext xmlns:c15="http://schemas.microsoft.com/office/drawing/2012/chart" uri="{CE6537A1-D6FC-4f65-9D91-7224C49458BB}">
                  <c15:layout/>
                </c:ext>
              </c:extLst>
            </c:dLbl>
            <c:dLbl>
              <c:idx val="5"/>
              <c:layout>
                <c:manualLayout>
                  <c:x val="8.6956521739129378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71E-4859-8078-C4A0B01F19D1}"/>
                </c:ext>
                <c:ext xmlns:c15="http://schemas.microsoft.com/office/drawing/2012/chart" uri="{CE6537A1-D6FC-4f65-9D91-7224C49458BB}">
                  <c15:layout/>
                </c:ext>
              </c:extLst>
            </c:dLbl>
            <c:dLbl>
              <c:idx val="6"/>
              <c:layout>
                <c:manualLayout>
                  <c:x val="1.449275362318840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71E-4859-8078-C4A0B01F19D1}"/>
                </c:ext>
                <c:ext xmlns:c15="http://schemas.microsoft.com/office/drawing/2012/chart" uri="{CE6537A1-D6FC-4f65-9D91-7224C49458BB}">
                  <c15:layout/>
                </c:ext>
              </c:extLst>
            </c:dLbl>
            <c:dLbl>
              <c:idx val="7"/>
              <c:layout>
                <c:manualLayout>
                  <c:x val="8.6956521739130436E-3"/>
                  <c:y val="1.36986301369863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71E-4859-8078-C4A0B01F19D1}"/>
                </c:ext>
                <c:ext xmlns:c15="http://schemas.microsoft.com/office/drawing/2012/chart" uri="{CE6537A1-D6FC-4f65-9D91-7224C49458BB}">
                  <c15:layout/>
                </c:ext>
              </c:extLst>
            </c:dLbl>
            <c:dLbl>
              <c:idx val="8"/>
              <c:layout>
                <c:manualLayout>
                  <c:x val="8.5470085470085479E-3"/>
                  <c:y val="2.3662553357194627E-2"/>
                </c:manualLayout>
              </c:layout>
              <c:tx>
                <c:rich>
                  <a:bodyPr/>
                  <a:lstStyle/>
                  <a:p>
                    <a:r>
                      <a:rPr lang="en-US"/>
                      <a:t>34%</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A34-4B2D-8EA8-59DF60EC2E42}"/>
                </c:ext>
                <c:ext xmlns:c15="http://schemas.microsoft.com/office/drawing/2012/chart" uri="{CE6537A1-D6FC-4f65-9D91-7224C49458BB}">
                  <c15:layout/>
                </c:ext>
              </c:extLst>
            </c:dLbl>
            <c:spPr>
              <a:noFill/>
              <a:ln>
                <a:noFill/>
              </a:ln>
              <a:effectLst/>
            </c:spPr>
            <c:txPr>
              <a:bodyPr rot="0" spcFirstLastPara="1" vertOverflow="ellipsis" vert="horz" wrap="square" anchor="ctr" anchorCtr="1"/>
              <a:lstStyle/>
              <a:p>
                <a:pPr>
                  <a:defRPr sz="1600" b="0" i="0" u="none" strike="noStrike" kern="1200" baseline="0">
                    <a:solidFill>
                      <a:schemeClr val="accent3">
                        <a:lumMod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Birth defect</c:v>
                </c:pt>
                <c:pt idx="1">
                  <c:v>Neonatal death</c:v>
                </c:pt>
                <c:pt idx="2">
                  <c:v>Stillbirth</c:v>
                </c:pt>
                <c:pt idx="3">
                  <c:v>Very SGA 3%ile wt for GA</c:v>
                </c:pt>
                <c:pt idx="4">
                  <c:v>SGA 10%ile wt for GA</c:v>
                </c:pt>
                <c:pt idx="5">
                  <c:v>Very preterm &lt;32 wk GA</c:v>
                </c:pt>
                <c:pt idx="6">
                  <c:v>Preterm &lt;37 wk GA</c:v>
                </c:pt>
                <c:pt idx="7">
                  <c:v>Severe adverse outcome</c:v>
                </c:pt>
                <c:pt idx="8">
                  <c:v>Any adverse outcome</c:v>
                </c:pt>
              </c:strCache>
            </c:strRef>
          </c:cat>
          <c:val>
            <c:numRef>
              <c:f>Sheet1!$B$2:$B$11</c:f>
              <c:numCache>
                <c:formatCode>0.0%</c:formatCode>
                <c:ptCount val="9"/>
                <c:pt idx="0">
                  <c:v>0</c:v>
                </c:pt>
                <c:pt idx="1">
                  <c:v>1.2999999999999999E-2</c:v>
                </c:pt>
                <c:pt idx="2">
                  <c:v>2.1000000000000001E-2</c:v>
                </c:pt>
                <c:pt idx="3" formatCode="0%">
                  <c:v>0.06</c:v>
                </c:pt>
                <c:pt idx="4" formatCode="0%">
                  <c:v>0.19</c:v>
                </c:pt>
                <c:pt idx="5" formatCode="0%">
                  <c:v>0.04</c:v>
                </c:pt>
                <c:pt idx="6" formatCode="0%">
                  <c:v>0.18</c:v>
                </c:pt>
                <c:pt idx="7" formatCode="0%">
                  <c:v>0.11</c:v>
                </c:pt>
                <c:pt idx="8">
                  <c:v>0.34</c:v>
                </c:pt>
              </c:numCache>
            </c:numRef>
          </c:val>
          <c:extLst xmlns:c16r2="http://schemas.microsoft.com/office/drawing/2015/06/chart">
            <c:ext xmlns:c16="http://schemas.microsoft.com/office/drawing/2014/chart" uri="{C3380CC4-5D6E-409C-BE32-E72D297353CC}">
              <c16:uniqueId val="{00000000-471E-4859-8078-C4A0B01F19D1}"/>
            </c:ext>
          </c:extLst>
        </c:ser>
        <c:ser>
          <c:idx val="1"/>
          <c:order val="1"/>
          <c:tx>
            <c:strRef>
              <c:f>Sheet1!$C$1</c:f>
              <c:strCache>
                <c:ptCount val="1"/>
                <c:pt idx="0">
                  <c:v>EFV/TDF/FTC</c:v>
                </c:pt>
              </c:strCache>
            </c:strRef>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accent6">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Sheet1!$A$2:$A$11</c:f>
              <c:strCache>
                <c:ptCount val="9"/>
                <c:pt idx="0">
                  <c:v>Birth defect</c:v>
                </c:pt>
                <c:pt idx="1">
                  <c:v>Neonatal death</c:v>
                </c:pt>
                <c:pt idx="2">
                  <c:v>Stillbirth</c:v>
                </c:pt>
                <c:pt idx="3">
                  <c:v>Very SGA 3%ile wt for GA</c:v>
                </c:pt>
                <c:pt idx="4">
                  <c:v>SGA 10%ile wt for GA</c:v>
                </c:pt>
                <c:pt idx="5">
                  <c:v>Very preterm &lt;32 wk GA</c:v>
                </c:pt>
                <c:pt idx="6">
                  <c:v>Preterm &lt;37 wk GA</c:v>
                </c:pt>
                <c:pt idx="7">
                  <c:v>Severe adverse outcome</c:v>
                </c:pt>
                <c:pt idx="8">
                  <c:v>Any adverse outcome</c:v>
                </c:pt>
              </c:strCache>
            </c:strRef>
          </c:cat>
          <c:val>
            <c:numRef>
              <c:f>Sheet1!$C$2:$C$11</c:f>
              <c:numCache>
                <c:formatCode>0.0%</c:formatCode>
                <c:ptCount val="9"/>
                <c:pt idx="0">
                  <c:v>3.0000000000000001E-3</c:v>
                </c:pt>
                <c:pt idx="1">
                  <c:v>1.2999999999999999E-2</c:v>
                </c:pt>
                <c:pt idx="2">
                  <c:v>2.3E-2</c:v>
                </c:pt>
                <c:pt idx="3" formatCode="0%">
                  <c:v>7.0000000000000007E-2</c:v>
                </c:pt>
                <c:pt idx="4" formatCode="0%">
                  <c:v>0.19</c:v>
                </c:pt>
                <c:pt idx="5" formatCode="0%">
                  <c:v>0.04</c:v>
                </c:pt>
                <c:pt idx="6" formatCode="0%">
                  <c:v>0.19</c:v>
                </c:pt>
                <c:pt idx="7" formatCode="0%">
                  <c:v>0.11</c:v>
                </c:pt>
                <c:pt idx="8" formatCode="0%">
                  <c:v>0.35</c:v>
                </c:pt>
              </c:numCache>
            </c:numRef>
          </c:val>
          <c:extLst xmlns:c16r2="http://schemas.microsoft.com/office/drawing/2015/06/chart">
            <c:ext xmlns:c16="http://schemas.microsoft.com/office/drawing/2014/chart" uri="{C3380CC4-5D6E-409C-BE32-E72D297353CC}">
              <c16:uniqueId val="{00000001-471E-4859-8078-C4A0B01F19D1}"/>
            </c:ext>
          </c:extLst>
        </c:ser>
        <c:dLbls>
          <c:dLblPos val="outEnd"/>
          <c:showLegendKey val="0"/>
          <c:showVal val="1"/>
          <c:showCatName val="0"/>
          <c:showSerName val="0"/>
          <c:showPercent val="0"/>
          <c:showBubbleSize val="0"/>
        </c:dLbls>
        <c:gapWidth val="182"/>
        <c:axId val="162792976"/>
        <c:axId val="162793368"/>
      </c:barChart>
      <c:catAx>
        <c:axId val="162792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793368"/>
        <c:crosses val="autoZero"/>
        <c:auto val="1"/>
        <c:lblAlgn val="ctr"/>
        <c:lblOffset val="100"/>
        <c:noMultiLvlLbl val="0"/>
      </c:catAx>
      <c:valAx>
        <c:axId val="16279336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62792976"/>
        <c:crosses val="autoZero"/>
        <c:crossBetween val="between"/>
      </c:valAx>
      <c:spPr>
        <a:noFill/>
        <a:ln>
          <a:noFill/>
        </a:ln>
        <a:effectLst/>
      </c:spPr>
    </c:plotArea>
    <c:legend>
      <c:legendPos val="t"/>
      <c:layout>
        <c:manualLayout>
          <c:xMode val="edge"/>
          <c:yMode val="edge"/>
          <c:x val="0.55819200484554821"/>
          <c:y val="0.80038269987870614"/>
          <c:w val="0.40900127868631808"/>
          <c:h val="5.6071308129298156E-2"/>
        </c:manualLayout>
      </c:layout>
      <c:overlay val="0"/>
      <c:spPr>
        <a:noFill/>
        <a:ln>
          <a:solidFill>
            <a:schemeClr val="tx1"/>
          </a:solid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 Testing and Positivity in Children/Adolescents Ages 0-14 Years </a:t>
            </a:r>
          </a:p>
          <a:p>
            <a:pPr>
              <a:defRPr/>
            </a:pPr>
            <a:r>
              <a:rPr lang="en-US"/>
              <a:t>Across 5 Quarters in 6 Countries</a:t>
            </a:r>
          </a:p>
        </c:rich>
      </c:tx>
      <c:layout>
        <c:manualLayout>
          <c:xMode val="edge"/>
          <c:yMode val="edge"/>
          <c:x val="0.1089643685480547"/>
          <c:y val="8.1300839031060446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13436103984908521"/>
          <c:y val="0.14965467948744623"/>
          <c:w val="0.69750665769425979"/>
          <c:h val="0.50164666207242237"/>
        </c:manualLayout>
      </c:layout>
      <c:barChart>
        <c:barDir val="col"/>
        <c:grouping val="stacked"/>
        <c:varyColors val="0"/>
        <c:ser>
          <c:idx val="7"/>
          <c:order val="7"/>
          <c:tx>
            <c:v>Total Number Tested</c:v>
          </c:tx>
          <c:spPr>
            <a:solidFill>
              <a:schemeClr val="tx2">
                <a:lumMod val="20000"/>
                <a:lumOff val="80000"/>
              </a:schemeClr>
            </a:solidFill>
            <a:ln>
              <a:noFill/>
            </a:ln>
            <a:effectLst/>
          </c:spPr>
          <c:invertIfNegative val="0"/>
          <c:val>
            <c:numRef>
              <c:f>Sheet12!$D$22:$H$22</c:f>
              <c:numCache>
                <c:formatCode>General</c:formatCode>
                <c:ptCount val="5"/>
                <c:pt idx="0">
                  <c:v>69162</c:v>
                </c:pt>
                <c:pt idx="1">
                  <c:v>77033</c:v>
                </c:pt>
                <c:pt idx="2">
                  <c:v>159739</c:v>
                </c:pt>
                <c:pt idx="3">
                  <c:v>227052</c:v>
                </c:pt>
                <c:pt idx="4">
                  <c:v>258865</c:v>
                </c:pt>
              </c:numCache>
            </c:numRef>
          </c:val>
          <c:extLst xmlns:c16r2="http://schemas.microsoft.com/office/drawing/2015/06/chart">
            <c:ext xmlns:c16="http://schemas.microsoft.com/office/drawing/2014/chart" uri="{C3380CC4-5D6E-409C-BE32-E72D297353CC}">
              <c16:uniqueId val="{00000000-28EA-4496-811C-5E672BEA02B5}"/>
            </c:ext>
          </c:extLst>
        </c:ser>
        <c:dLbls>
          <c:showLegendKey val="0"/>
          <c:showVal val="0"/>
          <c:showCatName val="0"/>
          <c:showSerName val="0"/>
          <c:showPercent val="0"/>
          <c:showBubbleSize val="0"/>
        </c:dLbls>
        <c:gapWidth val="150"/>
        <c:overlap val="100"/>
        <c:axId val="297557528"/>
        <c:axId val="297557136"/>
      </c:barChart>
      <c:lineChart>
        <c:grouping val="standard"/>
        <c:varyColors val="0"/>
        <c:ser>
          <c:idx val="0"/>
          <c:order val="0"/>
          <c:tx>
            <c:strRef>
              <c:f>Sheet12!$B$3</c:f>
              <c:strCache>
                <c:ptCount val="1"/>
                <c:pt idx="0">
                  <c:v>Cote d'Ivoire</c:v>
                </c:pt>
              </c:strCache>
            </c:strRef>
          </c:tx>
          <c:spPr>
            <a:ln w="28575" cap="rnd">
              <a:solidFill>
                <a:schemeClr val="accent1"/>
              </a:solidFill>
              <a:round/>
            </a:ln>
            <a:effectLst/>
          </c:spPr>
          <c:marker>
            <c:symbol val="none"/>
          </c:marker>
          <c:cat>
            <c:strRef>
              <c:f>Sheet12!$D$2:$H$2</c:f>
              <c:strCache>
                <c:ptCount val="5"/>
                <c:pt idx="0">
                  <c:v>Q3 2015</c:v>
                </c:pt>
                <c:pt idx="1">
                  <c:v>Q4 2015</c:v>
                </c:pt>
                <c:pt idx="2">
                  <c:v>Q1 2016</c:v>
                </c:pt>
                <c:pt idx="3">
                  <c:v>Q2 2016</c:v>
                </c:pt>
                <c:pt idx="4">
                  <c:v>Q32016</c:v>
                </c:pt>
              </c:strCache>
            </c:strRef>
          </c:cat>
          <c:val>
            <c:numRef>
              <c:f>Sheet12!$D$5:$H$5</c:f>
              <c:numCache>
                <c:formatCode>0.0%</c:formatCode>
                <c:ptCount val="5"/>
                <c:pt idx="0">
                  <c:v>6.1654080478639964E-3</c:v>
                </c:pt>
                <c:pt idx="1">
                  <c:v>6.4541797444852131E-3</c:v>
                </c:pt>
                <c:pt idx="2">
                  <c:v>6.0346768745777974E-3</c:v>
                </c:pt>
                <c:pt idx="3">
                  <c:v>4.2033565489522293E-3</c:v>
                </c:pt>
                <c:pt idx="4">
                  <c:v>3.8859228221936881E-3</c:v>
                </c:pt>
              </c:numCache>
            </c:numRef>
          </c:val>
          <c:smooth val="0"/>
          <c:extLst xmlns:c16r2="http://schemas.microsoft.com/office/drawing/2015/06/chart">
            <c:ext xmlns:c16="http://schemas.microsoft.com/office/drawing/2014/chart" uri="{C3380CC4-5D6E-409C-BE32-E72D297353CC}">
              <c16:uniqueId val="{00000001-28EA-4496-811C-5E672BEA02B5}"/>
            </c:ext>
          </c:extLst>
        </c:ser>
        <c:ser>
          <c:idx val="1"/>
          <c:order val="1"/>
          <c:tx>
            <c:strRef>
              <c:f>Sheet12!$B$6</c:f>
              <c:strCache>
                <c:ptCount val="1"/>
                <c:pt idx="0">
                  <c:v>Kenya</c:v>
                </c:pt>
              </c:strCache>
            </c:strRef>
          </c:tx>
          <c:spPr>
            <a:ln w="28575" cap="rnd">
              <a:solidFill>
                <a:schemeClr val="accent2"/>
              </a:solidFill>
              <a:round/>
            </a:ln>
            <a:effectLst/>
          </c:spPr>
          <c:marker>
            <c:symbol val="none"/>
          </c:marker>
          <c:cat>
            <c:strRef>
              <c:f>Sheet12!$D$2:$H$2</c:f>
              <c:strCache>
                <c:ptCount val="5"/>
                <c:pt idx="0">
                  <c:v>Q3 2015</c:v>
                </c:pt>
                <c:pt idx="1">
                  <c:v>Q4 2015</c:v>
                </c:pt>
                <c:pt idx="2">
                  <c:v>Q1 2016</c:v>
                </c:pt>
                <c:pt idx="3">
                  <c:v>Q2 2016</c:v>
                </c:pt>
                <c:pt idx="4">
                  <c:v>Q32016</c:v>
                </c:pt>
              </c:strCache>
            </c:strRef>
          </c:cat>
          <c:val>
            <c:numRef>
              <c:f>Sheet12!$D$8:$H$8</c:f>
              <c:numCache>
                <c:formatCode>0.0%</c:formatCode>
                <c:ptCount val="5"/>
                <c:pt idx="0">
                  <c:v>1.1466596488589796E-2</c:v>
                </c:pt>
                <c:pt idx="1">
                  <c:v>1.2099871959026889E-2</c:v>
                </c:pt>
                <c:pt idx="2">
                  <c:v>5.4555970674211749E-3</c:v>
                </c:pt>
                <c:pt idx="3">
                  <c:v>4.6739574352225805E-3</c:v>
                </c:pt>
                <c:pt idx="4">
                  <c:v>6.034504502232199E-3</c:v>
                </c:pt>
              </c:numCache>
            </c:numRef>
          </c:val>
          <c:smooth val="0"/>
          <c:extLst xmlns:c16r2="http://schemas.microsoft.com/office/drawing/2015/06/chart">
            <c:ext xmlns:c16="http://schemas.microsoft.com/office/drawing/2014/chart" uri="{C3380CC4-5D6E-409C-BE32-E72D297353CC}">
              <c16:uniqueId val="{00000002-28EA-4496-811C-5E672BEA02B5}"/>
            </c:ext>
          </c:extLst>
        </c:ser>
        <c:ser>
          <c:idx val="2"/>
          <c:order val="2"/>
          <c:tx>
            <c:strRef>
              <c:f>Sheet12!$B$9</c:f>
              <c:strCache>
                <c:ptCount val="1"/>
                <c:pt idx="0">
                  <c:v>Lesotho</c:v>
                </c:pt>
              </c:strCache>
            </c:strRef>
          </c:tx>
          <c:spPr>
            <a:ln w="28575" cap="rnd">
              <a:solidFill>
                <a:schemeClr val="accent3"/>
              </a:solidFill>
              <a:round/>
            </a:ln>
            <a:effectLst/>
          </c:spPr>
          <c:marker>
            <c:symbol val="none"/>
          </c:marker>
          <c:cat>
            <c:strRef>
              <c:f>Sheet12!$D$2:$H$2</c:f>
              <c:strCache>
                <c:ptCount val="5"/>
                <c:pt idx="0">
                  <c:v>Q3 2015</c:v>
                </c:pt>
                <c:pt idx="1">
                  <c:v>Q4 2015</c:v>
                </c:pt>
                <c:pt idx="2">
                  <c:v>Q1 2016</c:v>
                </c:pt>
                <c:pt idx="3">
                  <c:v>Q2 2016</c:v>
                </c:pt>
                <c:pt idx="4">
                  <c:v>Q32016</c:v>
                </c:pt>
              </c:strCache>
            </c:strRef>
          </c:cat>
          <c:val>
            <c:numRef>
              <c:f>Sheet12!$D$11:$H$11</c:f>
              <c:numCache>
                <c:formatCode>0.0%</c:formatCode>
                <c:ptCount val="5"/>
                <c:pt idx="0">
                  <c:v>2.057688774572846E-2</c:v>
                </c:pt>
                <c:pt idx="1">
                  <c:v>1.3990461049284579E-2</c:v>
                </c:pt>
                <c:pt idx="2">
                  <c:v>1.175906972692827E-2</c:v>
                </c:pt>
                <c:pt idx="3">
                  <c:v>1.3011220350133402E-2</c:v>
                </c:pt>
                <c:pt idx="4">
                  <c:v>7.7702510388797177E-3</c:v>
                </c:pt>
              </c:numCache>
            </c:numRef>
          </c:val>
          <c:smooth val="0"/>
          <c:extLst xmlns:c16r2="http://schemas.microsoft.com/office/drawing/2015/06/chart">
            <c:ext xmlns:c16="http://schemas.microsoft.com/office/drawing/2014/chart" uri="{C3380CC4-5D6E-409C-BE32-E72D297353CC}">
              <c16:uniqueId val="{00000003-28EA-4496-811C-5E672BEA02B5}"/>
            </c:ext>
          </c:extLst>
        </c:ser>
        <c:ser>
          <c:idx val="3"/>
          <c:order val="3"/>
          <c:tx>
            <c:strRef>
              <c:f>Sheet12!$B$12</c:f>
              <c:strCache>
                <c:ptCount val="1"/>
                <c:pt idx="0">
                  <c:v>Malawi</c:v>
                </c:pt>
              </c:strCache>
            </c:strRef>
          </c:tx>
          <c:spPr>
            <a:ln w="28575" cap="rnd">
              <a:solidFill>
                <a:schemeClr val="accent4"/>
              </a:solidFill>
              <a:round/>
            </a:ln>
            <a:effectLst/>
          </c:spPr>
          <c:marker>
            <c:symbol val="none"/>
          </c:marker>
          <c:cat>
            <c:strRef>
              <c:f>Sheet12!$D$2:$H$2</c:f>
              <c:strCache>
                <c:ptCount val="5"/>
                <c:pt idx="0">
                  <c:v>Q3 2015</c:v>
                </c:pt>
                <c:pt idx="1">
                  <c:v>Q4 2015</c:v>
                </c:pt>
                <c:pt idx="2">
                  <c:v>Q1 2016</c:v>
                </c:pt>
                <c:pt idx="3">
                  <c:v>Q2 2016</c:v>
                </c:pt>
                <c:pt idx="4">
                  <c:v>Q32016</c:v>
                </c:pt>
              </c:strCache>
            </c:strRef>
          </c:cat>
          <c:val>
            <c:numRef>
              <c:f>Sheet12!$D$14:$H$14</c:f>
              <c:numCache>
                <c:formatCode>0.0%</c:formatCode>
                <c:ptCount val="5"/>
                <c:pt idx="0">
                  <c:v>5.1987110633727178E-2</c:v>
                </c:pt>
                <c:pt idx="1">
                  <c:v>2.5423187480038325E-2</c:v>
                </c:pt>
                <c:pt idx="2">
                  <c:v>2.4597998425728101E-2</c:v>
                </c:pt>
                <c:pt idx="3">
                  <c:v>2.2727272727272728E-2</c:v>
                </c:pt>
                <c:pt idx="4">
                  <c:v>2.2422018348623854E-2</c:v>
                </c:pt>
              </c:numCache>
            </c:numRef>
          </c:val>
          <c:smooth val="0"/>
          <c:extLst xmlns:c16r2="http://schemas.microsoft.com/office/drawing/2015/06/chart">
            <c:ext xmlns:c16="http://schemas.microsoft.com/office/drawing/2014/chart" uri="{C3380CC4-5D6E-409C-BE32-E72D297353CC}">
              <c16:uniqueId val="{00000004-28EA-4496-811C-5E672BEA02B5}"/>
            </c:ext>
          </c:extLst>
        </c:ser>
        <c:ser>
          <c:idx val="4"/>
          <c:order val="4"/>
          <c:tx>
            <c:strRef>
              <c:f>Sheet12!$B$15</c:f>
              <c:strCache>
                <c:ptCount val="1"/>
                <c:pt idx="0">
                  <c:v>Swaziland</c:v>
                </c:pt>
              </c:strCache>
            </c:strRef>
          </c:tx>
          <c:spPr>
            <a:ln w="28575" cap="rnd">
              <a:solidFill>
                <a:schemeClr val="accent5"/>
              </a:solidFill>
              <a:round/>
            </a:ln>
            <a:effectLst/>
          </c:spPr>
          <c:marker>
            <c:symbol val="none"/>
          </c:marker>
          <c:cat>
            <c:strRef>
              <c:f>Sheet12!$D$2:$H$2</c:f>
              <c:strCache>
                <c:ptCount val="5"/>
                <c:pt idx="0">
                  <c:v>Q3 2015</c:v>
                </c:pt>
                <c:pt idx="1">
                  <c:v>Q4 2015</c:v>
                </c:pt>
                <c:pt idx="2">
                  <c:v>Q1 2016</c:v>
                </c:pt>
                <c:pt idx="3">
                  <c:v>Q2 2016</c:v>
                </c:pt>
                <c:pt idx="4">
                  <c:v>Q32016</c:v>
                </c:pt>
              </c:strCache>
            </c:strRef>
          </c:cat>
          <c:val>
            <c:numRef>
              <c:f>Sheet12!$D$17:$H$17</c:f>
              <c:numCache>
                <c:formatCode>0.0%</c:formatCode>
                <c:ptCount val="5"/>
                <c:pt idx="0">
                  <c:v>2.5252525252525252E-2</c:v>
                </c:pt>
                <c:pt idx="1">
                  <c:v>1.532377656945131E-2</c:v>
                </c:pt>
                <c:pt idx="2">
                  <c:v>1.1907339250920112E-2</c:v>
                </c:pt>
                <c:pt idx="3">
                  <c:v>1.5941743751230072E-2</c:v>
                </c:pt>
                <c:pt idx="4">
                  <c:v>1.0370069133794225E-2</c:v>
                </c:pt>
              </c:numCache>
            </c:numRef>
          </c:val>
          <c:smooth val="0"/>
          <c:extLst xmlns:c16r2="http://schemas.microsoft.com/office/drawing/2015/06/chart">
            <c:ext xmlns:c16="http://schemas.microsoft.com/office/drawing/2014/chart" uri="{C3380CC4-5D6E-409C-BE32-E72D297353CC}">
              <c16:uniqueId val="{00000005-28EA-4496-811C-5E672BEA02B5}"/>
            </c:ext>
          </c:extLst>
        </c:ser>
        <c:ser>
          <c:idx val="5"/>
          <c:order val="5"/>
          <c:tx>
            <c:strRef>
              <c:f>Sheet12!$B$18</c:f>
              <c:strCache>
                <c:ptCount val="1"/>
                <c:pt idx="0">
                  <c:v>Tanzania</c:v>
                </c:pt>
              </c:strCache>
            </c:strRef>
          </c:tx>
          <c:spPr>
            <a:ln w="28575" cap="rnd">
              <a:solidFill>
                <a:schemeClr val="accent6"/>
              </a:solidFill>
              <a:round/>
            </a:ln>
            <a:effectLst/>
          </c:spPr>
          <c:marker>
            <c:symbol val="none"/>
          </c:marker>
          <c:cat>
            <c:strRef>
              <c:f>Sheet12!$D$2:$H$2</c:f>
              <c:strCache>
                <c:ptCount val="5"/>
                <c:pt idx="0">
                  <c:v>Q3 2015</c:v>
                </c:pt>
                <c:pt idx="1">
                  <c:v>Q4 2015</c:v>
                </c:pt>
                <c:pt idx="2">
                  <c:v>Q1 2016</c:v>
                </c:pt>
                <c:pt idx="3">
                  <c:v>Q2 2016</c:v>
                </c:pt>
                <c:pt idx="4">
                  <c:v>Q32016</c:v>
                </c:pt>
              </c:strCache>
            </c:strRef>
          </c:cat>
          <c:val>
            <c:numRef>
              <c:f>Sheet12!$D$20:$H$20</c:f>
              <c:numCache>
                <c:formatCode>0.0%</c:formatCode>
                <c:ptCount val="5"/>
                <c:pt idx="0">
                  <c:v>2.1001535489623063E-2</c:v>
                </c:pt>
                <c:pt idx="1">
                  <c:v>1.6986253392872779E-2</c:v>
                </c:pt>
                <c:pt idx="2">
                  <c:v>1.6004415011037526E-2</c:v>
                </c:pt>
                <c:pt idx="3">
                  <c:v>1.3002808429711859E-2</c:v>
                </c:pt>
                <c:pt idx="4">
                  <c:v>1.5193328278999241E-2</c:v>
                </c:pt>
              </c:numCache>
            </c:numRef>
          </c:val>
          <c:smooth val="0"/>
          <c:extLst xmlns:c16r2="http://schemas.microsoft.com/office/drawing/2015/06/chart">
            <c:ext xmlns:c16="http://schemas.microsoft.com/office/drawing/2014/chart" uri="{C3380CC4-5D6E-409C-BE32-E72D297353CC}">
              <c16:uniqueId val="{00000006-28EA-4496-811C-5E672BEA02B5}"/>
            </c:ext>
          </c:extLst>
        </c:ser>
        <c:ser>
          <c:idx val="6"/>
          <c:order val="6"/>
          <c:tx>
            <c:strRef>
              <c:f>Sheet12!$B$22</c:f>
              <c:strCache>
                <c:ptCount val="1"/>
                <c:pt idx="0">
                  <c:v>Total</c:v>
                </c:pt>
              </c:strCache>
            </c:strRef>
          </c:tx>
          <c:spPr>
            <a:ln w="28575" cap="rnd">
              <a:solidFill>
                <a:schemeClr val="accent1">
                  <a:lumMod val="60000"/>
                </a:schemeClr>
              </a:solidFill>
              <a:round/>
            </a:ln>
            <a:effectLst/>
          </c:spPr>
          <c:marker>
            <c:symbol val="none"/>
          </c:marker>
          <c:trendline>
            <c:spPr>
              <a:ln w="19050" cap="rnd">
                <a:solidFill>
                  <a:schemeClr val="accent1">
                    <a:lumMod val="60000"/>
                  </a:schemeClr>
                </a:solidFill>
                <a:prstDash val="sysDot"/>
              </a:ln>
              <a:effectLst/>
            </c:spPr>
            <c:trendlineType val="log"/>
            <c:dispRSqr val="0"/>
            <c:dispEq val="0"/>
          </c:trendline>
          <c:cat>
            <c:strRef>
              <c:f>Sheet12!$D$2:$H$2</c:f>
              <c:strCache>
                <c:ptCount val="5"/>
                <c:pt idx="0">
                  <c:v>Q3 2015</c:v>
                </c:pt>
                <c:pt idx="1">
                  <c:v>Q4 2015</c:v>
                </c:pt>
                <c:pt idx="2">
                  <c:v>Q1 2016</c:v>
                </c:pt>
                <c:pt idx="3">
                  <c:v>Q2 2016</c:v>
                </c:pt>
                <c:pt idx="4">
                  <c:v>Q32016</c:v>
                </c:pt>
              </c:strCache>
            </c:strRef>
          </c:cat>
          <c:val>
            <c:numRef>
              <c:f>Sheet12!$D$24:$H$24</c:f>
              <c:numCache>
                <c:formatCode>0.0%</c:formatCode>
                <c:ptCount val="5"/>
                <c:pt idx="0">
                  <c:v>2.1572539834012899E-2</c:v>
                </c:pt>
                <c:pt idx="1">
                  <c:v>1.688886581075643E-2</c:v>
                </c:pt>
                <c:pt idx="2">
                  <c:v>1.2964898991479852E-2</c:v>
                </c:pt>
                <c:pt idx="3">
                  <c:v>1.0706798442647499E-2</c:v>
                </c:pt>
                <c:pt idx="4">
                  <c:v>9.2442006451239067E-3</c:v>
                </c:pt>
              </c:numCache>
            </c:numRef>
          </c:val>
          <c:smooth val="0"/>
          <c:extLst xmlns:c16r2="http://schemas.microsoft.com/office/drawing/2015/06/chart">
            <c:ext xmlns:c16="http://schemas.microsoft.com/office/drawing/2014/chart" uri="{C3380CC4-5D6E-409C-BE32-E72D297353CC}">
              <c16:uniqueId val="{00000008-28EA-4496-811C-5E672BEA02B5}"/>
            </c:ext>
          </c:extLst>
        </c:ser>
        <c:dLbls>
          <c:showLegendKey val="0"/>
          <c:showVal val="0"/>
          <c:showCatName val="0"/>
          <c:showSerName val="0"/>
          <c:showPercent val="0"/>
          <c:showBubbleSize val="0"/>
        </c:dLbls>
        <c:marker val="1"/>
        <c:smooth val="0"/>
        <c:axId val="212491088"/>
        <c:axId val="297556744"/>
      </c:lineChart>
      <c:catAx>
        <c:axId val="212491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7556744"/>
        <c:crosses val="autoZero"/>
        <c:auto val="1"/>
        <c:lblAlgn val="ctr"/>
        <c:lblOffset val="100"/>
        <c:noMultiLvlLbl val="0"/>
      </c:catAx>
      <c:valAx>
        <c:axId val="297556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 HIV Positivity</a:t>
                </a:r>
              </a:p>
            </c:rich>
          </c:tx>
          <c:layout>
            <c:manualLayout>
              <c:xMode val="edge"/>
              <c:yMode val="edge"/>
              <c:x val="4.4825440921879525E-2"/>
              <c:y val="0.27250856939650769"/>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2491088"/>
        <c:crosses val="autoZero"/>
        <c:crossBetween val="between"/>
      </c:valAx>
      <c:valAx>
        <c:axId val="297557136"/>
        <c:scaling>
          <c:orientation val="minMax"/>
        </c:scaling>
        <c:delete val="0"/>
        <c:axPos val="r"/>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Number of Children/Adolescents Tested</a:t>
                </a:r>
              </a:p>
            </c:rich>
          </c:tx>
          <c:layout>
            <c:manualLayout>
              <c:xMode val="edge"/>
              <c:yMode val="edge"/>
              <c:x val="0.9397696853340799"/>
              <c:y val="8.562898842231241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7557528"/>
        <c:crosses val="max"/>
        <c:crossBetween val="between"/>
      </c:valAx>
      <c:catAx>
        <c:axId val="297557528"/>
        <c:scaling>
          <c:orientation val="minMax"/>
        </c:scaling>
        <c:delete val="1"/>
        <c:axPos val="b"/>
        <c:majorTickMark val="out"/>
        <c:minorTickMark val="none"/>
        <c:tickLblPos val="nextTo"/>
        <c:crossAx val="297557136"/>
        <c:crosses val="autoZero"/>
        <c:auto val="1"/>
        <c:lblAlgn val="ctr"/>
        <c:lblOffset val="100"/>
        <c:noMultiLvlLbl val="0"/>
      </c:catAx>
      <c:spPr>
        <a:noFill/>
        <a:ln>
          <a:noFill/>
        </a:ln>
        <a:effectLst/>
      </c:spPr>
    </c:plotArea>
    <c:legend>
      <c:legendPos val="b"/>
      <c:legendEntry>
        <c:idx val="8"/>
        <c:delete val="1"/>
      </c:legendEntry>
      <c:layout>
        <c:manualLayout>
          <c:xMode val="edge"/>
          <c:yMode val="edge"/>
          <c:x val="8.4102626912451156E-2"/>
          <c:y val="0.76289538534517165"/>
          <c:w val="0.83537867615984562"/>
          <c:h val="0.2289745307517222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200">
          <a:latin typeface="Arial" panose="020B0604020202020204" pitchFamily="34" charset="0"/>
          <a:cs typeface="Arial" panose="020B0604020202020204" pitchFamily="34" charset="0"/>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HIV-Positivity Among Three Age Groups in Three Countries</a:t>
            </a:r>
          </a:p>
        </c:rich>
      </c:tx>
      <c:layout>
        <c:manualLayout>
          <c:xMode val="edge"/>
          <c:yMode val="edge"/>
          <c:x val="0.17528053111008182"/>
          <c:y val="1.42284362140815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9.3617724255056364E-2"/>
          <c:y val="0.14365188649256919"/>
          <c:w val="0.88481364829396325"/>
          <c:h val="0.6303410736666456"/>
        </c:manualLayout>
      </c:layout>
      <c:barChart>
        <c:barDir val="col"/>
        <c:grouping val="clustered"/>
        <c:varyColors val="0"/>
        <c:ser>
          <c:idx val="2"/>
          <c:order val="0"/>
          <c:tx>
            <c:strRef>
              <c:f>Sheet13!$A$12</c:f>
              <c:strCache>
                <c:ptCount val="1"/>
                <c:pt idx="0">
                  <c:v>Cote d'Ivoire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Sheet13!$D$13:$D$15</c:f>
              <c:numCache>
                <c:formatCode>0.0%</c:formatCode>
                <c:ptCount val="3"/>
                <c:pt idx="0">
                  <c:v>3.9481444924588036E-3</c:v>
                </c:pt>
                <c:pt idx="1">
                  <c:v>6.4624616703485111E-3</c:v>
                </c:pt>
                <c:pt idx="2">
                  <c:v>8.4213531258920931E-3</c:v>
                </c:pt>
              </c:numCache>
            </c:numRef>
          </c:val>
          <c:extLst xmlns:c16r2="http://schemas.microsoft.com/office/drawing/2015/06/chart">
            <c:ext xmlns:c16="http://schemas.microsoft.com/office/drawing/2014/chart" uri="{C3380CC4-5D6E-409C-BE32-E72D297353CC}">
              <c16:uniqueId val="{00000000-EDCB-410F-9174-E54AC63BDD86}"/>
            </c:ext>
          </c:extLst>
        </c:ser>
        <c:ser>
          <c:idx val="0"/>
          <c:order val="1"/>
          <c:tx>
            <c:strRef>
              <c:f>Sheet13!$A$2</c:f>
              <c:strCache>
                <c:ptCount val="1"/>
                <c:pt idx="0">
                  <c:v>Lesotho</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Sheet13!$A$3:$A$5</c:f>
              <c:strCache>
                <c:ptCount val="3"/>
                <c:pt idx="0">
                  <c:v>0-4years</c:v>
                </c:pt>
                <c:pt idx="1">
                  <c:v>5-9 years</c:v>
                </c:pt>
                <c:pt idx="2">
                  <c:v>10-14 years</c:v>
                </c:pt>
              </c:strCache>
            </c:strRef>
          </c:cat>
          <c:val>
            <c:numRef>
              <c:f>Sheet13!$D$3:$D$5</c:f>
              <c:numCache>
                <c:formatCode>0.0%</c:formatCode>
                <c:ptCount val="3"/>
                <c:pt idx="0">
                  <c:v>1.1299649255853635E-2</c:v>
                </c:pt>
                <c:pt idx="1">
                  <c:v>1.2275762734057876E-2</c:v>
                </c:pt>
                <c:pt idx="2">
                  <c:v>1.3032989755318148E-2</c:v>
                </c:pt>
              </c:numCache>
            </c:numRef>
          </c:val>
          <c:extLst xmlns:c16r2="http://schemas.microsoft.com/office/drawing/2015/06/chart">
            <c:ext xmlns:c16="http://schemas.microsoft.com/office/drawing/2014/chart" uri="{C3380CC4-5D6E-409C-BE32-E72D297353CC}">
              <c16:uniqueId val="{00000001-EDCB-410F-9174-E54AC63BDD86}"/>
            </c:ext>
          </c:extLst>
        </c:ser>
        <c:ser>
          <c:idx val="1"/>
          <c:order val="2"/>
          <c:tx>
            <c:strRef>
              <c:f>Sheet13!$A$7</c:f>
              <c:strCache>
                <c:ptCount val="1"/>
                <c:pt idx="0">
                  <c:v>Swaziland</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Sheet13!$D$8:$D$10</c:f>
              <c:numCache>
                <c:formatCode>0.0%</c:formatCode>
                <c:ptCount val="3"/>
                <c:pt idx="0">
                  <c:v>9.3771346953983731E-3</c:v>
                </c:pt>
                <c:pt idx="1">
                  <c:v>2.6325411334552101E-2</c:v>
                </c:pt>
                <c:pt idx="2">
                  <c:v>3.638814016172507E-2</c:v>
                </c:pt>
              </c:numCache>
            </c:numRef>
          </c:val>
          <c:extLst xmlns:c16r2="http://schemas.microsoft.com/office/drawing/2015/06/chart">
            <c:ext xmlns:c16="http://schemas.microsoft.com/office/drawing/2014/chart" uri="{C3380CC4-5D6E-409C-BE32-E72D297353CC}">
              <c16:uniqueId val="{00000002-EDCB-410F-9174-E54AC63BDD86}"/>
            </c:ext>
          </c:extLst>
        </c:ser>
        <c:dLbls>
          <c:dLblPos val="outEnd"/>
          <c:showLegendKey val="0"/>
          <c:showVal val="1"/>
          <c:showCatName val="0"/>
          <c:showSerName val="0"/>
          <c:showPercent val="0"/>
          <c:showBubbleSize val="0"/>
        </c:dLbls>
        <c:gapWidth val="219"/>
        <c:overlap val="-27"/>
        <c:axId val="297558312"/>
        <c:axId val="214908120"/>
      </c:barChart>
      <c:catAx>
        <c:axId val="297558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4908120"/>
        <c:crosses val="autoZero"/>
        <c:auto val="1"/>
        <c:lblAlgn val="ctr"/>
        <c:lblOffset val="100"/>
        <c:noMultiLvlLbl val="0"/>
      </c:catAx>
      <c:valAx>
        <c:axId val="2149081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 HIV-Positive</a:t>
                </a:r>
              </a:p>
            </c:rich>
          </c:tx>
          <c:layout>
            <c:manualLayout>
              <c:xMode val="edge"/>
              <c:yMode val="edge"/>
              <c:x val="2.0165139176712695E-2"/>
              <c:y val="0.288432829287491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7558312"/>
        <c:crosses val="autoZero"/>
        <c:crossBetween val="between"/>
      </c:valAx>
      <c:spPr>
        <a:noFill/>
        <a:ln>
          <a:noFill/>
        </a:ln>
        <a:effectLst/>
      </c:spPr>
    </c:plotArea>
    <c:legend>
      <c:legendPos val="b"/>
      <c:layout>
        <c:manualLayout>
          <c:xMode val="edge"/>
          <c:yMode val="edge"/>
          <c:x val="0.26398456075343524"/>
          <c:y val="0.86015463208866794"/>
          <c:w val="0.47203087849312952"/>
          <c:h val="8.903601899113072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103749458818883E-2"/>
          <c:y val="0.18010309073376349"/>
          <c:w val="0.82093048049082695"/>
          <c:h val="0.68756689630947765"/>
        </c:manualLayout>
      </c:layout>
      <c:barChart>
        <c:barDir val="col"/>
        <c:grouping val="clustered"/>
        <c:varyColors val="0"/>
        <c:ser>
          <c:idx val="0"/>
          <c:order val="0"/>
          <c:tx>
            <c:strRef>
              <c:f>Sheet14!$B$2</c:f>
              <c:strCache>
                <c:ptCount val="1"/>
                <c:pt idx="0">
                  <c:v>TB</c:v>
                </c:pt>
              </c:strCache>
            </c:strRef>
          </c:tx>
          <c:spPr>
            <a:solidFill>
              <a:schemeClr val="accent6"/>
            </a:solidFill>
            <a:ln>
              <a:noFill/>
            </a:ln>
            <a:effectLst/>
          </c:spPr>
          <c:invertIfNegative val="0"/>
          <c:dLbls>
            <c:dLbl>
              <c:idx val="2"/>
              <c:layout>
                <c:manualLayout>
                  <c:x val="2.0639640330702294E-3"/>
                  <c:y val="2.104230663445700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881-4004-9CAC-F9E106EE4FB4}"/>
                </c:ext>
                <c:ext xmlns:c15="http://schemas.microsoft.com/office/drawing/2012/chart" uri="{CE6537A1-D6FC-4f65-9D91-7224C49458BB}"/>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Sheet14!$A$3:$A$5</c:f>
              <c:strCache>
                <c:ptCount val="3"/>
                <c:pt idx="0">
                  <c:v>0-4 years</c:v>
                </c:pt>
                <c:pt idx="1">
                  <c:v>5-9 years</c:v>
                </c:pt>
                <c:pt idx="2">
                  <c:v>10-14 years</c:v>
                </c:pt>
              </c:strCache>
            </c:strRef>
          </c:cat>
          <c:val>
            <c:numRef>
              <c:f>Sheet14!$B$3:$B$5</c:f>
              <c:numCache>
                <c:formatCode>0.00%</c:formatCode>
                <c:ptCount val="3"/>
                <c:pt idx="0">
                  <c:v>9.2299999999999993E-2</c:v>
                </c:pt>
                <c:pt idx="1">
                  <c:v>0.111</c:v>
                </c:pt>
                <c:pt idx="2">
                  <c:v>0.20599999999999999</c:v>
                </c:pt>
              </c:numCache>
            </c:numRef>
          </c:val>
          <c:extLst xmlns:c16r2="http://schemas.microsoft.com/office/drawing/2015/06/chart">
            <c:ext xmlns:c16="http://schemas.microsoft.com/office/drawing/2014/chart" uri="{C3380CC4-5D6E-409C-BE32-E72D297353CC}">
              <c16:uniqueId val="{00000000-6881-4004-9CAC-F9E106EE4FB4}"/>
            </c:ext>
          </c:extLst>
        </c:ser>
        <c:ser>
          <c:idx val="1"/>
          <c:order val="1"/>
          <c:tx>
            <c:strRef>
              <c:f>Sheet14!$C$2</c:f>
              <c:strCache>
                <c:ptCount val="1"/>
                <c:pt idx="0">
                  <c:v>Nutrition</c:v>
                </c:pt>
              </c:strCache>
            </c:strRef>
          </c:tx>
          <c:spPr>
            <a:solidFill>
              <a:schemeClr val="accent2"/>
            </a:solidFill>
            <a:ln>
              <a:noFill/>
            </a:ln>
            <a:effectLst/>
          </c:spPr>
          <c:invertIfNegative val="0"/>
          <c:dLbls>
            <c:dLbl>
              <c:idx val="1"/>
              <c:layout>
                <c:manualLayout>
                  <c:x val="-6.1918920992106883E-3"/>
                  <c:y val="-5.26057665861426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6881-4004-9CAC-F9E106EE4FB4}"/>
                </c:ext>
                <c:ext xmlns:c15="http://schemas.microsoft.com/office/drawing/2012/chart" uri="{CE6537A1-D6FC-4f65-9D91-7224C49458BB}"/>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Sheet14!$A$3:$A$5</c:f>
              <c:strCache>
                <c:ptCount val="3"/>
                <c:pt idx="0">
                  <c:v>0-4 years</c:v>
                </c:pt>
                <c:pt idx="1">
                  <c:v>5-9 years</c:v>
                </c:pt>
                <c:pt idx="2">
                  <c:v>10-14 years</c:v>
                </c:pt>
              </c:strCache>
            </c:strRef>
          </c:cat>
          <c:val>
            <c:numRef>
              <c:f>Sheet14!$C$3:$C$5</c:f>
              <c:numCache>
                <c:formatCode>0.00%</c:formatCode>
                <c:ptCount val="3"/>
                <c:pt idx="0">
                  <c:v>2.8400000000000002E-2</c:v>
                </c:pt>
                <c:pt idx="1">
                  <c:v>1.77E-2</c:v>
                </c:pt>
                <c:pt idx="2">
                  <c:v>5.4699999999999999E-2</c:v>
                </c:pt>
              </c:numCache>
            </c:numRef>
          </c:val>
          <c:extLst xmlns:c16r2="http://schemas.microsoft.com/office/drawing/2015/06/chart">
            <c:ext xmlns:c16="http://schemas.microsoft.com/office/drawing/2014/chart" uri="{C3380CC4-5D6E-409C-BE32-E72D297353CC}">
              <c16:uniqueId val="{00000001-6881-4004-9CAC-F9E106EE4FB4}"/>
            </c:ext>
          </c:extLst>
        </c:ser>
        <c:ser>
          <c:idx val="2"/>
          <c:order val="2"/>
          <c:tx>
            <c:strRef>
              <c:f>Sheet14!$D$2</c:f>
              <c:strCache>
                <c:ptCount val="1"/>
                <c:pt idx="0">
                  <c:v>Out-patient</c:v>
                </c:pt>
              </c:strCache>
            </c:strRef>
          </c:tx>
          <c:spPr>
            <a:solidFill>
              <a:srgbClr val="00B050"/>
            </a:solidFill>
            <a:ln>
              <a:noFill/>
            </a:ln>
            <a:effectLst/>
          </c:spPr>
          <c:invertIfNegative val="0"/>
          <c:dLbls>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Sheet14!$A$3:$A$5</c:f>
              <c:strCache>
                <c:ptCount val="3"/>
                <c:pt idx="0">
                  <c:v>0-4 years</c:v>
                </c:pt>
                <c:pt idx="1">
                  <c:v>5-9 years</c:v>
                </c:pt>
                <c:pt idx="2">
                  <c:v>10-14 years</c:v>
                </c:pt>
              </c:strCache>
            </c:strRef>
          </c:cat>
          <c:val>
            <c:numRef>
              <c:f>Sheet14!$D$3:$D$5</c:f>
              <c:numCache>
                <c:formatCode>0.00%</c:formatCode>
                <c:ptCount val="3"/>
                <c:pt idx="0">
                  <c:v>1.3599999999999999E-2</c:v>
                </c:pt>
                <c:pt idx="1">
                  <c:v>7.4999999999999997E-3</c:v>
                </c:pt>
                <c:pt idx="2">
                  <c:v>8.0000000000000002E-3</c:v>
                </c:pt>
              </c:numCache>
            </c:numRef>
          </c:val>
          <c:extLst xmlns:c16r2="http://schemas.microsoft.com/office/drawing/2015/06/chart">
            <c:ext xmlns:c16="http://schemas.microsoft.com/office/drawing/2014/chart" uri="{C3380CC4-5D6E-409C-BE32-E72D297353CC}">
              <c16:uniqueId val="{00000002-6881-4004-9CAC-F9E106EE4FB4}"/>
            </c:ext>
          </c:extLst>
        </c:ser>
        <c:ser>
          <c:idx val="3"/>
          <c:order val="3"/>
          <c:tx>
            <c:strRef>
              <c:f>Sheet14!$E$2</c:f>
              <c:strCache>
                <c:ptCount val="1"/>
                <c:pt idx="0">
                  <c:v>Child Wellness Clinics/Under 5</c:v>
                </c:pt>
              </c:strCache>
            </c:strRef>
          </c:tx>
          <c:spPr>
            <a:solidFill>
              <a:schemeClr val="accent4"/>
            </a:solidFill>
            <a:ln>
              <a:noFill/>
            </a:ln>
            <a:effectLst/>
          </c:spPr>
          <c:invertIfNegative val="0"/>
          <c:dLbls>
            <c:dLbl>
              <c:idx val="0"/>
              <c:layout>
                <c:manualLayout>
                  <c:x val="2.6831532429912982E-2"/>
                  <c:y val="-3.156345995168563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6881-4004-9CAC-F9E106EE4FB4}"/>
                </c:ext>
                <c:ext xmlns:c15="http://schemas.microsoft.com/office/drawing/2012/chart" uri="{CE6537A1-D6FC-4f65-9D91-7224C49458BB}"/>
              </c:extLst>
            </c:dLbl>
            <c:dLbl>
              <c:idx val="1"/>
              <c:layout>
                <c:manualLayout>
                  <c:x val="1.4447748231491605E-2"/>
                  <c:y val="-3.156345995168553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6881-4004-9CAC-F9E106EE4FB4}"/>
                </c:ext>
                <c:ext xmlns:c15="http://schemas.microsoft.com/office/drawing/2012/chart" uri="{CE6537A1-D6FC-4f65-9D91-7224C49458BB}"/>
              </c:extLst>
            </c:dLbl>
            <c:dLbl>
              <c:idx val="2"/>
              <c:layout>
                <c:manualLayout>
                  <c:x val="2.0639640330702294E-3"/>
                  <c:y val="2.1042306634456928E-2"/>
                </c:manualLayout>
              </c:layout>
              <c:tx>
                <c:rich>
                  <a:bodyPr/>
                  <a:lstStyle/>
                  <a:p>
                    <a:r>
                      <a:rPr lang="en-US"/>
                      <a:t>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6881-4004-9CAC-F9E106EE4FB4}"/>
                </c:ext>
                <c:ext xmlns:c15="http://schemas.microsoft.com/office/drawing/2012/chart" uri="{CE6537A1-D6FC-4f65-9D91-7224C49458BB}"/>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Sheet14!$A$3:$A$5</c:f>
              <c:strCache>
                <c:ptCount val="3"/>
                <c:pt idx="0">
                  <c:v>0-4 years</c:v>
                </c:pt>
                <c:pt idx="1">
                  <c:v>5-9 years</c:v>
                </c:pt>
                <c:pt idx="2">
                  <c:v>10-14 years</c:v>
                </c:pt>
              </c:strCache>
            </c:strRef>
          </c:cat>
          <c:val>
            <c:numRef>
              <c:f>Sheet14!$E$3:$E$5</c:f>
              <c:numCache>
                <c:formatCode>0.00%</c:formatCode>
                <c:ptCount val="3"/>
                <c:pt idx="0">
                  <c:v>7.4999999999999997E-3</c:v>
                </c:pt>
                <c:pt idx="1">
                  <c:v>1.32E-2</c:v>
                </c:pt>
                <c:pt idx="2">
                  <c:v>0</c:v>
                </c:pt>
              </c:numCache>
            </c:numRef>
          </c:val>
          <c:extLst xmlns:c16r2="http://schemas.microsoft.com/office/drawing/2015/06/chart">
            <c:ext xmlns:c16="http://schemas.microsoft.com/office/drawing/2014/chart" uri="{C3380CC4-5D6E-409C-BE32-E72D297353CC}">
              <c16:uniqueId val="{00000003-6881-4004-9CAC-F9E106EE4FB4}"/>
            </c:ext>
          </c:extLst>
        </c:ser>
        <c:ser>
          <c:idx val="4"/>
          <c:order val="4"/>
          <c:tx>
            <c:strRef>
              <c:f>Sheet14!$F$2</c:f>
              <c:strCache>
                <c:ptCount val="1"/>
                <c:pt idx="0">
                  <c:v>In-Patient</c:v>
                </c:pt>
              </c:strCache>
            </c:strRef>
          </c:tx>
          <c:spPr>
            <a:solidFill>
              <a:srgbClr val="FF66CC"/>
            </a:solidFill>
            <a:ln>
              <a:noFill/>
            </a:ln>
            <a:effectLst/>
          </c:spPr>
          <c:invertIfNegative val="0"/>
          <c:dLbls>
            <c:dLbl>
              <c:idx val="0"/>
              <c:layout>
                <c:manualLayout>
                  <c:x val="3.9215316628334322E-2"/>
                  <c:y val="-3.1563459951685635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6881-4004-9CAC-F9E106EE4FB4}"/>
                </c:ext>
                <c:ext xmlns:c15="http://schemas.microsoft.com/office/drawing/2012/chart" uri="{CE6537A1-D6FC-4f65-9D91-7224C49458BB}"/>
              </c:extLst>
            </c:dLbl>
            <c:dLbl>
              <c:idx val="1"/>
              <c:layout>
                <c:manualLayout>
                  <c:x val="1.6511712264561759E-2"/>
                  <c:y val="-1.578172997584276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6881-4004-9CAC-F9E106EE4FB4}"/>
                </c:ext>
                <c:ext xmlns:c15="http://schemas.microsoft.com/office/drawing/2012/chart" uri="{CE6537A1-D6FC-4f65-9D91-7224C49458BB}"/>
              </c:extLst>
            </c:dLbl>
            <c:dLbl>
              <c:idx val="2"/>
              <c:layout>
                <c:manualLayout>
                  <c:x val="2.2703604363772525E-2"/>
                  <c:y val="0"/>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6881-4004-9CAC-F9E106EE4FB4}"/>
                </c:ext>
                <c:ext xmlns:c15="http://schemas.microsoft.com/office/drawing/2012/chart" uri="{CE6537A1-D6FC-4f65-9D91-7224C49458BB}"/>
              </c:extLst>
            </c:dLbl>
            <c:numFmt formatCode="0.0%" sourceLinked="0"/>
            <c:spPr>
              <a:noFill/>
              <a:ln>
                <a:noFill/>
              </a:ln>
              <a:effectLst/>
            </c:spPr>
            <c:txPr>
              <a:bodyPr rot="0" spcFirstLastPara="1" vertOverflow="clip" horzOverflow="clip" vert="horz" wrap="square" lIns="38100" tIns="19050" rIns="38100" bIns="19050" anchor="ctr" anchorCtr="1">
                <a:spAutoFit/>
              </a:bodyPr>
              <a:lstStyle/>
              <a:p>
                <a:pPr>
                  <a:defRPr sz="1000" b="0" i="0" u="none" strike="noStrike" kern="1200" baseline="0">
                    <a:solidFill>
                      <a:schemeClr val="tx1">
                        <a:lumMod val="50000"/>
                        <a:lumOff val="50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Sheet14!$A$3:$A$5</c:f>
              <c:strCache>
                <c:ptCount val="3"/>
                <c:pt idx="0">
                  <c:v>0-4 years</c:v>
                </c:pt>
                <c:pt idx="1">
                  <c:v>5-9 years</c:v>
                </c:pt>
                <c:pt idx="2">
                  <c:v>10-14 years</c:v>
                </c:pt>
              </c:strCache>
            </c:strRef>
          </c:cat>
          <c:val>
            <c:numRef>
              <c:f>Sheet14!$F$3:$F$5</c:f>
              <c:numCache>
                <c:formatCode>0.00%</c:formatCode>
                <c:ptCount val="3"/>
                <c:pt idx="0">
                  <c:v>8.0999999999999996E-3</c:v>
                </c:pt>
                <c:pt idx="1">
                  <c:v>7.4999999999999997E-3</c:v>
                </c:pt>
                <c:pt idx="2">
                  <c:v>1.2999999999999999E-2</c:v>
                </c:pt>
              </c:numCache>
            </c:numRef>
          </c:val>
          <c:extLst xmlns:c16r2="http://schemas.microsoft.com/office/drawing/2015/06/chart">
            <c:ext xmlns:c16="http://schemas.microsoft.com/office/drawing/2014/chart" uri="{C3380CC4-5D6E-409C-BE32-E72D297353CC}">
              <c16:uniqueId val="{00000004-6881-4004-9CAC-F9E106EE4FB4}"/>
            </c:ext>
          </c:extLst>
        </c:ser>
        <c:dLbls>
          <c:dLblPos val="outEnd"/>
          <c:showLegendKey val="0"/>
          <c:showVal val="1"/>
          <c:showCatName val="0"/>
          <c:showSerName val="0"/>
          <c:showPercent val="0"/>
          <c:showBubbleSize val="0"/>
        </c:dLbls>
        <c:gapWidth val="444"/>
        <c:overlap val="-90"/>
        <c:axId val="298521792"/>
        <c:axId val="298522184"/>
      </c:barChart>
      <c:catAx>
        <c:axId val="2985217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522184"/>
        <c:crosses val="autoZero"/>
        <c:auto val="1"/>
        <c:lblAlgn val="ctr"/>
        <c:lblOffset val="100"/>
        <c:noMultiLvlLbl val="0"/>
      </c:catAx>
      <c:valAx>
        <c:axId val="298522184"/>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 HIV-Positive</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crossAx val="298521792"/>
        <c:crosses val="autoZero"/>
        <c:crossBetween val="between"/>
      </c:valAx>
      <c:spPr>
        <a:noFill/>
        <a:ln>
          <a:noFill/>
        </a:ln>
        <a:effectLst/>
      </c:spPr>
    </c:plotArea>
    <c:legend>
      <c:legendPos val="t"/>
      <c:layout>
        <c:manualLayout>
          <c:xMode val="edge"/>
          <c:yMode val="edge"/>
          <c:x val="3.3488222728696969E-2"/>
          <c:y val="0.12016068369270942"/>
          <c:w val="0.84014501053759272"/>
          <c:h val="0.10525068673033643"/>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05084933569797"/>
          <c:y val="0.20476190476190476"/>
          <c:w val="0.81002162987363546"/>
          <c:h val="0.56653705478318028"/>
        </c:manualLayout>
      </c:layout>
      <c:barChart>
        <c:barDir val="col"/>
        <c:grouping val="percentStacked"/>
        <c:varyColors val="0"/>
        <c:ser>
          <c:idx val="0"/>
          <c:order val="0"/>
          <c:tx>
            <c:strRef>
              <c:f>Sheet16!$C$2</c:f>
              <c:strCache>
                <c:ptCount val="1"/>
                <c:pt idx="0">
                  <c:v>Out-Patient</c:v>
                </c:pt>
              </c:strCache>
            </c:strRef>
          </c:tx>
          <c:spPr>
            <a:solidFill>
              <a:srgbClr val="00B050"/>
            </a:solidFill>
            <a:ln>
              <a:noFill/>
            </a:ln>
            <a:effectLst/>
          </c:spPr>
          <c:invertIfNegative val="0"/>
          <c:cat>
            <c:strRef>
              <c:f>Sheet16!$B$3:$B$5</c:f>
              <c:strCache>
                <c:ptCount val="3"/>
                <c:pt idx="0">
                  <c:v>0-4 years</c:v>
                </c:pt>
                <c:pt idx="1">
                  <c:v>5-9 years</c:v>
                </c:pt>
                <c:pt idx="2">
                  <c:v>10-14 years</c:v>
                </c:pt>
              </c:strCache>
            </c:strRef>
          </c:cat>
          <c:val>
            <c:numRef>
              <c:f>Sheet16!$C$3:$C$5</c:f>
              <c:numCache>
                <c:formatCode>0%</c:formatCode>
                <c:ptCount val="3"/>
                <c:pt idx="0">
                  <c:v>0.59872611464968151</c:v>
                </c:pt>
                <c:pt idx="1">
                  <c:v>0.68860759493670887</c:v>
                </c:pt>
                <c:pt idx="2">
                  <c:v>0.67510548523206748</c:v>
                </c:pt>
              </c:numCache>
            </c:numRef>
          </c:val>
          <c:extLst xmlns:c16r2="http://schemas.microsoft.com/office/drawing/2015/06/chart">
            <c:ext xmlns:c16="http://schemas.microsoft.com/office/drawing/2014/chart" uri="{C3380CC4-5D6E-409C-BE32-E72D297353CC}">
              <c16:uniqueId val="{00000000-6A11-4E13-87F2-01FB4226C362}"/>
            </c:ext>
          </c:extLst>
        </c:ser>
        <c:ser>
          <c:idx val="1"/>
          <c:order val="1"/>
          <c:tx>
            <c:strRef>
              <c:f>Sheet16!$D$2</c:f>
              <c:strCache>
                <c:ptCount val="1"/>
                <c:pt idx="0">
                  <c:v>CWC/Under 5</c:v>
                </c:pt>
              </c:strCache>
            </c:strRef>
          </c:tx>
          <c:spPr>
            <a:solidFill>
              <a:srgbClr val="7030A0"/>
            </a:solidFill>
            <a:ln>
              <a:noFill/>
            </a:ln>
            <a:effectLst/>
          </c:spPr>
          <c:invertIfNegative val="0"/>
          <c:cat>
            <c:strRef>
              <c:f>Sheet16!$B$3:$B$5</c:f>
              <c:strCache>
                <c:ptCount val="3"/>
                <c:pt idx="0">
                  <c:v>0-4 years</c:v>
                </c:pt>
                <c:pt idx="1">
                  <c:v>5-9 years</c:v>
                </c:pt>
                <c:pt idx="2">
                  <c:v>10-14 years</c:v>
                </c:pt>
              </c:strCache>
            </c:strRef>
          </c:cat>
          <c:val>
            <c:numRef>
              <c:f>Sheet16!$D$3:$D$5</c:f>
              <c:numCache>
                <c:formatCode>0%</c:formatCode>
                <c:ptCount val="3"/>
                <c:pt idx="0">
                  <c:v>0.15127388535031847</c:v>
                </c:pt>
                <c:pt idx="1">
                  <c:v>0</c:v>
                </c:pt>
                <c:pt idx="2">
                  <c:v>0</c:v>
                </c:pt>
              </c:numCache>
            </c:numRef>
          </c:val>
          <c:extLst xmlns:c16r2="http://schemas.microsoft.com/office/drawing/2015/06/chart">
            <c:ext xmlns:c16="http://schemas.microsoft.com/office/drawing/2014/chart" uri="{C3380CC4-5D6E-409C-BE32-E72D297353CC}">
              <c16:uniqueId val="{00000001-6A11-4E13-87F2-01FB4226C362}"/>
            </c:ext>
          </c:extLst>
        </c:ser>
        <c:ser>
          <c:idx val="2"/>
          <c:order val="2"/>
          <c:tx>
            <c:strRef>
              <c:f>Sheet16!$E$2</c:f>
              <c:strCache>
                <c:ptCount val="1"/>
                <c:pt idx="0">
                  <c:v>In-Patient</c:v>
                </c:pt>
              </c:strCache>
            </c:strRef>
          </c:tx>
          <c:spPr>
            <a:solidFill>
              <a:srgbClr val="FF66FF"/>
            </a:solidFill>
            <a:ln>
              <a:noFill/>
            </a:ln>
            <a:effectLst/>
          </c:spPr>
          <c:invertIfNegative val="0"/>
          <c:cat>
            <c:strRef>
              <c:f>Sheet16!$B$3:$B$5</c:f>
              <c:strCache>
                <c:ptCount val="3"/>
                <c:pt idx="0">
                  <c:v>0-4 years</c:v>
                </c:pt>
                <c:pt idx="1">
                  <c:v>5-9 years</c:v>
                </c:pt>
                <c:pt idx="2">
                  <c:v>10-14 years</c:v>
                </c:pt>
              </c:strCache>
            </c:strRef>
          </c:cat>
          <c:val>
            <c:numRef>
              <c:f>Sheet16!$E$3:$E$5</c:f>
              <c:numCache>
                <c:formatCode>0%</c:formatCode>
                <c:ptCount val="3"/>
                <c:pt idx="0">
                  <c:v>0.11305732484076433</c:v>
                </c:pt>
                <c:pt idx="1">
                  <c:v>0.10886075949367088</c:v>
                </c:pt>
                <c:pt idx="2">
                  <c:v>0.10337552742616034</c:v>
                </c:pt>
              </c:numCache>
            </c:numRef>
          </c:val>
          <c:extLst xmlns:c16r2="http://schemas.microsoft.com/office/drawing/2015/06/chart">
            <c:ext xmlns:c16="http://schemas.microsoft.com/office/drawing/2014/chart" uri="{C3380CC4-5D6E-409C-BE32-E72D297353CC}">
              <c16:uniqueId val="{00000002-6A11-4E13-87F2-01FB4226C362}"/>
            </c:ext>
          </c:extLst>
        </c:ser>
        <c:ser>
          <c:idx val="4"/>
          <c:order val="3"/>
          <c:tx>
            <c:strRef>
              <c:f>Sheet16!$G$2</c:f>
              <c:strCache>
                <c:ptCount val="1"/>
                <c:pt idx="0">
                  <c:v>Nutrition</c:v>
                </c:pt>
              </c:strCache>
            </c:strRef>
          </c:tx>
          <c:spPr>
            <a:solidFill>
              <a:schemeClr val="accent5"/>
            </a:solidFill>
            <a:ln>
              <a:noFill/>
            </a:ln>
            <a:effectLst/>
          </c:spPr>
          <c:invertIfNegative val="0"/>
          <c:cat>
            <c:strRef>
              <c:f>Sheet16!$B$3:$B$5</c:f>
              <c:strCache>
                <c:ptCount val="3"/>
                <c:pt idx="0">
                  <c:v>0-4 years</c:v>
                </c:pt>
                <c:pt idx="1">
                  <c:v>5-9 years</c:v>
                </c:pt>
                <c:pt idx="2">
                  <c:v>10-14 years</c:v>
                </c:pt>
              </c:strCache>
            </c:strRef>
          </c:cat>
          <c:val>
            <c:numRef>
              <c:f>Sheet16!$G$3:$G$5</c:f>
              <c:numCache>
                <c:formatCode>0%</c:formatCode>
                <c:ptCount val="3"/>
                <c:pt idx="0">
                  <c:v>2.3885350318471339E-2</c:v>
                </c:pt>
                <c:pt idx="1">
                  <c:v>0</c:v>
                </c:pt>
                <c:pt idx="2">
                  <c:v>0</c:v>
                </c:pt>
              </c:numCache>
            </c:numRef>
          </c:val>
          <c:extLst xmlns:c16r2="http://schemas.microsoft.com/office/drawing/2015/06/chart">
            <c:ext xmlns:c16="http://schemas.microsoft.com/office/drawing/2014/chart" uri="{C3380CC4-5D6E-409C-BE32-E72D297353CC}">
              <c16:uniqueId val="{00000003-6A11-4E13-87F2-01FB4226C362}"/>
            </c:ext>
          </c:extLst>
        </c:ser>
        <c:ser>
          <c:idx val="5"/>
          <c:order val="4"/>
          <c:tx>
            <c:strRef>
              <c:f>Sheet16!$H$2</c:f>
              <c:strCache>
                <c:ptCount val="1"/>
                <c:pt idx="0">
                  <c:v>TB</c:v>
                </c:pt>
              </c:strCache>
            </c:strRef>
          </c:tx>
          <c:spPr>
            <a:solidFill>
              <a:schemeClr val="accent6"/>
            </a:solidFill>
            <a:ln>
              <a:noFill/>
            </a:ln>
            <a:effectLst/>
          </c:spPr>
          <c:invertIfNegative val="0"/>
          <c:cat>
            <c:strRef>
              <c:f>Sheet16!$B$3:$B$5</c:f>
              <c:strCache>
                <c:ptCount val="3"/>
                <c:pt idx="0">
                  <c:v>0-4 years</c:v>
                </c:pt>
                <c:pt idx="1">
                  <c:v>5-9 years</c:v>
                </c:pt>
                <c:pt idx="2">
                  <c:v>10-14 years</c:v>
                </c:pt>
              </c:strCache>
            </c:strRef>
          </c:cat>
          <c:val>
            <c:numRef>
              <c:f>Sheet16!$H$3:$H$5</c:f>
              <c:numCache>
                <c:formatCode>0%</c:formatCode>
                <c:ptCount val="3"/>
                <c:pt idx="0">
                  <c:v>1.4331210191082803E-2</c:v>
                </c:pt>
                <c:pt idx="1">
                  <c:v>3.2911392405063293E-2</c:v>
                </c:pt>
                <c:pt idx="2">
                  <c:v>3.7974683544303799E-2</c:v>
                </c:pt>
              </c:numCache>
            </c:numRef>
          </c:val>
          <c:extLst xmlns:c16r2="http://schemas.microsoft.com/office/drawing/2015/06/chart">
            <c:ext xmlns:c16="http://schemas.microsoft.com/office/drawing/2014/chart" uri="{C3380CC4-5D6E-409C-BE32-E72D297353CC}">
              <c16:uniqueId val="{00000004-6A11-4E13-87F2-01FB4226C362}"/>
            </c:ext>
          </c:extLst>
        </c:ser>
        <c:ser>
          <c:idx val="6"/>
          <c:order val="5"/>
          <c:tx>
            <c:strRef>
              <c:f>Sheet16!$I$2</c:f>
              <c:strCache>
                <c:ptCount val="1"/>
                <c:pt idx="0">
                  <c:v>Other</c:v>
                </c:pt>
              </c:strCache>
            </c:strRef>
          </c:tx>
          <c:spPr>
            <a:solidFill>
              <a:schemeClr val="accent1">
                <a:lumMod val="60000"/>
              </a:schemeClr>
            </a:solidFill>
            <a:ln>
              <a:noFill/>
            </a:ln>
            <a:effectLst/>
          </c:spPr>
          <c:invertIfNegative val="0"/>
          <c:cat>
            <c:strRef>
              <c:f>Sheet16!$B$3:$B$5</c:f>
              <c:strCache>
                <c:ptCount val="3"/>
                <c:pt idx="0">
                  <c:v>0-4 years</c:v>
                </c:pt>
                <c:pt idx="1">
                  <c:v>5-9 years</c:v>
                </c:pt>
                <c:pt idx="2">
                  <c:v>10-14 years</c:v>
                </c:pt>
              </c:strCache>
            </c:strRef>
          </c:cat>
          <c:val>
            <c:numRef>
              <c:f>Sheet16!$I$3:$I$5</c:f>
              <c:numCache>
                <c:formatCode>0%</c:formatCode>
                <c:ptCount val="3"/>
                <c:pt idx="0">
                  <c:v>0.06</c:v>
                </c:pt>
                <c:pt idx="1">
                  <c:v>0.11</c:v>
                </c:pt>
                <c:pt idx="2">
                  <c:v>0.12</c:v>
                </c:pt>
              </c:numCache>
            </c:numRef>
          </c:val>
          <c:extLst xmlns:c16r2="http://schemas.microsoft.com/office/drawing/2015/06/chart">
            <c:ext xmlns:c16="http://schemas.microsoft.com/office/drawing/2014/chart" uri="{C3380CC4-5D6E-409C-BE32-E72D297353CC}">
              <c16:uniqueId val="{00000005-6A11-4E13-87F2-01FB4226C362}"/>
            </c:ext>
          </c:extLst>
        </c:ser>
        <c:dLbls>
          <c:showLegendKey val="0"/>
          <c:showVal val="0"/>
          <c:showCatName val="0"/>
          <c:showSerName val="0"/>
          <c:showPercent val="0"/>
          <c:showBubbleSize val="0"/>
        </c:dLbls>
        <c:gapWidth val="150"/>
        <c:overlap val="100"/>
        <c:axId val="298522968"/>
        <c:axId val="298523360"/>
      </c:barChart>
      <c:catAx>
        <c:axId val="298522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523360"/>
        <c:crosses val="autoZero"/>
        <c:auto val="1"/>
        <c:lblAlgn val="ctr"/>
        <c:lblOffset val="100"/>
        <c:noMultiLvlLbl val="0"/>
      </c:catAx>
      <c:valAx>
        <c:axId val="298523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t>% Children and adolescents testing HIV+</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522968"/>
        <c:crosses val="autoZero"/>
        <c:crossBetween val="between"/>
        <c:majorUnit val="0.2"/>
      </c:valAx>
      <c:spPr>
        <a:noFill/>
        <a:ln>
          <a:noFill/>
        </a:ln>
        <a:effectLst/>
      </c:spPr>
    </c:plotArea>
    <c:legend>
      <c:legendPos val="b"/>
      <c:layout>
        <c:manualLayout>
          <c:xMode val="edge"/>
          <c:yMode val="edge"/>
          <c:x val="0.10000012694652087"/>
          <c:y val="0.90962155002433354"/>
          <c:w val="0.89999987305347917"/>
          <c:h val="8.1882600064555083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HIV+ Identifications by Age Category &amp; Strategy</a:t>
            </a:r>
          </a:p>
        </c:rich>
      </c:tx>
      <c:overlay val="0"/>
    </c:title>
    <c:autoTitleDeleted val="0"/>
    <c:plotArea>
      <c:layout>
        <c:manualLayout>
          <c:layoutTarget val="inner"/>
          <c:xMode val="edge"/>
          <c:yMode val="edge"/>
          <c:x val="0.15114892316542625"/>
          <c:y val="0.1009066629829166"/>
          <c:w val="0.75242800129435872"/>
          <c:h val="0.56633904314592254"/>
        </c:manualLayout>
      </c:layout>
      <c:barChart>
        <c:barDir val="col"/>
        <c:grouping val="stacked"/>
        <c:varyColors val="0"/>
        <c:ser>
          <c:idx val="0"/>
          <c:order val="0"/>
          <c:tx>
            <c:strRef>
              <c:f>'Positive Output'!$B$5</c:f>
              <c:strCache>
                <c:ptCount val="1"/>
                <c:pt idx="0">
                  <c:v>Tested</c:v>
                </c:pt>
              </c:strCache>
            </c:strRef>
          </c:tx>
          <c:invertIfNegative val="0"/>
          <c:dPt>
            <c:idx val="0"/>
            <c:invertIfNegative val="0"/>
            <c:bubble3D val="0"/>
            <c:spPr>
              <a:solidFill>
                <a:srgbClr val="00B0F0"/>
              </a:solidFill>
            </c:spPr>
            <c:extLst xmlns:c16r2="http://schemas.microsoft.com/office/drawing/2015/06/chart">
              <c:ext xmlns:c16="http://schemas.microsoft.com/office/drawing/2014/chart" uri="{C3380CC4-5D6E-409C-BE32-E72D297353CC}">
                <c16:uniqueId val="{00000001-B468-4058-AF53-064B93E606A7}"/>
              </c:ext>
            </c:extLst>
          </c:dPt>
          <c:dPt>
            <c:idx val="1"/>
            <c:invertIfNegative val="0"/>
            <c:bubble3D val="0"/>
            <c:spPr>
              <a:solidFill>
                <a:srgbClr val="92D050"/>
              </a:solidFill>
            </c:spPr>
            <c:extLst xmlns:c16r2="http://schemas.microsoft.com/office/drawing/2015/06/chart">
              <c:ext xmlns:c16="http://schemas.microsoft.com/office/drawing/2014/chart" uri="{C3380CC4-5D6E-409C-BE32-E72D297353CC}">
                <c16:uniqueId val="{00000003-B468-4058-AF53-064B93E606A7}"/>
              </c:ext>
            </c:extLst>
          </c:dPt>
          <c:dPt>
            <c:idx val="2"/>
            <c:invertIfNegative val="0"/>
            <c:bubble3D val="0"/>
            <c:spPr>
              <a:solidFill>
                <a:srgbClr val="FFFF00"/>
              </a:solidFill>
            </c:spPr>
            <c:extLst xmlns:c16r2="http://schemas.microsoft.com/office/drawing/2015/06/chart">
              <c:ext xmlns:c16="http://schemas.microsoft.com/office/drawing/2014/chart" uri="{C3380CC4-5D6E-409C-BE32-E72D297353CC}">
                <c16:uniqueId val="{00000005-B468-4058-AF53-064B93E606A7}"/>
              </c:ext>
            </c:extLst>
          </c:dPt>
          <c:dPt>
            <c:idx val="3"/>
            <c:invertIfNegative val="0"/>
            <c:bubble3D val="0"/>
            <c:spPr>
              <a:solidFill>
                <a:srgbClr val="00B050"/>
              </a:solidFill>
            </c:spPr>
            <c:extLst xmlns:c16r2="http://schemas.microsoft.com/office/drawing/2015/06/chart">
              <c:ext xmlns:c16="http://schemas.microsoft.com/office/drawing/2014/chart" uri="{C3380CC4-5D6E-409C-BE32-E72D297353CC}">
                <c16:uniqueId val="{00000007-B468-4058-AF53-064B93E606A7}"/>
              </c:ext>
            </c:extLst>
          </c:dPt>
          <c:dPt>
            <c:idx val="4"/>
            <c:invertIfNegative val="0"/>
            <c:bubble3D val="0"/>
            <c:spPr>
              <a:solidFill>
                <a:srgbClr val="0070C0"/>
              </a:solidFill>
            </c:spPr>
            <c:extLst xmlns:c16r2="http://schemas.microsoft.com/office/drawing/2015/06/chart">
              <c:ext xmlns:c16="http://schemas.microsoft.com/office/drawing/2014/chart" uri="{C3380CC4-5D6E-409C-BE32-E72D297353CC}">
                <c16:uniqueId val="{00000009-B468-4058-AF53-064B93E606A7}"/>
              </c:ext>
            </c:extLst>
          </c:dPt>
          <c:dPt>
            <c:idx val="5"/>
            <c:invertIfNegative val="0"/>
            <c:bubble3D val="0"/>
            <c:spPr>
              <a:solidFill>
                <a:schemeClr val="accent6">
                  <a:lumMod val="75000"/>
                </a:schemeClr>
              </a:solidFill>
            </c:spPr>
            <c:extLst xmlns:c16r2="http://schemas.microsoft.com/office/drawing/2015/06/chart">
              <c:ext xmlns:c16="http://schemas.microsoft.com/office/drawing/2014/chart" uri="{C3380CC4-5D6E-409C-BE32-E72D297353CC}">
                <c16:uniqueId val="{0000000B-B468-4058-AF53-064B93E606A7}"/>
              </c:ext>
            </c:extLst>
          </c:dPt>
          <c:cat>
            <c:strRef>
              <c:f>'Positive Output'!$A$6:$A$11</c:f>
              <c:strCache>
                <c:ptCount val="6"/>
                <c:pt idx="0">
                  <c:v>D2D</c:v>
                </c:pt>
                <c:pt idx="1">
                  <c:v>Community</c:v>
                </c:pt>
                <c:pt idx="2">
                  <c:v>Targeted</c:v>
                </c:pt>
                <c:pt idx="3">
                  <c:v>MOC</c:v>
                </c:pt>
                <c:pt idx="4">
                  <c:v>Facility Index</c:v>
                </c:pt>
                <c:pt idx="5">
                  <c:v>Index D2D</c:v>
                </c:pt>
              </c:strCache>
            </c:strRef>
          </c:cat>
          <c:val>
            <c:numRef>
              <c:f>'Positive Output'!$B$6:$B$11</c:f>
              <c:numCache>
                <c:formatCode>_(* #,##0_);_(* \(#,##0\);_(* "-"??_);_(@_)</c:formatCode>
                <c:ptCount val="6"/>
                <c:pt idx="0">
                  <c:v>17660</c:v>
                </c:pt>
                <c:pt idx="1">
                  <c:v>4062</c:v>
                </c:pt>
                <c:pt idx="2">
                  <c:v>227</c:v>
                </c:pt>
                <c:pt idx="3">
                  <c:v>19880</c:v>
                </c:pt>
                <c:pt idx="4">
                  <c:v>631</c:v>
                </c:pt>
                <c:pt idx="5">
                  <c:v>5363</c:v>
                </c:pt>
              </c:numCache>
            </c:numRef>
          </c:val>
          <c:extLst xmlns:c16r2="http://schemas.microsoft.com/office/drawing/2015/06/chart">
            <c:ext xmlns:c16="http://schemas.microsoft.com/office/drawing/2014/chart" uri="{C3380CC4-5D6E-409C-BE32-E72D297353CC}">
              <c16:uniqueId val="{0000000C-B468-4058-AF53-064B93E606A7}"/>
            </c:ext>
          </c:extLst>
        </c:ser>
        <c:ser>
          <c:idx val="1"/>
          <c:order val="1"/>
          <c:tx>
            <c:strRef>
              <c:f>'Positive Output'!$C$5</c:f>
              <c:strCache>
                <c:ptCount val="1"/>
                <c:pt idx="0">
                  <c:v>Positive</c:v>
                </c:pt>
              </c:strCache>
            </c:strRef>
          </c:tx>
          <c:spPr>
            <a:solidFill>
              <a:srgbClr val="002060"/>
            </a:solidFill>
          </c:spPr>
          <c:invertIfNegative val="0"/>
          <c:cat>
            <c:strRef>
              <c:f>'Positive Output'!$A$6:$A$11</c:f>
              <c:strCache>
                <c:ptCount val="6"/>
                <c:pt idx="0">
                  <c:v>D2D</c:v>
                </c:pt>
                <c:pt idx="1">
                  <c:v>Community</c:v>
                </c:pt>
                <c:pt idx="2">
                  <c:v>Targeted</c:v>
                </c:pt>
                <c:pt idx="3">
                  <c:v>MOC</c:v>
                </c:pt>
                <c:pt idx="4">
                  <c:v>Facility Index</c:v>
                </c:pt>
                <c:pt idx="5">
                  <c:v>Index D2D</c:v>
                </c:pt>
              </c:strCache>
            </c:strRef>
          </c:cat>
          <c:val>
            <c:numRef>
              <c:f>'Positive Output'!$C$6:$C$11</c:f>
              <c:numCache>
                <c:formatCode>General</c:formatCode>
                <c:ptCount val="6"/>
                <c:pt idx="0">
                  <c:v>59</c:v>
                </c:pt>
                <c:pt idx="1">
                  <c:v>15</c:v>
                </c:pt>
                <c:pt idx="2">
                  <c:v>1</c:v>
                </c:pt>
                <c:pt idx="3">
                  <c:v>93</c:v>
                </c:pt>
                <c:pt idx="4">
                  <c:v>4</c:v>
                </c:pt>
                <c:pt idx="5">
                  <c:v>34</c:v>
                </c:pt>
              </c:numCache>
            </c:numRef>
          </c:val>
          <c:extLst xmlns:c16r2="http://schemas.microsoft.com/office/drawing/2015/06/chart">
            <c:ext xmlns:c16="http://schemas.microsoft.com/office/drawing/2014/chart" uri="{C3380CC4-5D6E-409C-BE32-E72D297353CC}">
              <c16:uniqueId val="{0000000D-B468-4058-AF53-064B93E606A7}"/>
            </c:ext>
          </c:extLst>
        </c:ser>
        <c:dLbls>
          <c:showLegendKey val="0"/>
          <c:showVal val="0"/>
          <c:showCatName val="0"/>
          <c:showSerName val="0"/>
          <c:showPercent val="0"/>
          <c:showBubbleSize val="0"/>
        </c:dLbls>
        <c:gapWidth val="95"/>
        <c:overlap val="100"/>
        <c:axId val="213938944"/>
        <c:axId val="213939336"/>
      </c:barChart>
      <c:lineChart>
        <c:grouping val="standard"/>
        <c:varyColors val="0"/>
        <c:ser>
          <c:idx val="2"/>
          <c:order val="2"/>
          <c:tx>
            <c:strRef>
              <c:f>'Positive Output'!$D$5</c:f>
              <c:strCache>
                <c:ptCount val="1"/>
                <c:pt idx="0">
                  <c:v>Yield</c:v>
                </c:pt>
              </c:strCache>
            </c:strRef>
          </c:tx>
          <c:spPr>
            <a:ln>
              <a:noFill/>
            </a:ln>
          </c:spPr>
          <c:marker>
            <c:spPr>
              <a:solidFill>
                <a:schemeClr val="tx2"/>
              </a:solidFill>
              <a:ln>
                <a:noFill/>
              </a:ln>
            </c:spPr>
          </c:marker>
          <c:cat>
            <c:strRef>
              <c:f>'Positive Output'!$A$6:$A$11</c:f>
              <c:strCache>
                <c:ptCount val="6"/>
                <c:pt idx="0">
                  <c:v>D2D</c:v>
                </c:pt>
                <c:pt idx="1">
                  <c:v>Community</c:v>
                </c:pt>
                <c:pt idx="2">
                  <c:v>Targeted</c:v>
                </c:pt>
                <c:pt idx="3">
                  <c:v>MOC</c:v>
                </c:pt>
                <c:pt idx="4">
                  <c:v>Facility Index</c:v>
                </c:pt>
                <c:pt idx="5">
                  <c:v>Index D2D</c:v>
                </c:pt>
              </c:strCache>
            </c:strRef>
          </c:cat>
          <c:val>
            <c:numRef>
              <c:f>'Positive Output'!$D$6:$D$11</c:f>
              <c:numCache>
                <c:formatCode>0.00%</c:formatCode>
                <c:ptCount val="6"/>
                <c:pt idx="0">
                  <c:v>3.3408833522083807E-3</c:v>
                </c:pt>
                <c:pt idx="1">
                  <c:v>3.692762186115214E-3</c:v>
                </c:pt>
                <c:pt idx="2">
                  <c:v>4.4052863436123352E-3</c:v>
                </c:pt>
                <c:pt idx="3">
                  <c:v>4.6780684104627763E-3</c:v>
                </c:pt>
                <c:pt idx="4">
                  <c:v>6.3391442155309036E-3</c:v>
                </c:pt>
                <c:pt idx="5">
                  <c:v>6.3397352228230465E-3</c:v>
                </c:pt>
              </c:numCache>
            </c:numRef>
          </c:val>
          <c:smooth val="0"/>
          <c:extLst xmlns:c16r2="http://schemas.microsoft.com/office/drawing/2015/06/chart">
            <c:ext xmlns:c16="http://schemas.microsoft.com/office/drawing/2014/chart" uri="{C3380CC4-5D6E-409C-BE32-E72D297353CC}">
              <c16:uniqueId val="{0000000E-B468-4058-AF53-064B93E606A7}"/>
            </c:ext>
          </c:extLst>
        </c:ser>
        <c:dLbls>
          <c:showLegendKey val="0"/>
          <c:showVal val="0"/>
          <c:showCatName val="0"/>
          <c:showSerName val="0"/>
          <c:showPercent val="0"/>
          <c:showBubbleSize val="0"/>
        </c:dLbls>
        <c:marker val="1"/>
        <c:smooth val="0"/>
        <c:axId val="213940120"/>
        <c:axId val="213939728"/>
      </c:lineChart>
      <c:catAx>
        <c:axId val="213938944"/>
        <c:scaling>
          <c:orientation val="minMax"/>
        </c:scaling>
        <c:delete val="0"/>
        <c:axPos val="b"/>
        <c:numFmt formatCode="General" sourceLinked="0"/>
        <c:majorTickMark val="none"/>
        <c:minorTickMark val="none"/>
        <c:tickLblPos val="nextTo"/>
        <c:crossAx val="213939336"/>
        <c:crosses val="autoZero"/>
        <c:auto val="1"/>
        <c:lblAlgn val="ctr"/>
        <c:lblOffset val="100"/>
        <c:noMultiLvlLbl val="0"/>
      </c:catAx>
      <c:valAx>
        <c:axId val="213939336"/>
        <c:scaling>
          <c:orientation val="minMax"/>
        </c:scaling>
        <c:delete val="0"/>
        <c:axPos val="l"/>
        <c:majorGridlines/>
        <c:title>
          <c:tx>
            <c:rich>
              <a:bodyPr rot="-5400000" vert="horz"/>
              <a:lstStyle/>
              <a:p>
                <a:pPr>
                  <a:defRPr/>
                </a:pPr>
                <a:r>
                  <a:rPr lang="en-US"/>
                  <a:t># of Children Tested</a:t>
                </a:r>
              </a:p>
            </c:rich>
          </c:tx>
          <c:overlay val="0"/>
        </c:title>
        <c:numFmt formatCode="_(* #,##0_);_(* \(#,##0\);_(* &quot;-&quot;??_);_(@_)" sourceLinked="1"/>
        <c:majorTickMark val="none"/>
        <c:minorTickMark val="none"/>
        <c:tickLblPos val="nextTo"/>
        <c:crossAx val="213938944"/>
        <c:crosses val="autoZero"/>
        <c:crossBetween val="between"/>
      </c:valAx>
      <c:valAx>
        <c:axId val="213939728"/>
        <c:scaling>
          <c:orientation val="minMax"/>
          <c:max val="1.0000000000000002E-2"/>
        </c:scaling>
        <c:delete val="0"/>
        <c:axPos val="r"/>
        <c:title>
          <c:tx>
            <c:rich>
              <a:bodyPr rot="-5400000" vert="horz"/>
              <a:lstStyle/>
              <a:p>
                <a:pPr>
                  <a:defRPr/>
                </a:pPr>
                <a:r>
                  <a:rPr lang="en-US" dirty="0"/>
                  <a:t>Positivity Yield</a:t>
                </a:r>
              </a:p>
            </c:rich>
          </c:tx>
          <c:layout>
            <c:manualLayout>
              <c:xMode val="edge"/>
              <c:yMode val="edge"/>
              <c:x val="0.96689497716894979"/>
              <c:y val="0.29808919718368537"/>
            </c:manualLayout>
          </c:layout>
          <c:overlay val="0"/>
        </c:title>
        <c:numFmt formatCode="0.0%" sourceLinked="0"/>
        <c:majorTickMark val="out"/>
        <c:minorTickMark val="none"/>
        <c:tickLblPos val="nextTo"/>
        <c:crossAx val="213940120"/>
        <c:crosses val="max"/>
        <c:crossBetween val="between"/>
      </c:valAx>
      <c:catAx>
        <c:axId val="213940120"/>
        <c:scaling>
          <c:orientation val="minMax"/>
        </c:scaling>
        <c:delete val="1"/>
        <c:axPos val="b"/>
        <c:numFmt formatCode="General" sourceLinked="1"/>
        <c:majorTickMark val="out"/>
        <c:minorTickMark val="none"/>
        <c:tickLblPos val="nextTo"/>
        <c:crossAx val="213939728"/>
        <c:crosses val="autoZero"/>
        <c:auto val="1"/>
        <c:lblAlgn val="ctr"/>
        <c:lblOffset val="100"/>
        <c:noMultiLvlLbl val="0"/>
      </c:catAx>
      <c:dTable>
        <c:showHorzBorder val="1"/>
        <c:showVertBorder val="1"/>
        <c:showOutline val="1"/>
        <c:showKeys val="1"/>
        <c:txPr>
          <a:bodyPr/>
          <a:lstStyle/>
          <a:p>
            <a:pPr rtl="0">
              <a:defRPr sz="900"/>
            </a:pPr>
            <a:endParaRPr lang="en-US"/>
          </a:p>
        </c:txPr>
      </c:dTable>
      <c:spPr>
        <a:noFill/>
      </c:spPr>
    </c:plotArea>
    <c:plotVisOnly val="1"/>
    <c:dispBlanksAs val="gap"/>
    <c:showDLblsOverMax val="0"/>
  </c:chart>
  <c:spPr>
    <a:noFill/>
  </c:spPr>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7420630640348"/>
          <c:y val="3.0175125684587661E-2"/>
          <c:w val="0.89138371036726849"/>
          <c:h val="0.72370252248049671"/>
        </c:manualLayout>
      </c:layout>
      <c:barChart>
        <c:barDir val="col"/>
        <c:grouping val="stacked"/>
        <c:varyColors val="0"/>
        <c:ser>
          <c:idx val="0"/>
          <c:order val="0"/>
          <c:tx>
            <c:strRef>
              <c:f>'ageX VARS'!$D$2</c:f>
              <c:strCache>
                <c:ptCount val="1"/>
                <c:pt idx="0">
                  <c:v>Facility Index</c:v>
                </c:pt>
              </c:strCache>
            </c:strRef>
          </c:tx>
          <c:spPr>
            <a:solidFill>
              <a:srgbClr val="92D050"/>
            </a:solidFill>
          </c:spPr>
          <c:invertIfNegative val="0"/>
          <c:cat>
            <c:strRef>
              <c:f>'ageX VARS'!$A$4:$A$7</c:f>
              <c:strCache>
                <c:ptCount val="4"/>
                <c:pt idx="0">
                  <c:v>0-1 years</c:v>
                </c:pt>
                <c:pt idx="1">
                  <c:v>2-4 years</c:v>
                </c:pt>
                <c:pt idx="2">
                  <c:v>5-9 years</c:v>
                </c:pt>
                <c:pt idx="3">
                  <c:v>10-14 years</c:v>
                </c:pt>
              </c:strCache>
            </c:strRef>
          </c:cat>
          <c:val>
            <c:numRef>
              <c:f>'ageX VARS'!$D$4:$D$7</c:f>
              <c:numCache>
                <c:formatCode>General</c:formatCode>
                <c:ptCount val="4"/>
                <c:pt idx="0">
                  <c:v>0</c:v>
                </c:pt>
                <c:pt idx="1">
                  <c:v>3</c:v>
                </c:pt>
                <c:pt idx="2">
                  <c:v>0</c:v>
                </c:pt>
                <c:pt idx="3">
                  <c:v>1</c:v>
                </c:pt>
              </c:numCache>
            </c:numRef>
          </c:val>
          <c:extLst xmlns:c16r2="http://schemas.microsoft.com/office/drawing/2015/06/chart">
            <c:ext xmlns:c16="http://schemas.microsoft.com/office/drawing/2014/chart" uri="{C3380CC4-5D6E-409C-BE32-E72D297353CC}">
              <c16:uniqueId val="{00000000-9683-4775-9B47-81751E144801}"/>
            </c:ext>
          </c:extLst>
        </c:ser>
        <c:ser>
          <c:idx val="1"/>
          <c:order val="1"/>
          <c:tx>
            <c:strRef>
              <c:f>'ageX VARS'!$E$2</c:f>
              <c:strCache>
                <c:ptCount val="1"/>
                <c:pt idx="0">
                  <c:v>D2D Index</c:v>
                </c:pt>
              </c:strCache>
            </c:strRef>
          </c:tx>
          <c:spPr>
            <a:solidFill>
              <a:srgbClr val="00B050"/>
            </a:solidFill>
            <a:ln>
              <a:noFill/>
            </a:ln>
          </c:spPr>
          <c:invertIfNegative val="0"/>
          <c:cat>
            <c:strRef>
              <c:f>'ageX VARS'!$A$4:$A$7</c:f>
              <c:strCache>
                <c:ptCount val="4"/>
                <c:pt idx="0">
                  <c:v>0-1 years</c:v>
                </c:pt>
                <c:pt idx="1">
                  <c:v>2-4 years</c:v>
                </c:pt>
                <c:pt idx="2">
                  <c:v>5-9 years</c:v>
                </c:pt>
                <c:pt idx="3">
                  <c:v>10-14 years</c:v>
                </c:pt>
              </c:strCache>
            </c:strRef>
          </c:cat>
          <c:val>
            <c:numRef>
              <c:f>'ageX VARS'!$E$4:$E$7</c:f>
              <c:numCache>
                <c:formatCode>General</c:formatCode>
                <c:ptCount val="4"/>
                <c:pt idx="0">
                  <c:v>3</c:v>
                </c:pt>
                <c:pt idx="1">
                  <c:v>7</c:v>
                </c:pt>
                <c:pt idx="2">
                  <c:v>9</c:v>
                </c:pt>
                <c:pt idx="3">
                  <c:v>8</c:v>
                </c:pt>
              </c:numCache>
            </c:numRef>
          </c:val>
          <c:extLst xmlns:c16r2="http://schemas.microsoft.com/office/drawing/2015/06/chart">
            <c:ext xmlns:c16="http://schemas.microsoft.com/office/drawing/2014/chart" uri="{C3380CC4-5D6E-409C-BE32-E72D297353CC}">
              <c16:uniqueId val="{00000001-9683-4775-9B47-81751E144801}"/>
            </c:ext>
          </c:extLst>
        </c:ser>
        <c:ser>
          <c:idx val="2"/>
          <c:order val="2"/>
          <c:tx>
            <c:strRef>
              <c:f>'ageX VARS'!$F$2</c:f>
              <c:strCache>
                <c:ptCount val="1"/>
                <c:pt idx="0">
                  <c:v>D2D</c:v>
                </c:pt>
              </c:strCache>
            </c:strRef>
          </c:tx>
          <c:spPr>
            <a:solidFill>
              <a:srgbClr val="0070C0"/>
            </a:solidFill>
          </c:spPr>
          <c:invertIfNegative val="0"/>
          <c:cat>
            <c:strRef>
              <c:f>'ageX VARS'!$A$4:$A$7</c:f>
              <c:strCache>
                <c:ptCount val="4"/>
                <c:pt idx="0">
                  <c:v>0-1 years</c:v>
                </c:pt>
                <c:pt idx="1">
                  <c:v>2-4 years</c:v>
                </c:pt>
                <c:pt idx="2">
                  <c:v>5-9 years</c:v>
                </c:pt>
                <c:pt idx="3">
                  <c:v>10-14 years</c:v>
                </c:pt>
              </c:strCache>
            </c:strRef>
          </c:cat>
          <c:val>
            <c:numRef>
              <c:f>'ageX VARS'!$F$4:$F$7</c:f>
              <c:numCache>
                <c:formatCode>General</c:formatCode>
                <c:ptCount val="4"/>
                <c:pt idx="0">
                  <c:v>0</c:v>
                </c:pt>
                <c:pt idx="1">
                  <c:v>4</c:v>
                </c:pt>
                <c:pt idx="2">
                  <c:v>19</c:v>
                </c:pt>
                <c:pt idx="3">
                  <c:v>14</c:v>
                </c:pt>
              </c:numCache>
            </c:numRef>
          </c:val>
          <c:extLst xmlns:c16r2="http://schemas.microsoft.com/office/drawing/2015/06/chart">
            <c:ext xmlns:c16="http://schemas.microsoft.com/office/drawing/2014/chart" uri="{C3380CC4-5D6E-409C-BE32-E72D297353CC}">
              <c16:uniqueId val="{00000002-9683-4775-9B47-81751E144801}"/>
            </c:ext>
          </c:extLst>
        </c:ser>
        <c:ser>
          <c:idx val="4"/>
          <c:order val="3"/>
          <c:tx>
            <c:strRef>
              <c:f>'ageX VARS'!$G$2</c:f>
              <c:strCache>
                <c:ptCount val="1"/>
                <c:pt idx="0">
                  <c:v>Targeted</c:v>
                </c:pt>
              </c:strCache>
            </c:strRef>
          </c:tx>
          <c:spPr>
            <a:solidFill>
              <a:srgbClr val="0CE5EA"/>
            </a:solidFill>
          </c:spPr>
          <c:invertIfNegative val="0"/>
          <c:cat>
            <c:strRef>
              <c:f>'ageX VARS'!$A$4:$A$7</c:f>
              <c:strCache>
                <c:ptCount val="4"/>
                <c:pt idx="0">
                  <c:v>0-1 years</c:v>
                </c:pt>
                <c:pt idx="1">
                  <c:v>2-4 years</c:v>
                </c:pt>
                <c:pt idx="2">
                  <c:v>5-9 years</c:v>
                </c:pt>
                <c:pt idx="3">
                  <c:v>10-14 years</c:v>
                </c:pt>
              </c:strCache>
            </c:strRef>
          </c:cat>
          <c:val>
            <c:numRef>
              <c:f>'ageX VARS'!$G$4:$G$7</c:f>
              <c:numCache>
                <c:formatCode>General</c:formatCode>
                <c:ptCount val="4"/>
                <c:pt idx="0">
                  <c:v>0</c:v>
                </c:pt>
                <c:pt idx="1">
                  <c:v>1</c:v>
                </c:pt>
                <c:pt idx="2">
                  <c:v>0</c:v>
                </c:pt>
                <c:pt idx="3">
                  <c:v>0</c:v>
                </c:pt>
              </c:numCache>
            </c:numRef>
          </c:val>
          <c:extLst xmlns:c16r2="http://schemas.microsoft.com/office/drawing/2015/06/chart">
            <c:ext xmlns:c16="http://schemas.microsoft.com/office/drawing/2014/chart" uri="{C3380CC4-5D6E-409C-BE32-E72D297353CC}">
              <c16:uniqueId val="{00000003-9683-4775-9B47-81751E144801}"/>
            </c:ext>
          </c:extLst>
        </c:ser>
        <c:ser>
          <c:idx val="3"/>
          <c:order val="4"/>
          <c:tx>
            <c:strRef>
              <c:f>'ageX VARS'!$H$2</c:f>
              <c:strCache>
                <c:ptCount val="1"/>
                <c:pt idx="0">
                  <c:v>Community</c:v>
                </c:pt>
              </c:strCache>
            </c:strRef>
          </c:tx>
          <c:spPr>
            <a:solidFill>
              <a:schemeClr val="accent6">
                <a:lumMod val="75000"/>
              </a:schemeClr>
            </a:solidFill>
          </c:spPr>
          <c:invertIfNegative val="0"/>
          <c:cat>
            <c:strRef>
              <c:f>'ageX VARS'!$A$4:$A$7</c:f>
              <c:strCache>
                <c:ptCount val="4"/>
                <c:pt idx="0">
                  <c:v>0-1 years</c:v>
                </c:pt>
                <c:pt idx="1">
                  <c:v>2-4 years</c:v>
                </c:pt>
                <c:pt idx="2">
                  <c:v>5-9 years</c:v>
                </c:pt>
                <c:pt idx="3">
                  <c:v>10-14 years</c:v>
                </c:pt>
              </c:strCache>
            </c:strRef>
          </c:cat>
          <c:val>
            <c:numRef>
              <c:f>'ageX VARS'!$H$4:$H$7</c:f>
              <c:numCache>
                <c:formatCode>General</c:formatCode>
                <c:ptCount val="4"/>
                <c:pt idx="0">
                  <c:v>0</c:v>
                </c:pt>
                <c:pt idx="1">
                  <c:v>2</c:v>
                </c:pt>
                <c:pt idx="2">
                  <c:v>3</c:v>
                </c:pt>
                <c:pt idx="3">
                  <c:v>5</c:v>
                </c:pt>
              </c:numCache>
            </c:numRef>
          </c:val>
          <c:extLst xmlns:c16r2="http://schemas.microsoft.com/office/drawing/2015/06/chart">
            <c:ext xmlns:c16="http://schemas.microsoft.com/office/drawing/2014/chart" uri="{C3380CC4-5D6E-409C-BE32-E72D297353CC}">
              <c16:uniqueId val="{00000004-9683-4775-9B47-81751E144801}"/>
            </c:ext>
          </c:extLst>
        </c:ser>
        <c:ser>
          <c:idx val="6"/>
          <c:order val="5"/>
          <c:tx>
            <c:strRef>
              <c:f>'ageX VARS'!$I$2</c:f>
              <c:strCache>
                <c:ptCount val="1"/>
                <c:pt idx="0">
                  <c:v>MOC</c:v>
                </c:pt>
              </c:strCache>
            </c:strRef>
          </c:tx>
          <c:spPr>
            <a:solidFill>
              <a:srgbClr val="DAA600"/>
            </a:solidFill>
          </c:spPr>
          <c:invertIfNegative val="0"/>
          <c:cat>
            <c:strRef>
              <c:f>'ageX VARS'!$A$4:$A$7</c:f>
              <c:strCache>
                <c:ptCount val="4"/>
                <c:pt idx="0">
                  <c:v>0-1 years</c:v>
                </c:pt>
                <c:pt idx="1">
                  <c:v>2-4 years</c:v>
                </c:pt>
                <c:pt idx="2">
                  <c:v>5-9 years</c:v>
                </c:pt>
                <c:pt idx="3">
                  <c:v>10-14 years</c:v>
                </c:pt>
              </c:strCache>
            </c:strRef>
          </c:cat>
          <c:val>
            <c:numRef>
              <c:f>'ageX VARS'!$I$4:$I$7</c:f>
              <c:numCache>
                <c:formatCode>General</c:formatCode>
                <c:ptCount val="4"/>
                <c:pt idx="0">
                  <c:v>22</c:v>
                </c:pt>
                <c:pt idx="1">
                  <c:v>18</c:v>
                </c:pt>
                <c:pt idx="2">
                  <c:v>24</c:v>
                </c:pt>
                <c:pt idx="3">
                  <c:v>9</c:v>
                </c:pt>
              </c:numCache>
            </c:numRef>
          </c:val>
          <c:extLst xmlns:c16r2="http://schemas.microsoft.com/office/drawing/2015/06/chart">
            <c:ext xmlns:c16="http://schemas.microsoft.com/office/drawing/2014/chart" uri="{C3380CC4-5D6E-409C-BE32-E72D297353CC}">
              <c16:uniqueId val="{00000005-9683-4775-9B47-81751E144801}"/>
            </c:ext>
          </c:extLst>
        </c:ser>
        <c:dLbls>
          <c:showLegendKey val="0"/>
          <c:showVal val="0"/>
          <c:showCatName val="0"/>
          <c:showSerName val="0"/>
          <c:showPercent val="0"/>
          <c:showBubbleSize val="0"/>
        </c:dLbls>
        <c:gapWidth val="55"/>
        <c:overlap val="100"/>
        <c:axId val="214084984"/>
        <c:axId val="214085376"/>
      </c:barChart>
      <c:catAx>
        <c:axId val="214084984"/>
        <c:scaling>
          <c:orientation val="minMax"/>
        </c:scaling>
        <c:delete val="0"/>
        <c:axPos val="b"/>
        <c:numFmt formatCode="General" sourceLinked="1"/>
        <c:majorTickMark val="none"/>
        <c:minorTickMark val="none"/>
        <c:tickLblPos val="nextTo"/>
        <c:crossAx val="214085376"/>
        <c:crosses val="autoZero"/>
        <c:auto val="1"/>
        <c:lblAlgn val="ctr"/>
        <c:lblOffset val="100"/>
        <c:noMultiLvlLbl val="0"/>
      </c:catAx>
      <c:valAx>
        <c:axId val="214085376"/>
        <c:scaling>
          <c:orientation val="minMax"/>
        </c:scaling>
        <c:delete val="0"/>
        <c:axPos val="l"/>
        <c:title>
          <c:tx>
            <c:rich>
              <a:bodyPr rot="-5400000" vert="horz"/>
              <a:lstStyle/>
              <a:p>
                <a:pPr>
                  <a:defRPr/>
                </a:pPr>
                <a:r>
                  <a:rPr lang="en-US"/>
                  <a:t># of HIV+ Children</a:t>
                </a:r>
              </a:p>
            </c:rich>
          </c:tx>
          <c:layout>
            <c:manualLayout>
              <c:xMode val="edge"/>
              <c:yMode val="edge"/>
              <c:x val="3.123978840727475E-2"/>
              <c:y val="0.17630728863772499"/>
            </c:manualLayout>
          </c:layout>
          <c:overlay val="0"/>
        </c:title>
        <c:numFmt formatCode="General" sourceLinked="1"/>
        <c:majorTickMark val="none"/>
        <c:minorTickMark val="none"/>
        <c:tickLblPos val="nextTo"/>
        <c:crossAx val="214084984"/>
        <c:crosses val="autoZero"/>
        <c:crossBetween val="between"/>
      </c:valAx>
    </c:plotArea>
    <c:legend>
      <c:legendPos val="r"/>
      <c:layout>
        <c:manualLayout>
          <c:xMode val="edge"/>
          <c:yMode val="edge"/>
          <c:x val="5.198836998920478E-2"/>
          <c:y val="0.87763023696883125"/>
          <c:w val="0.94724193722360051"/>
          <c:h val="0.11569715306894293"/>
        </c:manualLayout>
      </c:layout>
      <c:overlay val="0"/>
      <c:txPr>
        <a:bodyPr/>
        <a:lstStyle/>
        <a:p>
          <a:pPr>
            <a:defRPr sz="1600"/>
          </a:pPr>
          <a:endParaRPr lang="en-US"/>
        </a:p>
      </c:txPr>
    </c:legend>
    <c:plotVisOnly val="1"/>
    <c:dispBlanksAs val="gap"/>
    <c:showDLblsOverMax val="0"/>
  </c:chart>
  <c:txPr>
    <a:bodyPr/>
    <a:lstStyle/>
    <a:p>
      <a:pPr>
        <a:defRPr sz="1100">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u="sng" dirty="0"/>
              <a:t>Previous</a:t>
            </a:r>
            <a:r>
              <a:rPr lang="en-US" sz="1000" dirty="0"/>
              <a:t>  HIV Testing History by Age Group</a:t>
            </a:r>
          </a:p>
        </c:rich>
      </c:tx>
      <c:layout>
        <c:manualLayout>
          <c:xMode val="edge"/>
          <c:yMode val="edge"/>
          <c:x val="0.13684483163881733"/>
          <c:y val="3.8697449929460948E-2"/>
        </c:manualLayout>
      </c:layout>
      <c:overlay val="0"/>
    </c:title>
    <c:autoTitleDeleted val="0"/>
    <c:plotArea>
      <c:layout>
        <c:manualLayout>
          <c:layoutTarget val="inner"/>
          <c:xMode val="edge"/>
          <c:yMode val="edge"/>
          <c:x val="9.6564645327174362E-2"/>
          <c:y val="0.15630439913930627"/>
          <c:w val="0.8339191601049869"/>
          <c:h val="0.68158824676413132"/>
        </c:manualLayout>
      </c:layout>
      <c:barChart>
        <c:barDir val="col"/>
        <c:grouping val="percentStacked"/>
        <c:varyColors val="0"/>
        <c:ser>
          <c:idx val="0"/>
          <c:order val="0"/>
          <c:tx>
            <c:strRef>
              <c:f>'ageX VARS'!$A$73</c:f>
              <c:strCache>
                <c:ptCount val="1"/>
                <c:pt idx="0">
                  <c:v>None</c:v>
                </c:pt>
              </c:strCache>
            </c:strRef>
          </c:tx>
          <c:spPr>
            <a:solidFill>
              <a:srgbClr val="FF4343"/>
            </a:solidFill>
            <a:ln>
              <a:no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'ageX VARS'!$B$72:$E$72</c:f>
              <c:strCache>
                <c:ptCount val="4"/>
                <c:pt idx="0">
                  <c:v>0-1 years</c:v>
                </c:pt>
                <c:pt idx="1">
                  <c:v>2-5 years</c:v>
                </c:pt>
                <c:pt idx="2">
                  <c:v>6-9 years</c:v>
                </c:pt>
                <c:pt idx="3">
                  <c:v>10-14 years</c:v>
                </c:pt>
              </c:strCache>
            </c:strRef>
          </c:cat>
          <c:val>
            <c:numRef>
              <c:f>'ageX VARS'!$B$73:$E$73</c:f>
              <c:numCache>
                <c:formatCode>General</c:formatCode>
                <c:ptCount val="4"/>
                <c:pt idx="0">
                  <c:v>6</c:v>
                </c:pt>
                <c:pt idx="1">
                  <c:v>24</c:v>
                </c:pt>
                <c:pt idx="2">
                  <c:v>45</c:v>
                </c:pt>
                <c:pt idx="3">
                  <c:v>31</c:v>
                </c:pt>
              </c:numCache>
            </c:numRef>
          </c:val>
          <c:extLst xmlns:c16r2="http://schemas.microsoft.com/office/drawing/2015/06/chart">
            <c:ext xmlns:c16="http://schemas.microsoft.com/office/drawing/2014/chart" uri="{C3380CC4-5D6E-409C-BE32-E72D297353CC}">
              <c16:uniqueId val="{00000000-3C63-4C04-91DD-4C899CDF733F}"/>
            </c:ext>
          </c:extLst>
        </c:ser>
        <c:ser>
          <c:idx val="1"/>
          <c:order val="1"/>
          <c:tx>
            <c:strRef>
              <c:f>'ageX VARS'!$A$74</c:f>
              <c:strCache>
                <c:ptCount val="1"/>
                <c:pt idx="0">
                  <c:v>DBS</c:v>
                </c:pt>
              </c:strCache>
            </c:strRef>
          </c:tx>
          <c:spPr>
            <a:solidFill>
              <a:srgbClr val="00B050"/>
            </a:solidFill>
          </c:spPr>
          <c:invertIfNegative val="0"/>
          <c:dLbls>
            <c:dLbl>
              <c:idx val="3"/>
              <c:delete val="1"/>
              <c:extLst xmlns:c16r2="http://schemas.microsoft.com/office/drawing/2015/06/chart">
                <c:ext xmlns:c16="http://schemas.microsoft.com/office/drawing/2014/chart" uri="{C3380CC4-5D6E-409C-BE32-E72D297353CC}">
                  <c16:uniqueId val="{00000001-3C63-4C04-91DD-4C899CDF733F}"/>
                </c:ex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'ageX VARS'!$B$72:$E$72</c:f>
              <c:strCache>
                <c:ptCount val="4"/>
                <c:pt idx="0">
                  <c:v>0-1 years</c:v>
                </c:pt>
                <c:pt idx="1">
                  <c:v>2-5 years</c:v>
                </c:pt>
                <c:pt idx="2">
                  <c:v>6-9 years</c:v>
                </c:pt>
                <c:pt idx="3">
                  <c:v>10-14 years</c:v>
                </c:pt>
              </c:strCache>
            </c:strRef>
          </c:cat>
          <c:val>
            <c:numRef>
              <c:f>'ageX VARS'!$B$74:$E$74</c:f>
              <c:numCache>
                <c:formatCode>General</c:formatCode>
                <c:ptCount val="4"/>
                <c:pt idx="0">
                  <c:v>16</c:v>
                </c:pt>
                <c:pt idx="1">
                  <c:v>3</c:v>
                </c:pt>
                <c:pt idx="2">
                  <c:v>2</c:v>
                </c:pt>
                <c:pt idx="3">
                  <c:v>0</c:v>
                </c:pt>
              </c:numCache>
            </c:numRef>
          </c:val>
          <c:extLst xmlns:c16r2="http://schemas.microsoft.com/office/drawing/2015/06/chart">
            <c:ext xmlns:c16="http://schemas.microsoft.com/office/drawing/2014/chart" uri="{C3380CC4-5D6E-409C-BE32-E72D297353CC}">
              <c16:uniqueId val="{00000002-3C63-4C04-91DD-4C899CDF733F}"/>
            </c:ext>
          </c:extLst>
        </c:ser>
        <c:ser>
          <c:idx val="2"/>
          <c:order val="2"/>
          <c:tx>
            <c:strRef>
              <c:f>'ageX VARS'!$A$75</c:f>
              <c:strCache>
                <c:ptCount val="1"/>
                <c:pt idx="0">
                  <c:v>Rapid</c:v>
                </c:pt>
              </c:strCache>
            </c:strRef>
          </c:tx>
          <c:spPr>
            <a:solidFill>
              <a:srgbClr val="FFC00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'ageX VARS'!$B$72:$E$72</c:f>
              <c:strCache>
                <c:ptCount val="4"/>
                <c:pt idx="0">
                  <c:v>0-1 years</c:v>
                </c:pt>
                <c:pt idx="1">
                  <c:v>2-5 years</c:v>
                </c:pt>
                <c:pt idx="2">
                  <c:v>6-9 years</c:v>
                </c:pt>
                <c:pt idx="3">
                  <c:v>10-14 years</c:v>
                </c:pt>
              </c:strCache>
            </c:strRef>
          </c:cat>
          <c:val>
            <c:numRef>
              <c:f>'ageX VARS'!$B$75:$E$75</c:f>
              <c:numCache>
                <c:formatCode>General</c:formatCode>
                <c:ptCount val="4"/>
                <c:pt idx="0">
                  <c:v>2</c:v>
                </c:pt>
                <c:pt idx="1">
                  <c:v>6</c:v>
                </c:pt>
                <c:pt idx="2">
                  <c:v>3</c:v>
                </c:pt>
                <c:pt idx="3">
                  <c:v>5</c:v>
                </c:pt>
              </c:numCache>
            </c:numRef>
          </c:val>
          <c:extLst xmlns:c16r2="http://schemas.microsoft.com/office/drawing/2015/06/chart">
            <c:ext xmlns:c16="http://schemas.microsoft.com/office/drawing/2014/chart" uri="{C3380CC4-5D6E-409C-BE32-E72D297353CC}">
              <c16:uniqueId val="{00000003-3C63-4C04-91DD-4C899CDF733F}"/>
            </c:ext>
          </c:extLst>
        </c:ser>
        <c:ser>
          <c:idx val="3"/>
          <c:order val="3"/>
          <c:tx>
            <c:strRef>
              <c:f>'ageX VARS'!$A$76</c:f>
              <c:strCache>
                <c:ptCount val="1"/>
                <c:pt idx="0">
                  <c:v>DBS and Rapid</c:v>
                </c:pt>
              </c:strCache>
            </c:strRef>
          </c:tx>
          <c:spPr>
            <a:solidFill>
              <a:srgbClr val="7030A0"/>
            </a:solidFill>
          </c:spPr>
          <c:invertIfNegative val="0"/>
          <c:cat>
            <c:strRef>
              <c:f>'ageX VARS'!$B$72:$E$72</c:f>
              <c:strCache>
                <c:ptCount val="4"/>
                <c:pt idx="0">
                  <c:v>0-1 years</c:v>
                </c:pt>
                <c:pt idx="1">
                  <c:v>2-5 years</c:v>
                </c:pt>
                <c:pt idx="2">
                  <c:v>6-9 years</c:v>
                </c:pt>
                <c:pt idx="3">
                  <c:v>10-14 years</c:v>
                </c:pt>
              </c:strCache>
            </c:strRef>
          </c:cat>
          <c:val>
            <c:numRef>
              <c:f>'ageX VARS'!$B$76:$E$76</c:f>
              <c:numCache>
                <c:formatCode>General</c:formatCode>
                <c:ptCount val="4"/>
                <c:pt idx="0">
                  <c:v>0</c:v>
                </c:pt>
                <c:pt idx="1">
                  <c:v>0</c:v>
                </c:pt>
                <c:pt idx="2">
                  <c:v>1</c:v>
                </c:pt>
                <c:pt idx="3">
                  <c:v>0</c:v>
                </c:pt>
              </c:numCache>
            </c:numRef>
          </c:val>
          <c:extLst xmlns:c16r2="http://schemas.microsoft.com/office/drawing/2015/06/chart">
            <c:ext xmlns:c16="http://schemas.microsoft.com/office/drawing/2014/chart" uri="{C3380CC4-5D6E-409C-BE32-E72D297353CC}">
              <c16:uniqueId val="{00000004-3C63-4C04-91DD-4C899CDF733F}"/>
            </c:ext>
          </c:extLst>
        </c:ser>
        <c:ser>
          <c:idx val="4"/>
          <c:order val="4"/>
          <c:tx>
            <c:strRef>
              <c:f>'ageX VARS'!$A$77</c:f>
              <c:strCache>
                <c:ptCount val="1"/>
                <c:pt idx="0">
                  <c:v>Unknown</c:v>
                </c:pt>
              </c:strCache>
            </c:strRef>
          </c:tx>
          <c:spPr>
            <a:solidFill>
              <a:srgbClr val="00B0F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'ageX VARS'!$B$72:$E$72</c:f>
              <c:strCache>
                <c:ptCount val="4"/>
                <c:pt idx="0">
                  <c:v>0-1 years</c:v>
                </c:pt>
                <c:pt idx="1">
                  <c:v>2-5 years</c:v>
                </c:pt>
                <c:pt idx="2">
                  <c:v>6-9 years</c:v>
                </c:pt>
                <c:pt idx="3">
                  <c:v>10-14 years</c:v>
                </c:pt>
              </c:strCache>
            </c:strRef>
          </c:cat>
          <c:val>
            <c:numRef>
              <c:f>'ageX VARS'!$B$77:$E$77</c:f>
              <c:numCache>
                <c:formatCode>General</c:formatCode>
                <c:ptCount val="4"/>
                <c:pt idx="0">
                  <c:v>1</c:v>
                </c:pt>
                <c:pt idx="1">
                  <c:v>2</c:v>
                </c:pt>
                <c:pt idx="2">
                  <c:v>4</c:v>
                </c:pt>
                <c:pt idx="3">
                  <c:v>1</c:v>
                </c:pt>
              </c:numCache>
            </c:numRef>
          </c:val>
          <c:extLst xmlns:c16r2="http://schemas.microsoft.com/office/drawing/2015/06/chart">
            <c:ext xmlns:c16="http://schemas.microsoft.com/office/drawing/2014/chart" uri="{C3380CC4-5D6E-409C-BE32-E72D297353CC}">
              <c16:uniqueId val="{00000005-3C63-4C04-91DD-4C899CDF733F}"/>
            </c:ext>
          </c:extLst>
        </c:ser>
        <c:dLbls>
          <c:showLegendKey val="0"/>
          <c:showVal val="0"/>
          <c:showCatName val="0"/>
          <c:showSerName val="0"/>
          <c:showPercent val="0"/>
          <c:showBubbleSize val="0"/>
        </c:dLbls>
        <c:gapWidth val="87"/>
        <c:overlap val="100"/>
        <c:axId val="214086160"/>
        <c:axId val="214086552"/>
      </c:barChart>
      <c:catAx>
        <c:axId val="214086160"/>
        <c:scaling>
          <c:orientation val="minMax"/>
        </c:scaling>
        <c:delete val="0"/>
        <c:axPos val="b"/>
        <c:numFmt formatCode="General" sourceLinked="0"/>
        <c:majorTickMark val="out"/>
        <c:minorTickMark val="none"/>
        <c:tickLblPos val="nextTo"/>
        <c:crossAx val="214086552"/>
        <c:crosses val="autoZero"/>
        <c:auto val="1"/>
        <c:lblAlgn val="ctr"/>
        <c:lblOffset val="100"/>
        <c:noMultiLvlLbl val="0"/>
      </c:catAx>
      <c:valAx>
        <c:axId val="214086552"/>
        <c:scaling>
          <c:orientation val="minMax"/>
        </c:scaling>
        <c:delete val="0"/>
        <c:axPos val="l"/>
        <c:majorGridlines/>
        <c:numFmt formatCode="0%" sourceLinked="1"/>
        <c:majorTickMark val="out"/>
        <c:minorTickMark val="none"/>
        <c:tickLblPos val="nextTo"/>
        <c:crossAx val="214086160"/>
        <c:crosses val="autoZero"/>
        <c:crossBetween val="between"/>
        <c:majorUnit val="0.2"/>
      </c:valAx>
    </c:plotArea>
    <c:legend>
      <c:legendPos val="r"/>
      <c:layout>
        <c:manualLayout>
          <c:xMode val="edge"/>
          <c:yMode val="edge"/>
          <c:x val="0.13650840425939159"/>
          <c:y val="0.91011937486691685"/>
          <c:w val="0.74194963984024087"/>
          <c:h val="8.9880625133083175E-2"/>
        </c:manualLayout>
      </c:layout>
      <c:overlay val="0"/>
      <c:txPr>
        <a:bodyPr/>
        <a:lstStyle/>
        <a:p>
          <a:pPr>
            <a:defRPr sz="800"/>
          </a:pPr>
          <a:endParaRPr lang="en-US"/>
        </a:p>
      </c:txPr>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HIV+ Linkage to Care Outcomes</a:t>
            </a:r>
          </a:p>
        </c:rich>
      </c:tx>
      <c:layout>
        <c:manualLayout>
          <c:xMode val="edge"/>
          <c:yMode val="edge"/>
          <c:x val="0.13023333056547373"/>
          <c:y val="6.7030566288799609E-2"/>
        </c:manualLayout>
      </c:layout>
      <c:overlay val="0"/>
    </c:title>
    <c:autoTitleDeleted val="0"/>
    <c:plotArea>
      <c:layout>
        <c:manualLayout>
          <c:layoutTarget val="inner"/>
          <c:xMode val="edge"/>
          <c:yMode val="edge"/>
          <c:x val="0.20786395450568679"/>
          <c:y val="0.16771104748270102"/>
          <c:w val="0.59649518810148727"/>
          <c:h val="0.65072202338344065"/>
        </c:manualLayout>
      </c:layout>
      <c:pieChart>
        <c:varyColors val="1"/>
        <c:ser>
          <c:idx val="0"/>
          <c:order val="0"/>
          <c:dPt>
            <c:idx val="0"/>
            <c:bubble3D val="0"/>
            <c:explosion val="9"/>
            <c:spPr>
              <a:solidFill>
                <a:srgbClr val="00B050">
                  <a:alpha val="85000"/>
                </a:srgbClr>
              </a:solidFill>
            </c:spPr>
            <c:extLst xmlns:c16r2="http://schemas.microsoft.com/office/drawing/2015/06/chart">
              <c:ext xmlns:c16="http://schemas.microsoft.com/office/drawing/2014/chart" uri="{C3380CC4-5D6E-409C-BE32-E72D297353CC}">
                <c16:uniqueId val="{00000001-ADEE-4C3D-B9BC-E02D10089902}"/>
              </c:ext>
            </c:extLst>
          </c:dPt>
          <c:dPt>
            <c:idx val="1"/>
            <c:bubble3D val="0"/>
            <c:spPr>
              <a:solidFill>
                <a:srgbClr val="FFD44B"/>
              </a:solidFill>
            </c:spPr>
            <c:extLst xmlns:c16r2="http://schemas.microsoft.com/office/drawing/2015/06/chart">
              <c:ext xmlns:c16="http://schemas.microsoft.com/office/drawing/2014/chart" uri="{C3380CC4-5D6E-409C-BE32-E72D297353CC}">
                <c16:uniqueId val="{00000003-ADEE-4C3D-B9BC-E02D10089902}"/>
              </c:ext>
            </c:extLst>
          </c:dPt>
          <c:dPt>
            <c:idx val="2"/>
            <c:bubble3D val="0"/>
            <c:spPr>
              <a:solidFill>
                <a:srgbClr val="C00000"/>
              </a:solidFill>
            </c:spPr>
            <c:extLst xmlns:c16r2="http://schemas.microsoft.com/office/drawing/2015/06/chart">
              <c:ext xmlns:c16="http://schemas.microsoft.com/office/drawing/2014/chart" uri="{C3380CC4-5D6E-409C-BE32-E72D297353CC}">
                <c16:uniqueId val="{00000005-ADEE-4C3D-B9BC-E02D10089902}"/>
              </c:ext>
            </c:extLst>
          </c:dPt>
          <c:dPt>
            <c:idx val="3"/>
            <c:bubble3D val="0"/>
            <c:spPr>
              <a:solidFill>
                <a:srgbClr val="FF3F3F"/>
              </a:solidFill>
            </c:spPr>
            <c:extLst xmlns:c16r2="http://schemas.microsoft.com/office/drawing/2015/06/chart">
              <c:ext xmlns:c16="http://schemas.microsoft.com/office/drawing/2014/chart" uri="{C3380CC4-5D6E-409C-BE32-E72D297353CC}">
                <c16:uniqueId val="{00000007-ADEE-4C3D-B9BC-E02D10089902}"/>
              </c:ext>
            </c:extLst>
          </c:dPt>
          <c:dPt>
            <c:idx val="4"/>
            <c:bubble3D val="0"/>
            <c:spPr>
              <a:solidFill>
                <a:srgbClr val="0070C0"/>
              </a:solidFill>
            </c:spPr>
            <c:extLst xmlns:c16r2="http://schemas.microsoft.com/office/drawing/2015/06/chart">
              <c:ext xmlns:c16="http://schemas.microsoft.com/office/drawing/2014/chart" uri="{C3380CC4-5D6E-409C-BE32-E72D297353CC}">
                <c16:uniqueId val="{00000009-ADEE-4C3D-B9BC-E02D10089902}"/>
              </c:ext>
            </c:extLst>
          </c:dPt>
          <c:dLbls>
            <c:dLbl>
              <c:idx val="1"/>
              <c:layout>
                <c:manualLayout>
                  <c:x val="0.14198490813648293"/>
                  <c:y val="-3.5727034120734906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3-ADEE-4C3D-B9BC-E02D10089902}"/>
                </c:ext>
                <c:ext xmlns:c15="http://schemas.microsoft.com/office/drawing/2012/chart" uri="{CE6537A1-D6FC-4f65-9D91-7224C49458BB}"/>
              </c:extLst>
            </c:dLbl>
            <c:dLbl>
              <c:idx val="2"/>
              <c:layout>
                <c:manualLayout>
                  <c:x val="-4.799312017815955E-2"/>
                  <c:y val="4.417760279965004E-3"/>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ADEE-4C3D-B9BC-E02D10089902}"/>
                </c:ext>
                <c:ext xmlns:c15="http://schemas.microsoft.com/office/drawing/2012/chart" uri="{CE6537A1-D6FC-4f65-9D91-7224C49458BB}"/>
              </c:extLst>
            </c:dLbl>
            <c:dLbl>
              <c:idx val="3"/>
              <c:layout>
                <c:manualLayout>
                  <c:x val="0.20631850452545047"/>
                  <c:y val="7.7337892474218892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7-ADEE-4C3D-B9BC-E02D10089902}"/>
                </c:ext>
                <c:ext xmlns:c15="http://schemas.microsoft.com/office/drawing/2012/chart" uri="{CE6537A1-D6FC-4f65-9D91-7224C49458BB}"/>
              </c:extLst>
            </c:dLbl>
            <c:dLbl>
              <c:idx val="4"/>
              <c:layout>
                <c:manualLayout>
                  <c:x val="-5.7870516185476818E-2"/>
                  <c:y val="8.9708661417322838E-2"/>
                </c:manualLayout>
              </c:layou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9-ADEE-4C3D-B9BC-E02D10089902}"/>
                </c:ext>
                <c:ext xmlns:c15="http://schemas.microsoft.com/office/drawing/2012/chart" uri="{CE6537A1-D6FC-4f65-9D91-7224C49458BB}"/>
              </c:extLst>
            </c:dLbl>
            <c:spPr>
              <a:noFill/>
              <a:ln>
                <a:noFill/>
              </a:ln>
              <a:effectLst/>
            </c:spPr>
            <c:txPr>
              <a:bodyPr/>
              <a:lstStyle/>
              <a:p>
                <a:pPr>
                  <a:defRPr sz="900"/>
                </a:pPr>
                <a:endParaRPr lang="en-US"/>
              </a:p>
            </c:tx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Linkage!$A$15:$A$19</c:f>
              <c:strCache>
                <c:ptCount val="5"/>
                <c:pt idx="0">
                  <c:v>On ART</c:v>
                </c:pt>
                <c:pt idx="1">
                  <c:v>Transfer</c:v>
                </c:pt>
                <c:pt idx="2">
                  <c:v>Dead</c:v>
                </c:pt>
                <c:pt idx="3">
                  <c:v>Lost/LTFU</c:v>
                </c:pt>
                <c:pt idx="4">
                  <c:v>No follow-up yet</c:v>
                </c:pt>
              </c:strCache>
            </c:strRef>
          </c:cat>
          <c:val>
            <c:numRef>
              <c:f>Linkage!$C$15:$C$19</c:f>
              <c:numCache>
                <c:formatCode>0%</c:formatCode>
                <c:ptCount val="5"/>
                <c:pt idx="0">
                  <c:v>0.69736842105263153</c:v>
                </c:pt>
                <c:pt idx="1">
                  <c:v>4.6052631578947366E-2</c:v>
                </c:pt>
                <c:pt idx="2">
                  <c:v>1.9736842105263157E-2</c:v>
                </c:pt>
                <c:pt idx="3">
                  <c:v>0.17763157894736842</c:v>
                </c:pt>
                <c:pt idx="4">
                  <c:v>5.921052631578947E-2</c:v>
                </c:pt>
              </c:numCache>
            </c:numRef>
          </c:val>
          <c:extLst xmlns:c16r2="http://schemas.microsoft.com/office/drawing/2015/06/chart">
            <c:ext xmlns:c16="http://schemas.microsoft.com/office/drawing/2014/chart" uri="{C3380CC4-5D6E-409C-BE32-E72D297353CC}">
              <c16:uniqueId val="{0000000A-ADEE-4C3D-B9BC-E02D10089902}"/>
            </c:ext>
          </c:extLst>
        </c:ser>
        <c:dLbls>
          <c:showLegendKey val="0"/>
          <c:showVal val="0"/>
          <c:showCatName val="1"/>
          <c:showSerName val="0"/>
          <c:showPercent val="1"/>
          <c:showBubbleSize val="0"/>
          <c:showLeaderLines val="1"/>
        </c:dLbls>
        <c:firstSliceAng val="344"/>
      </c:pieChart>
    </c:plotArea>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a:pPr>
            <a:r>
              <a:rPr lang="en-US" sz="1000" dirty="0"/>
              <a:t>Retention in Care at 3 Months*</a:t>
            </a:r>
          </a:p>
        </c:rich>
      </c:tx>
      <c:layout>
        <c:manualLayout>
          <c:xMode val="edge"/>
          <c:yMode val="edge"/>
          <c:x val="0.17450810469454153"/>
          <c:y val="1.6610861148896098E-2"/>
        </c:manualLayout>
      </c:layout>
      <c:overlay val="0"/>
    </c:title>
    <c:autoTitleDeleted val="0"/>
    <c:plotArea>
      <c:layout>
        <c:manualLayout>
          <c:layoutTarget val="inner"/>
          <c:xMode val="edge"/>
          <c:yMode val="edge"/>
          <c:x val="0.11352461019010453"/>
          <c:y val="0.15557849911618191"/>
          <c:w val="0.83645870974085867"/>
          <c:h val="0.68098050243719532"/>
        </c:manualLayout>
      </c:layout>
      <c:barChart>
        <c:barDir val="col"/>
        <c:grouping val="percentStacked"/>
        <c:varyColors val="0"/>
        <c:ser>
          <c:idx val="0"/>
          <c:order val="0"/>
          <c:tx>
            <c:strRef>
              <c:f>Linkage!$A$71</c:f>
              <c:strCache>
                <c:ptCount val="1"/>
                <c:pt idx="0">
                  <c:v>Not Retained</c:v>
                </c:pt>
              </c:strCache>
            </c:strRef>
          </c:tx>
          <c:spPr>
            <a:solidFill>
              <a:srgbClr val="FF4343"/>
            </a:solidFill>
            <a:ln>
              <a:noFill/>
            </a:ln>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Linkage!$B$70:$E$70</c:f>
              <c:strCache>
                <c:ptCount val="4"/>
                <c:pt idx="0">
                  <c:v>0-1 years</c:v>
                </c:pt>
                <c:pt idx="1">
                  <c:v>2-5 years</c:v>
                </c:pt>
                <c:pt idx="2">
                  <c:v>6-9 years</c:v>
                </c:pt>
                <c:pt idx="3">
                  <c:v>10-14 years</c:v>
                </c:pt>
              </c:strCache>
            </c:strRef>
          </c:cat>
          <c:val>
            <c:numRef>
              <c:f>Linkage!$B$71:$E$71</c:f>
              <c:numCache>
                <c:formatCode>General</c:formatCode>
                <c:ptCount val="4"/>
                <c:pt idx="0">
                  <c:v>6</c:v>
                </c:pt>
                <c:pt idx="1">
                  <c:v>2</c:v>
                </c:pt>
                <c:pt idx="2">
                  <c:v>7</c:v>
                </c:pt>
                <c:pt idx="3">
                  <c:v>2</c:v>
                </c:pt>
              </c:numCache>
            </c:numRef>
          </c:val>
          <c:extLst xmlns:c16r2="http://schemas.microsoft.com/office/drawing/2015/06/chart">
            <c:ext xmlns:c16="http://schemas.microsoft.com/office/drawing/2014/chart" uri="{C3380CC4-5D6E-409C-BE32-E72D297353CC}">
              <c16:uniqueId val="{00000000-FE85-4030-A838-FF235BA7C375}"/>
            </c:ext>
          </c:extLst>
        </c:ser>
        <c:ser>
          <c:idx val="1"/>
          <c:order val="1"/>
          <c:tx>
            <c:strRef>
              <c:f>Linkage!$A$72</c:f>
              <c:strCache>
                <c:ptCount val="1"/>
                <c:pt idx="0">
                  <c:v>Retained</c:v>
                </c:pt>
              </c:strCache>
            </c:strRef>
          </c:tx>
          <c:spPr>
            <a:solidFill>
              <a:srgbClr val="00B050"/>
            </a:solidFill>
          </c:spPr>
          <c:invertIfNegative val="0"/>
          <c:dLbls>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Linkage!$B$70:$E$70</c:f>
              <c:strCache>
                <c:ptCount val="4"/>
                <c:pt idx="0">
                  <c:v>0-1 years</c:v>
                </c:pt>
                <c:pt idx="1">
                  <c:v>2-5 years</c:v>
                </c:pt>
                <c:pt idx="2">
                  <c:v>6-9 years</c:v>
                </c:pt>
                <c:pt idx="3">
                  <c:v>10-14 years</c:v>
                </c:pt>
              </c:strCache>
            </c:strRef>
          </c:cat>
          <c:val>
            <c:numRef>
              <c:f>Linkage!$B$72:$E$72</c:f>
              <c:numCache>
                <c:formatCode>General</c:formatCode>
                <c:ptCount val="4"/>
                <c:pt idx="0">
                  <c:v>15</c:v>
                </c:pt>
                <c:pt idx="1">
                  <c:v>33</c:v>
                </c:pt>
                <c:pt idx="2">
                  <c:v>39</c:v>
                </c:pt>
                <c:pt idx="3">
                  <c:v>29</c:v>
                </c:pt>
              </c:numCache>
            </c:numRef>
          </c:val>
          <c:extLst xmlns:c16r2="http://schemas.microsoft.com/office/drawing/2015/06/chart">
            <c:ext xmlns:c16="http://schemas.microsoft.com/office/drawing/2014/chart" uri="{C3380CC4-5D6E-409C-BE32-E72D297353CC}">
              <c16:uniqueId val="{00000001-FE85-4030-A838-FF235BA7C375}"/>
            </c:ext>
          </c:extLst>
        </c:ser>
        <c:dLbls>
          <c:showLegendKey val="0"/>
          <c:showVal val="0"/>
          <c:showCatName val="0"/>
          <c:showSerName val="0"/>
          <c:showPercent val="0"/>
          <c:showBubbleSize val="0"/>
        </c:dLbls>
        <c:gapWidth val="150"/>
        <c:overlap val="100"/>
        <c:axId val="214647528"/>
        <c:axId val="214647920"/>
      </c:barChart>
      <c:catAx>
        <c:axId val="214647528"/>
        <c:scaling>
          <c:orientation val="minMax"/>
        </c:scaling>
        <c:delete val="0"/>
        <c:axPos val="b"/>
        <c:numFmt formatCode="General" sourceLinked="0"/>
        <c:majorTickMark val="out"/>
        <c:minorTickMark val="none"/>
        <c:tickLblPos val="nextTo"/>
        <c:txPr>
          <a:bodyPr/>
          <a:lstStyle/>
          <a:p>
            <a:pPr>
              <a:defRPr sz="900"/>
            </a:pPr>
            <a:endParaRPr lang="en-US"/>
          </a:p>
        </c:txPr>
        <c:crossAx val="214647920"/>
        <c:crosses val="autoZero"/>
        <c:auto val="1"/>
        <c:lblAlgn val="ctr"/>
        <c:lblOffset val="100"/>
        <c:noMultiLvlLbl val="0"/>
      </c:catAx>
      <c:valAx>
        <c:axId val="214647920"/>
        <c:scaling>
          <c:orientation val="minMax"/>
        </c:scaling>
        <c:delete val="0"/>
        <c:axPos val="l"/>
        <c:majorGridlines/>
        <c:numFmt formatCode="0%" sourceLinked="1"/>
        <c:majorTickMark val="out"/>
        <c:minorTickMark val="none"/>
        <c:tickLblPos val="nextTo"/>
        <c:txPr>
          <a:bodyPr/>
          <a:lstStyle/>
          <a:p>
            <a:pPr>
              <a:defRPr sz="800"/>
            </a:pPr>
            <a:endParaRPr lang="en-US"/>
          </a:p>
        </c:txPr>
        <c:crossAx val="214647528"/>
        <c:crosses val="autoZero"/>
        <c:crossBetween val="between"/>
        <c:majorUnit val="0.2"/>
      </c:valAx>
    </c:plotArea>
    <c:legend>
      <c:legendPos val="r"/>
      <c:layout>
        <c:manualLayout>
          <c:xMode val="edge"/>
          <c:yMode val="edge"/>
          <c:x val="0.22709607337702123"/>
          <c:y val="0.93140887380910342"/>
          <c:w val="0.54050904071806938"/>
          <c:h val="6.8591247522631085E-2"/>
        </c:manualLayout>
      </c:layout>
      <c:overlay val="0"/>
    </c:legend>
    <c:plotVisOnly val="1"/>
    <c:dispBlanksAs val="gap"/>
    <c:showDLblsOverMax val="0"/>
  </c:chart>
  <c:txPr>
    <a:bodyPr/>
    <a:lstStyle/>
    <a:p>
      <a:pPr>
        <a:defRPr sz="10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06936102452119"/>
          <c:y val="0.11739507188598446"/>
          <c:w val="0.81432683619465585"/>
          <c:h val="0.70101049924510506"/>
        </c:manualLayout>
      </c:layout>
      <c:barChart>
        <c:barDir val="col"/>
        <c:grouping val="clustered"/>
        <c:varyColors val="0"/>
        <c:ser>
          <c:idx val="0"/>
          <c:order val="0"/>
          <c:tx>
            <c:strRef>
              <c:f>Sheet3!$B$48</c:f>
              <c:strCache>
                <c:ptCount val="1"/>
                <c:pt idx="0">
                  <c:v>aware of positive status</c:v>
                </c:pt>
              </c:strCache>
            </c:strRef>
          </c:tx>
          <c:spPr>
            <a:solidFill>
              <a:schemeClr val="accent3"/>
            </a:solidFill>
            <a:ln>
              <a:noFill/>
            </a:ln>
            <a:effectLst>
              <a:innerShdw blurRad="114300">
                <a:schemeClr val="accent1"/>
              </a:innerShdw>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Sheet3!$A$49:$A$58</c:f>
              <c:strCache>
                <c:ptCount val="10"/>
                <c:pt idx="0">
                  <c:v>15-19</c:v>
                </c:pt>
                <c:pt idx="1">
                  <c:v>20-24</c:v>
                </c:pt>
                <c:pt idx="2">
                  <c:v>25-29</c:v>
                </c:pt>
                <c:pt idx="3">
                  <c:v>30-34</c:v>
                </c:pt>
                <c:pt idx="4">
                  <c:v>35-39</c:v>
                </c:pt>
                <c:pt idx="5">
                  <c:v>40-44</c:v>
                </c:pt>
                <c:pt idx="6">
                  <c:v>45-49</c:v>
                </c:pt>
                <c:pt idx="7">
                  <c:v>50-54</c:v>
                </c:pt>
                <c:pt idx="8">
                  <c:v>55-59</c:v>
                </c:pt>
                <c:pt idx="9">
                  <c:v>60-64</c:v>
                </c:pt>
              </c:strCache>
            </c:strRef>
          </c:cat>
          <c:val>
            <c:numRef>
              <c:f>Sheet3!$B$49:$B$58</c:f>
              <c:numCache>
                <c:formatCode>General</c:formatCode>
                <c:ptCount val="10"/>
                <c:pt idx="0">
                  <c:v>41.7</c:v>
                </c:pt>
                <c:pt idx="1">
                  <c:v>61.4</c:v>
                </c:pt>
                <c:pt idx="2">
                  <c:v>69.8</c:v>
                </c:pt>
                <c:pt idx="3">
                  <c:v>74.5</c:v>
                </c:pt>
                <c:pt idx="4">
                  <c:v>80.599999999999994</c:v>
                </c:pt>
                <c:pt idx="5">
                  <c:v>85.8</c:v>
                </c:pt>
                <c:pt idx="6">
                  <c:v>81.7</c:v>
                </c:pt>
                <c:pt idx="7">
                  <c:v>72.599999999999994</c:v>
                </c:pt>
                <c:pt idx="8">
                  <c:v>85.4</c:v>
                </c:pt>
                <c:pt idx="9">
                  <c:v>81.8</c:v>
                </c:pt>
              </c:numCache>
            </c:numRef>
          </c:val>
          <c:extLst xmlns:c16r2="http://schemas.microsoft.com/office/drawing/2015/06/chart">
            <c:ext xmlns:c16="http://schemas.microsoft.com/office/drawing/2014/chart" uri="{C3380CC4-5D6E-409C-BE32-E72D297353CC}">
              <c16:uniqueId val="{00000000-4180-41CF-9F2B-D30F8919CF65}"/>
            </c:ext>
          </c:extLst>
        </c:ser>
        <c:dLbls>
          <c:showLegendKey val="0"/>
          <c:showVal val="0"/>
          <c:showCatName val="0"/>
          <c:showSerName val="0"/>
          <c:showPercent val="0"/>
          <c:showBubbleSize val="0"/>
        </c:dLbls>
        <c:gapWidth val="100"/>
        <c:overlap val="-22"/>
        <c:axId val="299374392"/>
        <c:axId val="298951320"/>
      </c:barChart>
      <c:catAx>
        <c:axId val="29937439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0" dirty="0"/>
                  <a:t>Age</a:t>
                </a:r>
              </a:p>
            </c:rich>
          </c:tx>
          <c:layout>
            <c:manualLayout>
              <c:xMode val="edge"/>
              <c:yMode val="edge"/>
              <c:x val="0.4773391850608838"/>
              <c:y val="0.9111698457754550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951320"/>
        <c:crosses val="autoZero"/>
        <c:auto val="1"/>
        <c:lblAlgn val="ctr"/>
        <c:lblOffset val="100"/>
        <c:noMultiLvlLbl val="0"/>
      </c:catAx>
      <c:valAx>
        <c:axId val="298951320"/>
        <c:scaling>
          <c:orientation val="minMax"/>
        </c:scaling>
        <c:delete val="0"/>
        <c:axPos val="l"/>
        <c:majorGridlines>
          <c:spPr>
            <a:ln>
              <a:solidFill>
                <a:schemeClr val="bg1">
                  <a:lumMod val="75000"/>
                </a:schemeClr>
              </a:solidFill>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0" dirty="0"/>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7439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084877988718912E-2"/>
          <c:y val="0.18350826230586034"/>
          <c:w val="0.92240731950208332"/>
          <c:h val="0.66998774469501232"/>
        </c:manualLayout>
      </c:layout>
      <c:barChart>
        <c:barDir val="col"/>
        <c:grouping val="clustered"/>
        <c:varyColors val="0"/>
        <c:ser>
          <c:idx val="0"/>
          <c:order val="0"/>
          <c:tx>
            <c:strRef>
              <c:f>Sheet1!$B$1</c:f>
              <c:strCache>
                <c:ptCount val="1"/>
                <c:pt idx="0">
                  <c:v>SOC</c:v>
                </c:pt>
              </c:strCache>
            </c:strRef>
          </c:tx>
          <c:spPr>
            <a:solidFill>
              <a:schemeClr val="accent3">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Uptake ART</c:v>
                </c:pt>
                <c:pt idx="1">
                  <c:v>Retention 12 months</c:v>
                </c:pt>
                <c:pt idx="2">
                  <c:v>Retention 24 months</c:v>
                </c:pt>
              </c:strCache>
            </c:strRef>
          </c:cat>
          <c:val>
            <c:numRef>
              <c:f>Sheet1!$B$2:$B$4</c:f>
              <c:numCache>
                <c:formatCode>0%</c:formatCode>
                <c:ptCount val="3"/>
                <c:pt idx="0">
                  <c:v>0.81</c:v>
                </c:pt>
                <c:pt idx="1">
                  <c:v>0.74</c:v>
                </c:pt>
                <c:pt idx="2">
                  <c:v>0.66</c:v>
                </c:pt>
              </c:numCache>
            </c:numRef>
          </c:val>
          <c:extLst xmlns:c16r2="http://schemas.microsoft.com/office/drawing/2015/06/chart">
            <c:ext xmlns:c16="http://schemas.microsoft.com/office/drawing/2014/chart" uri="{C3380CC4-5D6E-409C-BE32-E72D297353CC}">
              <c16:uniqueId val="{00000000-5991-46AF-AC41-CF48466FFDAC}"/>
            </c:ext>
          </c:extLst>
        </c:ser>
        <c:ser>
          <c:idx val="1"/>
          <c:order val="1"/>
          <c:tx>
            <c:strRef>
              <c:f>Sheet1!$C$1</c:f>
              <c:strCache>
                <c:ptCount val="1"/>
                <c:pt idx="0">
                  <c:v>Facility</c:v>
                </c:pt>
              </c:strCache>
            </c:strRef>
          </c:tx>
          <c:spPr>
            <a:solidFill>
              <a:schemeClr val="accent2">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Uptake ART</c:v>
                </c:pt>
                <c:pt idx="1">
                  <c:v>Retention 12 months</c:v>
                </c:pt>
                <c:pt idx="2">
                  <c:v>Retention 24 months</c:v>
                </c:pt>
              </c:strCache>
            </c:strRef>
          </c:cat>
          <c:val>
            <c:numRef>
              <c:f>Sheet1!$C$2:$C$4</c:f>
              <c:numCache>
                <c:formatCode>0%</c:formatCode>
                <c:ptCount val="3"/>
                <c:pt idx="0">
                  <c:v>0.86</c:v>
                </c:pt>
                <c:pt idx="1">
                  <c:v>0.78</c:v>
                </c:pt>
                <c:pt idx="2">
                  <c:v>0.8</c:v>
                </c:pt>
              </c:numCache>
            </c:numRef>
          </c:val>
          <c:extLst xmlns:c16r2="http://schemas.microsoft.com/office/drawing/2015/06/chart">
            <c:ext xmlns:c16="http://schemas.microsoft.com/office/drawing/2014/chart" uri="{C3380CC4-5D6E-409C-BE32-E72D297353CC}">
              <c16:uniqueId val="{00000001-5991-46AF-AC41-CF48466FFDAC}"/>
            </c:ext>
          </c:extLst>
        </c:ser>
        <c:ser>
          <c:idx val="2"/>
          <c:order val="2"/>
          <c:tx>
            <c:strRef>
              <c:f>Sheet1!$D$1</c:f>
              <c:strCache>
                <c:ptCount val="1"/>
                <c:pt idx="0">
                  <c:v>Community</c:v>
                </c:pt>
              </c:strCache>
            </c:strRef>
          </c:tx>
          <c:spPr>
            <a:solidFill>
              <a:schemeClr val="accent1">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Uptake ART</c:v>
                </c:pt>
                <c:pt idx="1">
                  <c:v>Retention 12 months</c:v>
                </c:pt>
                <c:pt idx="2">
                  <c:v>Retention 24 months</c:v>
                </c:pt>
              </c:strCache>
            </c:strRef>
          </c:cat>
          <c:val>
            <c:numRef>
              <c:f>Sheet1!$D$2:$D$4</c:f>
              <c:numCache>
                <c:formatCode>0%</c:formatCode>
                <c:ptCount val="3"/>
                <c:pt idx="0">
                  <c:v>0.9</c:v>
                </c:pt>
                <c:pt idx="1">
                  <c:v>0.74</c:v>
                </c:pt>
                <c:pt idx="2">
                  <c:v>0.83</c:v>
                </c:pt>
              </c:numCache>
            </c:numRef>
          </c:val>
          <c:extLst xmlns:c16r2="http://schemas.microsoft.com/office/drawing/2015/06/chart">
            <c:ext xmlns:c16="http://schemas.microsoft.com/office/drawing/2014/chart" uri="{C3380CC4-5D6E-409C-BE32-E72D297353CC}">
              <c16:uniqueId val="{00000002-5991-46AF-AC41-CF48466FFDAC}"/>
            </c:ext>
          </c:extLst>
        </c:ser>
        <c:dLbls>
          <c:dLblPos val="outEnd"/>
          <c:showLegendKey val="0"/>
          <c:showVal val="1"/>
          <c:showCatName val="0"/>
          <c:showSerName val="0"/>
          <c:showPercent val="0"/>
          <c:showBubbleSize val="0"/>
        </c:dLbls>
        <c:gapWidth val="219"/>
        <c:overlap val="-27"/>
        <c:axId val="216015752"/>
        <c:axId val="216016144"/>
      </c:barChart>
      <c:catAx>
        <c:axId val="216015752"/>
        <c:scaling>
          <c:orientation val="minMax"/>
        </c:scaling>
        <c:delete val="0"/>
        <c:axPos val="b"/>
        <c:numFmt formatCode="General" sourceLinked="1"/>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6016144"/>
        <c:crosses val="autoZero"/>
        <c:auto val="1"/>
        <c:lblAlgn val="ctr"/>
        <c:lblOffset val="100"/>
        <c:noMultiLvlLbl val="0"/>
      </c:catAx>
      <c:valAx>
        <c:axId val="216016144"/>
        <c:scaling>
          <c:orientation val="minMax"/>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6015752"/>
        <c:crosses val="autoZero"/>
        <c:crossBetween val="between"/>
        <c:majorUnit val="0.2"/>
      </c:valAx>
      <c:spPr>
        <a:noFill/>
        <a:ln>
          <a:noFill/>
        </a:ln>
        <a:effectLst/>
      </c:spPr>
    </c:plotArea>
    <c:legend>
      <c:legendPos val="b"/>
      <c:layout>
        <c:manualLayout>
          <c:xMode val="edge"/>
          <c:yMode val="edge"/>
          <c:x val="0.33423202348274672"/>
          <c:y val="4.7500343668091763E-2"/>
          <c:w val="0.48743532377432192"/>
          <c:h val="8.6671381194869362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257634799462996"/>
          <c:y val="0.14295249754544201"/>
          <c:w val="0.80323582954838757"/>
          <c:h val="0.67502647685964867"/>
        </c:manualLayout>
      </c:layout>
      <c:barChart>
        <c:barDir val="col"/>
        <c:grouping val="clustered"/>
        <c:varyColors val="0"/>
        <c:ser>
          <c:idx val="0"/>
          <c:order val="0"/>
          <c:tx>
            <c:strRef>
              <c:f>Sheet3!$D$48</c:f>
              <c:strCache>
                <c:ptCount val="1"/>
                <c:pt idx="0">
                  <c:v>self report ART</c:v>
                </c:pt>
              </c:strCache>
            </c:strRef>
          </c:tx>
          <c:spPr>
            <a:solidFill>
              <a:schemeClr val="accent4"/>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Sheet3!$A$49:$A$58</c:f>
              <c:strCache>
                <c:ptCount val="10"/>
                <c:pt idx="0">
                  <c:v>15-19</c:v>
                </c:pt>
                <c:pt idx="1">
                  <c:v>20-24</c:v>
                </c:pt>
                <c:pt idx="2">
                  <c:v>25-29</c:v>
                </c:pt>
                <c:pt idx="3">
                  <c:v>30-34</c:v>
                </c:pt>
                <c:pt idx="4">
                  <c:v>35-39</c:v>
                </c:pt>
                <c:pt idx="5">
                  <c:v>40-44</c:v>
                </c:pt>
                <c:pt idx="6">
                  <c:v>45-49</c:v>
                </c:pt>
                <c:pt idx="7">
                  <c:v>50-54</c:v>
                </c:pt>
                <c:pt idx="8">
                  <c:v>55-59</c:v>
                </c:pt>
                <c:pt idx="9">
                  <c:v>60-64</c:v>
                </c:pt>
              </c:strCache>
            </c:strRef>
          </c:cat>
          <c:val>
            <c:numRef>
              <c:f>Sheet3!$D$49:$D$58</c:f>
              <c:numCache>
                <c:formatCode>General</c:formatCode>
                <c:ptCount val="10"/>
                <c:pt idx="0">
                  <c:v>37.4</c:v>
                </c:pt>
                <c:pt idx="1">
                  <c:v>51.2</c:v>
                </c:pt>
                <c:pt idx="2">
                  <c:v>60.5</c:v>
                </c:pt>
                <c:pt idx="3">
                  <c:v>69.099999999999994</c:v>
                </c:pt>
                <c:pt idx="4">
                  <c:v>74</c:v>
                </c:pt>
                <c:pt idx="5">
                  <c:v>79.900000000000006</c:v>
                </c:pt>
                <c:pt idx="6">
                  <c:v>78.599999999999994</c:v>
                </c:pt>
                <c:pt idx="7">
                  <c:v>68.5</c:v>
                </c:pt>
                <c:pt idx="8">
                  <c:v>77.2</c:v>
                </c:pt>
                <c:pt idx="9">
                  <c:v>78.599999999999994</c:v>
                </c:pt>
              </c:numCache>
            </c:numRef>
          </c:val>
          <c:extLst xmlns:c16r2="http://schemas.microsoft.com/office/drawing/2015/06/chart">
            <c:ext xmlns:c16="http://schemas.microsoft.com/office/drawing/2014/chart" uri="{C3380CC4-5D6E-409C-BE32-E72D297353CC}">
              <c16:uniqueId val="{00000000-94E4-4F27-8D3A-C7A63216F67A}"/>
            </c:ext>
          </c:extLst>
        </c:ser>
        <c:dLbls>
          <c:showLegendKey val="0"/>
          <c:showVal val="0"/>
          <c:showCatName val="0"/>
          <c:showSerName val="0"/>
          <c:showPercent val="0"/>
          <c:showBubbleSize val="0"/>
        </c:dLbls>
        <c:gapWidth val="100"/>
        <c:overlap val="-27"/>
        <c:axId val="299372976"/>
        <c:axId val="299373368"/>
      </c:barChart>
      <c:catAx>
        <c:axId val="29937297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73368"/>
        <c:crosses val="autoZero"/>
        <c:auto val="1"/>
        <c:lblAlgn val="ctr"/>
        <c:lblOffset val="100"/>
        <c:noMultiLvlLbl val="0"/>
      </c:catAx>
      <c:valAx>
        <c:axId val="299373368"/>
        <c:scaling>
          <c:orientation val="minMax"/>
          <c:max val="100"/>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Percentage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937297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sz="100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64423765211166"/>
          <c:y val="2.6056150273002052E-2"/>
          <c:w val="0.84657798457011058"/>
          <c:h val="0.83676792355534291"/>
        </c:manualLayout>
      </c:layout>
      <c:barChart>
        <c:barDir val="col"/>
        <c:grouping val="clustered"/>
        <c:varyColors val="0"/>
        <c:ser>
          <c:idx val="0"/>
          <c:order val="0"/>
          <c:tx>
            <c:strRef>
              <c:f>Sheet3!$B$24</c:f>
              <c:strCache>
                <c:ptCount val="1"/>
                <c:pt idx="0">
                  <c:v>VLS unconditional</c:v>
                </c:pt>
              </c:strCache>
            </c:strRef>
          </c:tx>
          <c:spPr>
            <a:solidFill>
              <a:schemeClr val="accent6">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Sheet3!$A$25:$A$34</c:f>
              <c:strCache>
                <c:ptCount val="10"/>
                <c:pt idx="0">
                  <c:v>15-19</c:v>
                </c:pt>
                <c:pt idx="1">
                  <c:v>20-24</c:v>
                </c:pt>
                <c:pt idx="2">
                  <c:v>25-29</c:v>
                </c:pt>
                <c:pt idx="3">
                  <c:v>30-34</c:v>
                </c:pt>
                <c:pt idx="4">
                  <c:v>35-39</c:v>
                </c:pt>
                <c:pt idx="5">
                  <c:v>40-44</c:v>
                </c:pt>
                <c:pt idx="6">
                  <c:v>45-49</c:v>
                </c:pt>
                <c:pt idx="7">
                  <c:v>50-54</c:v>
                </c:pt>
                <c:pt idx="8">
                  <c:v>55-59</c:v>
                </c:pt>
                <c:pt idx="9">
                  <c:v>60-64</c:v>
                </c:pt>
              </c:strCache>
            </c:strRef>
          </c:cat>
          <c:val>
            <c:numRef>
              <c:f>Sheet3!$B$25:$B$34</c:f>
              <c:numCache>
                <c:formatCode>General</c:formatCode>
                <c:ptCount val="10"/>
                <c:pt idx="0">
                  <c:v>35.6</c:v>
                </c:pt>
                <c:pt idx="1">
                  <c:v>56.2</c:v>
                </c:pt>
                <c:pt idx="2">
                  <c:v>64.7</c:v>
                </c:pt>
                <c:pt idx="3">
                  <c:v>75.099999999999994</c:v>
                </c:pt>
                <c:pt idx="4">
                  <c:v>75.099999999999994</c:v>
                </c:pt>
                <c:pt idx="5">
                  <c:v>80.099999999999994</c:v>
                </c:pt>
                <c:pt idx="6">
                  <c:v>82.1</c:v>
                </c:pt>
                <c:pt idx="7">
                  <c:v>78.3</c:v>
                </c:pt>
                <c:pt idx="8">
                  <c:v>82.7</c:v>
                </c:pt>
                <c:pt idx="9">
                  <c:v>86.3</c:v>
                </c:pt>
              </c:numCache>
            </c:numRef>
          </c:val>
          <c:extLst xmlns:c16r2="http://schemas.microsoft.com/office/drawing/2015/06/chart">
            <c:ext xmlns:c16="http://schemas.microsoft.com/office/drawing/2014/chart" uri="{C3380CC4-5D6E-409C-BE32-E72D297353CC}">
              <c16:uniqueId val="{00000000-F050-46A2-BD4F-04F1BC3853EA}"/>
            </c:ext>
          </c:extLst>
        </c:ser>
        <c:dLbls>
          <c:showLegendKey val="0"/>
          <c:showVal val="0"/>
          <c:showCatName val="0"/>
          <c:showSerName val="0"/>
          <c:showPercent val="0"/>
          <c:showBubbleSize val="0"/>
        </c:dLbls>
        <c:gapWidth val="219"/>
        <c:overlap val="-27"/>
        <c:axId val="297091456"/>
        <c:axId val="298293664"/>
      </c:barChart>
      <c:catAx>
        <c:axId val="29709145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Age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8293664"/>
        <c:crosses val="autoZero"/>
        <c:auto val="1"/>
        <c:lblAlgn val="ctr"/>
        <c:lblOffset val="100"/>
        <c:noMultiLvlLbl val="0"/>
      </c:catAx>
      <c:valAx>
        <c:axId val="298293664"/>
        <c:scaling>
          <c:orientation val="minMax"/>
        </c:scaling>
        <c:delete val="0"/>
        <c:axPos val="l"/>
        <c:majorGridlines>
          <c:spPr>
            <a:ln w="9525" cap="flat" cmpd="sng" algn="ctr">
              <a:solidFill>
                <a:schemeClr val="bg1">
                  <a:lumMod val="7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Percentage (%)</a:t>
                </a:r>
              </a:p>
            </c:rich>
          </c:tx>
          <c:layout>
            <c:manualLayout>
              <c:xMode val="edge"/>
              <c:yMode val="edge"/>
              <c:x val="6.9444444444444441E-3"/>
              <c:y val="0.24401643261536482"/>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97091456"/>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521915877349114"/>
          <c:y val="0.19425539176700252"/>
          <c:w val="0.79640444943591049"/>
          <c:h val="0.70821061596498913"/>
        </c:manualLayout>
      </c:layout>
      <c:barChart>
        <c:barDir val="col"/>
        <c:grouping val="clustered"/>
        <c:varyColors val="0"/>
        <c:ser>
          <c:idx val="0"/>
          <c:order val="0"/>
          <c:tx>
            <c:strRef>
              <c:f>'Slide 17'!$F$7</c:f>
              <c:strCache>
                <c:ptCount val="1"/>
                <c:pt idx="0">
                  <c:v>Aware</c:v>
                </c:pt>
              </c:strCache>
            </c:strRef>
          </c:tx>
          <c:spPr>
            <a:solidFill>
              <a:schemeClr val="accent4">
                <a:lumMod val="20000"/>
                <a:lumOff val="80000"/>
              </a:schemeClr>
            </a:solidFill>
            <a:ln>
              <a:noFill/>
            </a:ln>
            <a:effectLst/>
            <a:scene3d>
              <a:camera prst="orthographicFront"/>
              <a:lightRig rig="threePt" dir="t"/>
            </a:scene3d>
            <a:sp3d>
              <a:bevelT/>
            </a:sp3d>
          </c:spPr>
          <c:invertIfNegative val="0"/>
          <c:dLbls>
            <c:numFmt formatCode="#,##0.0" sourceLinked="0"/>
            <c:spPr>
              <a:noFill/>
              <a:ln>
                <a:noFill/>
              </a:ln>
              <a:effectLst/>
            </c:spPr>
            <c:txPr>
              <a:bodyPr rot="0" vert="horz"/>
              <a:lstStyle/>
              <a:p>
                <a:pPr>
                  <a:defRPr sz="1400" b="1">
                    <a:solidFill>
                      <a:srgbClr val="C00000"/>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'Slide 17'!$E$8:$E$10</c:f>
              <c:strCache>
                <c:ptCount val="3"/>
                <c:pt idx="0">
                  <c:v>Female</c:v>
                </c:pt>
                <c:pt idx="1">
                  <c:v>Male</c:v>
                </c:pt>
                <c:pt idx="2">
                  <c:v>Total</c:v>
                </c:pt>
              </c:strCache>
            </c:strRef>
          </c:cat>
          <c:val>
            <c:numRef>
              <c:f>'Slide 17'!$F$8:$F$10</c:f>
              <c:numCache>
                <c:formatCode>General</c:formatCode>
                <c:ptCount val="3"/>
                <c:pt idx="0">
                  <c:v>68.345430425313396</c:v>
                </c:pt>
                <c:pt idx="1">
                  <c:v>62.215027738368143</c:v>
                </c:pt>
                <c:pt idx="2">
                  <c:v>66.038363687391197</c:v>
                </c:pt>
              </c:numCache>
            </c:numRef>
          </c:val>
          <c:extLst xmlns:c16r2="http://schemas.microsoft.com/office/drawing/2015/06/chart">
            <c:ext xmlns:c16="http://schemas.microsoft.com/office/drawing/2014/chart" uri="{C3380CC4-5D6E-409C-BE32-E72D297353CC}">
              <c16:uniqueId val="{00000000-85A3-469C-B347-EDF9F7E98C9D}"/>
            </c:ext>
          </c:extLst>
        </c:ser>
        <c:ser>
          <c:idx val="1"/>
          <c:order val="1"/>
          <c:tx>
            <c:strRef>
              <c:f>'Slide 17'!$G$7</c:f>
              <c:strCache>
                <c:ptCount val="1"/>
                <c:pt idx="0">
                  <c:v>On treatment</c:v>
                </c:pt>
              </c:strCache>
            </c:strRef>
          </c:tx>
          <c:spPr>
            <a:solidFill>
              <a:schemeClr val="accent4">
                <a:lumMod val="60000"/>
                <a:lumOff val="40000"/>
              </a:schemeClr>
            </a:solidFill>
            <a:ln>
              <a:noFill/>
            </a:ln>
            <a:effectLst/>
            <a:scene3d>
              <a:camera prst="orthographicFront"/>
              <a:lightRig rig="threePt" dir="t"/>
            </a:scene3d>
            <a:sp3d>
              <a:bevelT/>
            </a:sp3d>
          </c:spPr>
          <c:invertIfNegative val="0"/>
          <c:dLbls>
            <c:numFmt formatCode="#,##0.0" sourceLinked="0"/>
            <c:spPr>
              <a:noFill/>
              <a:ln>
                <a:noFill/>
              </a:ln>
              <a:effectLst/>
            </c:spPr>
            <c:txPr>
              <a:bodyPr rot="0" vert="horz"/>
              <a:lstStyle/>
              <a:p>
                <a:pPr>
                  <a:defRPr b="1"/>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'Slide 17'!$E$8:$E$10</c:f>
              <c:strCache>
                <c:ptCount val="3"/>
                <c:pt idx="0">
                  <c:v>Female</c:v>
                </c:pt>
                <c:pt idx="1">
                  <c:v>Male</c:v>
                </c:pt>
                <c:pt idx="2">
                  <c:v>Total</c:v>
                </c:pt>
              </c:strCache>
            </c:strRef>
          </c:cat>
          <c:val>
            <c:numRef>
              <c:f>'Slide 17'!$G$8:$G$10</c:f>
              <c:numCache>
                <c:formatCode>General</c:formatCode>
                <c:ptCount val="3"/>
                <c:pt idx="0">
                  <c:v>84.380814835073252</c:v>
                </c:pt>
                <c:pt idx="1">
                  <c:v>86.180586320981249</c:v>
                </c:pt>
                <c:pt idx="2">
                  <c:v>85.018913031710142</c:v>
                </c:pt>
              </c:numCache>
            </c:numRef>
          </c:val>
          <c:extLst xmlns:c16r2="http://schemas.microsoft.com/office/drawing/2015/06/chart">
            <c:ext xmlns:c16="http://schemas.microsoft.com/office/drawing/2014/chart" uri="{C3380CC4-5D6E-409C-BE32-E72D297353CC}">
              <c16:uniqueId val="{00000001-85A3-469C-B347-EDF9F7E98C9D}"/>
            </c:ext>
          </c:extLst>
        </c:ser>
        <c:ser>
          <c:idx val="2"/>
          <c:order val="2"/>
          <c:tx>
            <c:strRef>
              <c:f>'Slide 17'!$H$7</c:f>
              <c:strCache>
                <c:ptCount val="1"/>
                <c:pt idx="0">
                  <c:v>Virally suppressed</c:v>
                </c:pt>
              </c:strCache>
            </c:strRef>
          </c:tx>
          <c:spPr>
            <a:solidFill>
              <a:schemeClr val="accent4">
                <a:lumMod val="75000"/>
              </a:schemeClr>
            </a:solidFill>
            <a:ln>
              <a:noFill/>
            </a:ln>
            <a:effectLst/>
            <a:scene3d>
              <a:camera prst="orthographicFront"/>
              <a:lightRig rig="threePt" dir="t"/>
            </a:scene3d>
            <a:sp3d>
              <a:bevelT/>
            </a:sp3d>
          </c:spPr>
          <c:invertIfNegative val="0"/>
          <c:dLbls>
            <c:numFmt formatCode="#,##0.0" sourceLinked="0"/>
            <c:spPr>
              <a:noFill/>
              <a:ln>
                <a:noFill/>
              </a:ln>
              <a:effectLst/>
            </c:spPr>
            <c:txPr>
              <a:bodyPr rot="0" vert="horz"/>
              <a:lstStyle/>
              <a:p>
                <a:pPr>
                  <a:defRPr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'Slide 17'!$E$8:$E$10</c:f>
              <c:strCache>
                <c:ptCount val="3"/>
                <c:pt idx="0">
                  <c:v>Female</c:v>
                </c:pt>
                <c:pt idx="1">
                  <c:v>Male</c:v>
                </c:pt>
                <c:pt idx="2">
                  <c:v>Total</c:v>
                </c:pt>
              </c:strCache>
            </c:strRef>
          </c:cat>
          <c:val>
            <c:numRef>
              <c:f>'Slide 17'!$H$8:$H$10</c:f>
              <c:numCache>
                <c:formatCode>General</c:formatCode>
                <c:ptCount val="3"/>
                <c:pt idx="0">
                  <c:v>90.139053308171057</c:v>
                </c:pt>
                <c:pt idx="1">
                  <c:v>87.682262482641519</c:v>
                </c:pt>
                <c:pt idx="2">
                  <c:v>89.256111201944819</c:v>
                </c:pt>
              </c:numCache>
            </c:numRef>
          </c:val>
          <c:extLst xmlns:c16r2="http://schemas.microsoft.com/office/drawing/2015/06/chart">
            <c:ext xmlns:c16="http://schemas.microsoft.com/office/drawing/2014/chart" uri="{C3380CC4-5D6E-409C-BE32-E72D297353CC}">
              <c16:uniqueId val="{00000002-85A3-469C-B347-EDF9F7E98C9D}"/>
            </c:ext>
          </c:extLst>
        </c:ser>
        <c:dLbls>
          <c:dLblPos val="ctr"/>
          <c:showLegendKey val="0"/>
          <c:showVal val="1"/>
          <c:showCatName val="0"/>
          <c:showSerName val="0"/>
          <c:showPercent val="0"/>
          <c:showBubbleSize val="0"/>
        </c:dLbls>
        <c:gapWidth val="50"/>
        <c:axId val="213417208"/>
        <c:axId val="213417600"/>
      </c:barChart>
      <c:catAx>
        <c:axId val="213417208"/>
        <c:scaling>
          <c:orientation val="minMax"/>
        </c:scaling>
        <c:delete val="0"/>
        <c:axPos val="b"/>
        <c:numFmt formatCode="General" sourceLinked="1"/>
        <c:majorTickMark val="none"/>
        <c:minorTickMark val="out"/>
        <c:tickLblPos val="nextTo"/>
        <c:spPr>
          <a:noFill/>
          <a:ln w="6350" cap="flat" cmpd="sng" algn="ctr">
            <a:solidFill>
              <a:schemeClr val="tx1"/>
            </a:solidFill>
            <a:round/>
          </a:ln>
          <a:effectLst/>
        </c:spPr>
        <c:txPr>
          <a:bodyPr rot="-60000000" vert="horz"/>
          <a:lstStyle/>
          <a:p>
            <a:pPr>
              <a:defRPr/>
            </a:pPr>
            <a:endParaRPr lang="en-US"/>
          </a:p>
        </c:txPr>
        <c:crossAx val="213417600"/>
        <c:crosses val="autoZero"/>
        <c:auto val="1"/>
        <c:lblAlgn val="ctr"/>
        <c:lblOffset val="100"/>
        <c:noMultiLvlLbl val="0"/>
      </c:catAx>
      <c:valAx>
        <c:axId val="213417600"/>
        <c:scaling>
          <c:orientation val="minMax"/>
          <c:max val="100"/>
          <c:min val="0"/>
        </c:scaling>
        <c:delete val="0"/>
        <c:axPos val="l"/>
        <c:majorGridlines>
          <c:spPr>
            <a:ln>
              <a:noFill/>
            </a:ln>
          </c:spPr>
        </c:majorGridlines>
        <c:minorGridlines>
          <c:spPr>
            <a:ln>
              <a:noFill/>
            </a:ln>
          </c:spPr>
        </c:minorGridlines>
        <c:numFmt formatCode="#\%" sourceLinked="0"/>
        <c:majorTickMark val="none"/>
        <c:minorTickMark val="none"/>
        <c:tickLblPos val="nextTo"/>
        <c:spPr>
          <a:noFill/>
          <a:ln w="6350">
            <a:solidFill>
              <a:schemeClr val="tx1"/>
            </a:solidFill>
          </a:ln>
          <a:effectLst/>
        </c:spPr>
        <c:txPr>
          <a:bodyPr rot="-60000000" vert="horz"/>
          <a:lstStyle/>
          <a:p>
            <a:pPr>
              <a:defRPr sz="1000"/>
            </a:pPr>
            <a:endParaRPr lang="en-US"/>
          </a:p>
        </c:txPr>
        <c:crossAx val="213417208"/>
        <c:crosses val="autoZero"/>
        <c:crossBetween val="between"/>
        <c:majorUnit val="100"/>
        <c:minorUnit val="10"/>
      </c:valAx>
      <c:spPr>
        <a:noFill/>
        <a:ln w="6350">
          <a:noFill/>
        </a:ln>
        <a:effectLst/>
      </c:spPr>
    </c:plotArea>
    <c:legend>
      <c:legendPos val="t"/>
      <c:layout>
        <c:manualLayout>
          <c:xMode val="edge"/>
          <c:yMode val="edge"/>
          <c:x val="0.26817815847343407"/>
          <c:y val="0.15080444656183103"/>
          <c:w val="0.59839152815560226"/>
          <c:h val="7.2525167250039338E-2"/>
        </c:manualLayout>
      </c:layout>
      <c:overlay val="0"/>
      <c:spPr>
        <a:noFill/>
        <a:ln>
          <a:noFill/>
        </a:ln>
        <a:effectLst/>
      </c:spPr>
      <c:txPr>
        <a:bodyPr rot="0" vert="horz"/>
        <a:lstStyle/>
        <a:p>
          <a:pPr>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43323911434148"/>
          <c:y val="0.14181928750343428"/>
          <c:w val="0.65175045427013933"/>
          <c:h val="0.64533308804745493"/>
        </c:manualLayout>
      </c:layout>
      <c:barChart>
        <c:barDir val="col"/>
        <c:grouping val="clustered"/>
        <c:varyColors val="0"/>
        <c:ser>
          <c:idx val="0"/>
          <c:order val="0"/>
          <c:tx>
            <c:strRef>
              <c:f>'Slide 16'!$B$1</c:f>
              <c:strCache>
                <c:ptCount val="1"/>
                <c:pt idx="0">
                  <c:v>Female</c:v>
                </c:pt>
              </c:strCache>
            </c:strRef>
          </c:tx>
          <c:spPr>
            <a:solidFill>
              <a:schemeClr val="accent2"/>
            </a:solidFill>
            <a:ln>
              <a:solidFill>
                <a:schemeClr val="accent2"/>
              </a:solidFill>
            </a:ln>
            <a:effectLst/>
            <a:scene3d>
              <a:camera prst="orthographicFront"/>
              <a:lightRig rig="threePt" dir="t"/>
            </a:scene3d>
            <a:sp3d>
              <a:bevelT/>
            </a:sp3d>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FFFFE5"/>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'Slide 16'!$D$2:$D$6</c:f>
                <c:numCache>
                  <c:formatCode>General</c:formatCode>
                  <c:ptCount val="5"/>
                  <c:pt idx="0">
                    <c:v>18.35785365999385</c:v>
                  </c:pt>
                  <c:pt idx="1">
                    <c:v>6.3255126168912312</c:v>
                  </c:pt>
                  <c:pt idx="2">
                    <c:v>4.4823338692699011</c:v>
                  </c:pt>
                  <c:pt idx="3">
                    <c:v>4.3412109392624103</c:v>
                  </c:pt>
                  <c:pt idx="4">
                    <c:v>5.3265671239338843</c:v>
                  </c:pt>
                </c:numCache>
              </c:numRef>
            </c:plus>
            <c:minus>
              <c:numRef>
                <c:f>'Slide 16'!$D$2:$D$6</c:f>
                <c:numCache>
                  <c:formatCode>General</c:formatCode>
                  <c:ptCount val="5"/>
                  <c:pt idx="0">
                    <c:v>18.35785365999385</c:v>
                  </c:pt>
                  <c:pt idx="1">
                    <c:v>6.3255126168912312</c:v>
                  </c:pt>
                  <c:pt idx="2">
                    <c:v>4.4823338692699011</c:v>
                  </c:pt>
                  <c:pt idx="3">
                    <c:v>4.3412109392624103</c:v>
                  </c:pt>
                  <c:pt idx="4">
                    <c:v>5.3265671239338843</c:v>
                  </c:pt>
                </c:numCache>
              </c:numRef>
            </c:minus>
            <c:spPr>
              <a:noFill/>
              <a:ln w="15875" cap="flat" cmpd="sng" algn="ctr">
                <a:solidFill>
                  <a:schemeClr val="tx1"/>
                </a:solidFill>
                <a:round/>
              </a:ln>
              <a:effectLst/>
            </c:spPr>
          </c:errBars>
          <c:cat>
            <c:strRef>
              <c:f>'Slide 16'!$A$2:$A$6</c:f>
              <c:strCache>
                <c:ptCount val="5"/>
                <c:pt idx="0">
                  <c:v>0–14</c:v>
                </c:pt>
                <c:pt idx="1">
                  <c:v>15–24</c:v>
                </c:pt>
                <c:pt idx="2">
                  <c:v>25–34</c:v>
                </c:pt>
                <c:pt idx="3">
                  <c:v>35–44</c:v>
                </c:pt>
                <c:pt idx="4">
                  <c:v>45–59</c:v>
                </c:pt>
              </c:strCache>
            </c:strRef>
          </c:cat>
          <c:val>
            <c:numRef>
              <c:f>'Slide 16'!$B$2:$B$6</c:f>
              <c:numCache>
                <c:formatCode>0</c:formatCode>
                <c:ptCount val="5"/>
                <c:pt idx="0">
                  <c:v>38.187146340006151</c:v>
                </c:pt>
                <c:pt idx="1">
                  <c:v>33.561487383108769</c:v>
                </c:pt>
                <c:pt idx="2">
                  <c:v>56.195666130730082</c:v>
                </c:pt>
                <c:pt idx="3">
                  <c:v>69.969789060737611</c:v>
                </c:pt>
                <c:pt idx="4">
                  <c:v>73.03243287606611</c:v>
                </c:pt>
              </c:numCache>
            </c:numRef>
          </c:val>
          <c:extLst xmlns:c16r2="http://schemas.microsoft.com/office/drawing/2015/06/chart">
            <c:ext xmlns:c16="http://schemas.microsoft.com/office/drawing/2014/chart" uri="{C3380CC4-5D6E-409C-BE32-E72D297353CC}">
              <c16:uniqueId val="{00000000-E63C-444D-BD78-F0A9E2BB07FC}"/>
            </c:ext>
          </c:extLst>
        </c:ser>
        <c:ser>
          <c:idx val="1"/>
          <c:order val="1"/>
          <c:tx>
            <c:strRef>
              <c:f>'Slide 16'!$C$1</c:f>
              <c:strCache>
                <c:ptCount val="1"/>
                <c:pt idx="0">
                  <c:v>Male</c:v>
                </c:pt>
              </c:strCache>
            </c:strRef>
          </c:tx>
          <c:spPr>
            <a:solidFill>
              <a:srgbClr val="0070C0"/>
            </a:solidFill>
            <a:ln>
              <a:solidFill>
                <a:schemeClr val="accent5"/>
              </a:solidFill>
            </a:ln>
            <a:effectLst/>
            <a:scene3d>
              <a:camera prst="orthographicFront"/>
              <a:lightRig rig="threePt" dir="t"/>
            </a:scene3d>
            <a:sp3d>
              <a:bevelT/>
            </a:sp3d>
          </c:spPr>
          <c:invertIfNegative val="0"/>
          <c:dLbls>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FFFFE5"/>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errBars>
            <c:errBarType val="both"/>
            <c:errValType val="cust"/>
            <c:noEndCap val="0"/>
            <c:plus>
              <c:numRef>
                <c:f>'Slide 16'!$G$2:$G$6</c:f>
                <c:numCache>
                  <c:formatCode>General</c:formatCode>
                  <c:ptCount val="5"/>
                  <c:pt idx="0">
                    <c:v>14.270675008960925</c:v>
                  </c:pt>
                  <c:pt idx="1">
                    <c:v>15.345965562501</c:v>
                  </c:pt>
                  <c:pt idx="2">
                    <c:v>9.5902552133212495</c:v>
                  </c:pt>
                  <c:pt idx="3">
                    <c:v>5.9907855758119055</c:v>
                  </c:pt>
                  <c:pt idx="4">
                    <c:v>5.6834135881083938</c:v>
                  </c:pt>
                </c:numCache>
              </c:numRef>
            </c:plus>
            <c:minus>
              <c:numRef>
                <c:f>'Slide 16'!$G$2:$G$6</c:f>
                <c:numCache>
                  <c:formatCode>General</c:formatCode>
                  <c:ptCount val="5"/>
                  <c:pt idx="0">
                    <c:v>14.270675008960925</c:v>
                  </c:pt>
                  <c:pt idx="1">
                    <c:v>15.345965562501</c:v>
                  </c:pt>
                  <c:pt idx="2">
                    <c:v>9.5902552133212495</c:v>
                  </c:pt>
                  <c:pt idx="3">
                    <c:v>5.9907855758119055</c:v>
                  </c:pt>
                  <c:pt idx="4">
                    <c:v>5.6834135881083938</c:v>
                  </c:pt>
                </c:numCache>
              </c:numRef>
            </c:minus>
            <c:spPr>
              <a:noFill/>
              <a:ln w="15875" cap="flat" cmpd="sng" algn="ctr">
                <a:solidFill>
                  <a:schemeClr val="tx1"/>
                </a:solidFill>
                <a:round/>
              </a:ln>
              <a:effectLst/>
            </c:spPr>
          </c:errBars>
          <c:cat>
            <c:strRef>
              <c:f>'Slide 16'!$A$2:$A$6</c:f>
              <c:strCache>
                <c:ptCount val="5"/>
                <c:pt idx="0">
                  <c:v>0–14</c:v>
                </c:pt>
                <c:pt idx="1">
                  <c:v>15–24</c:v>
                </c:pt>
                <c:pt idx="2">
                  <c:v>25–34</c:v>
                </c:pt>
                <c:pt idx="3">
                  <c:v>35–44</c:v>
                </c:pt>
                <c:pt idx="4">
                  <c:v>45–59</c:v>
                </c:pt>
              </c:strCache>
            </c:strRef>
          </c:cat>
          <c:val>
            <c:numRef>
              <c:f>'Slide 16'!$C$2:$C$6</c:f>
              <c:numCache>
                <c:formatCode>0</c:formatCode>
                <c:ptCount val="5"/>
                <c:pt idx="0">
                  <c:v>29.974324991039072</c:v>
                </c:pt>
                <c:pt idx="1">
                  <c:v>36.656034437499002</c:v>
                </c:pt>
                <c:pt idx="2">
                  <c:v>36.656744786678757</c:v>
                </c:pt>
                <c:pt idx="3">
                  <c:v>60.012214424188095</c:v>
                </c:pt>
                <c:pt idx="4">
                  <c:v>73.265586411891604</c:v>
                </c:pt>
              </c:numCache>
            </c:numRef>
          </c:val>
          <c:extLst xmlns:c16r2="http://schemas.microsoft.com/office/drawing/2015/06/chart">
            <c:ext xmlns:c16="http://schemas.microsoft.com/office/drawing/2014/chart" uri="{C3380CC4-5D6E-409C-BE32-E72D297353CC}">
              <c16:uniqueId val="{00000001-E63C-444D-BD78-F0A9E2BB07FC}"/>
            </c:ext>
          </c:extLst>
        </c:ser>
        <c:dLbls>
          <c:showLegendKey val="0"/>
          <c:showVal val="0"/>
          <c:showCatName val="0"/>
          <c:showSerName val="0"/>
          <c:showPercent val="0"/>
          <c:showBubbleSize val="0"/>
        </c:dLbls>
        <c:gapWidth val="20"/>
        <c:axId val="213418384"/>
        <c:axId val="213418776"/>
      </c:barChart>
      <c:catAx>
        <c:axId val="21341838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r>
                  <a:rPr lang="en-US"/>
                  <a:t>Age (years)</a:t>
                </a:r>
              </a:p>
            </c:rich>
          </c:tx>
          <c:layout>
            <c:manualLayout>
              <c:xMode val="edge"/>
              <c:yMode val="edge"/>
              <c:x val="0.40972457769701864"/>
              <c:y val="0.9105559420504079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out"/>
        <c:tickLblPos val="nextTo"/>
        <c:spPr>
          <a:noFill/>
          <a:ln w="635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418776"/>
        <c:crosses val="autoZero"/>
        <c:auto val="1"/>
        <c:lblAlgn val="ctr"/>
        <c:lblOffset val="100"/>
        <c:noMultiLvlLbl val="0"/>
      </c:catAx>
      <c:valAx>
        <c:axId val="213418776"/>
        <c:scaling>
          <c:orientation val="minMax"/>
          <c:max val="100"/>
          <c:min val="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r>
                  <a:rPr lang="en-US" sz="1100"/>
                  <a:t>VLS  Prevalence among PLHIV (%)</a:t>
                </a:r>
              </a:p>
            </c:rich>
          </c:tx>
          <c:layout>
            <c:manualLayout>
              <c:xMode val="edge"/>
              <c:yMode val="edge"/>
              <c:x val="4.6439363348812171E-2"/>
              <c:y val="0.12657233335957571"/>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0;[Red]0" sourceLinked="0"/>
        <c:majorTickMark val="out"/>
        <c:minorTickMark val="none"/>
        <c:tickLblPos val="nextTo"/>
        <c:spPr>
          <a:noFill/>
          <a:ln w="6350">
            <a:solidFill>
              <a:schemeClr val="tx1"/>
            </a:solidFill>
          </a:ln>
          <a:effectLst/>
        </c:spPr>
        <c:txPr>
          <a:bodyPr rot="-60000000" spcFirstLastPara="1" vertOverflow="ellipsis" vert="horz" wrap="square" anchor="ctr" anchorCtr="1"/>
          <a:lstStyle/>
          <a:p>
            <a:pPr>
              <a:defRPr sz="105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213418384"/>
        <c:crosses val="autoZero"/>
        <c:crossBetween val="between"/>
        <c:majorUnit val="20"/>
      </c:valAx>
      <c:spPr>
        <a:noFill/>
        <a:ln>
          <a:noFill/>
        </a:ln>
        <a:effectLst/>
      </c:spPr>
    </c:plotArea>
    <c:legend>
      <c:legendPos val="r"/>
      <c:layout>
        <c:manualLayout>
          <c:xMode val="edge"/>
          <c:yMode val="edge"/>
          <c:x val="0.8115859517815287"/>
          <c:y val="0.1069347352117519"/>
          <c:w val="9.541988368228535E-2"/>
          <c:h val="0.136134404519232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b="0">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Sheet1!$J$11</c:f>
              <c:strCache>
                <c:ptCount val="1"/>
                <c:pt idx="0">
                  <c:v>SOC</c:v>
                </c:pt>
              </c:strCache>
            </c:strRef>
          </c:tx>
          <c:spPr>
            <a:solidFill>
              <a:schemeClr val="accent3">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Sheet1!$I$12:$I$16</c:f>
              <c:strCache>
                <c:ptCount val="5"/>
                <c:pt idx="0">
                  <c:v>            Retained</c:v>
                </c:pt>
                <c:pt idx="1">
                  <c:v>            Transfer-out</c:v>
                </c:pt>
                <c:pt idx="2">
                  <c:v>            Default</c:v>
                </c:pt>
                <c:pt idx="3">
                  <c:v>            Stopped treatment</c:v>
                </c:pt>
                <c:pt idx="4">
                  <c:v>Dead</c:v>
                </c:pt>
              </c:strCache>
            </c:strRef>
          </c:cat>
          <c:val>
            <c:numRef>
              <c:f>Sheet1!$J$12:$J$16</c:f>
              <c:numCache>
                <c:formatCode>0%</c:formatCode>
                <c:ptCount val="5"/>
                <c:pt idx="0">
                  <c:v>0.56999999999999995</c:v>
                </c:pt>
                <c:pt idx="1">
                  <c:v>0.03</c:v>
                </c:pt>
                <c:pt idx="2">
                  <c:v>0.38</c:v>
                </c:pt>
                <c:pt idx="3">
                  <c:v>0.01</c:v>
                </c:pt>
                <c:pt idx="4">
                  <c:v>0.01</c:v>
                </c:pt>
              </c:numCache>
            </c:numRef>
          </c:val>
          <c:extLst xmlns:c16r2="http://schemas.microsoft.com/office/drawing/2015/06/chart">
            <c:ext xmlns:c16="http://schemas.microsoft.com/office/drawing/2014/chart" uri="{C3380CC4-5D6E-409C-BE32-E72D297353CC}">
              <c16:uniqueId val="{00000000-6198-49B8-A577-1355A10AC2D6}"/>
            </c:ext>
          </c:extLst>
        </c:ser>
        <c:ser>
          <c:idx val="1"/>
          <c:order val="1"/>
          <c:tx>
            <c:strRef>
              <c:f>Sheet1!$K$11</c:f>
              <c:strCache>
                <c:ptCount val="1"/>
                <c:pt idx="0">
                  <c:v>Facility</c:v>
                </c:pt>
              </c:strCache>
            </c:strRef>
          </c:tx>
          <c:spPr>
            <a:solidFill>
              <a:schemeClr val="accent2">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Sheet1!$I$12:$I$16</c:f>
              <c:strCache>
                <c:ptCount val="5"/>
                <c:pt idx="0">
                  <c:v>            Retained</c:v>
                </c:pt>
                <c:pt idx="1">
                  <c:v>            Transfer-out</c:v>
                </c:pt>
                <c:pt idx="2">
                  <c:v>            Default</c:v>
                </c:pt>
                <c:pt idx="3">
                  <c:v>            Stopped treatment</c:v>
                </c:pt>
                <c:pt idx="4">
                  <c:v>Dead</c:v>
                </c:pt>
              </c:strCache>
            </c:strRef>
          </c:cat>
          <c:val>
            <c:numRef>
              <c:f>Sheet1!$K$12:$K$16</c:f>
              <c:numCache>
                <c:formatCode>0%</c:formatCode>
                <c:ptCount val="5"/>
                <c:pt idx="0">
                  <c:v>0.7</c:v>
                </c:pt>
                <c:pt idx="1">
                  <c:v>0.02</c:v>
                </c:pt>
                <c:pt idx="2">
                  <c:v>0.25</c:v>
                </c:pt>
                <c:pt idx="3">
                  <c:v>0.01</c:v>
                </c:pt>
                <c:pt idx="4">
                  <c:v>0.01</c:v>
                </c:pt>
              </c:numCache>
            </c:numRef>
          </c:val>
          <c:extLst xmlns:c16r2="http://schemas.microsoft.com/office/drawing/2015/06/chart">
            <c:ext xmlns:c16="http://schemas.microsoft.com/office/drawing/2014/chart" uri="{C3380CC4-5D6E-409C-BE32-E72D297353CC}">
              <c16:uniqueId val="{00000001-6198-49B8-A577-1355A10AC2D6}"/>
            </c:ext>
          </c:extLst>
        </c:ser>
        <c:ser>
          <c:idx val="2"/>
          <c:order val="2"/>
          <c:tx>
            <c:strRef>
              <c:f>Sheet1!$L$11</c:f>
              <c:strCache>
                <c:ptCount val="1"/>
                <c:pt idx="0">
                  <c:v>Community</c:v>
                </c:pt>
              </c:strCache>
            </c:strRef>
          </c:tx>
          <c:spPr>
            <a:solidFill>
              <a:schemeClr val="accent1">
                <a:lumMod val="75000"/>
              </a:schemeClr>
            </a:solidFill>
            <a:ln>
              <a:noFill/>
            </a:ln>
            <a:effectLst/>
            <a:scene3d>
              <a:camera prst="orthographicFront"/>
              <a:lightRig rig="threePt" dir="t"/>
            </a:scene3d>
            <a:sp3d>
              <a:bevelT/>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Sheet1!$I$12:$I$16</c:f>
              <c:strCache>
                <c:ptCount val="5"/>
                <c:pt idx="0">
                  <c:v>            Retained</c:v>
                </c:pt>
                <c:pt idx="1">
                  <c:v>            Transfer-out</c:v>
                </c:pt>
                <c:pt idx="2">
                  <c:v>            Default</c:v>
                </c:pt>
                <c:pt idx="3">
                  <c:v>            Stopped treatment</c:v>
                </c:pt>
                <c:pt idx="4">
                  <c:v>Dead</c:v>
                </c:pt>
              </c:strCache>
            </c:strRef>
          </c:cat>
          <c:val>
            <c:numRef>
              <c:f>Sheet1!$L$12:$L$16</c:f>
              <c:numCache>
                <c:formatCode>0%</c:formatCode>
                <c:ptCount val="5"/>
                <c:pt idx="0">
                  <c:v>0.74</c:v>
                </c:pt>
                <c:pt idx="1">
                  <c:v>0.03</c:v>
                </c:pt>
                <c:pt idx="2">
                  <c:v>0.19</c:v>
                </c:pt>
                <c:pt idx="3">
                  <c:v>0.02</c:v>
                </c:pt>
                <c:pt idx="4">
                  <c:v>0.01</c:v>
                </c:pt>
              </c:numCache>
            </c:numRef>
          </c:val>
          <c:extLst xmlns:c16r2="http://schemas.microsoft.com/office/drawing/2015/06/chart">
            <c:ext xmlns:c16="http://schemas.microsoft.com/office/drawing/2014/chart" uri="{C3380CC4-5D6E-409C-BE32-E72D297353CC}">
              <c16:uniqueId val="{00000002-6198-49B8-A577-1355A10AC2D6}"/>
            </c:ext>
          </c:extLst>
        </c:ser>
        <c:dLbls>
          <c:dLblPos val="outEnd"/>
          <c:showLegendKey val="0"/>
          <c:showVal val="1"/>
          <c:showCatName val="0"/>
          <c:showSerName val="0"/>
          <c:showPercent val="0"/>
          <c:showBubbleSize val="0"/>
        </c:dLbls>
        <c:gapWidth val="219"/>
        <c:overlap val="-27"/>
        <c:axId val="216016928"/>
        <c:axId val="216017320"/>
      </c:barChart>
      <c:catAx>
        <c:axId val="216016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6017320"/>
        <c:crosses val="autoZero"/>
        <c:auto val="1"/>
        <c:lblAlgn val="ctr"/>
        <c:lblOffset val="100"/>
        <c:noMultiLvlLbl val="0"/>
      </c:catAx>
      <c:valAx>
        <c:axId val="21601732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6016928"/>
        <c:crosses val="autoZero"/>
        <c:crossBetween val="between"/>
        <c:majorUnit val="0.2"/>
      </c:valAx>
      <c:spPr>
        <a:noFill/>
        <a:ln>
          <a:noFill/>
        </a:ln>
        <a:effectLst/>
      </c:spPr>
    </c:plotArea>
    <c:legend>
      <c:legendPos val="b"/>
      <c:layout>
        <c:manualLayout>
          <c:xMode val="edge"/>
          <c:yMode val="edge"/>
          <c:x val="0.28586045494313217"/>
          <c:y val="5.0210301837270301E-2"/>
          <c:w val="0.40050131233595798"/>
          <c:h val="6.6456364829396319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explosion val="3"/>
          <c:dPt>
            <c:idx val="0"/>
            <c:bubble3D val="0"/>
            <c:explosion val="0"/>
            <c:spPr>
              <a:solidFill>
                <a:srgbClr val="333399"/>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E43E-4E84-BD03-80B464603343}"/>
              </c:ext>
            </c:extLst>
          </c:dPt>
          <c:dPt>
            <c:idx val="1"/>
            <c:bubble3D val="0"/>
            <c:explosion val="0"/>
            <c:spPr>
              <a:solidFill>
                <a:srgbClr val="C0000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E43E-4E84-BD03-80B464603343}"/>
              </c:ext>
            </c:extLst>
          </c:dPt>
          <c:dPt>
            <c:idx val="2"/>
            <c:bubble3D val="0"/>
            <c:spPr>
              <a:solidFill>
                <a:srgbClr val="92D05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E43E-4E84-BD03-80B464603343}"/>
              </c:ext>
            </c:extLst>
          </c:dPt>
          <c:dPt>
            <c:idx val="3"/>
            <c:bubble3D val="0"/>
            <c:spPr>
              <a:solidFill>
                <a:srgbClr val="FFFF05"/>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E43E-4E84-BD03-80B464603343}"/>
              </c:ext>
            </c:extLst>
          </c:dPt>
          <c:dPt>
            <c:idx val="4"/>
            <c:bubble3D val="0"/>
            <c:spPr>
              <a:solidFill>
                <a:schemeClr val="accent5"/>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E43E-4E84-BD03-80B464603343}"/>
              </c:ext>
            </c:extLst>
          </c:dPt>
          <c:dPt>
            <c:idx val="5"/>
            <c:bubble3D val="0"/>
            <c:explosion val="1"/>
            <c:spPr>
              <a:solidFill>
                <a:schemeClr val="accent6"/>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E43E-4E84-BD03-80B464603343}"/>
              </c:ext>
            </c:extLst>
          </c:dPt>
          <c:dLbls>
            <c:dLbl>
              <c:idx val="0"/>
              <c:layout>
                <c:manualLayout>
                  <c:x val="1.1086912791142142E-2"/>
                  <c:y val="3.9284457252522782E-2"/>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1-E43E-4E84-BD03-80B464603343}"/>
                </c:ext>
                <c:ext xmlns:c15="http://schemas.microsoft.com/office/drawing/2012/chart" uri="{CE6537A1-D6FC-4f65-9D91-7224C49458BB}">
                  <c15:layout/>
                </c:ext>
              </c:extLst>
            </c:dLbl>
            <c:dLbl>
              <c:idx val="1"/>
              <c:layout>
                <c:manualLayout>
                  <c:x val="-6.0186098009057373E-2"/>
                  <c:y val="-3.4686149175652367E-2"/>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3-E43E-4E84-BD03-80B464603343}"/>
                </c:ext>
                <c:ext xmlns:c15="http://schemas.microsoft.com/office/drawing/2012/chart" uri="{CE6537A1-D6FC-4f65-9D91-7224C49458BB}">
                  <c15:layout/>
                </c:ext>
              </c:extLst>
            </c:dLbl>
            <c:dLbl>
              <c:idx val="3"/>
              <c:layout>
                <c:manualLayout>
                  <c:x val="-7.6024544853546122E-2"/>
                  <c:y val="3.928445725252281E-2"/>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7-E43E-4E84-BD03-80B464603343}"/>
                </c:ext>
                <c:ext xmlns:c15="http://schemas.microsoft.com/office/drawing/2012/chart" uri="{CE6537A1-D6FC-4f65-9D91-7224C49458BB}">
                  <c15:layout/>
                </c:ext>
              </c:extLst>
            </c:dLbl>
            <c:dLbl>
              <c:idx val="4"/>
              <c:layout>
                <c:manualLayout>
                  <c:x val="-0.16471984718268326"/>
                  <c:y val="2.24482612871559E-2"/>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9-E43E-4E84-BD03-80B464603343}"/>
                </c:ext>
                <c:ext xmlns:c15="http://schemas.microsoft.com/office/drawing/2012/chart" uri="{CE6537A1-D6FC-4f65-9D91-7224C49458BB}">
                  <c15:layout/>
                </c:ext>
              </c:extLst>
            </c:dLbl>
            <c:dLbl>
              <c:idx val="5"/>
              <c:layout>
                <c:manualLayout>
                  <c:x val="0.31603448275862062"/>
                  <c:y val="0"/>
                </c:manualLayout>
              </c:layout>
              <c:dLblPos val="bestFit"/>
              <c:showLegendKey val="0"/>
              <c:showVal val="1"/>
              <c:showCatName val="1"/>
              <c:showSerName val="0"/>
              <c:showPercent val="1"/>
              <c:showBubbleSize val="0"/>
              <c:extLst xmlns:c16r2="http://schemas.microsoft.com/office/drawing/2015/06/chart">
                <c:ext xmlns:c16="http://schemas.microsoft.com/office/drawing/2014/chart" uri="{C3380CC4-5D6E-409C-BE32-E72D297353CC}">
                  <c16:uniqueId val="{0000000B-E43E-4E84-BD03-80B464603343}"/>
                </c:ext>
                <c:ext xmlns:c15="http://schemas.microsoft.com/office/drawing/2012/chart" uri="{CE6537A1-D6FC-4f65-9D91-7224C49458BB}">
                  <c15:layout>
                    <c:manualLayout>
                      <c:w val="0.61963186713729745"/>
                      <c:h val="0.11212011327531426"/>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Sheet1!$A$2:$A$7</c:f>
              <c:strCache>
                <c:ptCount val="6"/>
                <c:pt idx="0">
                  <c:v>KYCS</c:v>
                </c:pt>
                <c:pt idx="1">
                  <c:v>Evening testing</c:v>
                </c:pt>
                <c:pt idx="2">
                  <c:v>Children of FSW</c:v>
                </c:pt>
                <c:pt idx="3">
                  <c:v>Children of FF</c:v>
                </c:pt>
                <c:pt idx="4">
                  <c:v>OVC dwelling homes</c:v>
                </c:pt>
                <c:pt idx="5">
                  <c:v>Children of Tea plantaion workers</c:v>
                </c:pt>
              </c:strCache>
            </c:strRef>
          </c:cat>
          <c:val>
            <c:numRef>
              <c:f>Sheet1!$B$2:$B$7</c:f>
              <c:numCache>
                <c:formatCode>General</c:formatCode>
                <c:ptCount val="6"/>
                <c:pt idx="0">
                  <c:v>1805</c:v>
                </c:pt>
                <c:pt idx="1">
                  <c:v>908</c:v>
                </c:pt>
                <c:pt idx="2">
                  <c:v>610</c:v>
                </c:pt>
                <c:pt idx="3">
                  <c:v>283</c:v>
                </c:pt>
                <c:pt idx="4">
                  <c:v>271</c:v>
                </c:pt>
                <c:pt idx="5">
                  <c:v>214</c:v>
                </c:pt>
              </c:numCache>
            </c:numRef>
          </c:val>
          <c:extLst xmlns:c16r2="http://schemas.microsoft.com/office/drawing/2015/06/chart">
            <c:ext xmlns:c16="http://schemas.microsoft.com/office/drawing/2014/chart" uri="{C3380CC4-5D6E-409C-BE32-E72D297353CC}">
              <c16:uniqueId val="{0000000C-E43E-4E84-BD03-80B464603343}"/>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scene3d>
              <a:camera prst="orthographicFront"/>
              <a:lightRig rig="threePt" dir="t"/>
            </a:scene3d>
            <a:sp3d>
              <a:bevelT/>
            </a:sp3d>
          </c:spPr>
          <c:dPt>
            <c:idx val="0"/>
            <c:bubble3D val="0"/>
            <c:spPr>
              <a:solidFill>
                <a:srgbClr val="C0000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1-8F10-433D-B460-F9E56E83C575}"/>
              </c:ext>
            </c:extLst>
          </c:dPt>
          <c:dPt>
            <c:idx val="1"/>
            <c:bubble3D val="0"/>
            <c:spPr>
              <a:solidFill>
                <a:srgbClr val="333399"/>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3-8F10-433D-B460-F9E56E83C575}"/>
              </c:ext>
            </c:extLst>
          </c:dPt>
          <c:dPt>
            <c:idx val="2"/>
            <c:bubble3D val="0"/>
            <c:spPr>
              <a:solidFill>
                <a:srgbClr val="92D050"/>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5-8F10-433D-B460-F9E56E83C575}"/>
              </c:ext>
            </c:extLst>
          </c:dPt>
          <c:dPt>
            <c:idx val="3"/>
            <c:bubble3D val="0"/>
            <c:spPr>
              <a:solidFill>
                <a:srgbClr val="FFFF05"/>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7-8F10-433D-B460-F9E56E83C575}"/>
              </c:ext>
            </c:extLst>
          </c:dPt>
          <c:dPt>
            <c:idx val="4"/>
            <c:bubble3D val="0"/>
            <c:spPr>
              <a:solidFill>
                <a:schemeClr val="accent5"/>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9-8F10-433D-B460-F9E56E83C575}"/>
              </c:ext>
            </c:extLst>
          </c:dPt>
          <c:dPt>
            <c:idx val="5"/>
            <c:bubble3D val="0"/>
            <c:spPr>
              <a:solidFill>
                <a:schemeClr val="accent6"/>
              </a:solidFill>
              <a:ln w="19050">
                <a:solidFill>
                  <a:schemeClr val="lt1"/>
                </a:solidFill>
              </a:ln>
              <a:effectLst/>
              <a:scene3d>
                <a:camera prst="orthographicFront"/>
                <a:lightRig rig="threePt" dir="t"/>
              </a:scene3d>
              <a:sp3d>
                <a:bevelT/>
              </a:sp3d>
            </c:spPr>
            <c:extLst xmlns:c16r2="http://schemas.microsoft.com/office/drawing/2015/06/chart">
              <c:ext xmlns:c16="http://schemas.microsoft.com/office/drawing/2014/chart" uri="{C3380CC4-5D6E-409C-BE32-E72D297353CC}">
                <c16:uniqueId val="{0000000B-8F10-433D-B460-F9E56E83C575}"/>
              </c:ext>
            </c:extLst>
          </c:dPt>
          <c:dLbls>
            <c:dLbl>
              <c:idx val="0"/>
              <c:layout>
                <c:manualLayout>
                  <c:x val="1.1086912791142142E-2"/>
                  <c:y val="3.9284457252522782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1-8F10-433D-B460-F9E56E83C575}"/>
                </c:ext>
                <c:ext xmlns:c15="http://schemas.microsoft.com/office/drawing/2012/chart" uri="{CE6537A1-D6FC-4f65-9D91-7224C49458BB}">
                  <c15:layout/>
                </c:ext>
              </c:extLst>
            </c:dLbl>
            <c:dLbl>
              <c:idx val="1"/>
              <c:layout>
                <c:manualLayout>
                  <c:x val="-6.0186098009057373E-2"/>
                  <c:y val="-3.4686149175652367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8F10-433D-B460-F9E56E83C575}"/>
                </c:ext>
                <c:ext xmlns:c15="http://schemas.microsoft.com/office/drawing/2012/chart" uri="{CE6537A1-D6FC-4f65-9D91-7224C49458BB}">
                  <c15:layout/>
                </c:ext>
              </c:extLst>
            </c:dLbl>
            <c:dLbl>
              <c:idx val="2"/>
              <c:layout>
                <c:manualLayout>
                  <c:x val="-5.2266874586812964E-2"/>
                  <c:y val="0.14408092734501793"/>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5-8F10-433D-B460-F9E56E83C575}"/>
                </c:ext>
                <c:ext xmlns:c15="http://schemas.microsoft.com/office/drawing/2012/chart" uri="{CE6537A1-D6FC-4f65-9D91-7224C49458BB}">
                  <c15:layout/>
                </c:ext>
              </c:extLst>
            </c:dLbl>
            <c:dLbl>
              <c:idx val="3"/>
              <c:layout>
                <c:manualLayout>
                  <c:x val="-0.14729755565374561"/>
                  <c:y val="0.1353383790370444"/>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8F10-433D-B460-F9E56E83C575}"/>
                </c:ext>
                <c:ext xmlns:c15="http://schemas.microsoft.com/office/drawing/2012/chart" uri="{CE6537A1-D6FC-4f65-9D91-7224C49458BB}">
                  <c15:layout/>
                </c:ext>
              </c:extLst>
            </c:dLbl>
            <c:dLbl>
              <c:idx val="4"/>
              <c:layout>
                <c:manualLayout>
                  <c:x val="-0.16471984718268326"/>
                  <c:y val="2.24482612871559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9-8F10-433D-B460-F9E56E83C575}"/>
                </c:ext>
                <c:ext xmlns:c15="http://schemas.microsoft.com/office/drawing/2012/chart" uri="{CE6537A1-D6FC-4f65-9D91-7224C49458BB}">
                  <c15:layout/>
                </c:ext>
              </c:extLst>
            </c:dLbl>
            <c:dLbl>
              <c:idx val="5"/>
              <c:layout>
                <c:manualLayout>
                  <c:x val="0.31439316986310217"/>
                  <c:y val="1.0504587878756047E-7"/>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B-8F10-433D-B460-F9E56E83C575}"/>
                </c:ext>
                <c:ext xmlns:c15="http://schemas.microsoft.com/office/drawing/2012/chart" uri="{CE6537A1-D6FC-4f65-9D91-7224C49458BB}">
                  <c15:layout>
                    <c:manualLayout>
                      <c:w val="0.52439513657417891"/>
                      <c:h val="0.11212008844862992"/>
                    </c:manualLayout>
                  </c15:layout>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Sheet1!$A$2:$A$7</c:f>
              <c:strCache>
                <c:ptCount val="6"/>
                <c:pt idx="0">
                  <c:v>Evening testing</c:v>
                </c:pt>
                <c:pt idx="1">
                  <c:v>KYCS</c:v>
                </c:pt>
                <c:pt idx="2">
                  <c:v>Children of FSW</c:v>
                </c:pt>
                <c:pt idx="3">
                  <c:v>Children of FF</c:v>
                </c:pt>
                <c:pt idx="4">
                  <c:v>OVC dwelling homes</c:v>
                </c:pt>
                <c:pt idx="5">
                  <c:v>Children of Tea plantaion workers</c:v>
                </c:pt>
              </c:strCache>
            </c:strRef>
          </c:cat>
          <c:val>
            <c:numRef>
              <c:f>Sheet1!$B$2:$B$7</c:f>
              <c:numCache>
                <c:formatCode>0%</c:formatCode>
                <c:ptCount val="6"/>
                <c:pt idx="0">
                  <c:v>0.4</c:v>
                </c:pt>
                <c:pt idx="1">
                  <c:v>0.34</c:v>
                </c:pt>
                <c:pt idx="2">
                  <c:v>0.12</c:v>
                </c:pt>
                <c:pt idx="3">
                  <c:v>7.0000000000000007E-2</c:v>
                </c:pt>
                <c:pt idx="4">
                  <c:v>0.04</c:v>
                </c:pt>
                <c:pt idx="5">
                  <c:v>0.03</c:v>
                </c:pt>
              </c:numCache>
            </c:numRef>
          </c:val>
          <c:extLst xmlns:c16r2="http://schemas.microsoft.com/office/drawing/2015/06/chart">
            <c:ext xmlns:c16="http://schemas.microsoft.com/office/drawing/2014/chart" uri="{C3380CC4-5D6E-409C-BE32-E72D297353CC}">
              <c16:uniqueId val="{0000000C-8F10-433D-B460-F9E56E83C575}"/>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4">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Pt>
            <c:idx val="6"/>
            <c:invertIfNegative val="0"/>
            <c:bubble3D val="0"/>
            <c:spPr>
              <a:solidFill>
                <a:schemeClr val="accent6">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1-A150-45B8-A65E-62371D31032E}"/>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Sheet1!$I$20:$I$26</c:f>
              <c:strCache>
                <c:ptCount val="7"/>
                <c:pt idx="0">
                  <c:v>HTS Outreaches to Children of Tea Plantation Workers(N=214)</c:v>
                </c:pt>
                <c:pt idx="1">
                  <c:v>KYCS(N=1805)</c:v>
                </c:pt>
                <c:pt idx="2">
                  <c:v>HTS Outreaches to Children of FFs(N=283)</c:v>
                </c:pt>
                <c:pt idx="3">
                  <c:v>HTS Outreaches to Children of FSWs(N=610)</c:v>
                </c:pt>
                <c:pt idx="4">
                  <c:v>Evening HTS(N=908)</c:v>
                </c:pt>
                <c:pt idx="5">
                  <c:v>HTS Outreaches to OVC dwelling Homes(N=271)</c:v>
                </c:pt>
                <c:pt idx="6">
                  <c:v>All HTS Approaches(N=4091)</c:v>
                </c:pt>
              </c:strCache>
            </c:strRef>
          </c:cat>
          <c:val>
            <c:numRef>
              <c:f>Sheet1!$J$20:$J$26</c:f>
              <c:numCache>
                <c:formatCode>0%</c:formatCode>
                <c:ptCount val="7"/>
                <c:pt idx="0">
                  <c:v>0.28999999999999998</c:v>
                </c:pt>
                <c:pt idx="1">
                  <c:v>0.38</c:v>
                </c:pt>
                <c:pt idx="2">
                  <c:v>0.48</c:v>
                </c:pt>
                <c:pt idx="3">
                  <c:v>0.41</c:v>
                </c:pt>
                <c:pt idx="4">
                  <c:v>0.9</c:v>
                </c:pt>
                <c:pt idx="5">
                  <c:v>0.27</c:v>
                </c:pt>
                <c:pt idx="6">
                  <c:v>0.5</c:v>
                </c:pt>
              </c:numCache>
            </c:numRef>
          </c:val>
          <c:extLst xmlns:c16r2="http://schemas.microsoft.com/office/drawing/2015/06/chart">
            <c:ext xmlns:c16="http://schemas.microsoft.com/office/drawing/2014/chart" uri="{C3380CC4-5D6E-409C-BE32-E72D297353CC}">
              <c16:uniqueId val="{00000002-A150-45B8-A65E-62371D31032E}"/>
            </c:ext>
          </c:extLst>
        </c:ser>
        <c:dLbls>
          <c:showLegendKey val="0"/>
          <c:showVal val="0"/>
          <c:showCatName val="0"/>
          <c:showSerName val="0"/>
          <c:showPercent val="0"/>
          <c:showBubbleSize val="0"/>
        </c:dLbls>
        <c:gapWidth val="50"/>
        <c:axId val="210860176"/>
        <c:axId val="211613584"/>
      </c:barChart>
      <c:catAx>
        <c:axId val="210860176"/>
        <c:scaling>
          <c:orientation val="minMax"/>
        </c:scaling>
        <c:delete val="0"/>
        <c:axPos val="l"/>
        <c:numFmt formatCode="General" sourceLinked="1"/>
        <c:majorTickMark val="none"/>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613584"/>
        <c:crosses val="autoZero"/>
        <c:auto val="1"/>
        <c:lblAlgn val="ctr"/>
        <c:lblOffset val="100"/>
        <c:noMultiLvlLbl val="0"/>
      </c:catAx>
      <c:valAx>
        <c:axId val="211613584"/>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Proportion of Adolescents (10-19yrs) tested</a:t>
                </a:r>
              </a:p>
            </c:rich>
          </c:tx>
          <c:layout>
            <c:manualLayout>
              <c:xMode val="edge"/>
              <c:yMode val="edge"/>
              <c:x val="0.41959913950051275"/>
              <c:y val="0.9070134636824631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0860176"/>
        <c:crosses val="autoZero"/>
        <c:crossBetween val="between"/>
      </c:valAx>
      <c:spPr>
        <a:noFill/>
        <a:ln>
          <a:noFill/>
        </a:ln>
        <a:effectLst/>
      </c:spPr>
    </c:plotArea>
    <c:plotVisOnly val="1"/>
    <c:dispBlanksAs val="gap"/>
    <c:showDLblsOverMax val="0"/>
  </c:chart>
  <c:spPr>
    <a:noFill/>
    <a:ln>
      <a:noFill/>
    </a:ln>
    <a:effectLst/>
  </c:spPr>
  <c:txPr>
    <a:bodyPr/>
    <a:lstStyle/>
    <a:p>
      <a:pPr>
        <a:defRPr b="0">
          <a:latin typeface="Arial" panose="020B0604020202020204" pitchFamily="34" charset="0"/>
          <a:cs typeface="Arial" panose="020B0604020202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60536471991181"/>
          <c:y val="2.1482939632545932E-2"/>
          <c:w val="0.6075818190275778"/>
          <c:h val="0.81598173142884156"/>
        </c:manualLayout>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Pt>
            <c:idx val="4"/>
            <c:invertIfNegative val="0"/>
            <c:bubble3D val="0"/>
            <c:spPr>
              <a:solidFill>
                <a:schemeClr val="accent6">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extLst xmlns:c16r2="http://schemas.microsoft.com/office/drawing/2015/06/chart">
              <c:ext xmlns:c16="http://schemas.microsoft.com/office/drawing/2014/chart" uri="{C3380CC4-5D6E-409C-BE32-E72D297353CC}">
                <c16:uniqueId val="{00000000-29EB-4233-A10B-74CABC7318FD}"/>
              </c:ext>
            </c:extLst>
          </c:dPt>
          <c:dLbls>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Youth, 15-19 yrs (N=867)</c:v>
                </c:pt>
                <c:pt idx="1">
                  <c:v>Youth,10&lt;15 yrs(N=1,163)</c:v>
                </c:pt>
                <c:pt idx="2">
                  <c:v> 5&lt;10 yrs(N=1,234)</c:v>
                </c:pt>
                <c:pt idx="3">
                  <c:v> 2&lt;5 yrs(N=827)</c:v>
                </c:pt>
                <c:pt idx="4">
                  <c:v>All Ages</c:v>
                </c:pt>
              </c:strCache>
            </c:strRef>
          </c:cat>
          <c:val>
            <c:numRef>
              <c:f>Sheet1!$B$2:$B$6</c:f>
              <c:numCache>
                <c:formatCode>0.0%</c:formatCode>
                <c:ptCount val="5"/>
                <c:pt idx="0">
                  <c:v>0.02</c:v>
                </c:pt>
                <c:pt idx="1">
                  <c:v>1.0999999999999999E-2</c:v>
                </c:pt>
                <c:pt idx="2">
                  <c:v>1.6E-2</c:v>
                </c:pt>
                <c:pt idx="3">
                  <c:v>4.0000000000000001E-3</c:v>
                </c:pt>
                <c:pt idx="4">
                  <c:v>1.2999999999999999E-2</c:v>
                </c:pt>
              </c:numCache>
            </c:numRef>
          </c:val>
          <c:extLst xmlns:c16r2="http://schemas.microsoft.com/office/drawing/2015/06/chart">
            <c:ext xmlns:c16="http://schemas.microsoft.com/office/drawing/2014/chart" uri="{C3380CC4-5D6E-409C-BE32-E72D297353CC}">
              <c16:uniqueId val="{00000000-1AE5-4A57-AF43-94D47F179DDA}"/>
            </c:ext>
          </c:extLst>
        </c:ser>
        <c:dLbls>
          <c:showLegendKey val="0"/>
          <c:showVal val="0"/>
          <c:showCatName val="0"/>
          <c:showSerName val="0"/>
          <c:showPercent val="0"/>
          <c:showBubbleSize val="0"/>
        </c:dLbls>
        <c:gapWidth val="70"/>
        <c:axId val="211614368"/>
        <c:axId val="211614760"/>
      </c:barChart>
      <c:catAx>
        <c:axId val="211614368"/>
        <c:scaling>
          <c:orientation val="minMax"/>
        </c:scaling>
        <c:delete val="0"/>
        <c:axPos val="l"/>
        <c:numFmt formatCode="General" sourceLinked="1"/>
        <c:majorTickMark val="none"/>
        <c:minorTickMark val="none"/>
        <c:tickLblPos val="nextTo"/>
        <c:spPr>
          <a:noFill/>
          <a:ln w="12700" cap="flat" cmpd="sng" algn="ctr">
            <a:solidFill>
              <a:schemeClr val="accent1"/>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614760"/>
        <c:crosses val="autoZero"/>
        <c:auto val="1"/>
        <c:lblAlgn val="ctr"/>
        <c:lblOffset val="100"/>
        <c:noMultiLvlLbl val="0"/>
      </c:catAx>
      <c:valAx>
        <c:axId val="211614760"/>
        <c:scaling>
          <c:orientation val="minMax"/>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GB" b="1"/>
                  <a:t>HIV Testing Yield</a:t>
                </a:r>
              </a:p>
            </c:rich>
          </c:tx>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in"/>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1614368"/>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497258155230594"/>
          <c:y val="4.5552836207009692E-3"/>
          <c:w val="0.79036064936327399"/>
          <c:h val="0.85551852043074328"/>
        </c:manualLayout>
      </c:layout>
      <c:barChart>
        <c:barDir val="bar"/>
        <c:grouping val="clustered"/>
        <c:varyColors val="0"/>
        <c:ser>
          <c:idx val="0"/>
          <c:order val="0"/>
          <c:tx>
            <c:strRef>
              <c:f>Sheet1!$B$1</c:f>
              <c:strCache>
                <c:ptCount val="1"/>
                <c:pt idx="0">
                  <c:v>Overall</c:v>
                </c:pt>
              </c:strCache>
            </c:strRef>
          </c:tx>
          <c:spPr>
            <a:solidFill>
              <a:schemeClr val="accent6">
                <a:lumMod val="60000"/>
                <a:lumOff val="40000"/>
              </a:schemeClr>
            </a:solidFill>
            <a:ln>
              <a:noFill/>
            </a:ln>
            <a:effectLst/>
            <a:scene3d>
              <a:camera prst="orthographicFront"/>
              <a:lightRig rig="threePt" dir="t"/>
            </a:scene3d>
            <a:sp3d>
              <a:bevelT/>
            </a:sp3d>
          </c:spPr>
          <c:invertIfNegative val="0"/>
          <c:dLbls>
            <c:dLbl>
              <c:idx val="0"/>
              <c:tx>
                <c:rich>
                  <a:bodyPr/>
                  <a:lstStyle/>
                  <a:p>
                    <a:r>
                      <a:rPr lang="en-US"/>
                      <a:t>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5DE-474E-A7BA-188F95DEF18A}"/>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Child Tea Planation Worker (214)</c:v>
                </c:pt>
                <c:pt idx="1">
                  <c:v>KYCS (1805)</c:v>
                </c:pt>
                <c:pt idx="2">
                  <c:v>Children FF (283)</c:v>
                </c:pt>
                <c:pt idx="3">
                  <c:v>Children FSW (610)</c:v>
                </c:pt>
                <c:pt idx="4">
                  <c:v>Evening HTS (908)</c:v>
                </c:pt>
                <c:pt idx="5">
                  <c:v>OVC (271)</c:v>
                </c:pt>
                <c:pt idx="6">
                  <c:v>All HTS approaches (4091)</c:v>
                </c:pt>
              </c:strCache>
            </c:strRef>
          </c:cat>
          <c:val>
            <c:numRef>
              <c:f>Sheet1!$B$2:$B$8</c:f>
              <c:numCache>
                <c:formatCode>0.0%</c:formatCode>
                <c:ptCount val="7"/>
                <c:pt idx="0">
                  <c:v>0</c:v>
                </c:pt>
                <c:pt idx="1">
                  <c:v>8.9999999999999993E-3</c:v>
                </c:pt>
                <c:pt idx="2">
                  <c:v>1.0999999999999999E-2</c:v>
                </c:pt>
                <c:pt idx="3">
                  <c:v>1.6E-2</c:v>
                </c:pt>
                <c:pt idx="4">
                  <c:v>1.9E-2</c:v>
                </c:pt>
                <c:pt idx="5">
                  <c:v>2.5999999999999999E-2</c:v>
                </c:pt>
                <c:pt idx="6">
                  <c:v>1.2999999999999999E-2</c:v>
                </c:pt>
              </c:numCache>
            </c:numRef>
          </c:val>
          <c:extLst xmlns:c16r2="http://schemas.microsoft.com/office/drawing/2015/06/chart">
            <c:ext xmlns:c16="http://schemas.microsoft.com/office/drawing/2014/chart" uri="{C3380CC4-5D6E-409C-BE32-E72D297353CC}">
              <c16:uniqueId val="{00000000-F5DE-474E-A7BA-188F95DEF18A}"/>
            </c:ext>
          </c:extLst>
        </c:ser>
        <c:dLbls>
          <c:dLblPos val="outEnd"/>
          <c:showLegendKey val="0"/>
          <c:showVal val="1"/>
          <c:showCatName val="0"/>
          <c:showSerName val="0"/>
          <c:showPercent val="0"/>
          <c:showBubbleSize val="0"/>
        </c:dLbls>
        <c:gapWidth val="182"/>
        <c:axId val="213478416"/>
        <c:axId val="213478808"/>
      </c:barChart>
      <c:catAx>
        <c:axId val="21347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478808"/>
        <c:crosses val="autoZero"/>
        <c:auto val="1"/>
        <c:lblAlgn val="ctr"/>
        <c:lblOffset val="100"/>
        <c:noMultiLvlLbl val="0"/>
      </c:catAx>
      <c:valAx>
        <c:axId val="2134788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 HIV-Positive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478416"/>
        <c:crosses val="autoZero"/>
        <c:crossBetween val="between"/>
      </c:valAx>
      <c:spPr>
        <a:noFill/>
        <a:ln>
          <a:noFill/>
        </a:ln>
        <a:effectLst/>
      </c:spPr>
    </c:plotArea>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70107903178769"/>
          <c:y val="2.192982834815381E-2"/>
          <c:w val="0.79036064936327399"/>
          <c:h val="0.85551852043074328"/>
        </c:manualLayout>
      </c:layout>
      <c:barChart>
        <c:barDir val="bar"/>
        <c:grouping val="clustered"/>
        <c:varyColors val="0"/>
        <c:ser>
          <c:idx val="0"/>
          <c:order val="0"/>
          <c:tx>
            <c:strRef>
              <c:f>Sheet1!$B$1</c:f>
              <c:strCache>
                <c:ptCount val="1"/>
                <c:pt idx="0">
                  <c:v>Female</c:v>
                </c:pt>
              </c:strCache>
            </c:strRef>
          </c:tx>
          <c:spPr>
            <a:solidFill>
              <a:schemeClr val="accent2">
                <a:lumMod val="60000"/>
                <a:lumOff val="40000"/>
              </a:schemeClr>
            </a:solidFill>
            <a:ln>
              <a:noFill/>
            </a:ln>
            <a:effectLst/>
            <a:scene3d>
              <a:camera prst="orthographicFront"/>
              <a:lightRig rig="threePt" dir="t"/>
            </a:scene3d>
            <a:sp3d>
              <a:bevelT/>
            </a:sp3d>
          </c:spPr>
          <c:invertIfNegative val="0"/>
          <c:dLbls>
            <c:dLbl>
              <c:idx val="0"/>
              <c:tx>
                <c:rich>
                  <a:bodyPr/>
                  <a:lstStyle/>
                  <a:p>
                    <a:r>
                      <a:rPr lang="en-US"/>
                      <a:t>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012-4401-8362-14C8984C014C}"/>
                </c:ext>
                <c:ext xmlns:c15="http://schemas.microsoft.com/office/drawing/2012/chart" uri="{CE6537A1-D6FC-4f65-9D91-7224C49458BB}"/>
              </c:extLst>
            </c:dLbl>
            <c:dLbl>
              <c:idx val="5"/>
              <c:layout>
                <c:manualLayout>
                  <c:x val="0"/>
                  <c:y val="2.985353145036082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1C5-45D7-B895-A170961497C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accent2">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Child Tea Planation Worker (214)</c:v>
                </c:pt>
                <c:pt idx="1">
                  <c:v>KYCS (1805)</c:v>
                </c:pt>
                <c:pt idx="2">
                  <c:v>Children FF (283)</c:v>
                </c:pt>
                <c:pt idx="3">
                  <c:v>Children FSW (610)</c:v>
                </c:pt>
                <c:pt idx="4">
                  <c:v>Evening HTS (908)</c:v>
                </c:pt>
                <c:pt idx="5">
                  <c:v>OVC (271)</c:v>
                </c:pt>
                <c:pt idx="6">
                  <c:v>All HTS approaches (4091)</c:v>
                </c:pt>
              </c:strCache>
            </c:strRef>
          </c:cat>
          <c:val>
            <c:numRef>
              <c:f>Sheet1!$B$2:$B$8</c:f>
              <c:numCache>
                <c:formatCode>0.0%</c:formatCode>
                <c:ptCount val="7"/>
                <c:pt idx="0">
                  <c:v>0</c:v>
                </c:pt>
                <c:pt idx="1">
                  <c:v>0.01</c:v>
                </c:pt>
                <c:pt idx="2">
                  <c:v>1.7000000000000001E-2</c:v>
                </c:pt>
                <c:pt idx="3">
                  <c:v>2.1000000000000001E-2</c:v>
                </c:pt>
                <c:pt idx="4">
                  <c:v>2.5999999999999999E-2</c:v>
                </c:pt>
                <c:pt idx="5">
                  <c:v>2.8000000000000001E-2</c:v>
                </c:pt>
                <c:pt idx="6">
                  <c:v>1.6E-2</c:v>
                </c:pt>
              </c:numCache>
            </c:numRef>
          </c:val>
          <c:extLst xmlns:c16r2="http://schemas.microsoft.com/office/drawing/2015/06/chart">
            <c:ext xmlns:c16="http://schemas.microsoft.com/office/drawing/2014/chart" uri="{C3380CC4-5D6E-409C-BE32-E72D297353CC}">
              <c16:uniqueId val="{00000001-9012-4401-8362-14C8984C014C}"/>
            </c:ext>
          </c:extLst>
        </c:ser>
        <c:ser>
          <c:idx val="1"/>
          <c:order val="1"/>
          <c:tx>
            <c:strRef>
              <c:f>Sheet1!$C$1</c:f>
              <c:strCache>
                <c:ptCount val="1"/>
                <c:pt idx="0">
                  <c:v>Male</c:v>
                </c:pt>
              </c:strCache>
            </c:strRef>
          </c:tx>
          <c:spPr>
            <a:solidFill>
              <a:schemeClr val="tx2">
                <a:lumMod val="60000"/>
                <a:lumOff val="40000"/>
              </a:schemeClr>
            </a:solidFill>
            <a:ln>
              <a:noFill/>
            </a:ln>
            <a:effectLst/>
            <a:scene3d>
              <a:camera prst="orthographicFront"/>
              <a:lightRig rig="threePt" dir="t"/>
            </a:scene3d>
            <a:sp3d>
              <a:bevelT/>
            </a:sp3d>
          </c:spPr>
          <c:invertIfNegative val="0"/>
          <c:dLbls>
            <c:dLbl>
              <c:idx val="0"/>
              <c:tx>
                <c:rich>
                  <a:bodyPr/>
                  <a:lstStyle/>
                  <a:p>
                    <a:r>
                      <a:rPr lang="en-US"/>
                      <a:t>0%</a:t>
                    </a:r>
                    <a:endParaRPr lang="en-US" dirty="0"/>
                  </a:p>
                </c:rich>
              </c:tx>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012-4401-8362-14C8984C014C}"/>
                </c:ext>
                <c:ext xmlns:c15="http://schemas.microsoft.com/office/drawing/2012/chart" uri="{CE6537A1-D6FC-4f65-9D91-7224C49458BB}"/>
              </c:extLst>
            </c:dLbl>
            <c:dLbl>
              <c:idx val="5"/>
              <c:layout>
                <c:manualLayout>
                  <c:x val="-3.0303030303030303E-3"/>
                  <c:y val="-1.148212748090800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1C5-45D7-B895-A170961497CD}"/>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200" b="1" i="0" u="none" strike="noStrike" kern="1200" baseline="0">
                    <a:solidFill>
                      <a:schemeClr val="accent1">
                        <a:lumMod val="7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Child Tea Planation Worker (214)</c:v>
                </c:pt>
                <c:pt idx="1">
                  <c:v>KYCS (1805)</c:v>
                </c:pt>
                <c:pt idx="2">
                  <c:v>Children FF (283)</c:v>
                </c:pt>
                <c:pt idx="3">
                  <c:v>Children FSW (610)</c:v>
                </c:pt>
                <c:pt idx="4">
                  <c:v>Evening HTS (908)</c:v>
                </c:pt>
                <c:pt idx="5">
                  <c:v>OVC (271)</c:v>
                </c:pt>
                <c:pt idx="6">
                  <c:v>All HTS approaches (4091)</c:v>
                </c:pt>
              </c:strCache>
            </c:strRef>
          </c:cat>
          <c:val>
            <c:numRef>
              <c:f>Sheet1!$C$2:$C$8</c:f>
              <c:numCache>
                <c:formatCode>0.0%</c:formatCode>
                <c:ptCount val="7"/>
                <c:pt idx="0">
                  <c:v>0</c:v>
                </c:pt>
                <c:pt idx="1">
                  <c:v>7.0000000000000001E-3</c:v>
                </c:pt>
                <c:pt idx="2">
                  <c:v>6.0000000000000001E-3</c:v>
                </c:pt>
                <c:pt idx="3">
                  <c:v>1.0999999999999999E-2</c:v>
                </c:pt>
                <c:pt idx="4">
                  <c:v>0.01</c:v>
                </c:pt>
                <c:pt idx="5">
                  <c:v>2.5000000000000001E-2</c:v>
                </c:pt>
                <c:pt idx="6">
                  <c:v>8.9999999999999993E-3</c:v>
                </c:pt>
              </c:numCache>
            </c:numRef>
          </c:val>
          <c:extLst xmlns:c16r2="http://schemas.microsoft.com/office/drawing/2015/06/chart">
            <c:ext xmlns:c16="http://schemas.microsoft.com/office/drawing/2014/chart" uri="{C3380CC4-5D6E-409C-BE32-E72D297353CC}">
              <c16:uniqueId val="{00000003-9012-4401-8362-14C8984C014C}"/>
            </c:ext>
          </c:extLst>
        </c:ser>
        <c:dLbls>
          <c:dLblPos val="outEnd"/>
          <c:showLegendKey val="0"/>
          <c:showVal val="1"/>
          <c:showCatName val="0"/>
          <c:showSerName val="0"/>
          <c:showPercent val="0"/>
          <c:showBubbleSize val="0"/>
        </c:dLbls>
        <c:gapWidth val="182"/>
        <c:axId val="213479592"/>
        <c:axId val="213479984"/>
      </c:barChart>
      <c:catAx>
        <c:axId val="2134795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479984"/>
        <c:crosses val="autoZero"/>
        <c:auto val="1"/>
        <c:lblAlgn val="ctr"/>
        <c:lblOffset val="100"/>
        <c:noMultiLvlLbl val="0"/>
      </c:catAx>
      <c:valAx>
        <c:axId val="21347998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b="1"/>
                  <a:t>% HIV-Positive</a:t>
                </a:r>
              </a:p>
            </c:rich>
          </c:tx>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3479592"/>
        <c:crosses val="autoZero"/>
        <c:crossBetween val="between"/>
      </c:valAx>
      <c:spPr>
        <a:noFill/>
        <a:ln>
          <a:noFill/>
        </a:ln>
        <a:effectLst/>
      </c:spPr>
    </c:plotArea>
    <c:legend>
      <c:legendPos val="b"/>
      <c:layout>
        <c:manualLayout>
          <c:xMode val="edge"/>
          <c:yMode val="edge"/>
          <c:x val="0.4059988334791485"/>
          <c:y val="0.95781495334558531"/>
          <c:w val="0.3823836793128132"/>
          <c:h val="4.2185185185185187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sz="900">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0.34671</cdr:x>
      <cdr:y>0.59297</cdr:y>
    </cdr:from>
    <cdr:to>
      <cdr:x>0.38016</cdr:x>
      <cdr:y>0.66513</cdr:y>
    </cdr:to>
    <cdr:sp macro="" textlink="">
      <cdr:nvSpPr>
        <cdr:cNvPr id="3" name="TextBox 2">
          <a:extLst xmlns:a="http://schemas.openxmlformats.org/drawingml/2006/main">
            <a:ext uri="{FF2B5EF4-FFF2-40B4-BE49-F238E27FC236}">
              <a16:creationId xmlns="" xmlns:a16="http://schemas.microsoft.com/office/drawing/2014/main" id="{0DF198DA-CEA6-4765-8DE5-4574B592902E}"/>
            </a:ext>
          </a:extLst>
        </cdr:cNvPr>
        <cdr:cNvSpPr txBox="1"/>
      </cdr:nvSpPr>
      <cdr:spPr>
        <a:xfrm xmlns:a="http://schemas.openxmlformats.org/drawingml/2006/main">
          <a:off x="4121427" y="2722630"/>
          <a:ext cx="397565" cy="331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600" dirty="0">
              <a:solidFill>
                <a:schemeClr val="bg1"/>
              </a:solidFill>
            </a:rPr>
            <a:t>74</a:t>
          </a:r>
        </a:p>
      </cdr:txBody>
    </cdr:sp>
  </cdr:relSizeAnchor>
  <cdr:relSizeAnchor xmlns:cdr="http://schemas.openxmlformats.org/drawingml/2006/chartDrawing">
    <cdr:from>
      <cdr:x>0.63545</cdr:x>
      <cdr:y>0.59798</cdr:y>
    </cdr:from>
    <cdr:to>
      <cdr:x>0.71237</cdr:x>
      <cdr:y>0.79713</cdr:y>
    </cdr:to>
    <cdr:sp macro="" textlink="">
      <cdr:nvSpPr>
        <cdr:cNvPr id="7" name="TextBox 6">
          <a:extLst xmlns:a="http://schemas.openxmlformats.org/drawingml/2006/main">
            <a:ext uri="{FF2B5EF4-FFF2-40B4-BE49-F238E27FC236}">
              <a16:creationId xmlns="" xmlns:a16="http://schemas.microsoft.com/office/drawing/2014/main" id="{23C03BA8-CA76-4759-9AB1-6F0B73CBA3F1}"/>
            </a:ext>
          </a:extLst>
        </cdr:cNvPr>
        <cdr:cNvSpPr txBox="1"/>
      </cdr:nvSpPr>
      <cdr:spPr>
        <a:xfrm xmlns:a="http://schemas.openxmlformats.org/drawingml/2006/main">
          <a:off x="7553740" y="27455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chemeClr val="bg1"/>
              </a:solidFill>
            </a:rPr>
            <a:t>80</a:t>
          </a:r>
        </a:p>
      </cdr:txBody>
    </cdr:sp>
  </cdr:relSizeAnchor>
  <cdr:relSizeAnchor xmlns:cdr="http://schemas.openxmlformats.org/drawingml/2006/chartDrawing">
    <cdr:from>
      <cdr:x>0.6845</cdr:x>
      <cdr:y>0.59798</cdr:y>
    </cdr:from>
    <cdr:to>
      <cdr:x>0.76143</cdr:x>
      <cdr:y>0.79713</cdr:y>
    </cdr:to>
    <cdr:sp macro="" textlink="">
      <cdr:nvSpPr>
        <cdr:cNvPr id="8" name="TextBox 7">
          <a:extLst xmlns:a="http://schemas.openxmlformats.org/drawingml/2006/main">
            <a:ext uri="{FF2B5EF4-FFF2-40B4-BE49-F238E27FC236}">
              <a16:creationId xmlns="" xmlns:a16="http://schemas.microsoft.com/office/drawing/2014/main" id="{7D9813A7-DE3B-4300-9C1F-86A4DA7F459B}"/>
            </a:ext>
          </a:extLst>
        </cdr:cNvPr>
        <cdr:cNvSpPr txBox="1"/>
      </cdr:nvSpPr>
      <cdr:spPr>
        <a:xfrm xmlns:a="http://schemas.openxmlformats.org/drawingml/2006/main">
          <a:off x="8136835" y="274559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a:solidFill>
                <a:schemeClr val="bg1"/>
              </a:solidFill>
            </a:rPr>
            <a:t>83</a:t>
          </a:r>
        </a:p>
      </cdr:txBody>
    </cdr:sp>
  </cdr:relSizeAnchor>
</c:userShapes>
</file>

<file path=ppt/drawings/drawing2.xml><?xml version="1.0" encoding="utf-8"?>
<c:userShapes xmlns:c="http://schemas.openxmlformats.org/drawingml/2006/chart">
  <cdr:relSizeAnchor xmlns:cdr="http://schemas.openxmlformats.org/drawingml/2006/chartDrawing">
    <cdr:from>
      <cdr:x>0.1264</cdr:x>
      <cdr:y>0.36246</cdr:y>
    </cdr:from>
    <cdr:to>
      <cdr:x>0.24234</cdr:x>
      <cdr:y>0.5726</cdr:y>
    </cdr:to>
    <cdr:sp macro="" textlink="">
      <cdr:nvSpPr>
        <cdr:cNvPr id="2" name="TextBox 1">
          <a:extLst xmlns:a="http://schemas.openxmlformats.org/drawingml/2006/main">
            <a:ext uri="{FF2B5EF4-FFF2-40B4-BE49-F238E27FC236}">
              <a16:creationId xmlns="" xmlns:a16="http://schemas.microsoft.com/office/drawing/2014/main" id="{D4B3A9B6-E474-4F23-AB3C-05155E3E4E23}"/>
            </a:ext>
          </a:extLst>
        </cdr:cNvPr>
        <cdr:cNvSpPr txBox="1"/>
      </cdr:nvSpPr>
      <cdr:spPr>
        <a:xfrm xmlns:a="http://schemas.openxmlformats.org/drawingml/2006/main">
          <a:off x="996858" y="1577183"/>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a:p>
      </cdr:txBody>
    </cdr:sp>
  </cdr:relSizeAnchor>
</c:userShapes>
</file>

<file path=ppt/drawings/drawing3.xml><?xml version="1.0" encoding="utf-8"?>
<c:userShapes xmlns:c="http://schemas.openxmlformats.org/drawingml/2006/chart">
  <cdr:relSizeAnchor xmlns:cdr="http://schemas.openxmlformats.org/drawingml/2006/chartDrawing">
    <cdr:from>
      <cdr:x>0.23196</cdr:x>
      <cdr:y>0.19298</cdr:y>
    </cdr:from>
    <cdr:to>
      <cdr:x>0.87324</cdr:x>
      <cdr:y>0.19298</cdr:y>
    </cdr:to>
    <cdr:cxnSp macro="">
      <cdr:nvCxnSpPr>
        <cdr:cNvPr id="3" name="Straight Connector 2">
          <a:extLst xmlns:a="http://schemas.openxmlformats.org/drawingml/2006/main">
            <a:ext uri="{FF2B5EF4-FFF2-40B4-BE49-F238E27FC236}">
              <a16:creationId xmlns="" xmlns:a16="http://schemas.microsoft.com/office/drawing/2014/main" id="{428DD1CA-0623-4BD7-90DA-2797032BD9F5}"/>
            </a:ext>
          </a:extLst>
        </cdr:cNvPr>
        <cdr:cNvCxnSpPr/>
      </cdr:nvCxnSpPr>
      <cdr:spPr>
        <a:xfrm xmlns:a="http://schemas.openxmlformats.org/drawingml/2006/main">
          <a:off x="1254959" y="926432"/>
          <a:ext cx="3469441" cy="0"/>
        </a:xfrm>
        <a:prstGeom xmlns:a="http://schemas.openxmlformats.org/drawingml/2006/main" prst="line">
          <a:avLst/>
        </a:prstGeom>
        <a:ln xmlns:a="http://schemas.openxmlformats.org/drawingml/2006/main" w="38100">
          <a:solidFill>
            <a:schemeClr val="accent2"/>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4.xml><?xml version="1.0" encoding="utf-8"?>
<c:userShapes xmlns:c="http://schemas.openxmlformats.org/drawingml/2006/chart">
  <cdr:relSizeAnchor xmlns:cdr="http://schemas.openxmlformats.org/drawingml/2006/chartDrawing">
    <cdr:from>
      <cdr:x>0.15816</cdr:x>
      <cdr:y>0.03987</cdr:y>
    </cdr:from>
    <cdr:to>
      <cdr:x>0.40955</cdr:x>
      <cdr:y>0.23715</cdr:y>
    </cdr:to>
    <cdr:sp macro="" textlink="">
      <cdr:nvSpPr>
        <cdr:cNvPr id="2" name="TextBox 1"/>
        <cdr:cNvSpPr txBox="1"/>
      </cdr:nvSpPr>
      <cdr:spPr>
        <a:xfrm xmlns:a="http://schemas.openxmlformats.org/drawingml/2006/main">
          <a:off x="924130" y="184825"/>
          <a:ext cx="1468876" cy="914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1440" tIns="45720" rIns="91440" bIns="45720" rtlCol="0"/>
          <a:lstStyle>
            <a:lvl1pPr algn="r">
              <a:defRPr sz="1200"/>
            </a:lvl1pPr>
          </a:lstStyle>
          <a:p>
            <a:fld id="{5DE92288-2F5A-4F6C-8FAD-2978E9203234}" type="datetimeFigureOut">
              <a:rPr lang="en-US" smtClean="0"/>
              <a:t>8/9/2017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1440" tIns="45720" rIns="91440" bIns="45720" rtlCol="0" anchor="b"/>
          <a:lstStyle>
            <a:lvl1pPr algn="r">
              <a:defRPr sz="1200"/>
            </a:lvl1pPr>
          </a:lstStyle>
          <a:p>
            <a:fld id="{EF4548FB-7C9B-45E0-81C3-45081F480C09}" type="slidenum">
              <a:rPr lang="en-US" smtClean="0"/>
              <a:t>‹#›</a:t>
            </a:fld>
            <a:endParaRPr lang="en-US"/>
          </a:p>
        </p:txBody>
      </p:sp>
    </p:spTree>
    <p:extLst>
      <p:ext uri="{BB962C8B-B14F-4D97-AF65-F5344CB8AC3E}">
        <p14:creationId xmlns:p14="http://schemas.microsoft.com/office/powerpoint/2010/main" val="4138435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E175A3E-E59D-4A01-8B82-D37265585273}" type="datetimeFigureOut">
              <a:rPr lang="en-US" smtClean="0"/>
              <a:t>8/9/2017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6D0C670B-D2AB-4CBB-B303-45003AC6E610}" type="slidenum">
              <a:rPr lang="en-US" smtClean="0"/>
              <a:t>‹#›</a:t>
            </a:fld>
            <a:endParaRPr lang="en-US"/>
          </a:p>
        </p:txBody>
      </p:sp>
    </p:spTree>
    <p:extLst>
      <p:ext uri="{BB962C8B-B14F-4D97-AF65-F5344CB8AC3E}">
        <p14:creationId xmlns:p14="http://schemas.microsoft.com/office/powerpoint/2010/main" val="3498630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3</a:t>
            </a:fld>
            <a:endParaRPr lang="en-US"/>
          </a:p>
        </p:txBody>
      </p:sp>
    </p:spTree>
    <p:extLst>
      <p:ext uri="{BB962C8B-B14F-4D97-AF65-F5344CB8AC3E}">
        <p14:creationId xmlns:p14="http://schemas.microsoft.com/office/powerpoint/2010/main" val="164661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4</a:t>
            </a:fld>
            <a:endParaRPr lang="en-US"/>
          </a:p>
        </p:txBody>
      </p:sp>
    </p:spTree>
    <p:extLst>
      <p:ext uri="{BB962C8B-B14F-4D97-AF65-F5344CB8AC3E}">
        <p14:creationId xmlns:p14="http://schemas.microsoft.com/office/powerpoint/2010/main" val="1508507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D0C670B-D2AB-4CBB-B303-45003AC6E610}" type="slidenum">
              <a:rPr lang="en-US" smtClean="0"/>
              <a:t>5</a:t>
            </a:fld>
            <a:endParaRPr lang="en-US"/>
          </a:p>
        </p:txBody>
      </p:sp>
    </p:spTree>
    <p:extLst>
      <p:ext uri="{BB962C8B-B14F-4D97-AF65-F5344CB8AC3E}">
        <p14:creationId xmlns:p14="http://schemas.microsoft.com/office/powerpoint/2010/main" val="25843709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Sites</a:t>
            </a:r>
            <a:r>
              <a:rPr lang="en-US" baseline="0" dirty="0" smtClean="0"/>
              <a:t> selected</a:t>
            </a:r>
            <a:endParaRPr lang="en-US" dirty="0" smtClean="0"/>
          </a:p>
          <a:p>
            <a:endParaRPr lang="en-US" dirty="0" smtClean="0"/>
          </a:p>
          <a:p>
            <a:r>
              <a:rPr lang="en-US" dirty="0" smtClean="0"/>
              <a:t>ONLY 6 COUNTRIES HAVE DATA</a:t>
            </a:r>
            <a:r>
              <a:rPr lang="en-US" baseline="0" dirty="0" smtClean="0"/>
              <a:t> CLEANED AND AVAILABLE TO SHARE AS OF JUNE 2017.</a:t>
            </a:r>
          </a:p>
          <a:p>
            <a:r>
              <a:rPr lang="en-US" baseline="0" dirty="0" smtClean="0"/>
              <a:t>Countries: CDI, Cameroon, Rwanda, </a:t>
            </a:r>
            <a:r>
              <a:rPr lang="en-US" baseline="0" dirty="0" err="1" smtClean="0"/>
              <a:t>Zim</a:t>
            </a:r>
            <a:r>
              <a:rPr lang="en-US" baseline="0" dirty="0" smtClean="0"/>
              <a:t>, Lesotho, Swazi</a:t>
            </a:r>
          </a:p>
          <a:p>
            <a:r>
              <a:rPr lang="en-US" baseline="0" dirty="0" smtClean="0"/>
              <a:t>Not included: Zambia, </a:t>
            </a:r>
            <a:r>
              <a:rPr lang="en-US" baseline="0" dirty="0" err="1" smtClean="0"/>
              <a:t>Moz</a:t>
            </a:r>
            <a:r>
              <a:rPr lang="en-US" baseline="0" dirty="0" smtClean="0"/>
              <a:t>, Kenya</a:t>
            </a:r>
            <a:endParaRPr lang="en-US" dirty="0"/>
          </a:p>
        </p:txBody>
      </p:sp>
      <p:sp>
        <p:nvSpPr>
          <p:cNvPr id="4" name="Slide Number Placeholder 3"/>
          <p:cNvSpPr>
            <a:spLocks noGrp="1"/>
          </p:cNvSpPr>
          <p:nvPr>
            <p:ph type="sldNum" sz="quarter" idx="10"/>
          </p:nvPr>
        </p:nvSpPr>
        <p:spPr/>
        <p:txBody>
          <a:bodyPr/>
          <a:lstStyle/>
          <a:p>
            <a:fld id="{42D26FEA-7A36-444D-BF23-453F29214FB1}" type="slidenum">
              <a:rPr lang="en-US" smtClean="0"/>
              <a:t>18</a:t>
            </a:fld>
            <a:endParaRPr lang="en-US"/>
          </a:p>
        </p:txBody>
      </p:sp>
    </p:spTree>
    <p:extLst>
      <p:ext uri="{BB962C8B-B14F-4D97-AF65-F5344CB8AC3E}">
        <p14:creationId xmlns:p14="http://schemas.microsoft.com/office/powerpoint/2010/main" val="2938057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were these two models developed: In order to ensure a minimum testing throughput to maintain instrument operator proficiency and to increase value for money (or return on investment) for POC instruments. Sites with more than 0.5 tests per day could qualify as a stand-alone site. Sites with less than 0.5 tests per day that could be networked with other sites within 1 hour transportation were considered for the hub-and-spoke model.</a:t>
            </a:r>
            <a:endParaRPr lang="en-US" dirty="0"/>
          </a:p>
        </p:txBody>
      </p:sp>
      <p:sp>
        <p:nvSpPr>
          <p:cNvPr id="4" name="Slide Number Placeholder 3"/>
          <p:cNvSpPr>
            <a:spLocks noGrp="1"/>
          </p:cNvSpPr>
          <p:nvPr>
            <p:ph type="sldNum" sz="quarter" idx="10"/>
          </p:nvPr>
        </p:nvSpPr>
        <p:spPr/>
        <p:txBody>
          <a:bodyPr/>
          <a:lstStyle/>
          <a:p>
            <a:fld id="{42D26FEA-7A36-444D-BF23-453F29214FB1}" type="slidenum">
              <a:rPr lang="en-US" smtClean="0"/>
              <a:t>19</a:t>
            </a:fld>
            <a:endParaRPr lang="en-US"/>
          </a:p>
        </p:txBody>
      </p:sp>
    </p:spTree>
    <p:extLst>
      <p:ext uri="{BB962C8B-B14F-4D97-AF65-F5344CB8AC3E}">
        <p14:creationId xmlns:p14="http://schemas.microsoft.com/office/powerpoint/2010/main" val="37380515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were these two models developed: In order to ensure a minimum testing throughput to maintain instrument operator proficiency and to increase value for money (or return on investment) for POC instruments. Sites with more than 0.5 tests per day could qualify as a stand-alone site. Sites with less than 0.5 tests per day that could be networked with other sites within 1 hour transportation were considered for the hub-and-spoke model.</a:t>
            </a:r>
            <a:endParaRPr lang="en-US" dirty="0"/>
          </a:p>
        </p:txBody>
      </p:sp>
      <p:sp>
        <p:nvSpPr>
          <p:cNvPr id="4" name="Slide Number Placeholder 3"/>
          <p:cNvSpPr>
            <a:spLocks noGrp="1"/>
          </p:cNvSpPr>
          <p:nvPr>
            <p:ph type="sldNum" sz="quarter" idx="10"/>
          </p:nvPr>
        </p:nvSpPr>
        <p:spPr/>
        <p:txBody>
          <a:bodyPr/>
          <a:lstStyle/>
          <a:p>
            <a:fld id="{42D26FEA-7A36-444D-BF23-453F29214FB1}" type="slidenum">
              <a:rPr lang="en-US" smtClean="0"/>
              <a:t>20</a:t>
            </a:fld>
            <a:endParaRPr lang="en-US"/>
          </a:p>
        </p:txBody>
      </p:sp>
    </p:spTree>
    <p:extLst>
      <p:ext uri="{BB962C8B-B14F-4D97-AF65-F5344CB8AC3E}">
        <p14:creationId xmlns:p14="http://schemas.microsoft.com/office/powerpoint/2010/main" val="2013753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HIV prevalence</a:t>
            </a:r>
            <a:r>
              <a:rPr lang="en-US" baseline="0" dirty="0"/>
              <a:t> varied by age group.  2.1% prevalence in the 10-14 year olds and 1.1% in children 4 and under.  </a:t>
            </a:r>
          </a:p>
          <a:p>
            <a:endParaRPr lang="en-US" baseline="0" dirty="0"/>
          </a:p>
          <a:p>
            <a:pPr defTabSz="924916"/>
            <a:r>
              <a:rPr lang="en-US" baseline="0" dirty="0"/>
              <a:t>This difference in prevalence across birth cohorts might closely track the evolution of the PMTCT program in Malawi.</a:t>
            </a:r>
            <a:endParaRPr lang="en-US" dirty="0"/>
          </a:p>
          <a:p>
            <a:endParaRPr lang="en-US" baseline="0" dirty="0"/>
          </a:p>
        </p:txBody>
      </p:sp>
      <p:sp>
        <p:nvSpPr>
          <p:cNvPr id="4" name="Slide Number Placeholder 3"/>
          <p:cNvSpPr>
            <a:spLocks noGrp="1"/>
          </p:cNvSpPr>
          <p:nvPr>
            <p:ph type="sldNum" sz="quarter" idx="10"/>
          </p:nvPr>
        </p:nvSpPr>
        <p:spPr/>
        <p:txBody>
          <a:bodyPr/>
          <a:lstStyle/>
          <a:p>
            <a:fld id="{E7A51200-65C7-4B85-85A3-7E46A7164911}" type="slidenum">
              <a:rPr lang="en-US" smtClean="0"/>
              <a:t>53</a:t>
            </a:fld>
            <a:endParaRPr lang="en-US"/>
          </a:p>
        </p:txBody>
      </p:sp>
    </p:spTree>
    <p:extLst>
      <p:ext uri="{BB962C8B-B14F-4D97-AF65-F5344CB8AC3E}">
        <p14:creationId xmlns:p14="http://schemas.microsoft.com/office/powerpoint/2010/main" val="2361100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A9B4CE40-41AF-406A-8B29-34C9FC592B00}" type="slidenum">
              <a:rPr lang="en-US" smtClean="0"/>
              <a:t>54</a:t>
            </a:fld>
            <a:endParaRPr lang="en-US"/>
          </a:p>
        </p:txBody>
      </p:sp>
    </p:spTree>
    <p:extLst>
      <p:ext uri="{BB962C8B-B14F-4D97-AF65-F5344CB8AC3E}">
        <p14:creationId xmlns:p14="http://schemas.microsoft.com/office/powerpoint/2010/main" val="17236815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BEF57C-FA97-450B-B387-DCBD69FB236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2944881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F57C-FA97-450B-B387-DCBD69FB236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82421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EF57C-FA97-450B-B387-DCBD69FB236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739654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88950" y="909458"/>
            <a:ext cx="7645400" cy="360362"/>
          </a:xfrm>
          <a:prstGeom prst="rect">
            <a:avLst/>
          </a:prstGeom>
        </p:spPr>
        <p:txBody>
          <a:bodyPr vert="horz"/>
          <a:lstStyle>
            <a:lvl1pPr marL="0" indent="0">
              <a:buNone/>
              <a:defRPr sz="2800" b="1" i="0">
                <a:solidFill>
                  <a:srgbClr val="5B5196"/>
                </a:solidFill>
                <a:latin typeface="Arial Narrow"/>
                <a:cs typeface="Arial Narrow"/>
              </a:defRPr>
            </a:lvl1pPr>
          </a:lstStyle>
          <a:p>
            <a:pPr lvl="0"/>
            <a:endParaRPr lang="en-US" dirty="0"/>
          </a:p>
        </p:txBody>
      </p:sp>
      <p:sp>
        <p:nvSpPr>
          <p:cNvPr id="5" name="Content Placeholder 4"/>
          <p:cNvSpPr>
            <a:spLocks noGrp="1"/>
          </p:cNvSpPr>
          <p:nvPr>
            <p:ph sz="quarter" idx="11"/>
          </p:nvPr>
        </p:nvSpPr>
        <p:spPr>
          <a:xfrm>
            <a:off x="488950" y="1381435"/>
            <a:ext cx="8229600" cy="4976813"/>
          </a:xfrm>
          <a:prstGeom prst="rect">
            <a:avLst/>
          </a:prstGeom>
        </p:spPr>
        <p:txBody>
          <a:bodyPr vert="horz"/>
          <a:lstStyle>
            <a:lvl1pPr marL="285750" indent="-285750">
              <a:buFont typeface="Arial"/>
              <a:buChar char="•"/>
              <a:defRPr sz="1600" b="0" i="0">
                <a:solidFill>
                  <a:schemeClr val="tx1">
                    <a:lumMod val="65000"/>
                    <a:lumOff val="35000"/>
                  </a:schemeClr>
                </a:solidFill>
                <a:latin typeface="Arial"/>
                <a:cs typeface="Arial"/>
              </a:defRPr>
            </a:lvl1pPr>
          </a:lstStyle>
          <a:p>
            <a:pPr lvl="0"/>
            <a:endParaRPr lang="en-US" dirty="0"/>
          </a:p>
        </p:txBody>
      </p:sp>
      <p:sp>
        <p:nvSpPr>
          <p:cNvPr id="16" name="CuadroTexto 15"/>
          <p:cNvSpPr txBox="1"/>
          <p:nvPr userDrawn="1"/>
        </p:nvSpPr>
        <p:spPr>
          <a:xfrm>
            <a:off x="365486" y="6651289"/>
            <a:ext cx="184666" cy="369332"/>
          </a:xfrm>
          <a:prstGeom prst="rect">
            <a:avLst/>
          </a:prstGeom>
          <a:noFill/>
        </p:spPr>
        <p:txBody>
          <a:bodyPr wrap="none" rtlCol="0">
            <a:spAutoFit/>
          </a:bodyPr>
          <a:lstStyle/>
          <a:p>
            <a:endParaRPr lang="es-ES" dirty="0"/>
          </a:p>
        </p:txBody>
      </p:sp>
    </p:spTree>
    <p:extLst>
      <p:ext uri="{BB962C8B-B14F-4D97-AF65-F5344CB8AC3E}">
        <p14:creationId xmlns:p14="http://schemas.microsoft.com/office/powerpoint/2010/main" val="1400230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800">
                <a:solidFill>
                  <a:srgbClr val="C00000"/>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C00000"/>
              </a:buClr>
              <a:buFont typeface="Wingdings" panose="05000000000000000000" pitchFamily="2" charset="2"/>
              <a:buChar char="§"/>
              <a:defRPr>
                <a:latin typeface="Arial" panose="020B0604020202020204" pitchFamily="34" charset="0"/>
                <a:cs typeface="Arial" panose="020B0604020202020204" pitchFamily="34" charset="0"/>
              </a:defRPr>
            </a:lvl1pPr>
            <a:lvl2pPr>
              <a:buClr>
                <a:srgbClr val="C00000"/>
              </a:buClr>
              <a:defRPr>
                <a:latin typeface="Arial" panose="020B0604020202020204" pitchFamily="34" charset="0"/>
                <a:cs typeface="Arial" panose="020B0604020202020204" pitchFamily="34" charset="0"/>
              </a:defRPr>
            </a:lvl2pPr>
            <a:lvl3pPr>
              <a:buClr>
                <a:srgbClr val="C00000"/>
              </a:buClr>
              <a:defRPr>
                <a:latin typeface="Arial" panose="020B0604020202020204" pitchFamily="34" charset="0"/>
                <a:cs typeface="Arial" panose="020B0604020202020204" pitchFamily="34" charset="0"/>
              </a:defRPr>
            </a:lvl3pPr>
            <a:lvl4pPr>
              <a:buClr>
                <a:srgbClr val="C00000"/>
              </a:buClr>
              <a:defRPr>
                <a:latin typeface="Arial" panose="020B0604020202020204" pitchFamily="34" charset="0"/>
                <a:cs typeface="Arial" panose="020B0604020202020204" pitchFamily="34" charset="0"/>
              </a:defRPr>
            </a:lvl4pPr>
            <a:lvl5pPr>
              <a:buClr>
                <a:srgbClr val="C00000"/>
              </a:buCl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BEF57C-FA97-450B-B387-DCBD69FB236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936809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BEF57C-FA97-450B-B387-DCBD69FB2362}" type="datetimeFigureOut">
              <a:rPr lang="en-US" smtClean="0"/>
              <a:t>8/9/2017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639046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1BEF57C-FA97-450B-B387-DCBD69FB2362}"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2426108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1BEF57C-FA97-450B-B387-DCBD69FB2362}" type="datetimeFigureOut">
              <a:rPr lang="en-US" smtClean="0"/>
              <a:t>8/9/2017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550132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1BEF57C-FA97-450B-B387-DCBD69FB2362}" type="datetimeFigureOut">
              <a:rPr lang="en-US" smtClean="0"/>
              <a:t>8/9/2017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852458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BEF57C-FA97-450B-B387-DCBD69FB2362}" type="datetimeFigureOut">
              <a:rPr lang="en-US" smtClean="0"/>
              <a:t>8/9/2017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172363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EF57C-FA97-450B-B387-DCBD69FB2362}"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1563321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1BEF57C-FA97-450B-B387-DCBD69FB2362}" type="datetimeFigureOut">
              <a:rPr lang="en-US" smtClean="0"/>
              <a:t>8/9/2017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ECA77C-D664-434A-BCA3-21053FD22D6B}" type="slidenum">
              <a:rPr lang="en-US" smtClean="0"/>
              <a:t>‹#›</a:t>
            </a:fld>
            <a:endParaRPr lang="en-US"/>
          </a:p>
        </p:txBody>
      </p:sp>
    </p:spTree>
    <p:extLst>
      <p:ext uri="{BB962C8B-B14F-4D97-AF65-F5344CB8AC3E}">
        <p14:creationId xmlns:p14="http://schemas.microsoft.com/office/powerpoint/2010/main" val="3941817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4094" y="34210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BEF57C-FA97-450B-B387-DCBD69FB2362}" type="datetimeFigureOut">
              <a:rPr lang="en-US" smtClean="0"/>
              <a:t>8/9/2017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ECA77C-D664-434A-BCA3-21053FD22D6B}" type="slidenum">
              <a:rPr lang="en-US" smtClean="0"/>
              <a:t>‹#›</a:t>
            </a:fld>
            <a:endParaRPr lang="en-US"/>
          </a:p>
        </p:txBody>
      </p:sp>
    </p:spTree>
    <p:extLst>
      <p:ext uri="{BB962C8B-B14F-4D97-AF65-F5344CB8AC3E}">
        <p14:creationId xmlns:p14="http://schemas.microsoft.com/office/powerpoint/2010/main" val="28903502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gif"/><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hart" Target="../charts/chart12.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slideLayout" Target="../slideLayouts/slideLayout2.xml"/><Relationship Id="rId1" Type="http://schemas.openxmlformats.org/officeDocument/2006/relationships/themeOverride" Target="../theme/themeOverride3.xml"/><Relationship Id="rId6" Type="http://schemas.openxmlformats.org/officeDocument/2006/relationships/image" Target="../media/image40.jpeg"/><Relationship Id="rId5" Type="http://schemas.openxmlformats.org/officeDocument/2006/relationships/chart" Target="../charts/chart18.xml"/><Relationship Id="rId4" Type="http://schemas.openxmlformats.org/officeDocument/2006/relationships/chart" Target="../charts/char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60.emf"/><Relationship Id="rId5" Type="http://schemas.openxmlformats.org/officeDocument/2006/relationships/image" Target="../media/image59.jpeg"/><Relationship Id="rId4" Type="http://schemas.openxmlformats.org/officeDocument/2006/relationships/image" Target="../media/image58.png"/></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63.png"/></Relationships>
</file>

<file path=ppt/slides/_rels/slide4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jpeg"/></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8.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1.png"/><Relationship Id="rId1" Type="http://schemas.openxmlformats.org/officeDocument/2006/relationships/slideLayout" Target="../slideLayouts/slideLayout2.xml"/><Relationship Id="rId5" Type="http://schemas.openxmlformats.org/officeDocument/2006/relationships/chart" Target="../charts/chart21.xml"/><Relationship Id="rId4" Type="http://schemas.openxmlformats.org/officeDocument/2006/relationships/chart" Target="../charts/chart20.xml"/></Relationships>
</file>

<file path=ppt/slides/_rels/slide5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1.png"/></Relationships>
</file>

<file path=ppt/slides/_rels/slide5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chart" Target="../charts/chart23.xml"/><Relationship Id="rId4" Type="http://schemas.openxmlformats.org/officeDocument/2006/relationships/chart" Target="../charts/chart22.xml"/></Relationships>
</file>

<file path=ppt/slides/_rels/slide5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image" Target="../media/image80.png"/><Relationship Id="rId4" Type="http://schemas.openxmlformats.org/officeDocument/2006/relationships/image" Target="../media/image79.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7410" y="1143000"/>
            <a:ext cx="7466083" cy="4524315"/>
          </a:xfrm>
          <a:prstGeom prst="rect">
            <a:avLst/>
          </a:prstGeom>
          <a:noFill/>
        </p:spPr>
        <p:txBody>
          <a:bodyPr wrap="none" rtlCol="0">
            <a:spAutoFit/>
          </a:bodyPr>
          <a:lstStyle/>
          <a:p>
            <a:pPr algn="ctr"/>
            <a:r>
              <a:rPr lang="en-US" sz="3200" dirty="0">
                <a:solidFill>
                  <a:srgbClr val="C00000"/>
                </a:solidFill>
                <a:latin typeface="Arial" pitchFamily="34" charset="0"/>
                <a:cs typeface="Arial" pitchFamily="34" charset="0"/>
              </a:rPr>
              <a:t>9</a:t>
            </a:r>
            <a:r>
              <a:rPr lang="en-US" sz="3200" baseline="30000" dirty="0">
                <a:solidFill>
                  <a:srgbClr val="C00000"/>
                </a:solidFill>
                <a:latin typeface="Arial" pitchFamily="34" charset="0"/>
                <a:cs typeface="Arial" pitchFamily="34" charset="0"/>
              </a:rPr>
              <a:t>th</a:t>
            </a:r>
            <a:r>
              <a:rPr lang="en-US" sz="3200" dirty="0">
                <a:solidFill>
                  <a:srgbClr val="C00000"/>
                </a:solidFill>
                <a:latin typeface="Arial" pitchFamily="34" charset="0"/>
                <a:cs typeface="Arial" pitchFamily="34" charset="0"/>
              </a:rPr>
              <a:t> International Pediatric HIV Workshop</a:t>
            </a:r>
          </a:p>
          <a:p>
            <a:pPr algn="ctr"/>
            <a:r>
              <a:rPr lang="en-US" sz="3200" dirty="0">
                <a:solidFill>
                  <a:srgbClr val="C00000"/>
                </a:solidFill>
                <a:latin typeface="Arial" pitchFamily="34" charset="0"/>
                <a:cs typeface="Arial" pitchFamily="34" charset="0"/>
              </a:rPr>
              <a:t>and </a:t>
            </a:r>
            <a:r>
              <a:rPr lang="en-US" sz="3200" baseline="30000" dirty="0">
                <a:solidFill>
                  <a:srgbClr val="C00000"/>
                </a:solidFill>
                <a:latin typeface="Arial" pitchFamily="34" charset="0"/>
                <a:cs typeface="Arial" pitchFamily="34" charset="0"/>
              </a:rPr>
              <a:t>9th</a:t>
            </a:r>
            <a:r>
              <a:rPr lang="en-US" sz="3200" dirty="0">
                <a:solidFill>
                  <a:srgbClr val="C00000"/>
                </a:solidFill>
                <a:latin typeface="Arial" pitchFamily="34" charset="0"/>
                <a:cs typeface="Arial" pitchFamily="34" charset="0"/>
              </a:rPr>
              <a:t> IAS Conference on HIV </a:t>
            </a:r>
          </a:p>
          <a:p>
            <a:pPr algn="ctr"/>
            <a:r>
              <a:rPr lang="en-US" sz="3200" dirty="0">
                <a:solidFill>
                  <a:srgbClr val="C00000"/>
                </a:solidFill>
                <a:latin typeface="Arial" pitchFamily="34" charset="0"/>
                <a:cs typeface="Arial" pitchFamily="34" charset="0"/>
              </a:rPr>
              <a:t>Pathogenesis Treatment &amp; Prevention </a:t>
            </a:r>
          </a:p>
          <a:p>
            <a:pPr algn="ctr"/>
            <a:endParaRPr lang="en-US" sz="3200" dirty="0">
              <a:solidFill>
                <a:srgbClr val="C00000"/>
              </a:solidFill>
              <a:latin typeface="Arial" pitchFamily="34" charset="0"/>
              <a:cs typeface="Arial" pitchFamily="34" charset="0"/>
            </a:endParaRPr>
          </a:p>
          <a:p>
            <a:pPr algn="ctr"/>
            <a:r>
              <a:rPr lang="en-US" sz="3200" dirty="0">
                <a:solidFill>
                  <a:srgbClr val="C00000"/>
                </a:solidFill>
                <a:latin typeface="Arial" pitchFamily="34" charset="0"/>
                <a:cs typeface="Arial" pitchFamily="34" charset="0"/>
              </a:rPr>
              <a:t>Selected Pediatric, PMTCT, </a:t>
            </a:r>
          </a:p>
          <a:p>
            <a:pPr algn="ctr"/>
            <a:r>
              <a:rPr lang="en-US" sz="3200" dirty="0">
                <a:solidFill>
                  <a:srgbClr val="C00000"/>
                </a:solidFill>
                <a:latin typeface="Arial" pitchFamily="34" charset="0"/>
                <a:cs typeface="Arial" pitchFamily="34" charset="0"/>
              </a:rPr>
              <a:t>and Maternal/Adult</a:t>
            </a:r>
          </a:p>
          <a:p>
            <a:pPr algn="ctr"/>
            <a:r>
              <a:rPr lang="en-US" sz="3200" dirty="0">
                <a:solidFill>
                  <a:srgbClr val="C00000"/>
                </a:solidFill>
                <a:latin typeface="Arial" pitchFamily="34" charset="0"/>
                <a:cs typeface="Arial" pitchFamily="34" charset="0"/>
              </a:rPr>
              <a:t>Abstracts</a:t>
            </a:r>
          </a:p>
          <a:p>
            <a:pPr algn="ctr"/>
            <a:endParaRPr lang="en-US" sz="3200" dirty="0">
              <a:solidFill>
                <a:srgbClr val="C00000"/>
              </a:solidFill>
              <a:latin typeface="Arial" pitchFamily="34" charset="0"/>
              <a:cs typeface="Arial" pitchFamily="34" charset="0"/>
            </a:endParaRPr>
          </a:p>
          <a:p>
            <a:pPr algn="ctr"/>
            <a:endParaRPr lang="en-US" sz="3200" dirty="0">
              <a:solidFill>
                <a:srgbClr val="C00000"/>
              </a:solidFill>
              <a:latin typeface="Arial" pitchFamily="34" charset="0"/>
              <a:cs typeface="Arial" pitchFamily="34" charset="0"/>
            </a:endParaRPr>
          </a:p>
        </p:txBody>
      </p:sp>
      <p:pic>
        <p:nvPicPr>
          <p:cNvPr id="7" name="Picture 31" descr="kidsglobe_jpg"/>
          <p:cNvPicPr>
            <a:picLocks noChangeAspect="1" noChangeArrowheads="1"/>
          </p:cNvPicPr>
          <p:nvPr/>
        </p:nvPicPr>
        <p:blipFill>
          <a:blip r:embed="rId2" cstate="print"/>
          <a:srcRect/>
          <a:stretch>
            <a:fillRect/>
          </a:stretch>
        </p:blipFill>
        <p:spPr bwMode="auto">
          <a:xfrm>
            <a:off x="7284920" y="3096296"/>
            <a:ext cx="1268854" cy="2025210"/>
          </a:xfrm>
          <a:prstGeom prst="rect">
            <a:avLst/>
          </a:prstGeom>
          <a:ln>
            <a:noFill/>
          </a:ln>
          <a:effectLst>
            <a:outerShdw blurRad="292100" dist="139700" dir="2700000" algn="tl" rotWithShape="0">
              <a:srgbClr val="333333">
                <a:alpha val="65000"/>
              </a:srgbClr>
            </a:outerShdw>
          </a:effectLst>
        </p:spPr>
      </p:pic>
      <p:pic>
        <p:nvPicPr>
          <p:cNvPr id="8" name="Picture 12" descr="http://hab.hrsa.gov/livinghistory/images/timeline/mother_and_child.jpg"/>
          <p:cNvPicPr>
            <a:picLocks noChangeAspect="1" noChangeArrowheads="1"/>
          </p:cNvPicPr>
          <p:nvPr/>
        </p:nvPicPr>
        <p:blipFill>
          <a:blip r:embed="rId3" cstate="print"/>
          <a:srcRect/>
          <a:stretch>
            <a:fillRect/>
          </a:stretch>
        </p:blipFill>
        <p:spPr bwMode="auto">
          <a:xfrm>
            <a:off x="52983" y="3594855"/>
            <a:ext cx="1538321" cy="154273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3852" y="6147789"/>
            <a:ext cx="2574487" cy="307777"/>
          </a:xfrm>
          <a:prstGeom prst="rect">
            <a:avLst/>
          </a:prstGeom>
          <a:noFill/>
        </p:spPr>
        <p:txBody>
          <a:bodyPr wrap="none" rtlCol="0">
            <a:spAutoFit/>
          </a:bodyPr>
          <a:lstStyle/>
          <a:p>
            <a:r>
              <a:rPr lang="en-US" sz="1400" dirty="0">
                <a:latin typeface="Arial" pitchFamily="34" charset="0"/>
                <a:cs typeface="Arial" pitchFamily="34" charset="0"/>
              </a:rPr>
              <a:t>Lynne Mofenson MD 08/07/17</a:t>
            </a:r>
          </a:p>
        </p:txBody>
      </p:sp>
      <p:pic>
        <p:nvPicPr>
          <p:cNvPr id="10" name="Picture 44"/>
          <p:cNvPicPr>
            <a:picLocks noChangeAspect="1" noChangeArrowheads="1"/>
          </p:cNvPicPr>
          <p:nvPr/>
        </p:nvPicPr>
        <p:blipFill>
          <a:blip r:embed="rId4" cstate="print"/>
          <a:srcRect/>
          <a:stretch>
            <a:fillRect/>
          </a:stretch>
        </p:blipFill>
        <p:spPr bwMode="auto">
          <a:xfrm>
            <a:off x="4833912" y="4987852"/>
            <a:ext cx="1220788" cy="1216554"/>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 xmlns:a16="http://schemas.microsoft.com/office/drawing/2014/main" id="{43EFEB11-8A1C-4F39-9D88-FDB1116BF530}"/>
              </a:ext>
            </a:extLst>
          </p:cNvPr>
          <p:cNvPicPr>
            <a:picLocks noChangeAspect="1"/>
          </p:cNvPicPr>
          <p:nvPr/>
        </p:nvPicPr>
        <p:blipFill>
          <a:blip r:embed="rId5"/>
          <a:stretch>
            <a:fillRect/>
          </a:stretch>
        </p:blipFill>
        <p:spPr>
          <a:xfrm>
            <a:off x="3555665" y="115991"/>
            <a:ext cx="1924050" cy="683369"/>
          </a:xfrm>
          <a:prstGeom prst="rect">
            <a:avLst/>
          </a:prstGeom>
        </p:spPr>
      </p:pic>
      <p:pic>
        <p:nvPicPr>
          <p:cNvPr id="11" name="Afbeelding 3">
            <a:extLst>
              <a:ext uri="{FF2B5EF4-FFF2-40B4-BE49-F238E27FC236}">
                <a16:creationId xmlns="" xmlns:a16="http://schemas.microsoft.com/office/drawing/2014/main" id="{0CD4CDC9-3613-4ACE-9711-41251B66F11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3853" y="223648"/>
            <a:ext cx="2132148" cy="781617"/>
          </a:xfrm>
          <a:prstGeom prst="rect">
            <a:avLst/>
          </a:prstGeom>
        </p:spPr>
      </p:pic>
      <p:pic>
        <p:nvPicPr>
          <p:cNvPr id="12" name="Picture 16" descr="https://tse1.mm.bing.net/th?id=OIP.Mf3857377d46a1c5097999573113f6669H0&amp;pid=15.1&amp;P=0&amp;w=235&amp;h=178">
            <a:extLst>
              <a:ext uri="{FF2B5EF4-FFF2-40B4-BE49-F238E27FC236}">
                <a16:creationId xmlns="" xmlns:a16="http://schemas.microsoft.com/office/drawing/2014/main" id="{B58E6F29-8D77-4141-971B-427039C744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59525" y="244062"/>
            <a:ext cx="1050571" cy="791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914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A6F6CC-B58F-4EA2-9298-DD7F6DD1F473}"/>
              </a:ext>
            </a:extLst>
          </p:cNvPr>
          <p:cNvSpPr>
            <a:spLocks noGrp="1"/>
          </p:cNvSpPr>
          <p:nvPr>
            <p:ph type="title"/>
          </p:nvPr>
        </p:nvSpPr>
        <p:spPr>
          <a:xfrm>
            <a:off x="484094" y="228600"/>
            <a:ext cx="8229600" cy="1143000"/>
          </a:xfrm>
        </p:spPr>
        <p:txBody>
          <a:bodyPr/>
          <a:lstStyle/>
          <a:p>
            <a:r>
              <a:rPr lang="en-US" dirty="0"/>
              <a:t>INSPIRE:  </a:t>
            </a:r>
            <a:r>
              <a:rPr lang="en-US" dirty="0" err="1"/>
              <a:t>MoMent</a:t>
            </a:r>
            <a:r>
              <a:rPr lang="en-US" dirty="0"/>
              <a:t> (Mother Mentor) Nigeria Study</a:t>
            </a:r>
            <a:br>
              <a:rPr lang="en-US" dirty="0"/>
            </a:br>
            <a:r>
              <a:rPr lang="en-US" sz="2000" i="1" dirty="0">
                <a:solidFill>
                  <a:schemeClr val="tx1"/>
                </a:solidFill>
              </a:rPr>
              <a:t>Sam-</a:t>
            </a:r>
            <a:r>
              <a:rPr lang="en-US" sz="2000" i="1" dirty="0" err="1">
                <a:solidFill>
                  <a:schemeClr val="tx1"/>
                </a:solidFill>
              </a:rPr>
              <a:t>Agudu</a:t>
            </a:r>
            <a:r>
              <a:rPr lang="en-US" sz="2000" i="1" dirty="0">
                <a:solidFill>
                  <a:schemeClr val="tx1"/>
                </a:solidFill>
              </a:rPr>
              <a:t> N et al.  9</a:t>
            </a:r>
            <a:r>
              <a:rPr lang="en-US" sz="2000" i="1" baseline="30000" dirty="0">
                <a:solidFill>
                  <a:schemeClr val="tx1"/>
                </a:solidFill>
              </a:rPr>
              <a:t>th</a:t>
            </a:r>
            <a:r>
              <a:rPr lang="en-US" sz="2000" i="1" dirty="0">
                <a:solidFill>
                  <a:schemeClr val="tx1"/>
                </a:solidFill>
              </a:rPr>
              <a:t> IAS Conference, Paris, 2017 Abs.MOSA0805</a:t>
            </a:r>
            <a:endParaRPr lang="en-US" dirty="0"/>
          </a:p>
        </p:txBody>
      </p:sp>
      <p:cxnSp>
        <p:nvCxnSpPr>
          <p:cNvPr id="4" name="Straight Connector 3">
            <a:extLst>
              <a:ext uri="{FF2B5EF4-FFF2-40B4-BE49-F238E27FC236}">
                <a16:creationId xmlns="" xmlns:a16="http://schemas.microsoft.com/office/drawing/2014/main" id="{ED419123-1AF8-4CCD-A7D4-6D0F453D41EE}"/>
              </a:ext>
            </a:extLst>
          </p:cNvPr>
          <p:cNvCxnSpPr>
            <a:cxnSpLocks/>
          </p:cNvCxnSpPr>
          <p:nvPr/>
        </p:nvCxnSpPr>
        <p:spPr>
          <a:xfrm flipV="1">
            <a:off x="0" y="1219200"/>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Content Placeholder 3">
            <a:extLst>
              <a:ext uri="{FF2B5EF4-FFF2-40B4-BE49-F238E27FC236}">
                <a16:creationId xmlns="" xmlns:a16="http://schemas.microsoft.com/office/drawing/2014/main" id="{0119AF37-9815-43EE-A5B5-3CB636E94AC1}"/>
              </a:ext>
            </a:extLst>
          </p:cNvPr>
          <p:cNvGraphicFramePr>
            <a:graphicFrameLocks noGrp="1"/>
          </p:cNvGraphicFramePr>
          <p:nvPr>
            <p:ph idx="1"/>
            <p:extLst/>
          </p:nvPr>
        </p:nvGraphicFramePr>
        <p:xfrm>
          <a:off x="169682" y="2322135"/>
          <a:ext cx="8475260" cy="3048000"/>
        </p:xfrm>
        <a:graphic>
          <a:graphicData uri="http://schemas.openxmlformats.org/drawingml/2006/table">
            <a:tbl>
              <a:tblPr firstRow="1" bandRow="1">
                <a:tableStyleId>{00A15C55-8517-42AA-B614-E9B94910E393}</a:tableStyleId>
              </a:tblPr>
              <a:tblGrid>
                <a:gridCol w="3206387">
                  <a:extLst>
                    <a:ext uri="{9D8B030D-6E8A-4147-A177-3AD203B41FA5}">
                      <a16:colId xmlns="" xmlns:a16="http://schemas.microsoft.com/office/drawing/2014/main" val="20000"/>
                    </a:ext>
                  </a:extLst>
                </a:gridCol>
                <a:gridCol w="2894414">
                  <a:extLst>
                    <a:ext uri="{9D8B030D-6E8A-4147-A177-3AD203B41FA5}">
                      <a16:colId xmlns="" xmlns:a16="http://schemas.microsoft.com/office/drawing/2014/main" val="20001"/>
                    </a:ext>
                  </a:extLst>
                </a:gridCol>
                <a:gridCol w="2374459">
                  <a:extLst>
                    <a:ext uri="{9D8B030D-6E8A-4147-A177-3AD203B41FA5}">
                      <a16:colId xmlns="" xmlns:a16="http://schemas.microsoft.com/office/drawing/2014/main" val="20002"/>
                    </a:ext>
                  </a:extLst>
                </a:gridCol>
              </a:tblGrid>
              <a:tr h="370840">
                <a:tc>
                  <a:txBody>
                    <a:bodyPr/>
                    <a:lstStyle/>
                    <a:p>
                      <a:r>
                        <a:rPr lang="en-US" sz="1600" dirty="0">
                          <a:latin typeface="Arial" panose="020B0604020202020204" pitchFamily="34" charset="0"/>
                          <a:cs typeface="Arial" panose="020B0604020202020204" pitchFamily="34" charset="0"/>
                        </a:rPr>
                        <a:t>Outcome Measures</a:t>
                      </a:r>
                    </a:p>
                  </a:txBody>
                  <a:tcPr/>
                </a:tc>
                <a:tc>
                  <a:txBody>
                    <a:bodyPr/>
                    <a:lstStyle/>
                    <a:p>
                      <a:pPr algn="ctr"/>
                      <a:r>
                        <a:rPr lang="en-US" sz="1600" dirty="0">
                          <a:latin typeface="Arial" panose="020B0604020202020204" pitchFamily="34" charset="0"/>
                          <a:cs typeface="Arial" panose="020B0604020202020204" pitchFamily="34" charset="0"/>
                        </a:rPr>
                        <a:t>Adjusted Odds Ratios </a:t>
                      </a:r>
                    </a:p>
                    <a:p>
                      <a:pPr algn="ctr"/>
                      <a:r>
                        <a:rPr lang="en-US" sz="1600" dirty="0">
                          <a:latin typeface="Arial" panose="020B0604020202020204" pitchFamily="34" charset="0"/>
                          <a:cs typeface="Arial" panose="020B0604020202020204" pitchFamily="34" charset="0"/>
                        </a:rPr>
                        <a:t>(MM vs routine PS)</a:t>
                      </a:r>
                    </a:p>
                  </a:txBody>
                  <a:tcPr/>
                </a:tc>
                <a:tc>
                  <a:txBody>
                    <a:bodyPr/>
                    <a:lstStyle/>
                    <a:p>
                      <a:pPr algn="ctr"/>
                      <a:r>
                        <a:rPr lang="en-US" sz="1600" dirty="0">
                          <a:latin typeface="Arial" panose="020B0604020202020204" pitchFamily="34" charset="0"/>
                          <a:cs typeface="Arial" panose="020B0604020202020204" pitchFamily="34" charset="0"/>
                        </a:rPr>
                        <a:t>Absolute difference</a:t>
                      </a:r>
                    </a:p>
                    <a:p>
                      <a:pPr algn="ctr"/>
                      <a:r>
                        <a:rPr lang="en-US" sz="1600" dirty="0">
                          <a:latin typeface="Arial" panose="020B0604020202020204" pitchFamily="34" charset="0"/>
                          <a:cs typeface="Arial" panose="020B0604020202020204" pitchFamily="34" charset="0"/>
                        </a:rPr>
                        <a:t>(MM vs routine PS)</a:t>
                      </a:r>
                    </a:p>
                  </a:txBody>
                  <a:tcPr/>
                </a:tc>
                <a:extLst>
                  <a:ext uri="{0D108BD9-81ED-4DB2-BD59-A6C34878D82A}">
                    <a16:rowId xmlns="" xmlns:a16="http://schemas.microsoft.com/office/drawing/2014/main" val="10000"/>
                  </a:ext>
                </a:extLst>
              </a:tr>
              <a:tr h="370840">
                <a:tc>
                  <a:txBody>
                    <a:bodyPr/>
                    <a:lstStyle/>
                    <a:p>
                      <a:r>
                        <a:rPr lang="en-US" sz="1600" dirty="0">
                          <a:latin typeface="Arial" panose="020B0604020202020204" pitchFamily="34" charset="0"/>
                          <a:cs typeface="Arial" panose="020B0604020202020204" pitchFamily="34" charset="0"/>
                        </a:rPr>
                        <a:t>EID presentation among infants by 2 months of age</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3.7x higher odds</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28.9% </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(63.9% vs 35.0%)</a:t>
                      </a:r>
                    </a:p>
                    <a:p>
                      <a:pPr algn="ctr"/>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1"/>
                  </a:ext>
                </a:extLst>
              </a:tr>
              <a:tr h="727397">
                <a:tc>
                  <a:txBody>
                    <a:bodyPr/>
                    <a:lstStyle/>
                    <a:p>
                      <a:r>
                        <a:rPr lang="en-US" sz="1600" dirty="0">
                          <a:latin typeface="Arial" panose="020B0604020202020204" pitchFamily="34" charset="0"/>
                          <a:cs typeface="Arial" panose="020B0604020202020204" pitchFamily="34" charset="0"/>
                        </a:rPr>
                        <a:t>Maternal retention in care over</a:t>
                      </a:r>
                      <a:r>
                        <a:rPr lang="en-US" sz="1600" baseline="0" dirty="0">
                          <a:latin typeface="Arial" panose="020B0604020202020204" pitchFamily="34" charset="0"/>
                          <a:cs typeface="Arial" panose="020B0604020202020204" pitchFamily="34" charset="0"/>
                        </a:rPr>
                        <a:t> first</a:t>
                      </a:r>
                      <a:r>
                        <a:rPr lang="en-US" sz="1600" dirty="0">
                          <a:latin typeface="Arial" panose="020B0604020202020204" pitchFamily="34" charset="0"/>
                          <a:cs typeface="Arial" panose="020B0604020202020204" pitchFamily="34" charset="0"/>
                        </a:rPr>
                        <a:t> 6 months postpartum</a:t>
                      </a:r>
                    </a:p>
                    <a:p>
                      <a:r>
                        <a:rPr lang="en-US" sz="1600" dirty="0">
                          <a:latin typeface="Arial" panose="020B0604020202020204" pitchFamily="34" charset="0"/>
                          <a:cs typeface="Arial" panose="020B0604020202020204" pitchFamily="34" charset="0"/>
                        </a:rPr>
                        <a:t>(≥ 3 of 6</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visits)</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5.9x higher odds </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37.0% </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(61.9% vs 24.9%)</a:t>
                      </a:r>
                    </a:p>
                  </a:txBody>
                  <a:tcPr/>
                </a:tc>
                <a:extLst>
                  <a:ext uri="{0D108BD9-81ED-4DB2-BD59-A6C34878D82A}">
                    <a16:rowId xmlns="" xmlns:a16="http://schemas.microsoft.com/office/drawing/2014/main" val="10002"/>
                  </a:ext>
                </a:extLst>
              </a:tr>
              <a:tr h="370840">
                <a:tc>
                  <a:txBody>
                    <a:bodyPr/>
                    <a:lstStyle/>
                    <a:p>
                      <a:r>
                        <a:rPr lang="en-US" sz="1600" dirty="0">
                          <a:latin typeface="Arial" panose="020B0604020202020204" pitchFamily="34" charset="0"/>
                          <a:cs typeface="Arial" panose="020B0604020202020204" pitchFamily="34" charset="0"/>
                        </a:rPr>
                        <a:t>Maternal</a:t>
                      </a:r>
                      <a:r>
                        <a:rPr lang="en-US" sz="1600" baseline="0" dirty="0">
                          <a:latin typeface="Arial" panose="020B0604020202020204" pitchFamily="34" charset="0"/>
                          <a:cs typeface="Arial" panose="020B0604020202020204" pitchFamily="34" charset="0"/>
                        </a:rPr>
                        <a:t> v</a:t>
                      </a:r>
                      <a:r>
                        <a:rPr lang="en-US" sz="1600" dirty="0">
                          <a:latin typeface="Arial" panose="020B0604020202020204" pitchFamily="34" charset="0"/>
                          <a:cs typeface="Arial" panose="020B0604020202020204" pitchFamily="34" charset="0"/>
                        </a:rPr>
                        <a:t>iral suppression at 6 months postpartum</a:t>
                      </a:r>
                    </a:p>
                    <a:p>
                      <a:r>
                        <a:rPr lang="en-US" sz="1600" dirty="0">
                          <a:latin typeface="Arial" panose="020B0604020202020204" pitchFamily="34" charset="0"/>
                          <a:cs typeface="Arial" panose="020B0604020202020204" pitchFamily="34" charset="0"/>
                        </a:rPr>
                        <a:t>(&lt;20 copies/ml)</a:t>
                      </a:r>
                      <a:endParaRPr lang="en-US" sz="1600" b="1" dirty="0">
                        <a:latin typeface="Arial" panose="020B0604020202020204" pitchFamily="34" charset="0"/>
                        <a:cs typeface="Arial" panose="020B0604020202020204" pitchFamily="34" charset="0"/>
                      </a:endParaRPr>
                    </a:p>
                  </a:txBody>
                  <a:tcPr/>
                </a:tc>
                <a:tc>
                  <a:txBody>
                    <a:bodyPr/>
                    <a:lstStyle/>
                    <a:p>
                      <a:pPr algn="ctr"/>
                      <a:r>
                        <a:rPr lang="en-US" sz="1600" dirty="0">
                          <a:latin typeface="Arial" panose="020B0604020202020204" pitchFamily="34" charset="0"/>
                          <a:cs typeface="Arial" panose="020B0604020202020204" pitchFamily="34" charset="0"/>
                        </a:rPr>
                        <a:t>4.9x higher odds </a:t>
                      </a:r>
                    </a:p>
                  </a:txBody>
                  <a:tcPr/>
                </a:tc>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32.2% </a:t>
                      </a:r>
                    </a:p>
                    <a:p>
                      <a:pPr marL="0" marR="0" lvl="1"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(41.5% vs 9.3%)</a:t>
                      </a:r>
                    </a:p>
                    <a:p>
                      <a:endParaRPr lang="en-US" sz="160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3"/>
                  </a:ext>
                </a:extLst>
              </a:tr>
            </a:tbl>
          </a:graphicData>
        </a:graphic>
      </p:graphicFrame>
      <p:sp>
        <p:nvSpPr>
          <p:cNvPr id="6" name="TextBox 5">
            <a:extLst>
              <a:ext uri="{FF2B5EF4-FFF2-40B4-BE49-F238E27FC236}">
                <a16:creationId xmlns="" xmlns:a16="http://schemas.microsoft.com/office/drawing/2014/main" id="{33B64DC9-9AC9-43C7-81EE-ED3B99BAC4C6}"/>
              </a:ext>
            </a:extLst>
          </p:cNvPr>
          <p:cNvSpPr txBox="1"/>
          <p:nvPr/>
        </p:nvSpPr>
        <p:spPr>
          <a:xfrm>
            <a:off x="381000" y="5562600"/>
            <a:ext cx="5537093" cy="830997"/>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*Regardless of study arm, retained vs not-retained women </a:t>
            </a:r>
          </a:p>
          <a:p>
            <a:pPr lvl="1"/>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2.1x more likely to be virally suppressed</a:t>
            </a:r>
          </a:p>
          <a:p>
            <a:pPr lvl="1"/>
            <a:r>
              <a:rPr lang="en-US" sz="1600" dirty="0">
                <a:latin typeface="Arial" panose="020B0604020202020204" pitchFamily="34" charset="0"/>
                <a:cs typeface="Arial" panose="020B0604020202020204" pitchFamily="34" charset="0"/>
                <a:sym typeface="Wingdings" panose="05000000000000000000" pitchFamily="2" charset="2"/>
              </a:rPr>
              <a:t></a:t>
            </a:r>
            <a:r>
              <a:rPr lang="en-US" sz="1600" dirty="0">
                <a:latin typeface="Arial" panose="020B0604020202020204" pitchFamily="34" charset="0"/>
                <a:cs typeface="Arial" panose="020B0604020202020204" pitchFamily="34" charset="0"/>
              </a:rPr>
              <a:t> 39.5% vs 15.5%; </a:t>
            </a:r>
            <a:r>
              <a:rPr lang="en-US" sz="1600" dirty="0">
                <a:latin typeface="Arial" panose="020B0604020202020204" pitchFamily="34" charset="0"/>
                <a:cs typeface="Arial" panose="020B0604020202020204" pitchFamily="34" charset="0"/>
                <a:sym typeface="Wingdings" panose="05000000000000000000" pitchFamily="2" charset="2"/>
              </a:rPr>
              <a:t>absolute difference 24.0%</a:t>
            </a:r>
            <a:endParaRPr lang="en-US" sz="1600" dirty="0">
              <a:latin typeface="Arial" panose="020B0604020202020204" pitchFamily="34" charset="0"/>
              <a:cs typeface="Arial" panose="020B0604020202020204" pitchFamily="34" charset="0"/>
            </a:endParaRPr>
          </a:p>
        </p:txBody>
      </p:sp>
      <p:sp>
        <p:nvSpPr>
          <p:cNvPr id="7" name="Content Placeholder 2">
            <a:extLst>
              <a:ext uri="{FF2B5EF4-FFF2-40B4-BE49-F238E27FC236}">
                <a16:creationId xmlns="" xmlns:a16="http://schemas.microsoft.com/office/drawing/2014/main" id="{FE6EDE79-4C24-47CF-8F07-480DE671C1DE}"/>
              </a:ext>
            </a:extLst>
          </p:cNvPr>
          <p:cNvSpPr txBox="1">
            <a:spLocks/>
          </p:cNvSpPr>
          <p:nvPr/>
        </p:nvSpPr>
        <p:spPr>
          <a:xfrm>
            <a:off x="142973" y="1255335"/>
            <a:ext cx="8696940" cy="2590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400"/>
              </a:spcBef>
            </a:pPr>
            <a:r>
              <a:rPr lang="en-US" dirty="0"/>
              <a:t>Compared 2 cohorts of mother-infant pairs at facility level comparing Mentor Mothers to routine Peer Support</a:t>
            </a:r>
          </a:p>
          <a:p>
            <a:pPr>
              <a:lnSpc>
                <a:spcPct val="103000"/>
              </a:lnSpc>
              <a:spcBef>
                <a:spcPts val="400"/>
              </a:spcBef>
            </a:pPr>
            <a:endParaRPr lang="en-US" dirty="0"/>
          </a:p>
        </p:txBody>
      </p:sp>
    </p:spTree>
    <p:extLst>
      <p:ext uri="{BB962C8B-B14F-4D97-AF65-F5344CB8AC3E}">
        <p14:creationId xmlns:p14="http://schemas.microsoft.com/office/powerpoint/2010/main" val="35105464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685800" y="1171662"/>
            <a:ext cx="7772400" cy="3478213"/>
          </a:xfrm>
        </p:spPr>
        <p:txBody>
          <a:bodyPr>
            <a:normAutofit fontScale="90000"/>
          </a:bodyPr>
          <a:lstStyle/>
          <a:p>
            <a:r>
              <a:rPr lang="en-US" altLang="en-US" sz="4800" b="0" dirty="0">
                <a:solidFill>
                  <a:srgbClr val="C00000"/>
                </a:solidFill>
                <a:latin typeface="Arial" panose="020B0604020202020204" pitchFamily="34" charset="0"/>
                <a:cs typeface="Arial" panose="020B0604020202020204" pitchFamily="34" charset="0"/>
              </a:rPr>
              <a:t/>
            </a: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
            </a: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 Prevention of</a:t>
            </a: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Mother to Child</a:t>
            </a:r>
            <a:br>
              <a:rPr lang="en-US" altLang="en-US" sz="4800" b="0" dirty="0">
                <a:solidFill>
                  <a:srgbClr val="C00000"/>
                </a:solidFill>
                <a:latin typeface="Arial" panose="020B0604020202020204" pitchFamily="34" charset="0"/>
                <a:cs typeface="Arial" panose="020B0604020202020204" pitchFamily="34" charset="0"/>
              </a:rPr>
            </a:br>
            <a:r>
              <a:rPr lang="en-US" altLang="en-US" sz="4800" b="0" dirty="0">
                <a:solidFill>
                  <a:srgbClr val="C00000"/>
                </a:solidFill>
                <a:latin typeface="Arial" panose="020B0604020202020204" pitchFamily="34" charset="0"/>
                <a:cs typeface="Arial" panose="020B0604020202020204" pitchFamily="34" charset="0"/>
              </a:rPr>
              <a:t>HIV Transmission</a:t>
            </a:r>
          </a:p>
        </p:txBody>
      </p:sp>
      <p:pic>
        <p:nvPicPr>
          <p:cNvPr id="21507" name="Picture 6"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96150" y="4114800"/>
            <a:ext cx="1543050" cy="2057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j0385802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33800" y="381000"/>
            <a:ext cx="2135188" cy="1524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sleepchi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15" y="3962400"/>
            <a:ext cx="1405951" cy="21145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4681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984BD1-A418-42E0-93FE-DB3D7C06C8A8}"/>
              </a:ext>
            </a:extLst>
          </p:cNvPr>
          <p:cNvSpPr>
            <a:spLocks noGrp="1"/>
          </p:cNvSpPr>
          <p:nvPr>
            <p:ph type="title"/>
          </p:nvPr>
        </p:nvSpPr>
        <p:spPr>
          <a:xfrm>
            <a:off x="381001" y="121875"/>
            <a:ext cx="8643456" cy="1143000"/>
          </a:xfrm>
        </p:spPr>
        <p:txBody>
          <a:bodyPr>
            <a:normAutofit fontScale="90000"/>
          </a:bodyPr>
          <a:lstStyle/>
          <a:p>
            <a:r>
              <a:rPr lang="en-US" sz="2900" dirty="0"/>
              <a:t>Cost-Effectiveness of Integrating Maternal ART            into Maternal-Child Health Services</a:t>
            </a:r>
            <a:r>
              <a:rPr lang="en-US" dirty="0"/>
              <a:t/>
            </a:r>
            <a:br>
              <a:rPr lang="en-US" dirty="0"/>
            </a:br>
            <a:r>
              <a:rPr lang="en-US" sz="2200" i="1" dirty="0">
                <a:solidFill>
                  <a:schemeClr val="tx1"/>
                </a:solidFill>
              </a:rPr>
              <a:t>Dugdale C et al.  9</a:t>
            </a:r>
            <a:r>
              <a:rPr lang="en-US" sz="2200" i="1" baseline="30000" dirty="0">
                <a:solidFill>
                  <a:schemeClr val="tx1"/>
                </a:solidFill>
              </a:rPr>
              <a:t>th</a:t>
            </a:r>
            <a:r>
              <a:rPr lang="en-US" sz="2200" i="1" dirty="0">
                <a:solidFill>
                  <a:schemeClr val="tx1"/>
                </a:solidFill>
              </a:rPr>
              <a:t> IAS Conference, Paris, 2017 Abs. WEAD0106LB </a:t>
            </a:r>
            <a:endParaRPr lang="en-US" sz="2200" dirty="0"/>
          </a:p>
        </p:txBody>
      </p:sp>
      <p:sp>
        <p:nvSpPr>
          <p:cNvPr id="4" name="Content Placeholder 3">
            <a:extLst>
              <a:ext uri="{FF2B5EF4-FFF2-40B4-BE49-F238E27FC236}">
                <a16:creationId xmlns="" xmlns:a16="http://schemas.microsoft.com/office/drawing/2014/main" id="{CDF85EC4-E316-415C-B788-9D6334B1E6AB}"/>
              </a:ext>
            </a:extLst>
          </p:cNvPr>
          <p:cNvSpPr>
            <a:spLocks noGrp="1"/>
          </p:cNvSpPr>
          <p:nvPr>
            <p:ph idx="1"/>
          </p:nvPr>
        </p:nvSpPr>
        <p:spPr>
          <a:xfrm>
            <a:off x="154148" y="1247604"/>
            <a:ext cx="9005232" cy="2268156"/>
          </a:xfrm>
        </p:spPr>
        <p:txBody>
          <a:bodyPr>
            <a:noAutofit/>
          </a:bodyPr>
          <a:lstStyle/>
          <a:p>
            <a:pPr>
              <a:lnSpc>
                <a:spcPct val="105000"/>
              </a:lnSpc>
              <a:spcBef>
                <a:spcPts val="0"/>
              </a:spcBef>
            </a:pPr>
            <a:r>
              <a:rPr lang="en-US" sz="2100" dirty="0"/>
              <a:t>Analysis in context of RCT: HIV+ mothers  randomized to either:</a:t>
            </a:r>
          </a:p>
          <a:p>
            <a:pPr lvl="1">
              <a:lnSpc>
                <a:spcPct val="105000"/>
              </a:lnSpc>
              <a:spcBef>
                <a:spcPts val="0"/>
              </a:spcBef>
            </a:pPr>
            <a:r>
              <a:rPr lang="en-US" sz="2100" dirty="0">
                <a:solidFill>
                  <a:srgbClr val="0070C0"/>
                </a:solidFill>
              </a:rPr>
              <a:t>Routine care </a:t>
            </a:r>
            <a:r>
              <a:rPr lang="en-US" sz="2100" dirty="0"/>
              <a:t>(separate maternal ART and infant care) </a:t>
            </a:r>
          </a:p>
          <a:p>
            <a:pPr lvl="1">
              <a:lnSpc>
                <a:spcPct val="105000"/>
              </a:lnSpc>
              <a:spcBef>
                <a:spcPts val="0"/>
              </a:spcBef>
            </a:pPr>
            <a:r>
              <a:rPr lang="en-US" sz="2100" dirty="0">
                <a:solidFill>
                  <a:srgbClr val="FF3300"/>
                </a:solidFill>
              </a:rPr>
              <a:t>Integrated care </a:t>
            </a:r>
            <a:r>
              <a:rPr lang="en-US" sz="2100" dirty="0"/>
              <a:t>(co-located maternal ART/infant care in MCH services until end of BF)</a:t>
            </a:r>
          </a:p>
          <a:p>
            <a:pPr>
              <a:lnSpc>
                <a:spcPct val="105000"/>
              </a:lnSpc>
              <a:spcBef>
                <a:spcPts val="600"/>
              </a:spcBef>
            </a:pPr>
            <a:r>
              <a:rPr lang="en-US" sz="2100" dirty="0"/>
              <a:t>RCT results: </a:t>
            </a:r>
            <a:r>
              <a:rPr lang="en-US" sz="2100" dirty="0">
                <a:solidFill>
                  <a:srgbClr val="FF3300"/>
                </a:solidFill>
              </a:rPr>
              <a:t>Integrated care </a:t>
            </a:r>
            <a:r>
              <a:rPr lang="en-US" sz="2100" dirty="0"/>
              <a:t>improved retention &amp; viral suppression at 12 </a:t>
            </a:r>
            <a:r>
              <a:rPr lang="en-US" sz="2100" dirty="0" err="1"/>
              <a:t>mos</a:t>
            </a:r>
            <a:r>
              <a:rPr lang="en-US" sz="2100" dirty="0"/>
              <a:t>; longer BF duration; similar low 1 </a:t>
            </a:r>
            <a:r>
              <a:rPr lang="en-US" sz="2100" dirty="0" err="1"/>
              <a:t>yr</a:t>
            </a:r>
            <a:r>
              <a:rPr lang="en-US" sz="2100" dirty="0"/>
              <a:t> MTCT (1.7%) both arms</a:t>
            </a:r>
          </a:p>
        </p:txBody>
      </p:sp>
      <p:cxnSp>
        <p:nvCxnSpPr>
          <p:cNvPr id="3" name="Straight Connector 2">
            <a:extLst>
              <a:ext uri="{FF2B5EF4-FFF2-40B4-BE49-F238E27FC236}">
                <a16:creationId xmlns="" xmlns:a16="http://schemas.microsoft.com/office/drawing/2014/main" id="{A0A6BD9D-5CEF-47D6-825F-9FB817896B60}"/>
              </a:ext>
            </a:extLst>
          </p:cNvPr>
          <p:cNvCxnSpPr>
            <a:cxnSpLocks/>
          </p:cNvCxnSpPr>
          <p:nvPr/>
        </p:nvCxnSpPr>
        <p:spPr>
          <a:xfrm flipV="1">
            <a:off x="-9088" y="1230332"/>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e 4">
            <a:extLst>
              <a:ext uri="{FF2B5EF4-FFF2-40B4-BE49-F238E27FC236}">
                <a16:creationId xmlns="" xmlns:a16="http://schemas.microsoft.com/office/drawing/2014/main" id="{307EC83B-75E4-444F-9B56-5D0C6C70E52B}"/>
              </a:ext>
            </a:extLst>
          </p:cNvPr>
          <p:cNvGraphicFramePr>
            <a:graphicFrameLocks noGrp="1"/>
          </p:cNvGraphicFramePr>
          <p:nvPr>
            <p:extLst>
              <p:ext uri="{D42A27DB-BD31-4B8C-83A1-F6EECF244321}">
                <p14:modId xmlns:p14="http://schemas.microsoft.com/office/powerpoint/2010/main" val="1170731742"/>
              </p:ext>
            </p:extLst>
          </p:nvPr>
        </p:nvGraphicFramePr>
        <p:xfrm>
          <a:off x="185257" y="3533031"/>
          <a:ext cx="8839200" cy="3078480"/>
        </p:xfrm>
        <a:graphic>
          <a:graphicData uri="http://schemas.openxmlformats.org/drawingml/2006/table">
            <a:tbl>
              <a:tblPr firstRow="1" bandRow="1">
                <a:tableStyleId>{2D5ABB26-0587-4C30-8999-92F81FD0307C}</a:tableStyleId>
              </a:tblPr>
              <a:tblGrid>
                <a:gridCol w="4800600">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tblGrid>
              <a:tr h="343879">
                <a:tc>
                  <a:txBody>
                    <a:bodyPr/>
                    <a:lstStyle/>
                    <a:p>
                      <a:pPr marL="0" lvl="1" algn="l"/>
                      <a:r>
                        <a:rPr lang="en-US" sz="1600" b="1" dirty="0">
                          <a:latin typeface="Arial" pitchFamily="34" charset="0"/>
                          <a:cs typeface="Arial" pitchFamily="34" charset="0"/>
                        </a:rPr>
                        <a:t>Maternal parameters</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a:solidFill>
                            <a:srgbClr val="0070C0"/>
                          </a:solidFill>
                          <a:latin typeface="Arial" pitchFamily="34" charset="0"/>
                          <a:cs typeface="Arial" pitchFamily="34" charset="0"/>
                        </a:rPr>
                        <a:t>Routine care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US" sz="1600" b="1" dirty="0">
                          <a:solidFill>
                            <a:schemeClr val="accent6">
                              <a:lumMod val="75000"/>
                            </a:schemeClr>
                          </a:solidFill>
                          <a:latin typeface="Arial" pitchFamily="34" charset="0"/>
                          <a:cs typeface="Arial" pitchFamily="34" charset="0"/>
                        </a:rPr>
                        <a:t>Integrated care</a:t>
                      </a:r>
                    </a:p>
                  </a:txBody>
                  <a:tcPr marT="0"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263136">
                <a:tc>
                  <a:txBody>
                    <a:bodyPr/>
                    <a:lstStyle/>
                    <a:p>
                      <a:pPr marL="0" lvl="1" algn="l"/>
                      <a:r>
                        <a:rPr lang="en-US" sz="1600" b="0" dirty="0">
                          <a:latin typeface="Arial" pitchFamily="34" charset="0"/>
                          <a:cs typeface="Arial" pitchFamily="34" charset="0"/>
                        </a:rPr>
                        <a:t>Age (mean, in years)</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0" dirty="0">
                          <a:latin typeface="Arial" pitchFamily="34" charset="0"/>
                          <a:cs typeface="Arial" pitchFamily="34" charset="0"/>
                        </a:rPr>
                        <a:t>28.6</a:t>
                      </a:r>
                      <a:endParaRPr lang="en-US" sz="1600" b="0" baseline="0" dirty="0">
                        <a:latin typeface="Arial" pitchFamily="34" charset="0"/>
                        <a:cs typeface="Arial" pitchFamily="34" charset="0"/>
                      </a:endParaRP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1"/>
                  </a:ext>
                </a:extLst>
              </a:tr>
              <a:tr h="213360">
                <a:tc>
                  <a:txBody>
                    <a:bodyPr/>
                    <a:lstStyle/>
                    <a:p>
                      <a:pPr marL="0" lvl="1" algn="l"/>
                      <a:r>
                        <a:rPr lang="en-US" sz="1600" b="0" dirty="0">
                          <a:latin typeface="Arial" pitchFamily="34" charset="0"/>
                          <a:cs typeface="Arial" pitchFamily="34" charset="0"/>
                        </a:rPr>
                        <a:t>CD4 count &lt;350 cells/µL before ART</a:t>
                      </a: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0" dirty="0">
                          <a:latin typeface="Arial" pitchFamily="34" charset="0"/>
                          <a:cs typeface="Arial" pitchFamily="34" charset="0"/>
                        </a:rPr>
                        <a:t>49%</a:t>
                      </a:r>
                      <a:endParaRPr lang="en-US" sz="1600" b="0" baseline="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2"/>
                  </a:ext>
                </a:extLst>
              </a:tr>
              <a:tr h="259080">
                <a:tc>
                  <a:txBody>
                    <a:bodyPr/>
                    <a:lstStyle/>
                    <a:p>
                      <a:pPr marL="0" lvl="1" algn="l"/>
                      <a:r>
                        <a:rPr lang="en-US" sz="1600" b="0" dirty="0">
                          <a:latin typeface="Arial" pitchFamily="34" charset="0"/>
                          <a:cs typeface="Arial" pitchFamily="34" charset="0"/>
                        </a:rPr>
                        <a:t>Time on ART at delivery</a:t>
                      </a:r>
                      <a:r>
                        <a:rPr lang="en-US" sz="1600" b="0" baseline="0" dirty="0">
                          <a:latin typeface="Arial" pitchFamily="34" charset="0"/>
                          <a:cs typeface="Arial" pitchFamily="34" charset="0"/>
                        </a:rPr>
                        <a:t> (median, in mo.)</a:t>
                      </a:r>
                      <a:endParaRPr lang="en-US" sz="1600" b="0" dirty="0">
                        <a:latin typeface="Arial" pitchFamily="34" charset="0"/>
                        <a:cs typeface="Arial" pitchFamily="34" charset="0"/>
                      </a:endParaRP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600" b="0" baseline="0" dirty="0">
                          <a:latin typeface="Arial" pitchFamily="34" charset="0"/>
                          <a:cs typeface="Arial" pitchFamily="34" charset="0"/>
                        </a:rPr>
                        <a:t>4.3</a:t>
                      </a: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 xmlns:a16="http://schemas.microsoft.com/office/drawing/2014/main" val="10003"/>
                  </a:ext>
                </a:extLst>
              </a:tr>
              <a:tr h="137160">
                <a:tc>
                  <a:txBody>
                    <a:bodyPr/>
                    <a:lstStyle/>
                    <a:p>
                      <a:pPr marL="0" lvl="1" algn="l"/>
                      <a:r>
                        <a:rPr lang="en-US" sz="1600" b="0" dirty="0">
                          <a:latin typeface="Arial" pitchFamily="34" charset="0"/>
                          <a:cs typeface="Arial" pitchFamily="34" charset="0"/>
                        </a:rPr>
                        <a:t>Retention in care at 1 year</a:t>
                      </a: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Arial" pitchFamily="34" charset="0"/>
                          <a:cs typeface="Arial" pitchFamily="34" charset="0"/>
                        </a:rPr>
                        <a:t>71%</a:t>
                      </a: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rgbClr val="FF3300"/>
                          </a:solidFill>
                          <a:latin typeface="Arial" pitchFamily="34" charset="0"/>
                          <a:cs typeface="Arial" pitchFamily="34" charset="0"/>
                        </a:rPr>
                        <a:t>81%</a:t>
                      </a:r>
                    </a:p>
                  </a:txBody>
                  <a:tcPr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56495">
                <a:tc>
                  <a:txBody>
                    <a:bodyPr/>
                    <a:lstStyle/>
                    <a:p>
                      <a:pPr marL="0" lvl="1" algn="l"/>
                      <a:r>
                        <a:rPr lang="en-US" sz="1600" b="0" dirty="0">
                          <a:latin typeface="Arial" pitchFamily="34" charset="0"/>
                          <a:cs typeface="Arial" pitchFamily="34" charset="0"/>
                        </a:rPr>
                        <a:t>HIV viral load &lt;50 copies/mL at 1 year</a:t>
                      </a:r>
                    </a:p>
                  </a:txBody>
                  <a:tcPr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Arial" pitchFamily="34" charset="0"/>
                          <a:cs typeface="Arial" pitchFamily="34" charset="0"/>
                        </a:rPr>
                        <a:t>49%</a:t>
                      </a:r>
                    </a:p>
                  </a:txBody>
                  <a:tcPr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rgbClr val="FF3300"/>
                          </a:solidFill>
                          <a:latin typeface="Arial" pitchFamily="34" charset="0"/>
                          <a:cs typeface="Arial" pitchFamily="34" charset="0"/>
                        </a:rPr>
                        <a:t>66%</a:t>
                      </a:r>
                    </a:p>
                  </a:txBody>
                  <a:tcPr marT="0" marB="0"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368345">
                <a:tc>
                  <a:txBody>
                    <a:bodyPr/>
                    <a:lstStyle/>
                    <a:p>
                      <a:pPr marL="0" lvl="1" algn="l"/>
                      <a:r>
                        <a:rPr lang="en-US" sz="1600" b="1" dirty="0">
                          <a:latin typeface="Arial" pitchFamily="34" charset="0"/>
                          <a:cs typeface="Arial" pitchFamily="34" charset="0"/>
                        </a:rPr>
                        <a:t>Pediatric parameters</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1600" b="1" dirty="0">
                          <a:latin typeface="Arial" pitchFamily="34" charset="0"/>
                          <a:cs typeface="Arial" pitchFamily="34" charset="0"/>
                        </a:rPr>
                        <a:t>Routine care</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1600" b="1" dirty="0">
                          <a:latin typeface="Arial" pitchFamily="34" charset="0"/>
                          <a:cs typeface="Arial" pitchFamily="34" charset="0"/>
                        </a:rPr>
                        <a:t>Integrated care</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 xmlns:a16="http://schemas.microsoft.com/office/drawing/2014/main" val="10006"/>
                  </a:ext>
                </a:extLst>
              </a:tr>
              <a:tr h="165055">
                <a:tc>
                  <a:txBody>
                    <a:bodyPr/>
                    <a:lstStyle/>
                    <a:p>
                      <a:pPr marL="0" lvl="1" algn="l"/>
                      <a:r>
                        <a:rPr lang="en-US" sz="1600" b="0" dirty="0">
                          <a:latin typeface="Arial" pitchFamily="34" charset="0"/>
                          <a:cs typeface="Arial" pitchFamily="34" charset="0"/>
                        </a:rPr>
                        <a:t>Breastfeeding duration (mean, in mo.)</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Arial" pitchFamily="34" charset="0"/>
                          <a:cs typeface="Arial" pitchFamily="34" charset="0"/>
                        </a:rPr>
                        <a:t>6</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rgbClr val="FF3300"/>
                          </a:solidFill>
                          <a:latin typeface="Arial" pitchFamily="34" charset="0"/>
                          <a:cs typeface="Arial" pitchFamily="34" charset="0"/>
                        </a:rPr>
                        <a:t>8</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368345">
                <a:tc>
                  <a:txBody>
                    <a:bodyPr/>
                    <a:lstStyle/>
                    <a:p>
                      <a:pPr marL="0" lvl="1" algn="l"/>
                      <a:r>
                        <a:rPr lang="en-US" sz="1600" b="1" dirty="0">
                          <a:latin typeface="Arial" pitchFamily="34" charset="0"/>
                          <a:cs typeface="Arial" pitchFamily="34" charset="0"/>
                        </a:rPr>
                        <a:t>Economic</a:t>
                      </a:r>
                      <a:r>
                        <a:rPr lang="en-US" sz="1600" b="1" baseline="0" dirty="0">
                          <a:latin typeface="Arial" pitchFamily="34" charset="0"/>
                          <a:cs typeface="Arial" pitchFamily="34" charset="0"/>
                        </a:rPr>
                        <a:t> </a:t>
                      </a:r>
                      <a:r>
                        <a:rPr lang="en-US" sz="1600" b="1" dirty="0">
                          <a:latin typeface="Arial" pitchFamily="34" charset="0"/>
                          <a:cs typeface="Arial" pitchFamily="34" charset="0"/>
                        </a:rPr>
                        <a:t>parameters</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1600" b="1" dirty="0">
                          <a:latin typeface="Arial" pitchFamily="34" charset="0"/>
                          <a:cs typeface="Arial" pitchFamily="34" charset="0"/>
                        </a:rPr>
                        <a:t>Routine care</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tc>
                  <a:txBody>
                    <a:bodyPr/>
                    <a:lstStyle/>
                    <a:p>
                      <a:pPr algn="ctr"/>
                      <a:r>
                        <a:rPr lang="en-US" sz="1600" b="1" dirty="0">
                          <a:latin typeface="Arial" pitchFamily="34" charset="0"/>
                          <a:cs typeface="Arial" pitchFamily="34" charset="0"/>
                        </a:rPr>
                        <a:t>Integrated care</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lumMod val="40000"/>
                        <a:lumOff val="60000"/>
                      </a:schemeClr>
                    </a:solidFill>
                  </a:tcPr>
                </a:tc>
                <a:extLst>
                  <a:ext uri="{0D108BD9-81ED-4DB2-BD59-A6C34878D82A}">
                    <a16:rowId xmlns="" xmlns:a16="http://schemas.microsoft.com/office/drawing/2014/main" val="10008"/>
                  </a:ext>
                </a:extLst>
              </a:tr>
              <a:tr h="368345">
                <a:tc>
                  <a:txBody>
                    <a:bodyPr/>
                    <a:lstStyle/>
                    <a:p>
                      <a:pPr marL="0" lvl="1" algn="l"/>
                      <a:r>
                        <a:rPr lang="en-US" sz="1600" b="0" dirty="0">
                          <a:latin typeface="Arial" pitchFamily="34" charset="0"/>
                          <a:cs typeface="Arial" pitchFamily="34" charset="0"/>
                        </a:rPr>
                        <a:t>Additional integrated care intervention cost for mother-infant pair</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Arial" pitchFamily="34" charset="0"/>
                          <a:cs typeface="Arial" pitchFamily="34" charset="0"/>
                        </a:rPr>
                        <a:t>-----</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0" dirty="0">
                          <a:latin typeface="Arial" pitchFamily="34" charset="0"/>
                          <a:cs typeface="Arial" pitchFamily="34" charset="0"/>
                        </a:rPr>
                        <a:t>$200</a:t>
                      </a:r>
                    </a:p>
                  </a:txBody>
                  <a:tcPr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bl>
          </a:graphicData>
        </a:graphic>
      </p:graphicFrame>
      <p:pic>
        <p:nvPicPr>
          <p:cNvPr id="6" name="Picture 5">
            <a:extLst>
              <a:ext uri="{FF2B5EF4-FFF2-40B4-BE49-F238E27FC236}">
                <a16:creationId xmlns="" xmlns:a16="http://schemas.microsoft.com/office/drawing/2014/main" id="{08F8F925-6592-41C9-8007-DE084705C04C}"/>
              </a:ext>
            </a:extLst>
          </p:cNvPr>
          <p:cNvPicPr>
            <a:picLocks noChangeAspect="1" noChangeArrowheads="1"/>
          </p:cNvPicPr>
          <p:nvPr/>
        </p:nvPicPr>
        <p:blipFill>
          <a:blip r:embed="rId2" cstate="print"/>
          <a:srcRect t="10127" r="3999" b="13924"/>
          <a:stretch>
            <a:fillRect/>
          </a:stretch>
        </p:blipFill>
        <p:spPr bwMode="auto">
          <a:xfrm>
            <a:off x="111504" y="254016"/>
            <a:ext cx="1016000" cy="662392"/>
          </a:xfrm>
          <a:prstGeom prst="rect">
            <a:avLst/>
          </a:prstGeom>
          <a:noFill/>
          <a:ln w="9525">
            <a:noFill/>
            <a:miter lim="800000"/>
            <a:headEnd/>
            <a:tailEnd/>
          </a:ln>
        </p:spPr>
      </p:pic>
    </p:spTree>
    <p:extLst>
      <p:ext uri="{BB962C8B-B14F-4D97-AF65-F5344CB8AC3E}">
        <p14:creationId xmlns:p14="http://schemas.microsoft.com/office/powerpoint/2010/main" val="4486247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984BD1-A418-42E0-93FE-DB3D7C06C8A8}"/>
              </a:ext>
            </a:extLst>
          </p:cNvPr>
          <p:cNvSpPr>
            <a:spLocks noGrp="1"/>
          </p:cNvSpPr>
          <p:nvPr>
            <p:ph type="title"/>
          </p:nvPr>
        </p:nvSpPr>
        <p:spPr>
          <a:xfrm>
            <a:off x="723823" y="102848"/>
            <a:ext cx="8229600" cy="1143000"/>
          </a:xfrm>
        </p:spPr>
        <p:txBody>
          <a:bodyPr>
            <a:normAutofit fontScale="90000"/>
          </a:bodyPr>
          <a:lstStyle/>
          <a:p>
            <a:r>
              <a:rPr lang="en-US" sz="2900" dirty="0"/>
              <a:t>Cost-Effectiveness of Integrating Maternal ART            into Maternal-Child Health Services</a:t>
            </a:r>
            <a:br>
              <a:rPr lang="en-US" sz="2900" dirty="0"/>
            </a:br>
            <a:r>
              <a:rPr lang="en-US" sz="2200" i="1" dirty="0">
                <a:solidFill>
                  <a:schemeClr val="tx1"/>
                </a:solidFill>
              </a:rPr>
              <a:t>Dugdale C et al.  9</a:t>
            </a:r>
            <a:r>
              <a:rPr lang="en-US" sz="2200" i="1" baseline="30000" dirty="0">
                <a:solidFill>
                  <a:schemeClr val="tx1"/>
                </a:solidFill>
              </a:rPr>
              <a:t>th</a:t>
            </a:r>
            <a:r>
              <a:rPr lang="en-US" sz="2200" i="1" dirty="0">
                <a:solidFill>
                  <a:schemeClr val="tx1"/>
                </a:solidFill>
              </a:rPr>
              <a:t> IAS Conference, Paris, 2017 Abs. WEAD0106LB</a:t>
            </a:r>
            <a:endParaRPr lang="en-US" sz="2200" dirty="0"/>
          </a:p>
        </p:txBody>
      </p:sp>
      <p:cxnSp>
        <p:nvCxnSpPr>
          <p:cNvPr id="3" name="Straight Connector 2">
            <a:extLst>
              <a:ext uri="{FF2B5EF4-FFF2-40B4-BE49-F238E27FC236}">
                <a16:creationId xmlns="" xmlns:a16="http://schemas.microsoft.com/office/drawing/2014/main" id="{A0A6BD9D-5CEF-47D6-825F-9FB817896B60}"/>
              </a:ext>
            </a:extLst>
          </p:cNvPr>
          <p:cNvCxnSpPr>
            <a:cxnSpLocks/>
          </p:cNvCxnSpPr>
          <p:nvPr/>
        </p:nvCxnSpPr>
        <p:spPr>
          <a:xfrm flipV="1">
            <a:off x="0" y="1287246"/>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 xmlns:a16="http://schemas.microsoft.com/office/drawing/2014/main" id="{08F8F925-6592-41C9-8007-DE084705C04C}"/>
              </a:ext>
            </a:extLst>
          </p:cNvPr>
          <p:cNvPicPr>
            <a:picLocks noChangeAspect="1" noChangeArrowheads="1"/>
          </p:cNvPicPr>
          <p:nvPr/>
        </p:nvPicPr>
        <p:blipFill>
          <a:blip r:embed="rId2" cstate="print"/>
          <a:srcRect t="10127" r="3999" b="13924"/>
          <a:stretch>
            <a:fillRect/>
          </a:stretch>
        </p:blipFill>
        <p:spPr bwMode="auto">
          <a:xfrm>
            <a:off x="7128" y="257035"/>
            <a:ext cx="1016000" cy="662392"/>
          </a:xfrm>
          <a:prstGeom prst="rect">
            <a:avLst/>
          </a:prstGeom>
          <a:noFill/>
          <a:ln w="9525">
            <a:noFill/>
            <a:miter lim="800000"/>
            <a:headEnd/>
            <a:tailEnd/>
          </a:ln>
        </p:spPr>
      </p:pic>
      <p:graphicFrame>
        <p:nvGraphicFramePr>
          <p:cNvPr id="7" name="Table 6">
            <a:extLst>
              <a:ext uri="{FF2B5EF4-FFF2-40B4-BE49-F238E27FC236}">
                <a16:creationId xmlns="" xmlns:a16="http://schemas.microsoft.com/office/drawing/2014/main" id="{A8D689AE-D54E-4541-8FFA-23E7285A40E2}"/>
              </a:ext>
            </a:extLst>
          </p:cNvPr>
          <p:cNvGraphicFramePr>
            <a:graphicFrameLocks noGrp="1"/>
          </p:cNvGraphicFramePr>
          <p:nvPr>
            <p:extLst>
              <p:ext uri="{D42A27DB-BD31-4B8C-83A1-F6EECF244321}">
                <p14:modId xmlns:p14="http://schemas.microsoft.com/office/powerpoint/2010/main" val="93642987"/>
              </p:ext>
            </p:extLst>
          </p:nvPr>
        </p:nvGraphicFramePr>
        <p:xfrm>
          <a:off x="304801" y="1400356"/>
          <a:ext cx="8534398" cy="2243328"/>
        </p:xfrm>
        <a:graphic>
          <a:graphicData uri="http://schemas.openxmlformats.org/drawingml/2006/table">
            <a:tbl>
              <a:tblPr/>
              <a:tblGrid>
                <a:gridCol w="1530989">
                  <a:extLst>
                    <a:ext uri="{9D8B030D-6E8A-4147-A177-3AD203B41FA5}">
                      <a16:colId xmlns="" xmlns:a16="http://schemas.microsoft.com/office/drawing/2014/main" val="20000"/>
                    </a:ext>
                  </a:extLst>
                </a:gridCol>
                <a:gridCol w="1143000">
                  <a:extLst>
                    <a:ext uri="{9D8B030D-6E8A-4147-A177-3AD203B41FA5}">
                      <a16:colId xmlns="" xmlns:a16="http://schemas.microsoft.com/office/drawing/2014/main" val="20001"/>
                    </a:ext>
                  </a:extLst>
                </a:gridCol>
                <a:gridCol w="1247163">
                  <a:extLst>
                    <a:ext uri="{9D8B030D-6E8A-4147-A177-3AD203B41FA5}">
                      <a16:colId xmlns="" xmlns:a16="http://schemas.microsoft.com/office/drawing/2014/main" val="20002"/>
                    </a:ext>
                  </a:extLst>
                </a:gridCol>
                <a:gridCol w="1565247">
                  <a:extLst>
                    <a:ext uri="{9D8B030D-6E8A-4147-A177-3AD203B41FA5}">
                      <a16:colId xmlns="" xmlns:a16="http://schemas.microsoft.com/office/drawing/2014/main" val="20003"/>
                    </a:ext>
                  </a:extLst>
                </a:gridCol>
                <a:gridCol w="1282261">
                  <a:extLst>
                    <a:ext uri="{9D8B030D-6E8A-4147-A177-3AD203B41FA5}">
                      <a16:colId xmlns="" xmlns:a16="http://schemas.microsoft.com/office/drawing/2014/main" val="20004"/>
                    </a:ext>
                  </a:extLst>
                </a:gridCol>
                <a:gridCol w="1765738">
                  <a:extLst>
                    <a:ext uri="{9D8B030D-6E8A-4147-A177-3AD203B41FA5}">
                      <a16:colId xmlns="" xmlns:a16="http://schemas.microsoft.com/office/drawing/2014/main" val="20005"/>
                    </a:ext>
                  </a:extLst>
                </a:gridCol>
              </a:tblGrid>
              <a:tr h="182926">
                <a:tc gridSpan="6">
                  <a:txBody>
                    <a:bodyPr/>
                    <a:lstStyle/>
                    <a:p>
                      <a:pPr marL="0" marR="0" algn="l">
                        <a:lnSpc>
                          <a:spcPct val="115000"/>
                        </a:lnSpc>
                        <a:spcBef>
                          <a:spcPts val="0"/>
                        </a:spcBef>
                        <a:spcAft>
                          <a:spcPts val="0"/>
                        </a:spcAft>
                      </a:pPr>
                      <a:r>
                        <a:rPr lang="en-US" sz="1600" b="1" dirty="0">
                          <a:latin typeface="Arial" charset="0"/>
                          <a:ea typeface="Arial" charset="0"/>
                          <a:cs typeface="Arial" charset="0"/>
                        </a:rPr>
                        <a:t>Lifetime projections (undiscounted)</a:t>
                      </a:r>
                    </a:p>
                  </a:txBody>
                  <a:tcPr marL="51084" marR="51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48779">
                <a:tc rowSpan="2">
                  <a:txBody>
                    <a:bodyPr/>
                    <a:lstStyle/>
                    <a:p>
                      <a:pPr marL="0" marR="0" algn="l">
                        <a:lnSpc>
                          <a:spcPct val="115000"/>
                        </a:lnSpc>
                        <a:spcBef>
                          <a:spcPts val="0"/>
                        </a:spcBef>
                        <a:spcAft>
                          <a:spcPts val="0"/>
                        </a:spcAft>
                      </a:pPr>
                      <a:endParaRPr lang="en-US" sz="1600" b="0" dirty="0">
                        <a:latin typeface="Arial" charset="0"/>
                        <a:ea typeface="Arial" charset="0"/>
                        <a:cs typeface="Arial" charset="0"/>
                      </a:endParaRPr>
                    </a:p>
                  </a:txBody>
                  <a:tcPr marL="51084" marR="510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ctr">
                        <a:lnSpc>
                          <a:spcPct val="115000"/>
                        </a:lnSpc>
                        <a:spcBef>
                          <a:spcPts val="0"/>
                        </a:spcBef>
                        <a:spcAft>
                          <a:spcPts val="0"/>
                        </a:spcAft>
                      </a:pPr>
                      <a:r>
                        <a:rPr lang="en-US" sz="1600" b="1" dirty="0">
                          <a:latin typeface="Arial" charset="0"/>
                          <a:ea typeface="Arial" charset="0"/>
                          <a:cs typeface="Arial" charset="0"/>
                        </a:rPr>
                        <a:t>Pediatric </a:t>
                      </a:r>
                    </a:p>
                    <a:p>
                      <a:pPr marL="0" marR="0" algn="ctr">
                        <a:lnSpc>
                          <a:spcPct val="115000"/>
                        </a:lnSpc>
                        <a:spcBef>
                          <a:spcPts val="0"/>
                        </a:spcBef>
                        <a:spcAft>
                          <a:spcPts val="0"/>
                        </a:spcAft>
                      </a:pPr>
                      <a:r>
                        <a:rPr lang="en-US" sz="1600" b="1" dirty="0">
                          <a:latin typeface="Arial" charset="0"/>
                          <a:ea typeface="Arial" charset="0"/>
                          <a:cs typeface="Arial" charset="0"/>
                        </a:rPr>
                        <a:t>(HIV-infected and uninfected)</a:t>
                      </a:r>
                    </a:p>
                  </a:txBody>
                  <a:tcPr marL="51084" marR="5108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tc hMerge="1">
                  <a:txBody>
                    <a:bodyPr/>
                    <a:lstStyle/>
                    <a:p>
                      <a:endParaRPr lang="en-US"/>
                    </a:p>
                  </a:txBody>
                  <a:tcPr/>
                </a:tc>
                <a:tc gridSpan="2">
                  <a:txBody>
                    <a:bodyPr/>
                    <a:lstStyle/>
                    <a:p>
                      <a:pPr marL="0" marR="0" algn="ctr">
                        <a:lnSpc>
                          <a:spcPct val="115000"/>
                        </a:lnSpc>
                        <a:spcBef>
                          <a:spcPts val="0"/>
                        </a:spcBef>
                        <a:spcAft>
                          <a:spcPts val="0"/>
                        </a:spcAft>
                      </a:pPr>
                      <a:r>
                        <a:rPr lang="en-US" sz="1600" b="1" dirty="0">
                          <a:latin typeface="Arial" charset="0"/>
                          <a:ea typeface="Arial" charset="0"/>
                          <a:cs typeface="Arial" charset="0"/>
                        </a:rPr>
                        <a:t>Maternal</a:t>
                      </a:r>
                    </a:p>
                  </a:txBody>
                  <a:tcPr marL="51084" marR="51084" marT="0" marB="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hMerge="1">
                  <a:txBody>
                    <a:bodyPr/>
                    <a:lstStyle/>
                    <a:p>
                      <a:endParaRPr lang="en-US"/>
                    </a:p>
                  </a:txBody>
                  <a:tcPr/>
                </a:tc>
                <a:extLst>
                  <a:ext uri="{0D108BD9-81ED-4DB2-BD59-A6C34878D82A}">
                    <a16:rowId xmlns="" xmlns:a16="http://schemas.microsoft.com/office/drawing/2014/main" val="10001"/>
                  </a:ext>
                </a:extLst>
              </a:tr>
              <a:tr h="28091">
                <a:tc vMerge="1">
                  <a:txBody>
                    <a:bodyPr/>
                    <a:lstStyle/>
                    <a:p>
                      <a:pPr marL="0" marR="0" algn="l">
                        <a:lnSpc>
                          <a:spcPct val="115000"/>
                        </a:lnSpc>
                        <a:spcBef>
                          <a:spcPts val="0"/>
                        </a:spcBef>
                        <a:spcAft>
                          <a:spcPts val="0"/>
                        </a:spcAft>
                      </a:pPr>
                      <a:endParaRPr lang="en-US" sz="1600" b="0" dirty="0">
                        <a:latin typeface="Arial" pitchFamily="34" charset="0"/>
                        <a:ea typeface="Calibri"/>
                        <a:cs typeface="Arial" pitchFamily="34" charset="0"/>
                      </a:endParaRPr>
                    </a:p>
                  </a:txBody>
                  <a:tcPr marL="51084" marR="510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0" dirty="0">
                          <a:latin typeface="Arial" charset="0"/>
                          <a:ea typeface="Arial" charset="0"/>
                          <a:cs typeface="Arial" charset="0"/>
                        </a:rPr>
                        <a:t>MTCT (%)</a:t>
                      </a:r>
                    </a:p>
                  </a:txBody>
                  <a:tcPr marL="51084" marR="5108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latin typeface="Arial" charset="0"/>
                          <a:ea typeface="Arial" charset="0"/>
                          <a:cs typeface="Arial" charset="0"/>
                        </a:rPr>
                        <a:t>Life expectancy (LE) (years)</a:t>
                      </a:r>
                    </a:p>
                  </a:txBody>
                  <a:tcPr marL="51084" marR="5108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latin typeface="Arial" charset="0"/>
                          <a:ea typeface="Arial" charset="0"/>
                          <a:cs typeface="Arial" charset="0"/>
                        </a:rPr>
                        <a:t>HIV-related</a:t>
                      </a:r>
                      <a:r>
                        <a:rPr lang="en-US" sz="1600" b="0" baseline="0" dirty="0">
                          <a:latin typeface="Arial" charset="0"/>
                          <a:ea typeface="Arial" charset="0"/>
                          <a:cs typeface="Arial" charset="0"/>
                        </a:rPr>
                        <a:t> costs/person ($)</a:t>
                      </a:r>
                      <a:endParaRPr lang="en-US" sz="1600" b="0" dirty="0">
                        <a:latin typeface="Arial" charset="0"/>
                        <a:ea typeface="Arial" charset="0"/>
                        <a:cs typeface="Arial" charset="0"/>
                      </a:endParaRPr>
                    </a:p>
                  </a:txBody>
                  <a:tcPr marL="51084" marR="5108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latin typeface="Arial" charset="0"/>
                          <a:ea typeface="Arial" charset="0"/>
                          <a:cs typeface="Arial" charset="0"/>
                        </a:rPr>
                        <a:t>LE </a:t>
                      </a:r>
                      <a:r>
                        <a:rPr lang="en-US" sz="1600" b="0" baseline="0" dirty="0">
                          <a:latin typeface="Arial" charset="0"/>
                          <a:ea typeface="Arial" charset="0"/>
                          <a:cs typeface="Arial" charset="0"/>
                        </a:rPr>
                        <a:t>from delivery (years)</a:t>
                      </a:r>
                      <a:endParaRPr lang="en-US" sz="1600" b="0" dirty="0">
                        <a:latin typeface="Arial" charset="0"/>
                        <a:ea typeface="Arial" charset="0"/>
                        <a:cs typeface="Arial" charset="0"/>
                      </a:endParaRPr>
                    </a:p>
                  </a:txBody>
                  <a:tcPr marL="51084" marR="5108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latin typeface="Arial" charset="0"/>
                          <a:ea typeface="Arial" charset="0"/>
                          <a:cs typeface="Arial" charset="0"/>
                        </a:rPr>
                        <a:t>HIV-related</a:t>
                      </a:r>
                      <a:r>
                        <a:rPr lang="en-US" sz="1600" b="0" baseline="0" dirty="0">
                          <a:latin typeface="Arial" charset="0"/>
                          <a:ea typeface="Arial" charset="0"/>
                          <a:cs typeface="Arial" charset="0"/>
                        </a:rPr>
                        <a:t> costs/ person from delivery ($)</a:t>
                      </a:r>
                      <a:endParaRPr lang="en-US" sz="1600" b="0" dirty="0">
                        <a:latin typeface="Arial" charset="0"/>
                        <a:ea typeface="Arial" charset="0"/>
                        <a:cs typeface="Arial" charset="0"/>
                      </a:endParaRPr>
                    </a:p>
                  </a:txBody>
                  <a:tcPr marL="51084" marR="5108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2"/>
                  </a:ext>
                </a:extLst>
              </a:tr>
              <a:tr h="182926">
                <a:tc>
                  <a:txBody>
                    <a:bodyPr/>
                    <a:lstStyle/>
                    <a:p>
                      <a:pPr marL="0" marR="0" algn="l">
                        <a:lnSpc>
                          <a:spcPct val="115000"/>
                        </a:lnSpc>
                        <a:spcBef>
                          <a:spcPts val="0"/>
                        </a:spcBef>
                        <a:spcAft>
                          <a:spcPts val="0"/>
                        </a:spcAft>
                      </a:pPr>
                      <a:r>
                        <a:rPr lang="en-US" sz="1600" b="0" dirty="0">
                          <a:solidFill>
                            <a:srgbClr val="0070C0"/>
                          </a:solidFill>
                          <a:latin typeface="Arial" charset="0"/>
                          <a:ea typeface="Arial" charset="0"/>
                          <a:cs typeface="Arial" charset="0"/>
                        </a:rPr>
                        <a:t>Routine care</a:t>
                      </a:r>
                    </a:p>
                  </a:txBody>
                  <a:tcPr marL="51084" marR="510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lnSpc>
                          <a:spcPct val="115000"/>
                        </a:lnSpc>
                        <a:spcBef>
                          <a:spcPts val="0"/>
                        </a:spcBef>
                        <a:spcAft>
                          <a:spcPts val="0"/>
                        </a:spcAft>
                      </a:pPr>
                      <a:r>
                        <a:rPr lang="en-US" sz="1600" b="0" dirty="0">
                          <a:latin typeface="Arial" charset="0"/>
                          <a:ea typeface="Arial" charset="0"/>
                          <a:cs typeface="Arial" charset="0"/>
                        </a:rPr>
                        <a:t>1.7</a:t>
                      </a:r>
                    </a:p>
                  </a:txBody>
                  <a:tcPr marL="51084" marR="5108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lnSpc>
                          <a:spcPct val="115000"/>
                        </a:lnSpc>
                        <a:spcBef>
                          <a:spcPts val="0"/>
                        </a:spcBef>
                        <a:spcAft>
                          <a:spcPts val="0"/>
                        </a:spcAft>
                      </a:pPr>
                      <a:r>
                        <a:rPr lang="en-US" sz="1600" b="0" dirty="0">
                          <a:latin typeface="Arial" charset="0"/>
                          <a:ea typeface="Arial" charset="0"/>
                          <a:cs typeface="Arial" charset="0"/>
                        </a:rPr>
                        <a:t>62.4</a:t>
                      </a:r>
                    </a:p>
                  </a:txBody>
                  <a:tcPr marL="51084" marR="51084"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marL="0" marR="0" algn="ctr">
                        <a:lnSpc>
                          <a:spcPct val="115000"/>
                        </a:lnSpc>
                        <a:spcBef>
                          <a:spcPts val="0"/>
                        </a:spcBef>
                        <a:spcAft>
                          <a:spcPts val="0"/>
                        </a:spcAft>
                      </a:pPr>
                      <a:r>
                        <a:rPr lang="en-US" sz="1600" b="0" dirty="0">
                          <a:latin typeface="Arial" charset="0"/>
                          <a:ea typeface="Arial" charset="0"/>
                          <a:cs typeface="Arial" charset="0"/>
                        </a:rPr>
                        <a:t>290</a:t>
                      </a:r>
                    </a:p>
                  </a:txBody>
                  <a:tcPr marL="51084" marR="5108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solidFill>
                            <a:srgbClr val="0070C0"/>
                          </a:solidFill>
                          <a:latin typeface="Arial" charset="0"/>
                          <a:ea typeface="Arial" charset="0"/>
                          <a:cs typeface="Arial" charset="0"/>
                        </a:rPr>
                        <a:t>26.5</a:t>
                      </a:r>
                    </a:p>
                  </a:txBody>
                  <a:tcPr marL="51084" marR="5108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solidFill>
                            <a:srgbClr val="0070C0"/>
                          </a:solidFill>
                          <a:latin typeface="Arial" charset="0"/>
                          <a:ea typeface="Arial" charset="0"/>
                          <a:cs typeface="Arial" charset="0"/>
                        </a:rPr>
                        <a:t>21,920</a:t>
                      </a:r>
                    </a:p>
                  </a:txBody>
                  <a:tcPr marL="51084" marR="5108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4"/>
                  </a:ext>
                </a:extLst>
              </a:tr>
              <a:tr h="182926">
                <a:tc>
                  <a:txBody>
                    <a:bodyPr/>
                    <a:lstStyle/>
                    <a:p>
                      <a:pPr marL="0" marR="0" algn="l">
                        <a:lnSpc>
                          <a:spcPct val="115000"/>
                        </a:lnSpc>
                        <a:spcBef>
                          <a:spcPts val="0"/>
                        </a:spcBef>
                        <a:spcAft>
                          <a:spcPts val="0"/>
                        </a:spcAft>
                      </a:pPr>
                      <a:r>
                        <a:rPr lang="en-US" sz="1600" b="0" dirty="0">
                          <a:solidFill>
                            <a:srgbClr val="FF3300"/>
                          </a:solidFill>
                          <a:latin typeface="Arial" charset="0"/>
                          <a:ea typeface="Arial" charset="0"/>
                          <a:cs typeface="Arial" charset="0"/>
                        </a:rPr>
                        <a:t>Integrated</a:t>
                      </a:r>
                      <a:r>
                        <a:rPr lang="en-US" sz="1600" b="0" baseline="0" dirty="0">
                          <a:solidFill>
                            <a:srgbClr val="FF3300"/>
                          </a:solidFill>
                          <a:latin typeface="Arial" charset="0"/>
                          <a:ea typeface="Arial" charset="0"/>
                          <a:cs typeface="Arial" charset="0"/>
                        </a:rPr>
                        <a:t> care</a:t>
                      </a:r>
                      <a:endParaRPr lang="en-US" sz="1600" b="0" dirty="0">
                        <a:solidFill>
                          <a:srgbClr val="FF3300"/>
                        </a:solidFill>
                        <a:latin typeface="Arial" charset="0"/>
                        <a:ea typeface="Arial" charset="0"/>
                        <a:cs typeface="Arial" charset="0"/>
                      </a:endParaRPr>
                    </a:p>
                  </a:txBody>
                  <a:tcPr marL="51084" marR="51084"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1600" b="0" dirty="0">
                          <a:solidFill>
                            <a:srgbClr val="FF3300"/>
                          </a:solidFill>
                          <a:latin typeface="Arial" charset="0"/>
                          <a:ea typeface="Arial" charset="0"/>
                          <a:cs typeface="Arial" charset="0"/>
                        </a:rPr>
                        <a:t>27.3</a:t>
                      </a:r>
                    </a:p>
                  </a:txBody>
                  <a:tcPr marL="51084" marR="51084"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0"/>
                        </a:spcBef>
                        <a:spcAft>
                          <a:spcPts val="0"/>
                        </a:spcAft>
                      </a:pPr>
                      <a:r>
                        <a:rPr lang="en-US" sz="1600" b="0" dirty="0">
                          <a:solidFill>
                            <a:srgbClr val="FF3300"/>
                          </a:solidFill>
                          <a:latin typeface="Arial" charset="0"/>
                          <a:ea typeface="Arial" charset="0"/>
                          <a:cs typeface="Arial" charset="0"/>
                        </a:rPr>
                        <a:t>22,570</a:t>
                      </a:r>
                    </a:p>
                  </a:txBody>
                  <a:tcPr marL="51084" marR="51084"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5"/>
                  </a:ext>
                </a:extLst>
              </a:tr>
            </a:tbl>
          </a:graphicData>
        </a:graphic>
      </p:graphicFrame>
      <p:grpSp>
        <p:nvGrpSpPr>
          <p:cNvPr id="4" name="Group 3">
            <a:extLst>
              <a:ext uri="{FF2B5EF4-FFF2-40B4-BE49-F238E27FC236}">
                <a16:creationId xmlns="" xmlns:a16="http://schemas.microsoft.com/office/drawing/2014/main" id="{63912F8E-CFF1-45EF-9268-C14C4B05D8C1}"/>
              </a:ext>
            </a:extLst>
          </p:cNvPr>
          <p:cNvGrpSpPr/>
          <p:nvPr/>
        </p:nvGrpSpPr>
        <p:grpSpPr>
          <a:xfrm>
            <a:off x="457201" y="3747972"/>
            <a:ext cx="7513785" cy="532428"/>
            <a:chOff x="432489" y="3662760"/>
            <a:chExt cx="7513785" cy="532428"/>
          </a:xfrm>
        </p:grpSpPr>
        <p:grpSp>
          <p:nvGrpSpPr>
            <p:cNvPr id="19" name="Group 18">
              <a:extLst>
                <a:ext uri="{FF2B5EF4-FFF2-40B4-BE49-F238E27FC236}">
                  <a16:creationId xmlns="" xmlns:a16="http://schemas.microsoft.com/office/drawing/2014/main" id="{DCCD1F33-6853-4409-9404-EE3CD8C1E5A5}"/>
                </a:ext>
              </a:extLst>
            </p:cNvPr>
            <p:cNvGrpSpPr/>
            <p:nvPr/>
          </p:nvGrpSpPr>
          <p:grpSpPr>
            <a:xfrm>
              <a:off x="3429000" y="3662760"/>
              <a:ext cx="4517274" cy="532428"/>
              <a:chOff x="302552" y="5091003"/>
              <a:chExt cx="6965702" cy="532428"/>
            </a:xfrm>
          </p:grpSpPr>
          <p:sp>
            <p:nvSpPr>
              <p:cNvPr id="11" name="TextBox 10">
                <a:extLst>
                  <a:ext uri="{FF2B5EF4-FFF2-40B4-BE49-F238E27FC236}">
                    <a16:creationId xmlns="" xmlns:a16="http://schemas.microsoft.com/office/drawing/2014/main" id="{8618B40F-5B6C-4CB5-B434-3917AEA7B984}"/>
                  </a:ext>
                </a:extLst>
              </p:cNvPr>
              <p:cNvSpPr txBox="1"/>
              <p:nvPr/>
            </p:nvSpPr>
            <p:spPr>
              <a:xfrm>
                <a:off x="302552" y="5106144"/>
                <a:ext cx="3825811" cy="261610"/>
              </a:xfrm>
              <a:prstGeom prst="rect">
                <a:avLst/>
              </a:prstGeom>
              <a:noFill/>
            </p:spPr>
            <p:txBody>
              <a:bodyPr wrap="square" rtlCol="0">
                <a:spAutoFit/>
              </a:bodyPr>
              <a:lstStyle/>
              <a:p>
                <a:pPr algn="ctr"/>
                <a:r>
                  <a:rPr lang="en-US" sz="1100" dirty="0">
                    <a:latin typeface="Arial" pitchFamily="34" charset="0"/>
                    <a:cs typeface="Arial" pitchFamily="34" charset="0"/>
                  </a:rPr>
                  <a:t>Additional resource use</a:t>
                </a:r>
              </a:p>
            </p:txBody>
          </p:sp>
          <p:sp>
            <p:nvSpPr>
              <p:cNvPr id="12" name="TextBox 11">
                <a:extLst>
                  <a:ext uri="{FF2B5EF4-FFF2-40B4-BE49-F238E27FC236}">
                    <a16:creationId xmlns="" xmlns:a16="http://schemas.microsoft.com/office/drawing/2014/main" id="{A9E0D503-C649-4741-9098-0F9492268C33}"/>
                  </a:ext>
                </a:extLst>
              </p:cNvPr>
              <p:cNvSpPr txBox="1"/>
              <p:nvPr/>
            </p:nvSpPr>
            <p:spPr>
              <a:xfrm>
                <a:off x="391913" y="5361821"/>
                <a:ext cx="3700519" cy="261610"/>
              </a:xfrm>
              <a:prstGeom prst="rect">
                <a:avLst/>
              </a:prstGeom>
              <a:noFill/>
            </p:spPr>
            <p:txBody>
              <a:bodyPr wrap="square" rtlCol="0">
                <a:spAutoFit/>
              </a:bodyPr>
              <a:lstStyle/>
              <a:p>
                <a:pPr algn="ctr"/>
                <a:r>
                  <a:rPr lang="en-US" sz="1100" dirty="0">
                    <a:latin typeface="Arial" pitchFamily="34" charset="0"/>
                    <a:cs typeface="Arial" pitchFamily="34" charset="0"/>
                  </a:rPr>
                  <a:t>Additional health benefit</a:t>
                </a:r>
              </a:p>
            </p:txBody>
          </p:sp>
          <p:cxnSp>
            <p:nvCxnSpPr>
              <p:cNvPr id="13" name="Straight Connector 12">
                <a:extLst>
                  <a:ext uri="{FF2B5EF4-FFF2-40B4-BE49-F238E27FC236}">
                    <a16:creationId xmlns="" xmlns:a16="http://schemas.microsoft.com/office/drawing/2014/main" id="{A6CFD41E-275B-4BD5-9927-B7F5A787D93D}"/>
                  </a:ext>
                </a:extLst>
              </p:cNvPr>
              <p:cNvCxnSpPr>
                <a:cxnSpLocks/>
              </p:cNvCxnSpPr>
              <p:nvPr/>
            </p:nvCxnSpPr>
            <p:spPr>
              <a:xfrm>
                <a:off x="751727" y="5367754"/>
                <a:ext cx="29962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 xmlns:a16="http://schemas.microsoft.com/office/drawing/2014/main" id="{08B86B99-7197-4E43-8016-BB5A8429DCD0}"/>
                  </a:ext>
                </a:extLst>
              </p:cNvPr>
              <p:cNvSpPr txBox="1"/>
              <p:nvPr/>
            </p:nvSpPr>
            <p:spPr>
              <a:xfrm>
                <a:off x="3886861" y="5091003"/>
                <a:ext cx="3294759" cy="261610"/>
              </a:xfrm>
              <a:prstGeom prst="rect">
                <a:avLst/>
              </a:prstGeom>
              <a:noFill/>
            </p:spPr>
            <p:txBody>
              <a:bodyPr wrap="square" rtlCol="0">
                <a:spAutoFit/>
              </a:bodyPr>
              <a:lstStyle/>
              <a:p>
                <a:pPr algn="ctr"/>
                <a:r>
                  <a:rPr lang="en-US" sz="1100" dirty="0">
                    <a:latin typeface="Arial" pitchFamily="34" charset="0"/>
                    <a:cs typeface="Arial" pitchFamily="34" charset="0"/>
                  </a:rPr>
                  <a:t>$</a:t>
                </a:r>
              </a:p>
            </p:txBody>
          </p:sp>
          <p:sp>
            <p:nvSpPr>
              <p:cNvPr id="15" name="TextBox 14">
                <a:extLst>
                  <a:ext uri="{FF2B5EF4-FFF2-40B4-BE49-F238E27FC236}">
                    <a16:creationId xmlns="" xmlns:a16="http://schemas.microsoft.com/office/drawing/2014/main" id="{758817DC-D768-49DC-B43F-3F656CB3E8CD}"/>
                  </a:ext>
                </a:extLst>
              </p:cNvPr>
              <p:cNvSpPr txBox="1"/>
              <p:nvPr/>
            </p:nvSpPr>
            <p:spPr>
              <a:xfrm>
                <a:off x="3879359" y="5354534"/>
                <a:ext cx="3388895" cy="261610"/>
              </a:xfrm>
              <a:prstGeom prst="rect">
                <a:avLst/>
              </a:prstGeom>
              <a:noFill/>
            </p:spPr>
            <p:txBody>
              <a:bodyPr wrap="square" rtlCol="0">
                <a:spAutoFit/>
              </a:bodyPr>
              <a:lstStyle/>
              <a:p>
                <a:pPr algn="ctr"/>
                <a:r>
                  <a:rPr lang="en-US" sz="1100" dirty="0">
                    <a:latin typeface="Arial" pitchFamily="34" charset="0"/>
                    <a:cs typeface="Arial" pitchFamily="34" charset="0"/>
                  </a:rPr>
                  <a:t>Year life saved (YLS)</a:t>
                </a:r>
              </a:p>
            </p:txBody>
          </p:sp>
          <p:cxnSp>
            <p:nvCxnSpPr>
              <p:cNvPr id="16" name="Straight Connector 15">
                <a:extLst>
                  <a:ext uri="{FF2B5EF4-FFF2-40B4-BE49-F238E27FC236}">
                    <a16:creationId xmlns="" xmlns:a16="http://schemas.microsoft.com/office/drawing/2014/main" id="{5B7E4465-C68A-49A5-A2D6-73536494758D}"/>
                  </a:ext>
                </a:extLst>
              </p:cNvPr>
              <p:cNvCxnSpPr>
                <a:cxnSpLocks/>
              </p:cNvCxnSpPr>
              <p:nvPr/>
            </p:nvCxnSpPr>
            <p:spPr>
              <a:xfrm>
                <a:off x="4286459" y="5350693"/>
                <a:ext cx="2495567" cy="3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 xmlns:a16="http://schemas.microsoft.com/office/drawing/2014/main" id="{638196DF-F33C-4057-99A5-7067D710BC79}"/>
                  </a:ext>
                </a:extLst>
              </p:cNvPr>
              <p:cNvSpPr txBox="1"/>
              <p:nvPr/>
            </p:nvSpPr>
            <p:spPr>
              <a:xfrm>
                <a:off x="3714660" y="5188941"/>
                <a:ext cx="571799" cy="261610"/>
              </a:xfrm>
              <a:prstGeom prst="rect">
                <a:avLst/>
              </a:prstGeom>
              <a:noFill/>
            </p:spPr>
            <p:txBody>
              <a:bodyPr wrap="square" rtlCol="0">
                <a:spAutoFit/>
              </a:bodyPr>
              <a:lstStyle/>
              <a:p>
                <a:pPr algn="ctr"/>
                <a:r>
                  <a:rPr lang="en-US" sz="1100" dirty="0">
                    <a:latin typeface="Arial" pitchFamily="34" charset="0"/>
                    <a:cs typeface="Arial" pitchFamily="34" charset="0"/>
                  </a:rPr>
                  <a:t>in</a:t>
                </a:r>
              </a:p>
            </p:txBody>
          </p:sp>
        </p:grpSp>
        <p:sp>
          <p:nvSpPr>
            <p:cNvPr id="18" name="Rectangle 17">
              <a:extLst>
                <a:ext uri="{FF2B5EF4-FFF2-40B4-BE49-F238E27FC236}">
                  <a16:creationId xmlns="" xmlns:a16="http://schemas.microsoft.com/office/drawing/2014/main" id="{D5066D2B-5BE9-4794-93A2-189900773A5C}"/>
                </a:ext>
              </a:extLst>
            </p:cNvPr>
            <p:cNvSpPr/>
            <p:nvPr/>
          </p:nvSpPr>
          <p:spPr>
            <a:xfrm>
              <a:off x="432489" y="3803695"/>
              <a:ext cx="3161976" cy="261610"/>
            </a:xfrm>
            <a:prstGeom prst="rect">
              <a:avLst/>
            </a:prstGeom>
          </p:spPr>
          <p:txBody>
            <a:bodyPr wrap="square">
              <a:spAutoFit/>
            </a:bodyPr>
            <a:lstStyle/>
            <a:p>
              <a:pPr lvl="0">
                <a:spcBef>
                  <a:spcPct val="20000"/>
                </a:spcBef>
                <a:defRPr/>
              </a:pPr>
              <a:r>
                <a:rPr lang="en-US" sz="1100" b="1" dirty="0">
                  <a:latin typeface="Arial" pitchFamily="34" charset="0"/>
                  <a:cs typeface="Arial" pitchFamily="34" charset="0"/>
                </a:rPr>
                <a:t>Incremental cost-effectiveness ratio (ICER): </a:t>
              </a:r>
            </a:p>
          </p:txBody>
        </p:sp>
      </p:grpSp>
      <p:sp>
        <p:nvSpPr>
          <p:cNvPr id="28" name="TextBox 27">
            <a:extLst>
              <a:ext uri="{FF2B5EF4-FFF2-40B4-BE49-F238E27FC236}">
                <a16:creationId xmlns="" xmlns:a16="http://schemas.microsoft.com/office/drawing/2014/main" id="{07F22044-02CA-4049-B51D-9D83AE47D002}"/>
              </a:ext>
            </a:extLst>
          </p:cNvPr>
          <p:cNvSpPr txBox="1"/>
          <p:nvPr/>
        </p:nvSpPr>
        <p:spPr>
          <a:xfrm>
            <a:off x="239994" y="4280400"/>
            <a:ext cx="8849259" cy="2031325"/>
          </a:xfrm>
          <a:prstGeom prst="rect">
            <a:avLst/>
          </a:prstGeom>
          <a:noFill/>
          <a:ln w="76200">
            <a:noFill/>
          </a:ln>
        </p:spPr>
        <p:txBody>
          <a:bodyPr wrap="square" rtlCol="0">
            <a:spAutoFit/>
          </a:bodyPr>
          <a:lstStyle/>
          <a:p>
            <a:pPr>
              <a:lnSpc>
                <a:spcPct val="105000"/>
              </a:lnSpc>
            </a:pPr>
            <a:r>
              <a:rPr lang="en-US" sz="2600" dirty="0">
                <a:latin typeface="Arial" pitchFamily="34" charset="0"/>
                <a:cs typeface="Arial" pitchFamily="34" charset="0"/>
              </a:rPr>
              <a:t>The ICER of integrated care compared to routine care was </a:t>
            </a:r>
            <a:r>
              <a:rPr lang="en-US" sz="2600" b="1" dirty="0">
                <a:solidFill>
                  <a:srgbClr val="FF3300"/>
                </a:solidFill>
                <a:latin typeface="Arial" pitchFamily="34" charset="0"/>
                <a:cs typeface="Arial" pitchFamily="34" charset="0"/>
              </a:rPr>
              <a:t>$1,050/Year Life Saved (YLS)</a:t>
            </a:r>
            <a:r>
              <a:rPr lang="en-US" sz="2600" dirty="0">
                <a:latin typeface="Arial" pitchFamily="34" charset="0"/>
                <a:cs typeface="Arial" pitchFamily="34" charset="0"/>
              </a:rPr>
              <a:t>*: </a:t>
            </a:r>
          </a:p>
          <a:p>
            <a:pPr lvl="1">
              <a:lnSpc>
                <a:spcPct val="105000"/>
              </a:lnSpc>
            </a:pPr>
            <a:r>
              <a:rPr lang="en-US" sz="2600" dirty="0">
                <a:latin typeface="Arial" pitchFamily="34" charset="0"/>
                <a:cs typeface="Arial" pitchFamily="34" charset="0"/>
              </a:rPr>
              <a:t>This is &lt;20% South Africa </a:t>
            </a:r>
            <a:r>
              <a:rPr lang="en-US" sz="2600" i="1" dirty="0">
                <a:latin typeface="Arial" pitchFamily="34" charset="0"/>
                <a:cs typeface="Arial" pitchFamily="34" charset="0"/>
              </a:rPr>
              <a:t>per-capita</a:t>
            </a:r>
            <a:r>
              <a:rPr lang="en-US" sz="2600" dirty="0">
                <a:latin typeface="Arial" pitchFamily="34" charset="0"/>
                <a:cs typeface="Arial" pitchFamily="34" charset="0"/>
              </a:rPr>
              <a:t> GDP ($5,260), thus considered </a:t>
            </a:r>
            <a:r>
              <a:rPr lang="en-US" sz="2600" b="1" dirty="0">
                <a:latin typeface="Arial" pitchFamily="34" charset="0"/>
                <a:cs typeface="Arial" pitchFamily="34" charset="0"/>
              </a:rPr>
              <a:t>cost-effective </a:t>
            </a:r>
            <a:r>
              <a:rPr lang="en-US" sz="1400" dirty="0">
                <a:latin typeface="Arial" pitchFamily="34" charset="0"/>
                <a:cs typeface="Arial" pitchFamily="34" charset="0"/>
              </a:rPr>
              <a:t>									         	</a:t>
            </a:r>
            <a:r>
              <a:rPr lang="en-US" sz="1600" dirty="0">
                <a:latin typeface="Arial" pitchFamily="34" charset="0"/>
                <a:cs typeface="Arial" pitchFamily="34" charset="0"/>
              </a:rPr>
              <a:t> *Costs and LE discounted at 3%.</a:t>
            </a:r>
          </a:p>
        </p:txBody>
      </p:sp>
    </p:spTree>
    <p:extLst>
      <p:ext uri="{BB962C8B-B14F-4D97-AF65-F5344CB8AC3E}">
        <p14:creationId xmlns:p14="http://schemas.microsoft.com/office/powerpoint/2010/main" val="850946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984BD1-A418-42E0-93FE-DB3D7C06C8A8}"/>
              </a:ext>
            </a:extLst>
          </p:cNvPr>
          <p:cNvSpPr>
            <a:spLocks noGrp="1"/>
          </p:cNvSpPr>
          <p:nvPr>
            <p:ph type="title"/>
          </p:nvPr>
        </p:nvSpPr>
        <p:spPr>
          <a:xfrm>
            <a:off x="721668" y="98519"/>
            <a:ext cx="8229600" cy="1143000"/>
          </a:xfrm>
        </p:spPr>
        <p:txBody>
          <a:bodyPr>
            <a:normAutofit fontScale="90000"/>
          </a:bodyPr>
          <a:lstStyle/>
          <a:p>
            <a:r>
              <a:rPr lang="en-US" sz="2900" dirty="0"/>
              <a:t>Cost-Effectiveness of Integrating Maternal ART into Maternal-Child Health Services: Sensitivity Analysis</a:t>
            </a:r>
            <a:r>
              <a:rPr lang="en-US" dirty="0"/>
              <a:t/>
            </a:r>
            <a:br>
              <a:rPr lang="en-US" dirty="0"/>
            </a:br>
            <a:r>
              <a:rPr lang="en-US" sz="2200" i="1" dirty="0">
                <a:solidFill>
                  <a:schemeClr val="tx1"/>
                </a:solidFill>
              </a:rPr>
              <a:t>Dugdale C et al.  9</a:t>
            </a:r>
            <a:r>
              <a:rPr lang="en-US" sz="2200" i="1" baseline="30000" dirty="0">
                <a:solidFill>
                  <a:schemeClr val="tx1"/>
                </a:solidFill>
              </a:rPr>
              <a:t>th</a:t>
            </a:r>
            <a:r>
              <a:rPr lang="en-US" sz="2200" i="1" dirty="0">
                <a:solidFill>
                  <a:schemeClr val="tx1"/>
                </a:solidFill>
              </a:rPr>
              <a:t> IAS Conference, Paris, 2017 Abs. WEAD0106LB</a:t>
            </a:r>
            <a:endParaRPr lang="en-US" sz="2200" dirty="0"/>
          </a:p>
        </p:txBody>
      </p:sp>
      <p:cxnSp>
        <p:nvCxnSpPr>
          <p:cNvPr id="3" name="Straight Connector 2">
            <a:extLst>
              <a:ext uri="{FF2B5EF4-FFF2-40B4-BE49-F238E27FC236}">
                <a16:creationId xmlns="" xmlns:a16="http://schemas.microsoft.com/office/drawing/2014/main" id="{A0A6BD9D-5CEF-47D6-825F-9FB817896B60}"/>
              </a:ext>
            </a:extLst>
          </p:cNvPr>
          <p:cNvCxnSpPr>
            <a:cxnSpLocks/>
          </p:cNvCxnSpPr>
          <p:nvPr/>
        </p:nvCxnSpPr>
        <p:spPr>
          <a:xfrm flipV="1">
            <a:off x="0" y="1287246"/>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 xmlns:a16="http://schemas.microsoft.com/office/drawing/2014/main" id="{08F8F925-6592-41C9-8007-DE084705C04C}"/>
              </a:ext>
            </a:extLst>
          </p:cNvPr>
          <p:cNvPicPr>
            <a:picLocks noChangeAspect="1" noChangeArrowheads="1"/>
          </p:cNvPicPr>
          <p:nvPr/>
        </p:nvPicPr>
        <p:blipFill>
          <a:blip r:embed="rId2" cstate="print"/>
          <a:srcRect t="10127" r="3999" b="13924"/>
          <a:stretch>
            <a:fillRect/>
          </a:stretch>
        </p:blipFill>
        <p:spPr bwMode="auto">
          <a:xfrm>
            <a:off x="76200" y="216002"/>
            <a:ext cx="1016000" cy="662392"/>
          </a:xfrm>
          <a:prstGeom prst="rect">
            <a:avLst/>
          </a:prstGeom>
          <a:noFill/>
          <a:ln w="9525">
            <a:noFill/>
            <a:miter lim="800000"/>
            <a:headEnd/>
            <a:tailEnd/>
          </a:ln>
        </p:spPr>
      </p:pic>
      <p:sp>
        <p:nvSpPr>
          <p:cNvPr id="8" name="Rectangle 3">
            <a:extLst>
              <a:ext uri="{FF2B5EF4-FFF2-40B4-BE49-F238E27FC236}">
                <a16:creationId xmlns="" xmlns:a16="http://schemas.microsoft.com/office/drawing/2014/main" id="{FE57A46A-0FF0-414D-BB61-F78D229E60D9}"/>
              </a:ext>
            </a:extLst>
          </p:cNvPr>
          <p:cNvSpPr txBox="1">
            <a:spLocks noChangeArrowheads="1"/>
          </p:cNvSpPr>
          <p:nvPr/>
        </p:nvSpPr>
        <p:spPr>
          <a:xfrm>
            <a:off x="223921" y="1287246"/>
            <a:ext cx="8763000" cy="5498998"/>
          </a:xfrm>
          <a:prstGeom prst="rect">
            <a:avLst/>
          </a:prstGeom>
        </p:spPr>
        <p:txBody>
          <a:bodyPr vert="horz" lIns="91440" tIns="45720" rIns="91440" bIns="45720" rtlCol="0">
            <a:normAutofit fontScale="92500" lnSpcReduction="10000"/>
          </a:bodyPr>
          <a:lstStyle/>
          <a:p>
            <a:pPr marL="457200" lvl="0" indent="-457200">
              <a:lnSpc>
                <a:spcPct val="105000"/>
              </a:lnSpc>
              <a:spcBef>
                <a:spcPct val="20000"/>
              </a:spcBef>
              <a:buClr>
                <a:srgbClr val="C00000"/>
              </a:buClr>
              <a:buFont typeface="Wingdings" panose="05000000000000000000" pitchFamily="2" charset="2"/>
              <a:buChar char="§"/>
              <a:defRPr/>
            </a:pPr>
            <a:r>
              <a:rPr lang="en-US" sz="2800" dirty="0">
                <a:solidFill>
                  <a:srgbClr val="0070C0"/>
                </a:solidFill>
                <a:latin typeface="Arial" pitchFamily="34" charset="0"/>
                <a:cs typeface="Arial" pitchFamily="34" charset="0"/>
              </a:rPr>
              <a:t>Breastfeeding:</a:t>
            </a:r>
          </a:p>
          <a:p>
            <a:pPr marL="914400" lvl="1" indent="-457200">
              <a:lnSpc>
                <a:spcPct val="105000"/>
              </a:lnSpc>
              <a:spcBef>
                <a:spcPct val="20000"/>
              </a:spcBef>
              <a:buClr>
                <a:srgbClr val="C00000"/>
              </a:buClr>
              <a:buFont typeface="Arial" panose="020B0604020202020204" pitchFamily="34" charset="0"/>
              <a:buChar char="−"/>
              <a:defRPr/>
            </a:pPr>
            <a:r>
              <a:rPr lang="en-US" sz="2800" dirty="0">
                <a:latin typeface="Arial" pitchFamily="34" charset="0"/>
                <a:cs typeface="Arial" pitchFamily="34" charset="0"/>
              </a:rPr>
              <a:t>Integrated care was increasingly cost-effective with longer duration BF (12 </a:t>
            </a:r>
            <a:r>
              <a:rPr lang="en-US" sz="2800" dirty="0" err="1">
                <a:latin typeface="Arial" pitchFamily="34" charset="0"/>
                <a:cs typeface="Arial" pitchFamily="34" charset="0"/>
              </a:rPr>
              <a:t>mo</a:t>
            </a:r>
            <a:r>
              <a:rPr lang="en-US" sz="2800" dirty="0">
                <a:latin typeface="Arial" pitchFamily="34" charset="0"/>
                <a:cs typeface="Arial" pitchFamily="34" charset="0"/>
              </a:rPr>
              <a:t> BF – ICER $990/YLS)</a:t>
            </a:r>
          </a:p>
          <a:p>
            <a:pPr marL="457200" lvl="0" indent="-457200">
              <a:lnSpc>
                <a:spcPct val="105000"/>
              </a:lnSpc>
              <a:spcBef>
                <a:spcPct val="20000"/>
              </a:spcBef>
              <a:buClr>
                <a:srgbClr val="C00000"/>
              </a:buClr>
              <a:buFont typeface="Wingdings" panose="05000000000000000000" pitchFamily="2" charset="2"/>
              <a:buChar char="§"/>
              <a:defRPr/>
            </a:pPr>
            <a:r>
              <a:rPr lang="en-US" sz="2800" dirty="0">
                <a:solidFill>
                  <a:srgbClr val="0070C0"/>
                </a:solidFill>
                <a:latin typeface="Arial" pitchFamily="34" charset="0"/>
                <a:cs typeface="Arial" pitchFamily="34" charset="0"/>
              </a:rPr>
              <a:t>Varying cost</a:t>
            </a:r>
          </a:p>
          <a:p>
            <a:pPr marL="914400" lvl="1" indent="-457200">
              <a:lnSpc>
                <a:spcPct val="105000"/>
              </a:lnSpc>
              <a:spcBef>
                <a:spcPct val="20000"/>
              </a:spcBef>
              <a:buClr>
                <a:srgbClr val="C00000"/>
              </a:buClr>
              <a:buFont typeface="Arial" panose="020B0604020202020204" pitchFamily="34" charset="0"/>
              <a:buChar char="−"/>
              <a:defRPr/>
            </a:pPr>
            <a:r>
              <a:rPr lang="en-US" sz="2800" dirty="0">
                <a:latin typeface="Arial" pitchFamily="34" charset="0"/>
                <a:cs typeface="Arial" pitchFamily="34" charset="0"/>
              </a:rPr>
              <a:t>Integrated care was cost-effective unless the intervention cost was &gt;$2,360/mother-infant pair</a:t>
            </a:r>
          </a:p>
          <a:p>
            <a:pPr marL="1371600" lvl="2" indent="-457200">
              <a:lnSpc>
                <a:spcPct val="105000"/>
              </a:lnSpc>
              <a:spcBef>
                <a:spcPct val="20000"/>
              </a:spcBef>
              <a:buClr>
                <a:srgbClr val="C00000"/>
              </a:buClr>
              <a:buFont typeface="Arial" charset="0"/>
              <a:buChar char="•"/>
              <a:defRPr/>
            </a:pPr>
            <a:r>
              <a:rPr lang="en-US" sz="2800" dirty="0">
                <a:latin typeface="Arial" pitchFamily="34" charset="0"/>
                <a:cs typeface="Arial" pitchFamily="34" charset="0"/>
              </a:rPr>
              <a:t>This is unlikely </a:t>
            </a:r>
            <a:r>
              <a:rPr lang="en-US" sz="2800" dirty="0" smtClean="0">
                <a:latin typeface="Arial" pitchFamily="34" charset="0"/>
                <a:cs typeface="Arial" pitchFamily="34" charset="0"/>
              </a:rPr>
              <a:t>as is </a:t>
            </a:r>
            <a:r>
              <a:rPr lang="en-US" sz="2800" dirty="0">
                <a:latin typeface="Arial" pitchFamily="34" charset="0"/>
                <a:cs typeface="Arial" pitchFamily="34" charset="0"/>
              </a:rPr>
              <a:t>~12x estimated cost</a:t>
            </a:r>
          </a:p>
          <a:p>
            <a:pPr marL="457200" indent="-457200">
              <a:lnSpc>
                <a:spcPct val="105000"/>
              </a:lnSpc>
              <a:spcBef>
                <a:spcPts val="1200"/>
              </a:spcBef>
              <a:buClr>
                <a:srgbClr val="C00000"/>
              </a:buClr>
              <a:buFont typeface="Wingdings" panose="05000000000000000000" pitchFamily="2" charset="2"/>
              <a:buChar char="§"/>
              <a:defRPr/>
            </a:pPr>
            <a:r>
              <a:rPr lang="en-US" sz="2800" dirty="0">
                <a:solidFill>
                  <a:srgbClr val="0070C0"/>
                </a:solidFill>
                <a:latin typeface="Arial" pitchFamily="34" charset="0"/>
                <a:cs typeface="Arial" pitchFamily="34" charset="0"/>
              </a:rPr>
              <a:t>Varying effectiveness</a:t>
            </a:r>
          </a:p>
          <a:p>
            <a:pPr marL="914400" lvl="1" indent="-457200">
              <a:lnSpc>
                <a:spcPct val="105000"/>
              </a:lnSpc>
              <a:spcBef>
                <a:spcPct val="20000"/>
              </a:spcBef>
              <a:buClr>
                <a:srgbClr val="C00000"/>
              </a:buClr>
              <a:buFont typeface="Arial" panose="020B0604020202020204" pitchFamily="34" charset="0"/>
              <a:buChar char="−"/>
              <a:defRPr/>
            </a:pPr>
            <a:r>
              <a:rPr lang="en-US" sz="2800" dirty="0">
                <a:latin typeface="Arial" pitchFamily="34" charset="0"/>
                <a:cs typeface="Arial" pitchFamily="34" charset="0"/>
              </a:rPr>
              <a:t>Integrated care remained cost-effective even if intervention impact on maternal retention and viral suppression reduced by 50% from observed</a:t>
            </a:r>
          </a:p>
          <a:p>
            <a:pPr marL="1371600" lvl="2" indent="-457200">
              <a:lnSpc>
                <a:spcPct val="105000"/>
              </a:lnSpc>
              <a:spcBef>
                <a:spcPct val="20000"/>
              </a:spcBef>
              <a:buClr>
                <a:srgbClr val="C00000"/>
              </a:buClr>
              <a:buFont typeface="Arial" charset="0"/>
              <a:buChar char="•"/>
              <a:defRPr/>
            </a:pPr>
            <a:r>
              <a:rPr lang="en-US" sz="2800" dirty="0">
                <a:latin typeface="Arial" pitchFamily="34" charset="0"/>
                <a:cs typeface="Arial" pitchFamily="34" charset="0"/>
              </a:rPr>
              <a:t>50% effectiveness: ICER $1,310/YLS</a:t>
            </a:r>
          </a:p>
        </p:txBody>
      </p:sp>
    </p:spTree>
    <p:extLst>
      <p:ext uri="{BB962C8B-B14F-4D97-AF65-F5344CB8AC3E}">
        <p14:creationId xmlns:p14="http://schemas.microsoft.com/office/powerpoint/2010/main" val="2832814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354F5-B336-477E-8209-AE313081486F}"/>
              </a:ext>
            </a:extLst>
          </p:cNvPr>
          <p:cNvSpPr>
            <a:spLocks noGrp="1"/>
          </p:cNvSpPr>
          <p:nvPr>
            <p:ph type="title"/>
          </p:nvPr>
        </p:nvSpPr>
        <p:spPr>
          <a:xfrm>
            <a:off x="76200" y="0"/>
            <a:ext cx="8946161" cy="1143000"/>
          </a:xfrm>
        </p:spPr>
        <p:txBody>
          <a:bodyPr>
            <a:normAutofit fontScale="90000"/>
          </a:bodyPr>
          <a:lstStyle/>
          <a:p>
            <a:r>
              <a:rPr lang="en-US" sz="2900" dirty="0"/>
              <a:t>Swaziland Household Survey: 18-24 Mo HIV-Free Survival</a:t>
            </a:r>
            <a:r>
              <a:rPr lang="en-US" dirty="0"/>
              <a:t/>
            </a:r>
            <a:br>
              <a:rPr lang="en-US" dirty="0"/>
            </a:br>
            <a:r>
              <a:rPr lang="en-US" sz="2200" i="1" dirty="0" err="1">
                <a:solidFill>
                  <a:schemeClr val="tx1"/>
                </a:solidFill>
              </a:rPr>
              <a:t>Chouraya</a:t>
            </a:r>
            <a:r>
              <a:rPr lang="en-US" sz="2200" i="1" dirty="0">
                <a:solidFill>
                  <a:schemeClr val="tx1"/>
                </a:solidFill>
              </a:rPr>
              <a:t> C et al.  9</a:t>
            </a:r>
            <a:r>
              <a:rPr lang="en-US" sz="2200" i="1" baseline="30000" dirty="0">
                <a:solidFill>
                  <a:schemeClr val="tx1"/>
                </a:solidFill>
              </a:rPr>
              <a:t>th</a:t>
            </a:r>
            <a:r>
              <a:rPr lang="en-US" sz="2200" i="1" dirty="0">
                <a:solidFill>
                  <a:schemeClr val="tx1"/>
                </a:solidFill>
              </a:rPr>
              <a:t> IAS Conference, Paris, 2017 Abs. WEAC0205</a:t>
            </a:r>
            <a:endParaRPr lang="en-US" sz="2200" dirty="0"/>
          </a:p>
        </p:txBody>
      </p:sp>
      <p:cxnSp>
        <p:nvCxnSpPr>
          <p:cNvPr id="4" name="Straight Connector 3">
            <a:extLst>
              <a:ext uri="{FF2B5EF4-FFF2-40B4-BE49-F238E27FC236}">
                <a16:creationId xmlns="" xmlns:a16="http://schemas.microsoft.com/office/drawing/2014/main" id="{FC112D7F-F707-404D-BEAB-D221BDC3E71D}"/>
              </a:ext>
            </a:extLst>
          </p:cNvPr>
          <p:cNvCxnSpPr>
            <a:cxnSpLocks/>
          </p:cNvCxnSpPr>
          <p:nvPr/>
        </p:nvCxnSpPr>
        <p:spPr>
          <a:xfrm flipV="1">
            <a:off x="-6991" y="990600"/>
            <a:ext cx="9144000" cy="1"/>
          </a:xfrm>
          <a:prstGeom prst="line">
            <a:avLst/>
          </a:prstGeom>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 xmlns:a16="http://schemas.microsoft.com/office/drawing/2014/main" id="{7070CEF5-276F-45D1-86EB-21666120F5C9}"/>
              </a:ext>
            </a:extLst>
          </p:cNvPr>
          <p:cNvSpPr/>
          <p:nvPr/>
        </p:nvSpPr>
        <p:spPr>
          <a:xfrm>
            <a:off x="177013" y="1024360"/>
            <a:ext cx="8686800" cy="726353"/>
          </a:xfrm>
          <a:prstGeom prst="rect">
            <a:avLst/>
          </a:prstGeom>
        </p:spPr>
        <p:txBody>
          <a:bodyPr wrap="square">
            <a:spAutoFit/>
          </a:bodyPr>
          <a:lstStyle/>
          <a:p>
            <a:pPr marL="342900" lvl="0" indent="-342900">
              <a:lnSpc>
                <a:spcPct val="103000"/>
              </a:lnSpc>
              <a:spcAft>
                <a:spcPts val="600"/>
              </a:spcAft>
              <a:buClr>
                <a:srgbClr val="C00000"/>
              </a:buClr>
              <a:buFont typeface="Wingdings" panose="05000000000000000000" pitchFamily="2" charset="2"/>
              <a:buChar char="§"/>
            </a:pPr>
            <a:r>
              <a:rPr lang="en-GB" sz="2000" dirty="0">
                <a:solidFill>
                  <a:sysClr val="windowText" lastClr="000000">
                    <a:lumMod val="85000"/>
                    <a:lumOff val="15000"/>
                  </a:sysClr>
                </a:solidFill>
                <a:latin typeface="Arial" panose="020B0604020202020204" pitchFamily="34" charset="0"/>
                <a:cs typeface="Arial" panose="020B0604020202020204" pitchFamily="34" charset="0"/>
              </a:rPr>
              <a:t>Household survey of all households with births </a:t>
            </a:r>
            <a:r>
              <a:rPr lang="en-GB" sz="2000" b="1" dirty="0" err="1">
                <a:solidFill>
                  <a:sysClr val="windowText" lastClr="000000">
                    <a:lumMod val="85000"/>
                    <a:lumOff val="15000"/>
                  </a:sysClr>
                </a:solidFill>
                <a:latin typeface="Arial" panose="020B0604020202020204" pitchFamily="34" charset="0"/>
                <a:cs typeface="Arial" panose="020B0604020202020204" pitchFamily="34" charset="0"/>
              </a:rPr>
              <a:t>Ap</a:t>
            </a:r>
            <a:r>
              <a:rPr lang="en-GB" sz="2000" b="1" dirty="0">
                <a:solidFill>
                  <a:sysClr val="windowText" lastClr="000000">
                    <a:lumMod val="85000"/>
                    <a:lumOff val="15000"/>
                  </a:sysClr>
                </a:solidFill>
                <a:latin typeface="Arial" panose="020B0604020202020204" pitchFamily="34" charset="0"/>
                <a:cs typeface="Arial" panose="020B0604020202020204" pitchFamily="34" charset="0"/>
              </a:rPr>
              <a:t>-Oct 2013 (Option A) </a:t>
            </a:r>
            <a:r>
              <a:rPr lang="en-GB" sz="2000" dirty="0">
                <a:solidFill>
                  <a:sysClr val="windowText" lastClr="000000">
                    <a:lumMod val="85000"/>
                    <a:lumOff val="15000"/>
                  </a:sysClr>
                </a:solidFill>
                <a:latin typeface="Arial" panose="020B0604020202020204" pitchFamily="34" charset="0"/>
                <a:cs typeface="Arial" panose="020B0604020202020204" pitchFamily="34" charset="0"/>
              </a:rPr>
              <a:t>to determine </a:t>
            </a:r>
            <a:r>
              <a:rPr lang="en-GB" sz="2000" b="1" dirty="0">
                <a:solidFill>
                  <a:sysClr val="windowText" lastClr="000000">
                    <a:lumMod val="85000"/>
                    <a:lumOff val="15000"/>
                  </a:sysClr>
                </a:solidFill>
                <a:latin typeface="Arial" panose="020B0604020202020204" pitchFamily="34" charset="0"/>
                <a:cs typeface="Arial" panose="020B0604020202020204" pitchFamily="34" charset="0"/>
              </a:rPr>
              <a:t>18-24 </a:t>
            </a:r>
            <a:r>
              <a:rPr lang="en-GB" sz="2000" b="1" dirty="0" err="1">
                <a:solidFill>
                  <a:sysClr val="windowText" lastClr="000000">
                    <a:lumMod val="85000"/>
                    <a:lumOff val="15000"/>
                  </a:sysClr>
                </a:solidFill>
                <a:latin typeface="Arial" panose="020B0604020202020204" pitchFamily="34" charset="0"/>
                <a:cs typeface="Arial" panose="020B0604020202020204" pitchFamily="34" charset="0"/>
              </a:rPr>
              <a:t>mo</a:t>
            </a:r>
            <a:r>
              <a:rPr lang="en-GB" sz="2000" b="1" dirty="0">
                <a:solidFill>
                  <a:sysClr val="windowText" lastClr="000000">
                    <a:lumMod val="85000"/>
                    <a:lumOff val="15000"/>
                  </a:sysClr>
                </a:solidFill>
                <a:latin typeface="Arial" panose="020B0604020202020204" pitchFamily="34" charset="0"/>
                <a:cs typeface="Arial" panose="020B0604020202020204" pitchFamily="34" charset="0"/>
              </a:rPr>
              <a:t> infant HIV-free survival </a:t>
            </a:r>
            <a:r>
              <a:rPr lang="en-GB" sz="2000" dirty="0">
                <a:solidFill>
                  <a:sysClr val="windowText" lastClr="000000">
                    <a:lumMod val="85000"/>
                    <a:lumOff val="15000"/>
                  </a:sysClr>
                </a:solidFill>
                <a:latin typeface="Arial" panose="020B0604020202020204" pitchFamily="34" charset="0"/>
                <a:cs typeface="Arial" panose="020B0604020202020204" pitchFamily="34" charset="0"/>
              </a:rPr>
              <a:t>in Swaziland </a:t>
            </a:r>
            <a:endParaRPr lang="en-US" sz="2000" dirty="0"/>
          </a:p>
        </p:txBody>
      </p:sp>
      <p:sp>
        <p:nvSpPr>
          <p:cNvPr id="7" name="TextBox 6">
            <a:extLst>
              <a:ext uri="{FF2B5EF4-FFF2-40B4-BE49-F238E27FC236}">
                <a16:creationId xmlns="" xmlns:a16="http://schemas.microsoft.com/office/drawing/2014/main" id="{BC4ACCFB-8674-43E1-96B2-08198DE73C77}"/>
              </a:ext>
            </a:extLst>
          </p:cNvPr>
          <p:cNvSpPr txBox="1"/>
          <p:nvPr/>
        </p:nvSpPr>
        <p:spPr>
          <a:xfrm>
            <a:off x="7067981" y="1881843"/>
            <a:ext cx="1954381" cy="4801314"/>
          </a:xfrm>
          <a:prstGeom prst="rect">
            <a:avLst/>
          </a:prstGeom>
          <a:noFill/>
        </p:spPr>
        <p:txBody>
          <a:bodyPr wrap="none" rtlCol="0">
            <a:spAutoFit/>
          </a:bodyPr>
          <a:lstStyle/>
          <a:p>
            <a:pPr algn="ctr"/>
            <a:r>
              <a:rPr lang="en-US" b="1" dirty="0">
                <a:solidFill>
                  <a:srgbClr val="C00000"/>
                </a:solidFill>
                <a:latin typeface="Arial" panose="020B0604020202020204" pitchFamily="34" charset="0"/>
                <a:cs typeface="Arial" panose="020B0604020202020204" pitchFamily="34" charset="0"/>
              </a:rPr>
              <a:t>702/1826 (38%)</a:t>
            </a:r>
          </a:p>
          <a:p>
            <a:pPr algn="ctr"/>
            <a:r>
              <a:rPr lang="en-US" b="1" dirty="0">
                <a:solidFill>
                  <a:srgbClr val="C00000"/>
                </a:solidFill>
                <a:latin typeface="Arial" panose="020B0604020202020204" pitchFamily="34" charset="0"/>
                <a:cs typeface="Arial" panose="020B0604020202020204" pitchFamily="34" charset="0"/>
              </a:rPr>
              <a:t>mothers HIV+</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35 </a:t>
            </a:r>
            <a:r>
              <a:rPr lang="en-US" u="sng" dirty="0">
                <a:latin typeface="Arial" panose="020B0604020202020204" pitchFamily="34" charset="0"/>
                <a:cs typeface="Arial" panose="020B0604020202020204" pitchFamily="34" charset="0"/>
              </a:rPr>
              <a:t>newly dx </a:t>
            </a:r>
            <a:r>
              <a:rPr lang="en-US" dirty="0">
                <a:latin typeface="Arial" panose="020B0604020202020204" pitchFamily="34" charset="0"/>
                <a:cs typeface="Arial" panose="020B0604020202020204" pitchFamily="34" charset="0"/>
              </a:rPr>
              <a:t>as</a:t>
            </a:r>
          </a:p>
          <a:p>
            <a:pPr algn="ctr"/>
            <a:r>
              <a:rPr lang="en-US" dirty="0">
                <a:latin typeface="Arial" panose="020B0604020202020204" pitchFamily="34" charset="0"/>
                <a:cs typeface="Arial" panose="020B0604020202020204" pitchFamily="34" charset="0"/>
              </a:rPr>
              <a:t>HIV+ during</a:t>
            </a:r>
          </a:p>
          <a:p>
            <a:pPr algn="ctr"/>
            <a:r>
              <a:rPr lang="en-US" dirty="0">
                <a:latin typeface="Arial" panose="020B0604020202020204" pitchFamily="34" charset="0"/>
                <a:cs typeface="Arial" panose="020B0604020202020204" pitchFamily="34" charset="0"/>
              </a:rPr>
              <a:t>Survey</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99.7% attended</a:t>
            </a:r>
          </a:p>
          <a:p>
            <a:pPr algn="ctr"/>
            <a:r>
              <a:rPr lang="en-US" dirty="0">
                <a:latin typeface="Arial" panose="020B0604020202020204" pitchFamily="34" charset="0"/>
                <a:cs typeface="Arial" panose="020B0604020202020204" pitchFamily="34" charset="0"/>
              </a:rPr>
              <a:t>ANC</a:t>
            </a:r>
          </a:p>
          <a:p>
            <a:pPr algn="ctr"/>
            <a:endParaRPr lang="en-US" dirty="0">
              <a:latin typeface="Arial" panose="020B0604020202020204" pitchFamily="34" charset="0"/>
              <a:cs typeface="Arial" panose="020B0604020202020204" pitchFamily="34" charset="0"/>
            </a:endParaRPr>
          </a:p>
          <a:p>
            <a:pPr algn="ctr"/>
            <a:r>
              <a:rPr lang="en-US" dirty="0">
                <a:latin typeface="Arial" panose="020B0604020202020204" pitchFamily="34" charset="0"/>
                <a:cs typeface="Arial" panose="020B0604020202020204" pitchFamily="34" charset="0"/>
              </a:rPr>
              <a:t>91.6% (excluding</a:t>
            </a:r>
          </a:p>
          <a:p>
            <a:pPr algn="ctr"/>
            <a:r>
              <a:rPr lang="en-US" dirty="0">
                <a:latin typeface="Arial" panose="020B0604020202020204" pitchFamily="34" charset="0"/>
                <a:cs typeface="Arial" panose="020B0604020202020204" pitchFamily="34" charset="0"/>
              </a:rPr>
              <a:t>new dx)</a:t>
            </a:r>
          </a:p>
          <a:p>
            <a:pPr algn="ctr"/>
            <a:r>
              <a:rPr lang="en-US" dirty="0">
                <a:latin typeface="Arial" panose="020B0604020202020204" pitchFamily="34" charset="0"/>
                <a:cs typeface="Arial" panose="020B0604020202020204" pitchFamily="34" charset="0"/>
              </a:rPr>
              <a:t>received AZT</a:t>
            </a:r>
          </a:p>
          <a:p>
            <a:pPr algn="ctr"/>
            <a:r>
              <a:rPr lang="en-US" dirty="0">
                <a:latin typeface="Arial" panose="020B0604020202020204" pitchFamily="34" charset="0"/>
                <a:cs typeface="Arial" panose="020B0604020202020204" pitchFamily="34" charset="0"/>
              </a:rPr>
              <a:t>or ART (56%)</a:t>
            </a:r>
          </a:p>
          <a:p>
            <a:pPr algn="ctr"/>
            <a:endParaRPr lang="en-US" dirty="0">
              <a:latin typeface="Arial" panose="020B0604020202020204" pitchFamily="34" charset="0"/>
              <a:cs typeface="Arial" panose="020B0604020202020204" pitchFamily="34" charset="0"/>
            </a:endParaRPr>
          </a:p>
          <a:p>
            <a:pPr algn="ctr"/>
            <a:r>
              <a:rPr lang="en-US" b="1" dirty="0">
                <a:solidFill>
                  <a:srgbClr val="0070C0"/>
                </a:solidFill>
                <a:latin typeface="Arial" panose="020B0604020202020204" pitchFamily="34" charset="0"/>
                <a:cs typeface="Arial" panose="020B0604020202020204" pitchFamily="34" charset="0"/>
              </a:rPr>
              <a:t>26/724 (3.6%)</a:t>
            </a:r>
          </a:p>
          <a:p>
            <a:pPr algn="ctr"/>
            <a:r>
              <a:rPr lang="en-US" b="1" dirty="0">
                <a:solidFill>
                  <a:srgbClr val="0070C0"/>
                </a:solidFill>
                <a:latin typeface="Arial" panose="020B0604020202020204" pitchFamily="34" charset="0"/>
                <a:cs typeface="Arial" panose="020B0604020202020204" pitchFamily="34" charset="0"/>
              </a:rPr>
              <a:t>MTCT at 18 </a:t>
            </a:r>
            <a:r>
              <a:rPr lang="en-US" b="1" dirty="0" err="1">
                <a:solidFill>
                  <a:srgbClr val="0070C0"/>
                </a:solidFill>
                <a:latin typeface="Arial" panose="020B0604020202020204" pitchFamily="34" charset="0"/>
                <a:cs typeface="Arial" panose="020B0604020202020204" pitchFamily="34" charset="0"/>
              </a:rPr>
              <a:t>Mos</a:t>
            </a:r>
            <a:endParaRPr lang="en-US" b="1" dirty="0">
              <a:solidFill>
                <a:srgbClr val="0070C0"/>
              </a:solidFill>
              <a:latin typeface="Arial" panose="020B0604020202020204" pitchFamily="34" charset="0"/>
              <a:cs typeface="Arial" panose="020B0604020202020204" pitchFamily="34" charset="0"/>
            </a:endParaRPr>
          </a:p>
        </p:txBody>
      </p:sp>
      <p:grpSp>
        <p:nvGrpSpPr>
          <p:cNvPr id="11" name="Group 10">
            <a:extLst>
              <a:ext uri="{FF2B5EF4-FFF2-40B4-BE49-F238E27FC236}">
                <a16:creationId xmlns="" xmlns:a16="http://schemas.microsoft.com/office/drawing/2014/main" id="{EF508D41-FB0A-4FD0-8285-F8F38CBA8B6F}"/>
              </a:ext>
            </a:extLst>
          </p:cNvPr>
          <p:cNvGrpSpPr/>
          <p:nvPr/>
        </p:nvGrpSpPr>
        <p:grpSpPr>
          <a:xfrm>
            <a:off x="457199" y="1949777"/>
            <a:ext cx="6610781" cy="4657463"/>
            <a:chOff x="188198" y="1861570"/>
            <a:chExt cx="6876068" cy="4856528"/>
          </a:xfrm>
        </p:grpSpPr>
        <p:pic>
          <p:nvPicPr>
            <p:cNvPr id="5" name="Picture 4">
              <a:extLst>
                <a:ext uri="{FF2B5EF4-FFF2-40B4-BE49-F238E27FC236}">
                  <a16:creationId xmlns="" xmlns:a16="http://schemas.microsoft.com/office/drawing/2014/main" id="{BDCCAAD6-7B80-4C77-B74B-724A17DCD738}"/>
                </a:ext>
              </a:extLst>
            </p:cNvPr>
            <p:cNvPicPr>
              <a:picLocks noChangeAspect="1"/>
            </p:cNvPicPr>
            <p:nvPr/>
          </p:nvPicPr>
          <p:blipFill>
            <a:blip r:embed="rId2"/>
            <a:stretch>
              <a:fillRect/>
            </a:stretch>
          </p:blipFill>
          <p:spPr>
            <a:xfrm>
              <a:off x="188198" y="1861570"/>
              <a:ext cx="6876068" cy="4856528"/>
            </a:xfrm>
            <a:prstGeom prst="rect">
              <a:avLst/>
            </a:prstGeom>
            <a:ln w="38100">
              <a:solidFill>
                <a:schemeClr val="tx1"/>
              </a:solidFill>
            </a:ln>
          </p:spPr>
        </p:pic>
        <p:sp>
          <p:nvSpPr>
            <p:cNvPr id="3" name="Rectangle 2">
              <a:extLst>
                <a:ext uri="{FF2B5EF4-FFF2-40B4-BE49-F238E27FC236}">
                  <a16:creationId xmlns="" xmlns:a16="http://schemas.microsoft.com/office/drawing/2014/main" id="{9B41E6A4-69A9-477D-B84C-06EA682FCACD}"/>
                </a:ext>
              </a:extLst>
            </p:cNvPr>
            <p:cNvSpPr/>
            <p:nvPr/>
          </p:nvSpPr>
          <p:spPr>
            <a:xfrm>
              <a:off x="1600200" y="4191000"/>
              <a:ext cx="1219200" cy="4572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1271A178-17FF-4711-B7E4-1F5B88FC0F93}"/>
                </a:ext>
              </a:extLst>
            </p:cNvPr>
            <p:cNvSpPr/>
            <p:nvPr/>
          </p:nvSpPr>
          <p:spPr>
            <a:xfrm>
              <a:off x="5410199" y="4191000"/>
              <a:ext cx="1627019" cy="24595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 xmlns:a16="http://schemas.microsoft.com/office/drawing/2014/main" id="{AC6C6241-2EDE-4851-9CAD-2F789ECF1F9A}"/>
                </a:ext>
              </a:extLst>
            </p:cNvPr>
            <p:cNvSpPr/>
            <p:nvPr/>
          </p:nvSpPr>
          <p:spPr>
            <a:xfrm>
              <a:off x="1600200" y="5715000"/>
              <a:ext cx="1124251" cy="381000"/>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
          <p:nvSpPr>
            <p:cNvPr id="10" name="Rectangle 9">
              <a:extLst>
                <a:ext uri="{FF2B5EF4-FFF2-40B4-BE49-F238E27FC236}">
                  <a16:creationId xmlns="" xmlns:a16="http://schemas.microsoft.com/office/drawing/2014/main" id="{F2075ACE-0128-4C38-9B25-0347DE0653CD}"/>
                </a:ext>
              </a:extLst>
            </p:cNvPr>
            <p:cNvSpPr/>
            <p:nvPr/>
          </p:nvSpPr>
          <p:spPr>
            <a:xfrm>
              <a:off x="5974023" y="5645093"/>
              <a:ext cx="1017419" cy="450905"/>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grpSp>
    </p:spTree>
    <p:extLst>
      <p:ext uri="{BB962C8B-B14F-4D97-AF65-F5344CB8AC3E}">
        <p14:creationId xmlns:p14="http://schemas.microsoft.com/office/powerpoint/2010/main" val="22650836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354F5-B336-477E-8209-AE313081486F}"/>
              </a:ext>
            </a:extLst>
          </p:cNvPr>
          <p:cNvSpPr>
            <a:spLocks noGrp="1"/>
          </p:cNvSpPr>
          <p:nvPr>
            <p:ph type="title"/>
          </p:nvPr>
        </p:nvSpPr>
        <p:spPr>
          <a:xfrm>
            <a:off x="147020" y="31423"/>
            <a:ext cx="8920780" cy="1143000"/>
          </a:xfrm>
        </p:spPr>
        <p:txBody>
          <a:bodyPr>
            <a:normAutofit fontScale="90000"/>
          </a:bodyPr>
          <a:lstStyle/>
          <a:p>
            <a:r>
              <a:rPr lang="en-US" sz="2900" dirty="0"/>
              <a:t>Swaziland Household Survey HIV-Free Survival – Option A</a:t>
            </a:r>
            <a:br>
              <a:rPr lang="en-US" sz="2900" dirty="0"/>
            </a:br>
            <a:r>
              <a:rPr lang="en-US" sz="2200" i="1" dirty="0" err="1">
                <a:solidFill>
                  <a:schemeClr val="tx1"/>
                </a:solidFill>
              </a:rPr>
              <a:t>Chouraya</a:t>
            </a:r>
            <a:r>
              <a:rPr lang="en-US" sz="2200" i="1" dirty="0">
                <a:solidFill>
                  <a:schemeClr val="tx1"/>
                </a:solidFill>
              </a:rPr>
              <a:t> C et al.  9</a:t>
            </a:r>
            <a:r>
              <a:rPr lang="en-US" sz="2200" i="1" baseline="30000" dirty="0">
                <a:solidFill>
                  <a:schemeClr val="tx1"/>
                </a:solidFill>
              </a:rPr>
              <a:t>th</a:t>
            </a:r>
            <a:r>
              <a:rPr lang="en-US" sz="2200" i="1" dirty="0">
                <a:solidFill>
                  <a:schemeClr val="tx1"/>
                </a:solidFill>
              </a:rPr>
              <a:t> IAS Conference, Paris, 2017 Abs. WEAC0205</a:t>
            </a:r>
            <a:endParaRPr lang="en-US" sz="2200" dirty="0"/>
          </a:p>
        </p:txBody>
      </p:sp>
      <p:cxnSp>
        <p:nvCxnSpPr>
          <p:cNvPr id="4" name="Straight Connector 3">
            <a:extLst>
              <a:ext uri="{FF2B5EF4-FFF2-40B4-BE49-F238E27FC236}">
                <a16:creationId xmlns="" xmlns:a16="http://schemas.microsoft.com/office/drawing/2014/main" id="{FC112D7F-F707-404D-BEAB-D221BDC3E71D}"/>
              </a:ext>
            </a:extLst>
          </p:cNvPr>
          <p:cNvCxnSpPr>
            <a:cxnSpLocks/>
          </p:cNvCxnSpPr>
          <p:nvPr/>
        </p:nvCxnSpPr>
        <p:spPr>
          <a:xfrm flipV="1">
            <a:off x="-1" y="1066800"/>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6" name="Table 5">
            <a:extLst>
              <a:ext uri="{FF2B5EF4-FFF2-40B4-BE49-F238E27FC236}">
                <a16:creationId xmlns="" xmlns:a16="http://schemas.microsoft.com/office/drawing/2014/main" id="{A020250F-F38B-4EB5-83EB-48EF088CE306}"/>
              </a:ext>
            </a:extLst>
          </p:cNvPr>
          <p:cNvGraphicFramePr>
            <a:graphicFrameLocks noGrp="1"/>
          </p:cNvGraphicFramePr>
          <p:nvPr>
            <p:extLst>
              <p:ext uri="{D42A27DB-BD31-4B8C-83A1-F6EECF244321}">
                <p14:modId xmlns:p14="http://schemas.microsoft.com/office/powerpoint/2010/main" val="1870177879"/>
              </p:ext>
            </p:extLst>
          </p:nvPr>
        </p:nvGraphicFramePr>
        <p:xfrm>
          <a:off x="226785" y="1174423"/>
          <a:ext cx="8690427" cy="2401685"/>
        </p:xfrm>
        <a:graphic>
          <a:graphicData uri="http://schemas.openxmlformats.org/drawingml/2006/table">
            <a:tbl>
              <a:tblPr firstRow="1" firstCol="1" bandRow="1">
                <a:tableStyleId>{17292A2E-F333-43FB-9621-5CBBE7FDCDCB}</a:tableStyleId>
              </a:tblPr>
              <a:tblGrid>
                <a:gridCol w="3126014">
                  <a:extLst>
                    <a:ext uri="{9D8B030D-6E8A-4147-A177-3AD203B41FA5}">
                      <a16:colId xmlns="" xmlns:a16="http://schemas.microsoft.com/office/drawing/2014/main" val="20000"/>
                    </a:ext>
                  </a:extLst>
                </a:gridCol>
                <a:gridCol w="609600">
                  <a:extLst>
                    <a:ext uri="{9D8B030D-6E8A-4147-A177-3AD203B41FA5}">
                      <a16:colId xmlns="" xmlns:a16="http://schemas.microsoft.com/office/drawing/2014/main" val="20001"/>
                    </a:ext>
                  </a:extLst>
                </a:gridCol>
                <a:gridCol w="16002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983013">
                  <a:extLst>
                    <a:ext uri="{9D8B030D-6E8A-4147-A177-3AD203B41FA5}">
                      <a16:colId xmlns="" xmlns:a16="http://schemas.microsoft.com/office/drawing/2014/main" val="20004"/>
                    </a:ext>
                  </a:extLst>
                </a:gridCol>
              </a:tblGrid>
              <a:tr h="578177">
                <a:tc>
                  <a:txBody>
                    <a:bodyPr/>
                    <a:lstStyle/>
                    <a:p>
                      <a:pPr>
                        <a:lnSpc>
                          <a:spcPct val="100000"/>
                        </a:lnSpc>
                        <a:spcAft>
                          <a:spcPts val="0"/>
                        </a:spcAft>
                      </a:pPr>
                      <a:r>
                        <a:rPr lang="en-US" sz="1600" b="0" dirty="0">
                          <a:effectLst/>
                          <a:latin typeface="Arial" panose="020B0604020202020204" pitchFamily="34" charset="0"/>
                          <a:cs typeface="Arial" panose="020B0604020202020204" pitchFamily="34" charset="0"/>
                        </a:rPr>
                        <a:t>Outcome</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N</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 HIV-negative and alive (n) </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HIV-infected (n)</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defTabSz="168275">
                        <a:lnSpc>
                          <a:spcPct val="100000"/>
                        </a:lnSpc>
                        <a:spcAft>
                          <a:spcPts val="0"/>
                        </a:spcAft>
                      </a:pPr>
                      <a:r>
                        <a:rPr lang="en-US" sz="1600" b="0" dirty="0">
                          <a:effectLst/>
                          <a:latin typeface="Arial" panose="020B0604020202020204" pitchFamily="34" charset="0"/>
                          <a:cs typeface="Arial" panose="020B0604020202020204" pitchFamily="34" charset="0"/>
                        </a:rPr>
                        <a:t>Estimate</a:t>
                      </a:r>
                      <a:endParaRPr lang="en-GB" sz="1600" b="0" dirty="0">
                        <a:effectLst/>
                        <a:latin typeface="Arial" panose="020B0604020202020204" pitchFamily="34" charset="0"/>
                        <a:cs typeface="Arial" panose="020B0604020202020204" pitchFamily="34" charset="0"/>
                      </a:endParaRPr>
                    </a:p>
                    <a:p>
                      <a:pPr algn="ctr">
                        <a:lnSpc>
                          <a:spcPct val="100000"/>
                        </a:lnSpc>
                        <a:spcAft>
                          <a:spcPts val="0"/>
                        </a:spcAft>
                      </a:pPr>
                      <a:r>
                        <a:rPr lang="en-US" sz="1600" b="0" dirty="0">
                          <a:effectLst/>
                          <a:latin typeface="Arial" panose="020B0604020202020204" pitchFamily="34" charset="0"/>
                          <a:cs typeface="Arial" panose="020B0604020202020204" pitchFamily="34" charset="0"/>
                        </a:rPr>
                        <a:t>(95% CI)</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416135">
                <a:tc>
                  <a:txBody>
                    <a:bodyPr/>
                    <a:lstStyle/>
                    <a:p>
                      <a:pPr>
                        <a:lnSpc>
                          <a:spcPct val="100000"/>
                        </a:lnSpc>
                        <a:spcAft>
                          <a:spcPts val="0"/>
                        </a:spcAft>
                      </a:pPr>
                      <a:r>
                        <a:rPr lang="en-US" sz="1600" b="0" dirty="0">
                          <a:effectLst/>
                          <a:latin typeface="Arial" panose="020B0604020202020204" pitchFamily="34" charset="0"/>
                          <a:cs typeface="Arial" panose="020B0604020202020204" pitchFamily="34" charset="0"/>
                        </a:rPr>
                        <a:t>HIV-free survival at 18-24 </a:t>
                      </a:r>
                      <a:r>
                        <a:rPr lang="en-US" sz="1600" b="0" dirty="0" err="1">
                          <a:effectLst/>
                          <a:latin typeface="Arial" panose="020B0604020202020204" pitchFamily="34" charset="0"/>
                          <a:cs typeface="Arial" panose="020B0604020202020204" pitchFamily="34" charset="0"/>
                        </a:rPr>
                        <a:t>mos</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724</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694</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 </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US" sz="1600" b="1" dirty="0">
                          <a:effectLst/>
                          <a:latin typeface="Arial" panose="020B0604020202020204" pitchFamily="34" charset="0"/>
                          <a:cs typeface="Arial" panose="020B0604020202020204" pitchFamily="34" charset="0"/>
                        </a:rPr>
                        <a:t>95.9% (94.1-97.2)</a:t>
                      </a:r>
                      <a:endParaRPr lang="en-GB" sz="1600" b="1" dirty="0">
                        <a:effectLst/>
                        <a:latin typeface="Arial" panose="020B0604020202020204" pitchFamily="34" charset="0"/>
                        <a:cs typeface="Arial" panose="020B0604020202020204" pitchFamily="34" charset="0"/>
                      </a:endParaRPr>
                    </a:p>
                    <a:p>
                      <a:pPr algn="l">
                        <a:lnSpc>
                          <a:spcPct val="100000"/>
                        </a:lnSpc>
                        <a:spcAft>
                          <a:spcPts val="0"/>
                        </a:spcAft>
                      </a:pPr>
                      <a:r>
                        <a:rPr lang="en-US" sz="1600" b="1" dirty="0">
                          <a:effectLst/>
                          <a:latin typeface="Arial" panose="020B0604020202020204" pitchFamily="34" charset="0"/>
                          <a:cs typeface="Arial" panose="020B0604020202020204" pitchFamily="34" charset="0"/>
                        </a:rPr>
                        <a:t> </a:t>
                      </a:r>
                      <a:endPar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726228">
                <a:tc>
                  <a:txBody>
                    <a:bodyPr/>
                    <a:lstStyle/>
                    <a:p>
                      <a:pPr>
                        <a:lnSpc>
                          <a:spcPct val="100000"/>
                        </a:lnSpc>
                        <a:spcAft>
                          <a:spcPts val="0"/>
                        </a:spcAft>
                      </a:pPr>
                      <a:r>
                        <a:rPr lang="en-US" sz="1600" b="0" dirty="0">
                          <a:effectLst/>
                          <a:latin typeface="Arial" panose="020B0604020202020204" pitchFamily="34" charset="0"/>
                          <a:cs typeface="Arial" panose="020B0604020202020204" pitchFamily="34" charset="0"/>
                        </a:rPr>
                        <a:t>MTCT rate in </a:t>
                      </a:r>
                      <a:r>
                        <a:rPr lang="en-US" sz="1600" b="0" u="sng" dirty="0">
                          <a:effectLst/>
                          <a:latin typeface="Arial" panose="020B0604020202020204" pitchFamily="34" charset="0"/>
                          <a:cs typeface="Arial" panose="020B0604020202020204" pitchFamily="34" charset="0"/>
                        </a:rPr>
                        <a:t>known</a:t>
                      </a:r>
                      <a:r>
                        <a:rPr lang="en-US" sz="1600" b="0" dirty="0">
                          <a:effectLst/>
                          <a:latin typeface="Arial" panose="020B0604020202020204" pitchFamily="34" charset="0"/>
                          <a:cs typeface="Arial" panose="020B0604020202020204" pitchFamily="34" charset="0"/>
                        </a:rPr>
                        <a:t> HIV-exposed children</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720</a:t>
                      </a:r>
                      <a:r>
                        <a:rPr lang="en-US" sz="1600" b="0" baseline="30000" dirty="0">
                          <a:effectLst/>
                          <a:latin typeface="Arial" panose="020B0604020202020204" pitchFamily="34" charset="0"/>
                          <a:cs typeface="Arial" panose="020B0604020202020204" pitchFamily="34" charset="0"/>
                        </a:rPr>
                        <a:t>a</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 </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26</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US" sz="1600" b="1" dirty="0">
                          <a:effectLst/>
                          <a:latin typeface="Arial" panose="020B0604020202020204" pitchFamily="34" charset="0"/>
                          <a:cs typeface="Arial" panose="020B0604020202020204" pitchFamily="34" charset="0"/>
                        </a:rPr>
                        <a:t>3.6% (2.4-5.2)</a:t>
                      </a:r>
                      <a:endParaRPr lang="en-GB" sz="1600" b="1" dirty="0">
                        <a:effectLst/>
                        <a:latin typeface="Arial" panose="020B0604020202020204" pitchFamily="34" charset="0"/>
                        <a:cs typeface="Arial" panose="020B0604020202020204" pitchFamily="34" charset="0"/>
                      </a:endParaRPr>
                    </a:p>
                    <a:p>
                      <a:pPr algn="l">
                        <a:lnSpc>
                          <a:spcPct val="100000"/>
                        </a:lnSpc>
                        <a:spcAft>
                          <a:spcPts val="0"/>
                        </a:spcAft>
                      </a:pPr>
                      <a:r>
                        <a:rPr lang="en-US" sz="1600" b="1" dirty="0">
                          <a:effectLst/>
                          <a:latin typeface="Arial" panose="020B0604020202020204" pitchFamily="34" charset="0"/>
                          <a:cs typeface="Arial" panose="020B0604020202020204" pitchFamily="34" charset="0"/>
                        </a:rPr>
                        <a:t> </a:t>
                      </a:r>
                      <a:endParaRPr lang="en-GB"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609600">
                <a:tc>
                  <a:txBody>
                    <a:bodyPr/>
                    <a:lstStyle/>
                    <a:p>
                      <a:pPr>
                        <a:lnSpc>
                          <a:spcPct val="100000"/>
                        </a:lnSpc>
                        <a:spcAft>
                          <a:spcPts val="0"/>
                        </a:spcAft>
                      </a:pPr>
                      <a:r>
                        <a:rPr lang="en-US" sz="1600" b="0" dirty="0">
                          <a:effectLst/>
                          <a:latin typeface="Arial" panose="020B0604020202020204" pitchFamily="34" charset="0"/>
                          <a:cs typeface="Arial" panose="020B0604020202020204" pitchFamily="34" charset="0"/>
                        </a:rPr>
                        <a:t>MTCT rate </a:t>
                      </a:r>
                      <a:r>
                        <a:rPr lang="en-US" sz="1600" b="0" i="1" dirty="0">
                          <a:effectLst/>
                          <a:latin typeface="Arial" panose="020B0604020202020204" pitchFamily="34" charset="0"/>
                          <a:cs typeface="Arial" panose="020B0604020202020204" pitchFamily="34" charset="0"/>
                        </a:rPr>
                        <a:t>assuming all dead children were infected </a:t>
                      </a:r>
                      <a:endParaRPr lang="en-GB" sz="1600" b="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724</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 </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lnSpc>
                          <a:spcPct val="100000"/>
                        </a:lnSpc>
                        <a:spcAft>
                          <a:spcPts val="0"/>
                        </a:spcAft>
                      </a:pPr>
                      <a:r>
                        <a:rPr lang="en-US" sz="1600" b="0" dirty="0">
                          <a:effectLst/>
                          <a:latin typeface="Arial" panose="020B0604020202020204" pitchFamily="34" charset="0"/>
                          <a:cs typeface="Arial" panose="020B0604020202020204" pitchFamily="34" charset="0"/>
                        </a:rPr>
                        <a:t>30</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lnSpc>
                          <a:spcPct val="100000"/>
                        </a:lnSpc>
                        <a:spcAft>
                          <a:spcPts val="0"/>
                        </a:spcAft>
                      </a:pPr>
                      <a:r>
                        <a:rPr lang="en-US" sz="1600" b="0" dirty="0">
                          <a:effectLst/>
                          <a:latin typeface="Arial" panose="020B0604020202020204" pitchFamily="34" charset="0"/>
                          <a:cs typeface="Arial" panose="020B0604020202020204" pitchFamily="34" charset="0"/>
                        </a:rPr>
                        <a:t>4.1% (2.7-5.5)</a:t>
                      </a:r>
                      <a:endParaRPr lang="en-GB" sz="16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bl>
          </a:graphicData>
        </a:graphic>
      </p:graphicFrame>
      <p:sp>
        <p:nvSpPr>
          <p:cNvPr id="7" name="Content Placeholder 1">
            <a:extLst>
              <a:ext uri="{FF2B5EF4-FFF2-40B4-BE49-F238E27FC236}">
                <a16:creationId xmlns="" xmlns:a16="http://schemas.microsoft.com/office/drawing/2014/main" id="{EAFC48B1-C047-4745-9C3A-CA02141955A3}"/>
              </a:ext>
            </a:extLst>
          </p:cNvPr>
          <p:cNvSpPr txBox="1">
            <a:spLocks/>
          </p:cNvSpPr>
          <p:nvPr/>
        </p:nvSpPr>
        <p:spPr>
          <a:xfrm>
            <a:off x="147020" y="3702605"/>
            <a:ext cx="8849956" cy="2971800"/>
          </a:xfrm>
          <a:prstGeom prst="rect">
            <a:avLst/>
          </a:prstGeom>
        </p:spPr>
        <p:txBody>
          <a:bodyPr vert="horz" lIns="91440" tIns="45720" rIns="91440" bIns="45720" rtlCol="0">
            <a:normAutofit/>
          </a:bodyPr>
          <a:lst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a:lstStyle>
          <a:p>
            <a:pPr lvl="0">
              <a:lnSpc>
                <a:spcPct val="105000"/>
              </a:lnSpc>
              <a:spcBef>
                <a:spcPts val="400"/>
              </a:spcBef>
              <a:spcAft>
                <a:spcPts val="300"/>
              </a:spcAft>
              <a:buClr>
                <a:srgbClr val="C00000"/>
              </a:buClr>
              <a:buFont typeface="Wingdings" panose="05000000000000000000" pitchFamily="2" charset="2"/>
              <a:buChar char="§"/>
            </a:pPr>
            <a:r>
              <a:rPr lang="en-GB" sz="1800" dirty="0">
                <a:solidFill>
                  <a:sysClr val="windowText" lastClr="000000">
                    <a:lumMod val="85000"/>
                    <a:lumOff val="15000"/>
                  </a:sysClr>
                </a:solidFill>
                <a:latin typeface="Arial" panose="020B0604020202020204" pitchFamily="34" charset="0"/>
                <a:cs typeface="Arial" panose="020B0604020202020204" pitchFamily="34" charset="0"/>
              </a:rPr>
              <a:t>Risk of child HIV infection or death was significantly associated with: </a:t>
            </a:r>
          </a:p>
          <a:p>
            <a:pPr marL="579438" lvl="1" indent="-350838">
              <a:lnSpc>
                <a:spcPct val="107000"/>
              </a:lnSpc>
              <a:spcBef>
                <a:spcPts val="400"/>
              </a:spcBef>
              <a:spcAft>
                <a:spcPts val="300"/>
              </a:spcAft>
              <a:buClr>
                <a:srgbClr val="C00000"/>
              </a:buClr>
              <a:buFont typeface="Arial" panose="020B0604020202020204" pitchFamily="34" charset="0"/>
              <a:buChar char="−"/>
            </a:pPr>
            <a:r>
              <a:rPr lang="en-GB" sz="1800" dirty="0">
                <a:solidFill>
                  <a:srgbClr val="0070C0"/>
                </a:solidFill>
                <a:latin typeface="Arial" panose="020B0604020202020204" pitchFamily="34" charset="0"/>
                <a:cs typeface="Arial" panose="020B0604020202020204" pitchFamily="34" charset="0"/>
              </a:rPr>
              <a:t>Maternal age: </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every 10-year ↑ in the mother’s age, reduced odds of child HIV infection or death by 58</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 (</a:t>
            </a:r>
            <a:r>
              <a:rPr lang="en-GB" sz="1800" b="1" dirty="0" err="1">
                <a:solidFill>
                  <a:sysClr val="windowText" lastClr="000000">
                    <a:lumMod val="85000"/>
                    <a:lumOff val="15000"/>
                  </a:sysClr>
                </a:solidFill>
                <a:latin typeface="Arial" panose="020B0604020202020204" pitchFamily="34" charset="0"/>
                <a:cs typeface="Arial" panose="020B0604020202020204" pitchFamily="34" charset="0"/>
              </a:rPr>
              <a:t>aOR</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=0.42; 95% CI [0.17-1.00]).</a:t>
            </a:r>
          </a:p>
          <a:p>
            <a:pPr marL="579438" lvl="1" indent="-350838">
              <a:lnSpc>
                <a:spcPct val="107000"/>
              </a:lnSpc>
              <a:spcBef>
                <a:spcPts val="400"/>
              </a:spcBef>
              <a:spcAft>
                <a:spcPts val="300"/>
              </a:spcAft>
              <a:buClr>
                <a:srgbClr val="C00000"/>
              </a:buClr>
              <a:buFont typeface="Arial" panose="020B0604020202020204" pitchFamily="34" charset="0"/>
              <a:buChar char="−"/>
            </a:pPr>
            <a:r>
              <a:rPr lang="en-GB" sz="1800" dirty="0">
                <a:solidFill>
                  <a:srgbClr val="0070C0"/>
                </a:solidFill>
                <a:latin typeface="Arial" panose="020B0604020202020204" pitchFamily="34" charset="0"/>
                <a:cs typeface="Arial" panose="020B0604020202020204" pitchFamily="34" charset="0"/>
              </a:rPr>
              <a:t>No PMTCT drugs:  </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receipt of AZT only (</a:t>
            </a:r>
            <a:r>
              <a:rPr lang="en-GB" sz="1800" b="1" dirty="0" err="1">
                <a:solidFill>
                  <a:sysClr val="windowText" lastClr="000000">
                    <a:lumMod val="85000"/>
                    <a:lumOff val="15000"/>
                  </a:sysClr>
                </a:solidFill>
                <a:latin typeface="Arial" panose="020B0604020202020204" pitchFamily="34" charset="0"/>
                <a:cs typeface="Arial" panose="020B0604020202020204" pitchFamily="34" charset="0"/>
              </a:rPr>
              <a:t>aOR</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=0.15; 95% CI=[0.04-0.62])</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 </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ART initiation during pregnancy </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a:t>
            </a:r>
            <a:r>
              <a:rPr lang="en-GB" sz="1800" b="1" dirty="0" err="1">
                <a:solidFill>
                  <a:sysClr val="windowText" lastClr="000000">
                    <a:lumMod val="85000"/>
                    <a:lumOff val="15000"/>
                  </a:sysClr>
                </a:solidFill>
                <a:latin typeface="Arial" panose="020B0604020202020204" pitchFamily="34" charset="0"/>
                <a:cs typeface="Arial" panose="020B0604020202020204" pitchFamily="34" charset="0"/>
              </a:rPr>
              <a:t>aOR</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=0.14; 95% CI=[0.03-0.58])</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 and being ART experienced </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a:t>
            </a:r>
            <a:r>
              <a:rPr lang="en-GB" sz="1800" b="1" dirty="0" err="1">
                <a:solidFill>
                  <a:sysClr val="windowText" lastClr="000000">
                    <a:lumMod val="85000"/>
                    <a:lumOff val="15000"/>
                  </a:sysClr>
                </a:solidFill>
                <a:latin typeface="Arial" panose="020B0604020202020204" pitchFamily="34" charset="0"/>
                <a:cs typeface="Arial" panose="020B0604020202020204" pitchFamily="34" charset="0"/>
              </a:rPr>
              <a:t>aOR</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=0.08; 95% CI=[0.01-078]) </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were protective vs no drugs.</a:t>
            </a:r>
          </a:p>
          <a:p>
            <a:pPr marL="579438" lvl="1" indent="-350838">
              <a:lnSpc>
                <a:spcPct val="107000"/>
              </a:lnSpc>
              <a:spcBef>
                <a:spcPts val="400"/>
              </a:spcBef>
              <a:spcAft>
                <a:spcPts val="300"/>
              </a:spcAft>
              <a:buClr>
                <a:srgbClr val="C00000"/>
              </a:buClr>
              <a:buFont typeface="Arial" panose="020B0604020202020204" pitchFamily="34" charset="0"/>
              <a:buChar char="−"/>
            </a:pPr>
            <a:r>
              <a:rPr lang="en-GB" sz="1800" dirty="0" smtClean="0">
                <a:solidFill>
                  <a:srgbClr val="0070C0"/>
                </a:solidFill>
                <a:latin typeface="Arial" panose="020B0604020202020204" pitchFamily="34" charset="0"/>
                <a:cs typeface="Arial" panose="020B0604020202020204" pitchFamily="34" charset="0"/>
              </a:rPr>
              <a:t>Delivery </a:t>
            </a:r>
            <a:r>
              <a:rPr lang="en-GB" sz="1800" dirty="0" smtClean="0">
                <a:solidFill>
                  <a:srgbClr val="0070C0"/>
                </a:solidFill>
                <a:latin typeface="Arial" panose="020B0604020202020204" pitchFamily="34" charset="0"/>
                <a:cs typeface="Arial" panose="020B0604020202020204" pitchFamily="34" charset="0"/>
              </a:rPr>
              <a:t>in </a:t>
            </a:r>
            <a:r>
              <a:rPr lang="en-GB" sz="1800" dirty="0">
                <a:solidFill>
                  <a:srgbClr val="0070C0"/>
                </a:solidFill>
                <a:latin typeface="Arial" panose="020B0604020202020204" pitchFamily="34" charset="0"/>
                <a:cs typeface="Arial" panose="020B0604020202020204" pitchFamily="34" charset="0"/>
              </a:rPr>
              <a:t>a health facility: </a:t>
            </a:r>
            <a:r>
              <a:rPr lang="en-GB" sz="1800" dirty="0">
                <a:solidFill>
                  <a:sysClr val="windowText" lastClr="000000">
                    <a:lumMod val="85000"/>
                    <a:lumOff val="15000"/>
                  </a:sysClr>
                </a:solidFill>
                <a:latin typeface="Arial" panose="020B0604020202020204" pitchFamily="34" charset="0"/>
                <a:cs typeface="Arial" panose="020B0604020202020204" pitchFamily="34" charset="0"/>
              </a:rPr>
              <a:t>Reduced the odds of infant infection or death </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a:t>
            </a:r>
            <a:r>
              <a:rPr lang="en-GB" sz="1800" b="1" dirty="0" err="1">
                <a:solidFill>
                  <a:sysClr val="windowText" lastClr="000000">
                    <a:lumMod val="85000"/>
                    <a:lumOff val="15000"/>
                  </a:sysClr>
                </a:solidFill>
                <a:latin typeface="Arial" panose="020B0604020202020204" pitchFamily="34" charset="0"/>
                <a:cs typeface="Arial" panose="020B0604020202020204" pitchFamily="34" charset="0"/>
              </a:rPr>
              <a:t>aOR</a:t>
            </a:r>
            <a:r>
              <a:rPr lang="en-GB" sz="1800" b="1" dirty="0">
                <a:solidFill>
                  <a:sysClr val="windowText" lastClr="000000">
                    <a:lumMod val="85000"/>
                    <a:lumOff val="15000"/>
                  </a:sysClr>
                </a:solidFill>
                <a:latin typeface="Arial" panose="020B0604020202020204" pitchFamily="34" charset="0"/>
                <a:cs typeface="Arial" panose="020B0604020202020204" pitchFamily="34" charset="0"/>
              </a:rPr>
              <a:t>=0.33; 95% CI [0.12-0.92]).</a:t>
            </a:r>
          </a:p>
        </p:txBody>
      </p:sp>
    </p:spTree>
    <p:extLst>
      <p:ext uri="{BB962C8B-B14F-4D97-AF65-F5344CB8AC3E}">
        <p14:creationId xmlns:p14="http://schemas.microsoft.com/office/powerpoint/2010/main" val="58408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533400" y="2362200"/>
            <a:ext cx="7772400" cy="1470025"/>
          </a:xfrm>
        </p:spPr>
        <p:txBody>
          <a:bodyPr>
            <a:normAutofit fontScale="90000"/>
          </a:bodyPr>
          <a:lstStyle/>
          <a:p>
            <a:r>
              <a:rPr lang="en-US" altLang="en-US" sz="4000" b="0" dirty="0"/>
              <a:t/>
            </a:r>
            <a:br>
              <a:rPr lang="en-US" altLang="en-US" sz="4000" b="0" dirty="0"/>
            </a:br>
            <a:r>
              <a:rPr lang="en-US" altLang="en-US" sz="4000" b="0" dirty="0"/>
              <a:t/>
            </a:r>
            <a:br>
              <a:rPr lang="en-US" altLang="en-US" sz="4000" b="0" dirty="0"/>
            </a:br>
            <a:r>
              <a:rPr lang="en-US" altLang="en-US" sz="4000" b="0" dirty="0"/>
              <a:t>Infant HIV Diagnosis </a:t>
            </a:r>
            <a:br>
              <a:rPr lang="en-US" altLang="en-US" sz="4000" b="0" dirty="0"/>
            </a:br>
            <a:r>
              <a:rPr lang="en-US" altLang="en-US" sz="4000" dirty="0"/>
              <a:t>and HIV Testing Older Children</a:t>
            </a:r>
            <a:r>
              <a:rPr lang="en-US" altLang="en-US" sz="4000" b="0" dirty="0"/>
              <a:t/>
            </a:r>
            <a:br>
              <a:rPr lang="en-US" altLang="en-US" sz="4000" b="0" dirty="0"/>
            </a:br>
            <a:endParaRPr lang="en-US" altLang="en-US" sz="4000" b="0" dirty="0"/>
          </a:p>
        </p:txBody>
      </p:sp>
      <p:pic>
        <p:nvPicPr>
          <p:cNvPr id="6" name="Picture 4" descr="DBS PCR 7 028"/>
          <p:cNvPicPr>
            <a:picLocks noChangeAspect="1" noChangeArrowheads="1"/>
          </p:cNvPicPr>
          <p:nvPr/>
        </p:nvPicPr>
        <p:blipFill>
          <a:blip r:embed="rId2" cstate="print">
            <a:extLst>
              <a:ext uri="{28A0092B-C50C-407E-A947-70E740481C1C}">
                <a14:useLocalDpi xmlns:a14="http://schemas.microsoft.com/office/drawing/2010/main" val="0"/>
              </a:ext>
            </a:extLst>
          </a:blip>
          <a:srcRect l="37387" t="32813" r="34802" b="13875"/>
          <a:stretch>
            <a:fillRect/>
          </a:stretch>
        </p:blipFill>
        <p:spPr bwMode="auto">
          <a:xfrm>
            <a:off x="6414038" y="4419600"/>
            <a:ext cx="1955261" cy="19002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33400" y="457200"/>
            <a:ext cx="2208335" cy="1676400"/>
          </a:xfrm>
          <a:prstGeom prst="rect">
            <a:avLst/>
          </a:prstGeom>
          <a:ln>
            <a:noFill/>
          </a:ln>
          <a:effectLst>
            <a:outerShdw blurRad="292100" dist="139700" dir="2700000" algn="tl" rotWithShape="0">
              <a:srgbClr val="333333">
                <a:alpha val="65000"/>
              </a:srgbClr>
            </a:outerShdw>
          </a:effectLst>
        </p:spPr>
      </p:pic>
      <p:pic>
        <p:nvPicPr>
          <p:cNvPr id="10" name="Picture 6" descr="© UNICEF/ South Africa/2006/Crow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57200"/>
            <a:ext cx="2286000" cy="1600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4400955"/>
            <a:ext cx="1600200" cy="1893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27087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152400" y="914400"/>
            <a:ext cx="8690426" cy="0"/>
          </a:xfrm>
          <a:prstGeom prst="line">
            <a:avLst/>
          </a:prstGeom>
          <a:ln w="6350">
            <a:solidFill>
              <a:srgbClr val="DF551C"/>
            </a:solidFill>
          </a:ln>
          <a:effectLst/>
        </p:spPr>
        <p:style>
          <a:lnRef idx="2">
            <a:schemeClr val="accent1"/>
          </a:lnRef>
          <a:fillRef idx="0">
            <a:schemeClr val="accent1"/>
          </a:fillRef>
          <a:effectRef idx="1">
            <a:schemeClr val="accent1"/>
          </a:effectRef>
          <a:fontRef idx="minor">
            <a:schemeClr val="tx1"/>
          </a:fontRef>
        </p:style>
      </p:cxnSp>
      <p:sp>
        <p:nvSpPr>
          <p:cNvPr id="6" name="Title 1"/>
          <p:cNvSpPr>
            <a:spLocks noGrp="1"/>
          </p:cNvSpPr>
          <p:nvPr>
            <p:ph type="title"/>
          </p:nvPr>
        </p:nvSpPr>
        <p:spPr>
          <a:xfrm>
            <a:off x="322182" y="16476"/>
            <a:ext cx="8632957" cy="795181"/>
          </a:xfrm>
        </p:spPr>
        <p:txBody>
          <a:bodyPr>
            <a:normAutofit fontScale="90000"/>
          </a:bodyPr>
          <a:lstStyle/>
          <a:p>
            <a:r>
              <a:rPr lang="en-US" dirty="0" smtClean="0">
                <a:ea typeface="+mn-ea"/>
              </a:rPr>
              <a:t>EGPAF UNITAID Project: POC EID Implementation</a:t>
            </a:r>
            <a:br>
              <a:rPr lang="en-US" dirty="0" smtClean="0">
                <a:ea typeface="+mn-ea"/>
              </a:rPr>
            </a:br>
            <a:r>
              <a:rPr lang="en-US" sz="2200" i="1" dirty="0" smtClean="0">
                <a:solidFill>
                  <a:schemeClr val="tx1"/>
                </a:solidFill>
                <a:ea typeface="+mn-ea"/>
              </a:rPr>
              <a:t>Cohn J et al.  9</a:t>
            </a:r>
            <a:r>
              <a:rPr lang="en-US" sz="2200" i="1" baseline="30000" dirty="0" smtClean="0">
                <a:solidFill>
                  <a:schemeClr val="tx1"/>
                </a:solidFill>
                <a:ea typeface="+mn-ea"/>
              </a:rPr>
              <a:t>th</a:t>
            </a:r>
            <a:r>
              <a:rPr lang="en-US" sz="2200" i="1" dirty="0" smtClean="0">
                <a:solidFill>
                  <a:schemeClr val="tx1"/>
                </a:solidFill>
                <a:ea typeface="+mn-ea"/>
              </a:rPr>
              <a:t> Pediatric HIV Workshop, Paris, 2017 </a:t>
            </a:r>
            <a:endParaRPr lang="en-US" sz="2200" i="1" dirty="0">
              <a:ea typeface="+mn-ea"/>
            </a:endParaRPr>
          </a:p>
        </p:txBody>
      </p:sp>
      <p:sp>
        <p:nvSpPr>
          <p:cNvPr id="8" name="Content Placeholder 2"/>
          <p:cNvSpPr>
            <a:spLocks noGrp="1"/>
          </p:cNvSpPr>
          <p:nvPr>
            <p:ph idx="1"/>
          </p:nvPr>
        </p:nvSpPr>
        <p:spPr>
          <a:xfrm>
            <a:off x="322182" y="949411"/>
            <a:ext cx="8610600" cy="5661683"/>
          </a:xfrm>
        </p:spPr>
        <p:txBody>
          <a:bodyPr>
            <a:noAutofit/>
          </a:bodyPr>
          <a:lstStyle/>
          <a:p>
            <a:pPr>
              <a:lnSpc>
                <a:spcPct val="103000"/>
              </a:lnSpc>
              <a:spcBef>
                <a:spcPts val="0"/>
              </a:spcBef>
              <a:spcAft>
                <a:spcPts val="600"/>
              </a:spcAft>
            </a:pPr>
            <a:r>
              <a:rPr lang="en-US" sz="2000" dirty="0"/>
              <a:t>S</a:t>
            </a:r>
            <a:r>
              <a:rPr lang="en-US" sz="2000" dirty="0" smtClean="0"/>
              <a:t>ites selected for programmatic purposes - </a:t>
            </a:r>
            <a:r>
              <a:rPr lang="en-US" sz="1600" dirty="0" smtClean="0"/>
              <a:t>Site selection based on criteria agreed by MOH and EGPAF(Sites with ART access, consideration of access to conventional EID, platform placement at sites with EID demand &gt;0.5/day)</a:t>
            </a:r>
          </a:p>
          <a:p>
            <a:pPr lvl="1">
              <a:lnSpc>
                <a:spcPct val="103000"/>
              </a:lnSpc>
              <a:spcBef>
                <a:spcPts val="0"/>
              </a:spcBef>
              <a:spcAft>
                <a:spcPts val="600"/>
              </a:spcAft>
            </a:pPr>
            <a:r>
              <a:rPr lang="en-US" sz="1600" dirty="0" smtClean="0"/>
              <a:t>Hub-and-spoke model adopted or planned for 8 countries</a:t>
            </a:r>
          </a:p>
          <a:p>
            <a:pPr lvl="1">
              <a:lnSpc>
                <a:spcPct val="103000"/>
              </a:lnSpc>
              <a:spcBef>
                <a:spcPts val="0"/>
              </a:spcBef>
              <a:spcAft>
                <a:spcPts val="600"/>
              </a:spcAft>
            </a:pPr>
            <a:r>
              <a:rPr lang="en-US" sz="1600" dirty="0" smtClean="0"/>
              <a:t>Platform (either </a:t>
            </a:r>
            <a:r>
              <a:rPr lang="en-US" sz="1600" dirty="0" err="1" smtClean="0"/>
              <a:t>AlereQ</a:t>
            </a:r>
            <a:r>
              <a:rPr lang="en-US" sz="1600" dirty="0" smtClean="0"/>
              <a:t> or Cepheid </a:t>
            </a:r>
            <a:r>
              <a:rPr lang="en-US" sz="1600" dirty="0" err="1" smtClean="0"/>
              <a:t>Xpert</a:t>
            </a:r>
            <a:r>
              <a:rPr lang="en-US" sz="1600" dirty="0" smtClean="0"/>
              <a:t>) matched to site</a:t>
            </a:r>
          </a:p>
          <a:p>
            <a:pPr>
              <a:lnSpc>
                <a:spcPct val="103000"/>
              </a:lnSpc>
              <a:spcBef>
                <a:spcPts val="0"/>
              </a:spcBef>
              <a:spcAft>
                <a:spcPts val="600"/>
              </a:spcAft>
            </a:pPr>
            <a:r>
              <a:rPr lang="en-US" sz="2000" dirty="0" smtClean="0"/>
              <a:t>Phased and monitored implementation: Initial phase of 6 months</a:t>
            </a:r>
          </a:p>
          <a:p>
            <a:pPr>
              <a:lnSpc>
                <a:spcPct val="103000"/>
              </a:lnSpc>
              <a:spcBef>
                <a:spcPts val="0"/>
              </a:spcBef>
              <a:spcAft>
                <a:spcPts val="600"/>
              </a:spcAft>
            </a:pPr>
            <a:r>
              <a:rPr lang="en-US" sz="2000" dirty="0" smtClean="0"/>
              <a:t>Interim POC EID data from 6 countries: Cameroon</a:t>
            </a:r>
            <a:r>
              <a:rPr lang="en-US" sz="2000" dirty="0"/>
              <a:t>, </a:t>
            </a:r>
            <a:r>
              <a:rPr lang="en-US" sz="2000" dirty="0" smtClean="0"/>
              <a:t>Côte d’Ivoire, Lesotho</a:t>
            </a:r>
            <a:r>
              <a:rPr lang="en-US" sz="2000" dirty="0"/>
              <a:t>, </a:t>
            </a:r>
            <a:r>
              <a:rPr lang="en-US" sz="2000" dirty="0" smtClean="0"/>
              <a:t>Rwanda, Swaziland, Zimbabwe.</a:t>
            </a:r>
          </a:p>
          <a:p>
            <a:pPr>
              <a:lnSpc>
                <a:spcPct val="103000"/>
              </a:lnSpc>
              <a:spcBef>
                <a:spcPts val="0"/>
              </a:spcBef>
              <a:spcAft>
                <a:spcPts val="600"/>
              </a:spcAft>
            </a:pPr>
            <a:r>
              <a:rPr lang="en-US" sz="2000" dirty="0"/>
              <a:t>Pre-intervention data (conventional EID) were retrospectively collected from facility registers from a sub-set of intervention sites </a:t>
            </a:r>
          </a:p>
          <a:p>
            <a:pPr lvl="1">
              <a:lnSpc>
                <a:spcPct val="103000"/>
              </a:lnSpc>
              <a:spcBef>
                <a:spcPts val="0"/>
              </a:spcBef>
              <a:spcAft>
                <a:spcPts val="600"/>
              </a:spcAft>
            </a:pPr>
            <a:r>
              <a:rPr lang="en-US" sz="2000" dirty="0"/>
              <a:t>Purposive sampling of sites selected for intervention</a:t>
            </a:r>
          </a:p>
          <a:p>
            <a:pPr lvl="1">
              <a:lnSpc>
                <a:spcPct val="103000"/>
              </a:lnSpc>
              <a:spcBef>
                <a:spcPts val="0"/>
              </a:spcBef>
              <a:spcAft>
                <a:spcPts val="600"/>
              </a:spcAft>
            </a:pPr>
            <a:r>
              <a:rPr lang="en-US" sz="2000" dirty="0"/>
              <a:t>10-20 sites per country</a:t>
            </a:r>
          </a:p>
          <a:p>
            <a:pPr lvl="1">
              <a:lnSpc>
                <a:spcPct val="103000"/>
              </a:lnSpc>
              <a:spcBef>
                <a:spcPts val="0"/>
              </a:spcBef>
              <a:spcAft>
                <a:spcPts val="600"/>
              </a:spcAft>
            </a:pPr>
            <a:r>
              <a:rPr lang="en-US" sz="2000" dirty="0"/>
              <a:t>In each site, data retrospectively extracted from registers for 30 consecutive HEI who had a sample collected for EID</a:t>
            </a:r>
          </a:p>
          <a:p>
            <a:pPr>
              <a:lnSpc>
                <a:spcPct val="103000"/>
              </a:lnSpc>
              <a:spcBef>
                <a:spcPts val="0"/>
              </a:spcBef>
              <a:spcAft>
                <a:spcPts val="600"/>
              </a:spcAft>
            </a:pPr>
            <a:r>
              <a:rPr lang="en-US" sz="2000" dirty="0"/>
              <a:t>Intervention data (POC EID) were collected prospectively in all POC EID sites using a newly introduced POC EID Testing Form. </a:t>
            </a:r>
          </a:p>
          <a:p>
            <a:pPr>
              <a:lnSpc>
                <a:spcPct val="103000"/>
              </a:lnSpc>
              <a:spcBef>
                <a:spcPts val="0"/>
              </a:spcBef>
              <a:spcAft>
                <a:spcPts val="600"/>
              </a:spcAft>
            </a:pPr>
            <a:endParaRPr lang="en-US" sz="2000" dirty="0" smtClean="0"/>
          </a:p>
        </p:txBody>
      </p:sp>
      <p:pic>
        <p:nvPicPr>
          <p:cNvPr id="9" name="Picture 8"/>
          <p:cNvPicPr>
            <a:picLocks noChangeAspect="1"/>
          </p:cNvPicPr>
          <p:nvPr/>
        </p:nvPicPr>
        <p:blipFill>
          <a:blip r:embed="rId3"/>
          <a:stretch>
            <a:fillRect/>
          </a:stretch>
        </p:blipFill>
        <p:spPr>
          <a:xfrm>
            <a:off x="7899852" y="500132"/>
            <a:ext cx="797246" cy="313584"/>
          </a:xfrm>
          <a:prstGeom prst="rect">
            <a:avLst/>
          </a:prstGeom>
        </p:spPr>
      </p:pic>
      <p:pic>
        <p:nvPicPr>
          <p:cNvPr id="10" name="Picture 9"/>
          <p:cNvPicPr>
            <a:picLocks noChangeAspect="1"/>
          </p:cNvPicPr>
          <p:nvPr/>
        </p:nvPicPr>
        <p:blipFill>
          <a:blip r:embed="rId4"/>
          <a:stretch>
            <a:fillRect/>
          </a:stretch>
        </p:blipFill>
        <p:spPr>
          <a:xfrm>
            <a:off x="330420" y="504401"/>
            <a:ext cx="1122884" cy="307256"/>
          </a:xfrm>
          <a:prstGeom prst="rect">
            <a:avLst/>
          </a:prstGeom>
        </p:spPr>
      </p:pic>
    </p:spTree>
    <p:extLst>
      <p:ext uri="{BB962C8B-B14F-4D97-AF65-F5344CB8AC3E}">
        <p14:creationId xmlns:p14="http://schemas.microsoft.com/office/powerpoint/2010/main" val="93176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82" y="16476"/>
            <a:ext cx="8632957" cy="795181"/>
          </a:xfrm>
        </p:spPr>
        <p:txBody>
          <a:bodyPr>
            <a:normAutofit fontScale="90000"/>
          </a:bodyPr>
          <a:lstStyle/>
          <a:p>
            <a:r>
              <a:rPr lang="en-US" dirty="0">
                <a:ea typeface="+mn-ea"/>
              </a:rPr>
              <a:t>POC EID Placement </a:t>
            </a:r>
            <a:r>
              <a:rPr lang="en-US" dirty="0" smtClean="0">
                <a:ea typeface="+mn-ea"/>
              </a:rPr>
              <a:t>Models and Results</a:t>
            </a:r>
            <a:br>
              <a:rPr lang="en-US" dirty="0" smtClean="0">
                <a:ea typeface="+mn-ea"/>
              </a:rPr>
            </a:br>
            <a:r>
              <a:rPr lang="en-US" sz="2200" i="1" dirty="0" smtClean="0">
                <a:solidFill>
                  <a:schemeClr val="tx1"/>
                </a:solidFill>
                <a:ea typeface="+mn-ea"/>
              </a:rPr>
              <a:t>Cohn J et al.  9</a:t>
            </a:r>
            <a:r>
              <a:rPr lang="en-US" sz="2200" i="1" baseline="30000" dirty="0" smtClean="0">
                <a:solidFill>
                  <a:schemeClr val="tx1"/>
                </a:solidFill>
                <a:ea typeface="+mn-ea"/>
              </a:rPr>
              <a:t>th</a:t>
            </a:r>
            <a:r>
              <a:rPr lang="en-US" sz="2200" i="1" dirty="0" smtClean="0">
                <a:solidFill>
                  <a:schemeClr val="tx1"/>
                </a:solidFill>
                <a:ea typeface="+mn-ea"/>
              </a:rPr>
              <a:t> Pediatric HIV Workshop, Paris, 2017 </a:t>
            </a:r>
            <a:endParaRPr lang="en-US" sz="2200" i="1" dirty="0">
              <a:ea typeface="+mn-ea"/>
            </a:endParaRPr>
          </a:p>
        </p:txBody>
      </p:sp>
      <p:sp>
        <p:nvSpPr>
          <p:cNvPr id="3" name="Text Placeholder 2"/>
          <p:cNvSpPr>
            <a:spLocks noGrp="1"/>
          </p:cNvSpPr>
          <p:nvPr>
            <p:ph type="body" idx="1"/>
          </p:nvPr>
        </p:nvSpPr>
        <p:spPr>
          <a:xfrm>
            <a:off x="1184948" y="685800"/>
            <a:ext cx="3030141" cy="479822"/>
          </a:xfrm>
        </p:spPr>
        <p:txBody>
          <a:bodyPr/>
          <a:lstStyle/>
          <a:p>
            <a:pPr algn="ctr"/>
            <a:r>
              <a:rPr lang="en-US" sz="2000" dirty="0" smtClean="0"/>
              <a:t>Stand-Alone Model</a:t>
            </a:r>
            <a:endParaRPr lang="en-US" sz="2000" dirty="0"/>
          </a:p>
        </p:txBody>
      </p:sp>
      <p:sp>
        <p:nvSpPr>
          <p:cNvPr id="5" name="Text Placeholder 4"/>
          <p:cNvSpPr>
            <a:spLocks noGrp="1"/>
          </p:cNvSpPr>
          <p:nvPr>
            <p:ph type="body" sz="quarter" idx="3"/>
          </p:nvPr>
        </p:nvSpPr>
        <p:spPr>
          <a:xfrm>
            <a:off x="4648200" y="686990"/>
            <a:ext cx="3031331" cy="478632"/>
          </a:xfrm>
        </p:spPr>
        <p:txBody>
          <a:bodyPr>
            <a:normAutofit/>
          </a:bodyPr>
          <a:lstStyle/>
          <a:p>
            <a:pPr algn="ctr"/>
            <a:r>
              <a:rPr lang="en-US" sz="2000" dirty="0" smtClean="0"/>
              <a:t>Hub-and-Spoke Model</a:t>
            </a:r>
            <a:endParaRPr lang="en-US" sz="2000" dirty="0"/>
          </a:p>
        </p:txBody>
      </p:sp>
      <p:pic>
        <p:nvPicPr>
          <p:cNvPr id="7" name="Content Placeholder 6"/>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1229104" y="1139524"/>
            <a:ext cx="3030140" cy="2738438"/>
          </a:xfrm>
          <a:prstGeom prst="rect">
            <a:avLst/>
          </a:prstGeom>
          <a:noFill/>
        </p:spPr>
      </p:pic>
      <p:pic>
        <p:nvPicPr>
          <p:cNvPr id="8" name="Content Placeholder 7"/>
          <p:cNvPicPr>
            <a:picLocks noGrp="1"/>
          </p:cNvPicPr>
          <p:nvPr>
            <p:ph sz="quarter" idx="4"/>
          </p:nvPr>
        </p:nvPicPr>
        <p:blipFill>
          <a:blip r:embed="rId4" cstate="print">
            <a:extLst>
              <a:ext uri="{28A0092B-C50C-407E-A947-70E740481C1C}">
                <a14:useLocalDpi xmlns:a14="http://schemas.microsoft.com/office/drawing/2010/main" val="0"/>
              </a:ext>
            </a:extLst>
          </a:blip>
          <a:srcRect/>
          <a:stretch>
            <a:fillRect/>
          </a:stretch>
        </p:blipFill>
        <p:spPr bwMode="auto">
          <a:xfrm>
            <a:off x="4604045" y="1116960"/>
            <a:ext cx="3031331" cy="2738437"/>
          </a:xfrm>
          <a:prstGeom prst="rect">
            <a:avLst/>
          </a:prstGeom>
          <a:noFill/>
        </p:spPr>
      </p:pic>
      <p:sp>
        <p:nvSpPr>
          <p:cNvPr id="10" name="TextBox 9"/>
          <p:cNvSpPr txBox="1"/>
          <p:nvPr/>
        </p:nvSpPr>
        <p:spPr>
          <a:xfrm>
            <a:off x="1184948" y="3855397"/>
            <a:ext cx="3054437" cy="577081"/>
          </a:xfrm>
          <a:prstGeom prst="rect">
            <a:avLst/>
          </a:prstGeom>
          <a:noFill/>
        </p:spPr>
        <p:txBody>
          <a:bodyPr wrap="square" rtlCol="0">
            <a:spAutoFit/>
          </a:bodyPr>
          <a:lstStyle/>
          <a:p>
            <a:r>
              <a:rPr lang="en-US" sz="1050" i="1" dirty="0"/>
              <a:t>Stand-alone testing sites (without spokes):  </a:t>
            </a:r>
            <a:r>
              <a:rPr lang="en-US" sz="1050" dirty="0"/>
              <a:t>Receive samples directly from clients and perform POC EID tests on site </a:t>
            </a:r>
          </a:p>
        </p:txBody>
      </p:sp>
      <p:sp>
        <p:nvSpPr>
          <p:cNvPr id="11" name="TextBox 10"/>
          <p:cNvSpPr txBox="1"/>
          <p:nvPr/>
        </p:nvSpPr>
        <p:spPr>
          <a:xfrm>
            <a:off x="4632460" y="3855397"/>
            <a:ext cx="3054437" cy="738664"/>
          </a:xfrm>
          <a:prstGeom prst="rect">
            <a:avLst/>
          </a:prstGeom>
          <a:noFill/>
        </p:spPr>
        <p:txBody>
          <a:bodyPr wrap="square" rtlCol="0">
            <a:spAutoFit/>
          </a:bodyPr>
          <a:lstStyle/>
          <a:p>
            <a:r>
              <a:rPr lang="en-US" sz="1050" i="1" dirty="0"/>
              <a:t>Hub testing sites: </a:t>
            </a:r>
            <a:r>
              <a:rPr lang="en-US" sz="1050" dirty="0"/>
              <a:t>provide testing for patients </a:t>
            </a:r>
          </a:p>
          <a:p>
            <a:r>
              <a:rPr lang="en-US" sz="1050" dirty="0"/>
              <a:t>at that site and for spoke sites</a:t>
            </a:r>
          </a:p>
          <a:p>
            <a:r>
              <a:rPr lang="en-US" sz="1050" i="1" dirty="0"/>
              <a:t>Spoke sites: </a:t>
            </a:r>
            <a:r>
              <a:rPr lang="en-US" sz="1050" dirty="0"/>
              <a:t>regularly send samples to the hub </a:t>
            </a:r>
          </a:p>
          <a:p>
            <a:r>
              <a:rPr lang="en-US" sz="1050" dirty="0"/>
              <a:t>sites for POC EID testing </a:t>
            </a:r>
          </a:p>
        </p:txBody>
      </p:sp>
      <p:cxnSp>
        <p:nvCxnSpPr>
          <p:cNvPr id="13" name="Straight Connector 12"/>
          <p:cNvCxnSpPr/>
          <p:nvPr/>
        </p:nvCxnSpPr>
        <p:spPr>
          <a:xfrm>
            <a:off x="264713" y="762000"/>
            <a:ext cx="8690426" cy="0"/>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Content Placeholder 3"/>
          <p:cNvGraphicFramePr>
            <a:graphicFrameLocks/>
          </p:cNvGraphicFramePr>
          <p:nvPr>
            <p:extLst/>
          </p:nvPr>
        </p:nvGraphicFramePr>
        <p:xfrm>
          <a:off x="264713" y="4724401"/>
          <a:ext cx="8229599" cy="1799652"/>
        </p:xfrm>
        <a:graphic>
          <a:graphicData uri="http://schemas.openxmlformats.org/drawingml/2006/table">
            <a:tbl>
              <a:tblPr firstRow="1" bandRow="1">
                <a:tableStyleId>{17292A2E-F333-43FB-9621-5CBBE7FDCDCB}</a:tableStyleId>
              </a:tblPr>
              <a:tblGrid>
                <a:gridCol w="2895600"/>
                <a:gridCol w="2780292"/>
                <a:gridCol w="2553707"/>
              </a:tblGrid>
              <a:tr h="304799">
                <a:tc>
                  <a:txBody>
                    <a:bodyPr/>
                    <a:lstStyle/>
                    <a:p>
                      <a:pPr marL="0" marR="0" algn="l"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 </a:t>
                      </a:r>
                      <a:r>
                        <a:rPr lang="en-US" sz="1200" kern="1200" dirty="0" smtClean="0">
                          <a:latin typeface="Arial" panose="020B0604020202020204" pitchFamily="34" charset="0"/>
                          <a:cs typeface="Arial" panose="020B0604020202020204" pitchFamily="34" charset="0"/>
                        </a:rPr>
                        <a:t>Indicator</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Testing Sites </a:t>
                      </a:r>
                      <a:r>
                        <a:rPr lang="en-US" sz="1200" kern="1200" dirty="0" smtClean="0">
                          <a:latin typeface="Arial" panose="020B0604020202020204" pitchFamily="34" charset="0"/>
                          <a:cs typeface="Arial" panose="020B0604020202020204" pitchFamily="34" charset="0"/>
                        </a:rPr>
                        <a:t> (n</a:t>
                      </a:r>
                      <a:r>
                        <a:rPr lang="en-US" sz="1200" kern="1200" baseline="0" dirty="0" smtClean="0">
                          <a:latin typeface="Arial" panose="020B0604020202020204" pitchFamily="34" charset="0"/>
                          <a:cs typeface="Arial" panose="020B0604020202020204" pitchFamily="34" charset="0"/>
                        </a:rPr>
                        <a:t> = 28 sites</a:t>
                      </a:r>
                      <a:r>
                        <a:rPr lang="en-US" sz="1200" kern="1200" dirty="0" smtClean="0">
                          <a:latin typeface="Arial" panose="020B0604020202020204" pitchFamily="34" charset="0"/>
                          <a:cs typeface="Arial" panose="020B0604020202020204" pitchFamily="34" charset="0"/>
                        </a:rPr>
                        <a:t>)</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Spoke </a:t>
                      </a:r>
                      <a:r>
                        <a:rPr lang="en-US" sz="1200" kern="1200" dirty="0" smtClean="0">
                          <a:latin typeface="Arial" panose="020B0604020202020204" pitchFamily="34" charset="0"/>
                          <a:cs typeface="Arial" panose="020B0604020202020204" pitchFamily="34" charset="0"/>
                        </a:rPr>
                        <a:t>Sites  (n = 67 sites)</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r>
              <a:tr h="275653">
                <a:tc>
                  <a:txBody>
                    <a:bodyPr/>
                    <a:lstStyle/>
                    <a:p>
                      <a:pPr marL="0" marR="0" algn="l"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 of results returned to caregiver</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99.5%</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99.9%</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r>
              <a:tr h="457200">
                <a:tc>
                  <a:txBody>
                    <a:bodyPr/>
                    <a:lstStyle/>
                    <a:p>
                      <a:pPr marL="0" marR="0" algn="l"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Median turnaround time from blood sampling to caregiver receipt of results</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0 days (range: 0-33 days)</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2 days (range: </a:t>
                      </a:r>
                      <a:r>
                        <a:rPr lang="en-US" sz="1200" kern="1200" dirty="0" smtClean="0">
                          <a:latin typeface="Arial" panose="020B0604020202020204" pitchFamily="34" charset="0"/>
                          <a:cs typeface="Arial" panose="020B0604020202020204" pitchFamily="34" charset="0"/>
                        </a:rPr>
                        <a:t>0-38 </a:t>
                      </a:r>
                      <a:r>
                        <a:rPr lang="en-US" sz="1200" kern="1200" dirty="0">
                          <a:latin typeface="Arial" panose="020B0604020202020204" pitchFamily="34" charset="0"/>
                          <a:cs typeface="Arial" panose="020B0604020202020204" pitchFamily="34" charset="0"/>
                        </a:rPr>
                        <a:t>days)</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r>
              <a:tr h="457200">
                <a:tc>
                  <a:txBody>
                    <a:bodyPr/>
                    <a:lstStyle/>
                    <a:p>
                      <a:pPr marL="0" marR="0" algn="l"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Median turnaround time from receipt of results to initiation on treatment</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0 days (range: 0-28 days)</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0 days (range: 0-7 days)</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r>
              <a:tr h="304800">
                <a:tc>
                  <a:txBody>
                    <a:bodyPr/>
                    <a:lstStyle/>
                    <a:p>
                      <a:pPr marL="0" marR="0" algn="l"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 HIV-Infected children initiated on </a:t>
                      </a:r>
                      <a:r>
                        <a:rPr lang="en-US" sz="1200" kern="1200" dirty="0" smtClean="0">
                          <a:latin typeface="Arial" panose="020B0604020202020204" pitchFamily="34" charset="0"/>
                          <a:cs typeface="Arial" panose="020B0604020202020204" pitchFamily="34" charset="0"/>
                        </a:rPr>
                        <a:t>ART</a:t>
                      </a:r>
                      <a:endParaRPr lang="en-US" sz="1200" kern="1200" dirty="0">
                        <a:solidFill>
                          <a:schemeClr val="tx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88.5%</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c>
                  <a:txBody>
                    <a:bodyPr/>
                    <a:lstStyle/>
                    <a:p>
                      <a:pPr marL="0" marR="0" algn="ctr" defTabSz="457200" rtl="0" eaLnBrk="1" latinLnBrk="0" hangingPunct="1">
                        <a:lnSpc>
                          <a:spcPct val="107000"/>
                        </a:lnSpc>
                        <a:spcBef>
                          <a:spcPts val="0"/>
                        </a:spcBef>
                        <a:spcAft>
                          <a:spcPts val="0"/>
                        </a:spcAft>
                      </a:pPr>
                      <a:r>
                        <a:rPr lang="en-US" sz="1200" kern="1200" dirty="0">
                          <a:latin typeface="Arial" panose="020B0604020202020204" pitchFamily="34" charset="0"/>
                          <a:cs typeface="Arial" panose="020B0604020202020204" pitchFamily="34" charset="0"/>
                        </a:rPr>
                        <a:t>80.6%</a:t>
                      </a:r>
                      <a:endParaRPr lang="en-US" sz="1200" kern="1200" dirty="0">
                        <a:solidFill>
                          <a:schemeClr val="dk1"/>
                        </a:solidFill>
                        <a:latin typeface="Arial" panose="020B0604020202020204" pitchFamily="34" charset="0"/>
                        <a:ea typeface="+mn-ea"/>
                        <a:cs typeface="Arial" panose="020B0604020202020204" pitchFamily="34" charset="0"/>
                      </a:endParaRPr>
                    </a:p>
                  </a:txBody>
                  <a:tcPr marL="68580" marR="68580" marT="0" marB="0"/>
                </a:tc>
              </a:tr>
            </a:tbl>
          </a:graphicData>
        </a:graphic>
      </p:graphicFrame>
      <p:pic>
        <p:nvPicPr>
          <p:cNvPr id="14" name="Picture 13"/>
          <p:cNvPicPr>
            <a:picLocks noChangeAspect="1"/>
          </p:cNvPicPr>
          <p:nvPr/>
        </p:nvPicPr>
        <p:blipFill>
          <a:blip r:embed="rId5"/>
          <a:stretch>
            <a:fillRect/>
          </a:stretch>
        </p:blipFill>
        <p:spPr>
          <a:xfrm>
            <a:off x="7924800" y="280627"/>
            <a:ext cx="797246" cy="313584"/>
          </a:xfrm>
          <a:prstGeom prst="rect">
            <a:avLst/>
          </a:prstGeom>
        </p:spPr>
      </p:pic>
      <p:pic>
        <p:nvPicPr>
          <p:cNvPr id="15" name="Picture 14"/>
          <p:cNvPicPr>
            <a:picLocks noChangeAspect="1"/>
          </p:cNvPicPr>
          <p:nvPr/>
        </p:nvPicPr>
        <p:blipFill>
          <a:blip r:embed="rId6"/>
          <a:stretch>
            <a:fillRect/>
          </a:stretch>
        </p:blipFill>
        <p:spPr>
          <a:xfrm>
            <a:off x="297664" y="280505"/>
            <a:ext cx="1122884" cy="307256"/>
          </a:xfrm>
          <a:prstGeom prst="rect">
            <a:avLst/>
          </a:prstGeom>
        </p:spPr>
      </p:pic>
    </p:spTree>
    <p:extLst>
      <p:ext uri="{BB962C8B-B14F-4D97-AF65-F5344CB8AC3E}">
        <p14:creationId xmlns:p14="http://schemas.microsoft.com/office/powerpoint/2010/main" val="486852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DE00DC-103A-4E0F-A58C-FA1831CF03D9}"/>
              </a:ext>
            </a:extLst>
          </p:cNvPr>
          <p:cNvSpPr>
            <a:spLocks noGrp="1"/>
          </p:cNvSpPr>
          <p:nvPr>
            <p:ph type="title"/>
          </p:nvPr>
        </p:nvSpPr>
        <p:spPr>
          <a:xfrm>
            <a:off x="365620" y="1663736"/>
            <a:ext cx="8229600" cy="2895600"/>
          </a:xfrm>
        </p:spPr>
        <p:txBody>
          <a:bodyPr>
            <a:normAutofit/>
          </a:bodyPr>
          <a:lstStyle/>
          <a:p>
            <a:r>
              <a:rPr lang="en-US" sz="4000" dirty="0"/>
              <a:t>Pregnancy</a:t>
            </a:r>
            <a:br>
              <a:rPr lang="en-US" sz="4000" dirty="0"/>
            </a:br>
            <a:r>
              <a:rPr lang="en-US" sz="4000" dirty="0"/>
              <a:t/>
            </a:r>
            <a:br>
              <a:rPr lang="en-US" sz="4000" dirty="0"/>
            </a:br>
            <a:r>
              <a:rPr lang="en-US" sz="4000" dirty="0"/>
              <a:t>Drugs</a:t>
            </a:r>
          </a:p>
        </p:txBody>
      </p:sp>
      <p:pic>
        <p:nvPicPr>
          <p:cNvPr id="4" name="Picture 3" descr="Pregnant woman.">
            <a:extLst>
              <a:ext uri="{FF2B5EF4-FFF2-40B4-BE49-F238E27FC236}">
                <a16:creationId xmlns="" xmlns:a16="http://schemas.microsoft.com/office/drawing/2014/main" id="{A0466E8F-D4DC-454C-804B-1B53D259A6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7" y="228600"/>
            <a:ext cx="1272956"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j03858021">
            <a:extLst>
              <a:ext uri="{FF2B5EF4-FFF2-40B4-BE49-F238E27FC236}">
                <a16:creationId xmlns="" xmlns:a16="http://schemas.microsoft.com/office/drawing/2014/main" id="{516F2653-214A-45FA-9A85-6257276ED50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01987" y="685800"/>
            <a:ext cx="1619798" cy="115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http://www.blogcdn.com/www.bvwellness.com/media/2009/07/woman-taking-pill-450ms063009.jpg">
            <a:extLst>
              <a:ext uri="{FF2B5EF4-FFF2-40B4-BE49-F238E27FC236}">
                <a16:creationId xmlns="" xmlns:a16="http://schemas.microsoft.com/office/drawing/2014/main" id="{90D60213-5682-40F1-998C-490A21DF851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399" y="4518864"/>
            <a:ext cx="1824137" cy="1657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s://s3.amazonaws.com/hmidrugcms-drugimages/PROD/US/244c01e27de044e984e0048f904f1d8d-tivicay_435546.jpg">
            <a:extLst>
              <a:ext uri="{FF2B5EF4-FFF2-40B4-BE49-F238E27FC236}">
                <a16:creationId xmlns="" xmlns:a16="http://schemas.microsoft.com/office/drawing/2014/main" id="{D34415EE-D784-4A8A-AAF4-D4934669947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7587" y="3871344"/>
            <a:ext cx="914400" cy="914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8" name="Picture 6" descr="http://www.medicalook.com/reviews/Efavirenz.jpg">
            <a:extLst>
              <a:ext uri="{FF2B5EF4-FFF2-40B4-BE49-F238E27FC236}">
                <a16:creationId xmlns="" xmlns:a16="http://schemas.microsoft.com/office/drawing/2014/main" id="{08298F00-E5C3-4781-8C95-F0043C25806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2456" y="4255010"/>
            <a:ext cx="721817" cy="9239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9" name="Picture 8" descr="https://31.media.tumblr.com/6e89c3018ae16f0880b7c4e4557edeaa/tumblr_inline_ndwezhLCfe1s0kayn.gif">
            <a:extLst>
              <a:ext uri="{FF2B5EF4-FFF2-40B4-BE49-F238E27FC236}">
                <a16:creationId xmlns="" xmlns:a16="http://schemas.microsoft.com/office/drawing/2014/main" id="{2B2DF22B-4703-4079-B2BC-2EBA252940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93296" y="5110850"/>
            <a:ext cx="726965" cy="11690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6" name="Picture 2" descr="https://tse1.mm.bing.net/th?id=OIP.GUcowMpSPTGJwQQPOn-XCAEsDi&amp;pid=15.1&amp;P=0&amp;w=225&amp;h=171">
            <a:extLst>
              <a:ext uri="{FF2B5EF4-FFF2-40B4-BE49-F238E27FC236}">
                <a16:creationId xmlns="" xmlns:a16="http://schemas.microsoft.com/office/drawing/2014/main" id="{540817ED-C5C0-48EE-878E-71A60E0ABB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7582" y="5362575"/>
            <a:ext cx="1071563" cy="809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598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182" y="311894"/>
            <a:ext cx="8632957" cy="795181"/>
          </a:xfrm>
        </p:spPr>
        <p:txBody>
          <a:bodyPr>
            <a:normAutofit fontScale="90000"/>
          </a:bodyPr>
          <a:lstStyle/>
          <a:p>
            <a:r>
              <a:rPr lang="en-US" dirty="0" smtClean="0">
                <a:ea typeface="+mn-ea"/>
              </a:rPr>
              <a:t>Comparing Conventional to POC EID</a:t>
            </a:r>
            <a:br>
              <a:rPr lang="en-US" dirty="0" smtClean="0">
                <a:ea typeface="+mn-ea"/>
              </a:rPr>
            </a:br>
            <a:r>
              <a:rPr lang="en-US" sz="2200" i="1" dirty="0" smtClean="0">
                <a:solidFill>
                  <a:schemeClr val="tx1"/>
                </a:solidFill>
                <a:ea typeface="+mn-ea"/>
              </a:rPr>
              <a:t>Cohn J et al.  9</a:t>
            </a:r>
            <a:r>
              <a:rPr lang="en-US" sz="2200" i="1" baseline="30000" dirty="0" smtClean="0">
                <a:solidFill>
                  <a:schemeClr val="tx1"/>
                </a:solidFill>
                <a:ea typeface="+mn-ea"/>
              </a:rPr>
              <a:t>th</a:t>
            </a:r>
            <a:r>
              <a:rPr lang="en-US" sz="2200" i="1" dirty="0" smtClean="0">
                <a:solidFill>
                  <a:schemeClr val="tx1"/>
                </a:solidFill>
                <a:ea typeface="+mn-ea"/>
              </a:rPr>
              <a:t> Pediatric HIV Workshop, Paris, 2017 </a:t>
            </a:r>
            <a:endParaRPr lang="en-US" sz="2200" i="1" dirty="0">
              <a:ea typeface="+mn-ea"/>
            </a:endParaRPr>
          </a:p>
        </p:txBody>
      </p:sp>
      <p:cxnSp>
        <p:nvCxnSpPr>
          <p:cNvPr id="13" name="Straight Connector 12"/>
          <p:cNvCxnSpPr/>
          <p:nvPr/>
        </p:nvCxnSpPr>
        <p:spPr>
          <a:xfrm>
            <a:off x="322182" y="1143000"/>
            <a:ext cx="8690426" cy="0"/>
          </a:xfrm>
          <a:prstGeom prst="line">
            <a:avLst/>
          </a:prstGeom>
          <a:ln w="6350">
            <a:solidFill>
              <a:srgbClr val="C00000"/>
            </a:solidFill>
          </a:ln>
          <a:effectLst/>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208798939"/>
              </p:ext>
            </p:extLst>
          </p:nvPr>
        </p:nvGraphicFramePr>
        <p:xfrm>
          <a:off x="330420" y="1385550"/>
          <a:ext cx="8487160" cy="3424212"/>
        </p:xfrm>
        <a:graphic>
          <a:graphicData uri="http://schemas.openxmlformats.org/drawingml/2006/table">
            <a:tbl>
              <a:tblPr firstRow="1" bandRow="1">
                <a:tableStyleId>{17292A2E-F333-43FB-9621-5CBBE7FDCDCB}</a:tableStyleId>
              </a:tblPr>
              <a:tblGrid>
                <a:gridCol w="2777283"/>
                <a:gridCol w="2886819"/>
                <a:gridCol w="2823058"/>
              </a:tblGrid>
              <a:tr h="365664">
                <a:tc>
                  <a:txBody>
                    <a:bodyPr/>
                    <a:lstStyle/>
                    <a:p>
                      <a:pPr algn="ctr"/>
                      <a:r>
                        <a:rPr lang="en-US" dirty="0" smtClean="0">
                          <a:latin typeface="Arial" panose="020B0604020202020204" pitchFamily="34" charset="0"/>
                          <a:cs typeface="Arial" panose="020B0604020202020204" pitchFamily="34" charset="0"/>
                        </a:rPr>
                        <a:t>Indicator</a:t>
                      </a:r>
                      <a:endParaRPr lang="en-US" dirty="0">
                        <a:latin typeface="Arial" panose="020B0604020202020204" pitchFamily="34" charset="0"/>
                        <a:cs typeface="Arial" panose="020B0604020202020204" pitchFamily="34" charset="0"/>
                      </a:endParaRPr>
                    </a:p>
                  </a:txBody>
                  <a:tcPr/>
                </a:tc>
                <a:tc>
                  <a:txBody>
                    <a:bodyPr/>
                    <a:lstStyle/>
                    <a:p>
                      <a:pPr algn="ctr"/>
                      <a:r>
                        <a:rPr lang="en-US" baseline="0" dirty="0" smtClean="0">
                          <a:latin typeface="Arial" panose="020B0604020202020204" pitchFamily="34" charset="0"/>
                          <a:cs typeface="Arial" panose="020B0604020202020204" pitchFamily="34" charset="0"/>
                        </a:rPr>
                        <a:t>Conventional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Point</a:t>
                      </a:r>
                      <a:r>
                        <a:rPr lang="en-US" baseline="0" dirty="0" smtClean="0">
                          <a:latin typeface="Arial" panose="020B0604020202020204" pitchFamily="34" charset="0"/>
                          <a:cs typeface="Arial" panose="020B0604020202020204" pitchFamily="34" charset="0"/>
                        </a:rPr>
                        <a:t>-of-Care</a:t>
                      </a:r>
                      <a:endParaRPr lang="en-US" dirty="0">
                        <a:latin typeface="Arial" panose="020B0604020202020204" pitchFamily="34" charset="0"/>
                        <a:cs typeface="Arial" panose="020B0604020202020204" pitchFamily="34" charset="0"/>
                      </a:endParaRPr>
                    </a:p>
                  </a:txBody>
                  <a:tcPr/>
                </a:tc>
              </a:tr>
              <a:tr h="483897">
                <a:tc>
                  <a:txBody>
                    <a:bodyPr/>
                    <a:lstStyle/>
                    <a:p>
                      <a:r>
                        <a:rPr lang="en-US" dirty="0" smtClean="0">
                          <a:latin typeface="Arial" panose="020B0604020202020204" pitchFamily="34" charset="0"/>
                          <a:cs typeface="Arial" panose="020B0604020202020204" pitchFamily="34" charset="0"/>
                        </a:rPr>
                        <a:t>% Reaching Caregiver:</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72%</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99.7%</a:t>
                      </a:r>
                      <a:endParaRPr lang="en-US" dirty="0">
                        <a:latin typeface="Arial" panose="020B0604020202020204" pitchFamily="34" charset="0"/>
                        <a:cs typeface="Arial" panose="020B0604020202020204" pitchFamily="34" charset="0"/>
                      </a:endParaRPr>
                    </a:p>
                  </a:txBody>
                  <a:tcPr/>
                </a:tc>
              </a:tr>
              <a:tr h="696886">
                <a:tc>
                  <a:txBody>
                    <a:bodyPr/>
                    <a:lstStyle/>
                    <a:p>
                      <a:r>
                        <a:rPr lang="en-US" dirty="0" smtClean="0">
                          <a:latin typeface="Arial" panose="020B0604020202020204" pitchFamily="34" charset="0"/>
                          <a:cs typeface="Arial" panose="020B0604020202020204" pitchFamily="34" charset="0"/>
                        </a:rPr>
                        <a:t>TAT: Blood sample to receipt</a:t>
                      </a:r>
                      <a:r>
                        <a:rPr lang="en-US" baseline="0" dirty="0" smtClean="0">
                          <a:latin typeface="Arial" panose="020B0604020202020204" pitchFamily="34" charset="0"/>
                          <a:cs typeface="Arial" panose="020B0604020202020204" pitchFamily="34" charset="0"/>
                        </a:rPr>
                        <a:t> of results</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53 days [2-438]</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 days [0 – 38]</a:t>
                      </a:r>
                      <a:endParaRPr lang="en-US" dirty="0">
                        <a:latin typeface="Arial" panose="020B0604020202020204" pitchFamily="34" charset="0"/>
                        <a:cs typeface="Arial" panose="020B0604020202020204" pitchFamily="34" charset="0"/>
                      </a:endParaRPr>
                    </a:p>
                  </a:txBody>
                  <a:tcPr/>
                </a:tc>
              </a:tr>
              <a:tr h="696886">
                <a:tc>
                  <a:txBody>
                    <a:bodyPr/>
                    <a:lstStyle/>
                    <a:p>
                      <a:r>
                        <a:rPr lang="en-US" dirty="0" smtClean="0">
                          <a:latin typeface="Arial" panose="020B0604020202020204" pitchFamily="34" charset="0"/>
                          <a:cs typeface="Arial" panose="020B0604020202020204" pitchFamily="34" charset="0"/>
                        </a:rPr>
                        <a:t>TAT:</a:t>
                      </a:r>
                      <a:r>
                        <a:rPr lang="en-US" baseline="0" dirty="0" smtClean="0">
                          <a:latin typeface="Arial" panose="020B0604020202020204" pitchFamily="34" charset="0"/>
                          <a:cs typeface="Arial" panose="020B0604020202020204" pitchFamily="34" charset="0"/>
                        </a:rPr>
                        <a:t> Receipt of results to initiation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 [0-75]</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0 days [0</a:t>
                      </a:r>
                      <a:r>
                        <a:rPr lang="en-US" baseline="0" dirty="0" smtClean="0">
                          <a:latin typeface="Arial" panose="020B0604020202020204" pitchFamily="34" charset="0"/>
                          <a:cs typeface="Arial" panose="020B0604020202020204" pitchFamily="34" charset="0"/>
                        </a:rPr>
                        <a:t> – 28]</a:t>
                      </a:r>
                      <a:endParaRPr lang="en-US" dirty="0">
                        <a:latin typeface="Arial" panose="020B0604020202020204" pitchFamily="34" charset="0"/>
                        <a:cs typeface="Arial" panose="020B0604020202020204" pitchFamily="34" charset="0"/>
                      </a:endParaRPr>
                    </a:p>
                  </a:txBody>
                  <a:tcPr/>
                </a:tc>
              </a:tr>
              <a:tr h="483897">
                <a:tc>
                  <a:txBody>
                    <a:bodyPr/>
                    <a:lstStyle/>
                    <a:p>
                      <a:r>
                        <a:rPr lang="en-US" dirty="0" smtClean="0">
                          <a:latin typeface="Arial" panose="020B0604020202020204" pitchFamily="34" charset="0"/>
                          <a:cs typeface="Arial" panose="020B0604020202020204" pitchFamily="34" charset="0"/>
                        </a:rPr>
                        <a:t>% initiation on treatment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72.4%</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86.8%</a:t>
                      </a:r>
                      <a:endParaRPr lang="en-US" dirty="0">
                        <a:latin typeface="Arial" panose="020B0604020202020204" pitchFamily="34" charset="0"/>
                        <a:cs typeface="Arial" panose="020B0604020202020204" pitchFamily="34" charset="0"/>
                      </a:endParaRPr>
                    </a:p>
                  </a:txBody>
                  <a:tcPr/>
                </a:tc>
              </a:tr>
              <a:tr h="696886">
                <a:tc>
                  <a:txBody>
                    <a:bodyPr/>
                    <a:lstStyle/>
                    <a:p>
                      <a:r>
                        <a:rPr lang="en-US" dirty="0" smtClean="0">
                          <a:latin typeface="Arial" panose="020B0604020202020204" pitchFamily="34" charset="0"/>
                          <a:cs typeface="Arial" panose="020B0604020202020204" pitchFamily="34" charset="0"/>
                        </a:rPr>
                        <a:t>Cost per test result returned to caregiver*</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a:t>
                      </a:r>
                      <a:r>
                        <a:rPr lang="en-US" sz="1800" kern="1200" dirty="0" smtClean="0">
                          <a:effectLst/>
                          <a:latin typeface="Arial" panose="020B0604020202020204" pitchFamily="34" charset="0"/>
                          <a:cs typeface="Arial" panose="020B0604020202020204" pitchFamily="34" charset="0"/>
                        </a:rPr>
                        <a:t>19.00 -39.00 USD </a:t>
                      </a:r>
                      <a:endParaRPr lang="en-US" dirty="0">
                        <a:latin typeface="Arial" panose="020B0604020202020204" pitchFamily="34" charset="0"/>
                        <a:cs typeface="Arial" panose="020B0604020202020204" pitchFamily="34" charset="0"/>
                      </a:endParaRPr>
                    </a:p>
                  </a:txBody>
                  <a:tcPr/>
                </a:tc>
                <a:tc>
                  <a:txBody>
                    <a:bodyPr/>
                    <a:lstStyle/>
                    <a:p>
                      <a:pPr algn="ctr"/>
                      <a:r>
                        <a:rPr lang="en-US" dirty="0" smtClean="0">
                          <a:latin typeface="Arial" panose="020B0604020202020204" pitchFamily="34" charset="0"/>
                          <a:cs typeface="Arial" panose="020B0604020202020204" pitchFamily="34" charset="0"/>
                        </a:rPr>
                        <a:t>$21.21-32.83 USD</a:t>
                      </a:r>
                      <a:endParaRPr lang="en-US" dirty="0">
                        <a:latin typeface="Arial" panose="020B0604020202020204" pitchFamily="34" charset="0"/>
                        <a:cs typeface="Arial" panose="020B0604020202020204" pitchFamily="34" charset="0"/>
                      </a:endParaRPr>
                    </a:p>
                  </a:txBody>
                  <a:tcPr/>
                </a:tc>
              </a:tr>
            </a:tbl>
          </a:graphicData>
        </a:graphic>
      </p:graphicFrame>
      <p:sp>
        <p:nvSpPr>
          <p:cNvPr id="15" name="Rectangle 14"/>
          <p:cNvSpPr/>
          <p:nvPr/>
        </p:nvSpPr>
        <p:spPr>
          <a:xfrm>
            <a:off x="330420" y="4953000"/>
            <a:ext cx="8487161" cy="646331"/>
          </a:xfrm>
          <a:prstGeom prst="rect">
            <a:avLst/>
          </a:prstGeom>
        </p:spPr>
        <p:txBody>
          <a:bodyPr wrap="square">
            <a:spAutoFit/>
          </a:bodyPr>
          <a:lstStyle/>
          <a:p>
            <a:r>
              <a:rPr lang="en-US" sz="1200" dirty="0" smtClean="0">
                <a:latin typeface="Arial" panose="020B0604020202020204" pitchFamily="34" charset="0"/>
                <a:cs typeface="Arial" panose="020B0604020202020204" pitchFamily="34" charset="0"/>
              </a:rPr>
              <a:t>*Based </a:t>
            </a:r>
            <a:r>
              <a:rPr lang="en-US" sz="1200" dirty="0">
                <a:latin typeface="Arial" panose="020B0604020202020204" pitchFamily="34" charset="0"/>
                <a:cs typeface="Arial" panose="020B0604020202020204" pitchFamily="34" charset="0"/>
              </a:rPr>
              <a:t>on The </a:t>
            </a:r>
            <a:r>
              <a:rPr lang="en-US" sz="1200" dirty="0" smtClean="0">
                <a:latin typeface="Arial" panose="020B0604020202020204" pitchFamily="34" charset="0"/>
                <a:cs typeface="Arial" panose="020B0604020202020204" pitchFamily="34" charset="0"/>
              </a:rPr>
              <a:t>Global </a:t>
            </a:r>
            <a:r>
              <a:rPr lang="en-US" sz="1200" dirty="0">
                <a:latin typeface="Arial" panose="020B0604020202020204" pitchFamily="34" charset="0"/>
                <a:cs typeface="Arial" panose="020B0604020202020204" pitchFamily="34" charset="0"/>
              </a:rPr>
              <a:t>Fund’s </a:t>
            </a:r>
            <a:r>
              <a:rPr lang="en-US" sz="1200" dirty="0" smtClean="0">
                <a:latin typeface="Arial" panose="020B0604020202020204" pitchFamily="34" charset="0"/>
                <a:cs typeface="Arial" panose="020B0604020202020204" pitchFamily="34" charset="0"/>
              </a:rPr>
              <a:t>total cost </a:t>
            </a:r>
            <a:r>
              <a:rPr lang="en-US" sz="1200" dirty="0">
                <a:latin typeface="Arial" panose="020B0604020202020204" pitchFamily="34" charset="0"/>
                <a:cs typeface="Arial" panose="020B0604020202020204" pitchFamily="34" charset="0"/>
              </a:rPr>
              <a:t>of </a:t>
            </a:r>
            <a:r>
              <a:rPr lang="en-US" sz="1200" dirty="0" smtClean="0">
                <a:latin typeface="Arial" panose="020B0604020202020204" pitchFamily="34" charset="0"/>
                <a:cs typeface="Arial" panose="020B0604020202020204" pitchFamily="34" charset="0"/>
              </a:rPr>
              <a:t>ownership estimates reported in the April 2017 </a:t>
            </a:r>
            <a:r>
              <a:rPr lang="en-US" sz="1200" i="1" dirty="0" smtClean="0">
                <a:latin typeface="Arial" panose="020B0604020202020204" pitchFamily="34" charset="0"/>
                <a:cs typeface="Arial" panose="020B0604020202020204" pitchFamily="34" charset="0"/>
              </a:rPr>
              <a:t>HIV Viral Load and EID Selection and Procurement Information Tool,</a:t>
            </a:r>
            <a:r>
              <a:rPr lang="en-US" sz="1200" dirty="0" smtClean="0">
                <a:latin typeface="Arial" panose="020B0604020202020204" pitchFamily="34" charset="0"/>
                <a:cs typeface="Arial" panose="020B0604020202020204" pitchFamily="34" charset="0"/>
              </a:rPr>
              <a:t> and adjusted for a 77.4% return rate for conventional and a 99.6% return rate for point-of-care </a:t>
            </a:r>
            <a:endParaRPr lang="en-US" sz="1200" dirty="0">
              <a:latin typeface="Arial" panose="020B0604020202020204" pitchFamily="34" charset="0"/>
              <a:cs typeface="Arial" panose="020B0604020202020204" pitchFamily="34" charset="0"/>
            </a:endParaRPr>
          </a:p>
        </p:txBody>
      </p:sp>
      <p:pic>
        <p:nvPicPr>
          <p:cNvPr id="16" name="Picture 15"/>
          <p:cNvPicPr>
            <a:picLocks noChangeAspect="1"/>
          </p:cNvPicPr>
          <p:nvPr/>
        </p:nvPicPr>
        <p:blipFill>
          <a:blip r:embed="rId3"/>
          <a:stretch>
            <a:fillRect/>
          </a:stretch>
        </p:blipFill>
        <p:spPr>
          <a:xfrm>
            <a:off x="7899852" y="500132"/>
            <a:ext cx="797246" cy="313584"/>
          </a:xfrm>
          <a:prstGeom prst="rect">
            <a:avLst/>
          </a:prstGeom>
        </p:spPr>
      </p:pic>
      <p:pic>
        <p:nvPicPr>
          <p:cNvPr id="17" name="Picture 16"/>
          <p:cNvPicPr>
            <a:picLocks noChangeAspect="1"/>
          </p:cNvPicPr>
          <p:nvPr/>
        </p:nvPicPr>
        <p:blipFill>
          <a:blip r:embed="rId4"/>
          <a:stretch>
            <a:fillRect/>
          </a:stretch>
        </p:blipFill>
        <p:spPr>
          <a:xfrm>
            <a:off x="330420" y="504401"/>
            <a:ext cx="1122884" cy="307256"/>
          </a:xfrm>
          <a:prstGeom prst="rect">
            <a:avLst/>
          </a:prstGeom>
        </p:spPr>
      </p:pic>
      <p:sp>
        <p:nvSpPr>
          <p:cNvPr id="8" name="TextBox 7"/>
          <p:cNvSpPr txBox="1"/>
          <p:nvPr/>
        </p:nvSpPr>
        <p:spPr>
          <a:xfrm>
            <a:off x="199980" y="5715000"/>
            <a:ext cx="4676820" cy="738664"/>
          </a:xfrm>
          <a:prstGeom prst="rect">
            <a:avLst/>
          </a:prstGeom>
          <a:noFill/>
        </p:spPr>
        <p:txBody>
          <a:bodyPr wrap="square" rtlCol="0">
            <a:spAutoFit/>
          </a:bodyPr>
          <a:lstStyle/>
          <a:p>
            <a:r>
              <a:rPr lang="en-US" sz="1400" b="1" i="1" dirty="0">
                <a:solidFill>
                  <a:srgbClr val="DF551C"/>
                </a:solidFill>
                <a:latin typeface="Arial" panose="020B0604020202020204" pitchFamily="34" charset="0"/>
                <a:cs typeface="Arial" panose="020B0604020202020204" pitchFamily="34" charset="0"/>
              </a:rPr>
              <a:t>Conventional EID</a:t>
            </a:r>
            <a:r>
              <a:rPr lang="en-US" sz="1400" dirty="0">
                <a:solidFill>
                  <a:srgbClr val="DF551C"/>
                </a:solidFill>
                <a:latin typeface="Arial" panose="020B0604020202020204" pitchFamily="34" charset="0"/>
                <a:cs typeface="Arial" panose="020B0604020202020204" pitchFamily="34" charset="0"/>
              </a:rPr>
              <a:t>: Median days between </a:t>
            </a:r>
            <a:r>
              <a:rPr lang="en-US" sz="1400" u="sng" dirty="0">
                <a:solidFill>
                  <a:srgbClr val="DF551C"/>
                </a:solidFill>
                <a:latin typeface="Arial" panose="020B0604020202020204" pitchFamily="34" charset="0"/>
                <a:cs typeface="Arial" panose="020B0604020202020204" pitchFamily="34" charset="0"/>
              </a:rPr>
              <a:t>blood sample collection</a:t>
            </a:r>
            <a:r>
              <a:rPr lang="en-US" sz="1400" dirty="0">
                <a:solidFill>
                  <a:srgbClr val="DF551C"/>
                </a:solidFill>
                <a:latin typeface="Arial" panose="020B0604020202020204" pitchFamily="34" charset="0"/>
                <a:cs typeface="Arial" panose="020B0604020202020204" pitchFamily="34" charset="0"/>
              </a:rPr>
              <a:t> and </a:t>
            </a:r>
            <a:r>
              <a:rPr lang="en-US" sz="1400" u="sng" dirty="0">
                <a:solidFill>
                  <a:srgbClr val="DF551C"/>
                </a:solidFill>
                <a:latin typeface="Arial" panose="020B0604020202020204" pitchFamily="34" charset="0"/>
                <a:cs typeface="Arial" panose="020B0604020202020204" pitchFamily="34" charset="0"/>
              </a:rPr>
              <a:t>initiation on treatment for HIV-infected kids</a:t>
            </a:r>
            <a:r>
              <a:rPr lang="en-US" sz="1400" dirty="0">
                <a:solidFill>
                  <a:srgbClr val="DF551C"/>
                </a:solidFill>
                <a:latin typeface="Arial" panose="020B0604020202020204" pitchFamily="34" charset="0"/>
                <a:cs typeface="Arial" panose="020B0604020202020204" pitchFamily="34" charset="0"/>
              </a:rPr>
              <a:t>: </a:t>
            </a:r>
            <a:r>
              <a:rPr lang="en-US" sz="1400" b="1" dirty="0" smtClean="0">
                <a:solidFill>
                  <a:srgbClr val="DF551C"/>
                </a:solidFill>
                <a:latin typeface="Arial" panose="020B0604020202020204" pitchFamily="34" charset="0"/>
                <a:cs typeface="Arial" panose="020B0604020202020204" pitchFamily="34" charset="0"/>
              </a:rPr>
              <a:t>51.5 </a:t>
            </a:r>
            <a:r>
              <a:rPr lang="en-US" sz="1400" b="1" dirty="0">
                <a:solidFill>
                  <a:srgbClr val="DF551C"/>
                </a:solidFill>
                <a:latin typeface="Arial" panose="020B0604020202020204" pitchFamily="34" charset="0"/>
                <a:cs typeface="Arial" panose="020B0604020202020204" pitchFamily="34" charset="0"/>
              </a:rPr>
              <a:t>[range </a:t>
            </a:r>
            <a:r>
              <a:rPr lang="en-US" sz="1400" b="1" dirty="0" smtClean="0">
                <a:solidFill>
                  <a:srgbClr val="DF551C"/>
                </a:solidFill>
                <a:latin typeface="Arial" panose="020B0604020202020204" pitchFamily="34" charset="0"/>
                <a:cs typeface="Arial" panose="020B0604020202020204" pitchFamily="34" charset="0"/>
              </a:rPr>
              <a:t>17 </a:t>
            </a:r>
            <a:r>
              <a:rPr lang="en-US" sz="1400" b="1" dirty="0">
                <a:solidFill>
                  <a:srgbClr val="DF551C"/>
                </a:solidFill>
                <a:latin typeface="Arial" panose="020B0604020202020204" pitchFamily="34" charset="0"/>
                <a:cs typeface="Arial" panose="020B0604020202020204" pitchFamily="34" charset="0"/>
              </a:rPr>
              <a:t>– 156]</a:t>
            </a:r>
          </a:p>
        </p:txBody>
      </p:sp>
      <p:sp>
        <p:nvSpPr>
          <p:cNvPr id="9" name="TextBox 8"/>
          <p:cNvSpPr txBox="1"/>
          <p:nvPr/>
        </p:nvSpPr>
        <p:spPr>
          <a:xfrm>
            <a:off x="4724400" y="5709966"/>
            <a:ext cx="4495800" cy="738664"/>
          </a:xfrm>
          <a:prstGeom prst="rect">
            <a:avLst/>
          </a:prstGeom>
          <a:noFill/>
        </p:spPr>
        <p:txBody>
          <a:bodyPr wrap="square" rtlCol="0">
            <a:spAutoFit/>
          </a:bodyPr>
          <a:lstStyle/>
          <a:p>
            <a:r>
              <a:rPr lang="en-US" sz="1400" b="1" i="1" dirty="0" smtClean="0">
                <a:solidFill>
                  <a:schemeClr val="accent1">
                    <a:lumMod val="75000"/>
                  </a:schemeClr>
                </a:solidFill>
                <a:latin typeface="Arial" panose="020B0604020202020204" pitchFamily="34" charset="0"/>
                <a:cs typeface="Arial" panose="020B0604020202020204" pitchFamily="34" charset="0"/>
              </a:rPr>
              <a:t>POC EID: </a:t>
            </a:r>
            <a:r>
              <a:rPr lang="en-US" sz="1400" dirty="0" smtClean="0">
                <a:solidFill>
                  <a:schemeClr val="accent1">
                    <a:lumMod val="75000"/>
                  </a:schemeClr>
                </a:solidFill>
                <a:latin typeface="Arial" panose="020B0604020202020204" pitchFamily="34" charset="0"/>
                <a:cs typeface="Arial" panose="020B0604020202020204" pitchFamily="34" charset="0"/>
              </a:rPr>
              <a:t>Median days </a:t>
            </a:r>
            <a:r>
              <a:rPr lang="en-US" sz="1400" dirty="0">
                <a:solidFill>
                  <a:schemeClr val="accent1">
                    <a:lumMod val="75000"/>
                  </a:schemeClr>
                </a:solidFill>
                <a:latin typeface="Arial" panose="020B0604020202020204" pitchFamily="34" charset="0"/>
                <a:cs typeface="Arial" panose="020B0604020202020204" pitchFamily="34" charset="0"/>
              </a:rPr>
              <a:t>b</a:t>
            </a:r>
            <a:r>
              <a:rPr lang="en-US" sz="1400" dirty="0" smtClean="0">
                <a:solidFill>
                  <a:schemeClr val="accent1">
                    <a:lumMod val="75000"/>
                  </a:schemeClr>
                </a:solidFill>
                <a:latin typeface="Arial" panose="020B0604020202020204" pitchFamily="34" charset="0"/>
                <a:cs typeface="Arial" panose="020B0604020202020204" pitchFamily="34" charset="0"/>
              </a:rPr>
              <a:t>etween </a:t>
            </a:r>
            <a:r>
              <a:rPr lang="en-US" sz="1400" u="sng" dirty="0">
                <a:solidFill>
                  <a:schemeClr val="accent1">
                    <a:lumMod val="75000"/>
                  </a:schemeClr>
                </a:solidFill>
                <a:latin typeface="Arial" panose="020B0604020202020204" pitchFamily="34" charset="0"/>
                <a:cs typeface="Arial" panose="020B0604020202020204" pitchFamily="34" charset="0"/>
              </a:rPr>
              <a:t>b</a:t>
            </a:r>
            <a:r>
              <a:rPr lang="en-US" sz="1400" u="sng" dirty="0" smtClean="0">
                <a:solidFill>
                  <a:schemeClr val="accent1">
                    <a:lumMod val="75000"/>
                  </a:schemeClr>
                </a:solidFill>
                <a:latin typeface="Arial" panose="020B0604020202020204" pitchFamily="34" charset="0"/>
                <a:cs typeface="Arial" panose="020B0604020202020204" pitchFamily="34" charset="0"/>
              </a:rPr>
              <a:t>lood </a:t>
            </a:r>
            <a:r>
              <a:rPr lang="en-US" sz="1400" u="sng" dirty="0">
                <a:solidFill>
                  <a:schemeClr val="accent1">
                    <a:lumMod val="75000"/>
                  </a:schemeClr>
                </a:solidFill>
                <a:latin typeface="Arial" panose="020B0604020202020204" pitchFamily="34" charset="0"/>
                <a:cs typeface="Arial" panose="020B0604020202020204" pitchFamily="34" charset="0"/>
              </a:rPr>
              <a:t>s</a:t>
            </a:r>
            <a:r>
              <a:rPr lang="en-US" sz="1400" u="sng" dirty="0" smtClean="0">
                <a:solidFill>
                  <a:schemeClr val="accent1">
                    <a:lumMod val="75000"/>
                  </a:schemeClr>
                </a:solidFill>
                <a:latin typeface="Arial" panose="020B0604020202020204" pitchFamily="34" charset="0"/>
                <a:cs typeface="Arial" panose="020B0604020202020204" pitchFamily="34" charset="0"/>
              </a:rPr>
              <a:t>ample </a:t>
            </a:r>
            <a:r>
              <a:rPr lang="en-US" sz="1400" u="sng" dirty="0">
                <a:solidFill>
                  <a:schemeClr val="accent1">
                    <a:lumMod val="75000"/>
                  </a:schemeClr>
                </a:solidFill>
                <a:latin typeface="Arial" panose="020B0604020202020204" pitchFamily="34" charset="0"/>
                <a:cs typeface="Arial" panose="020B0604020202020204" pitchFamily="34" charset="0"/>
              </a:rPr>
              <a:t>c</a:t>
            </a:r>
            <a:r>
              <a:rPr lang="en-US" sz="1400" u="sng" dirty="0" smtClean="0">
                <a:solidFill>
                  <a:schemeClr val="accent1">
                    <a:lumMod val="75000"/>
                  </a:schemeClr>
                </a:solidFill>
                <a:latin typeface="Arial" panose="020B0604020202020204" pitchFamily="34" charset="0"/>
                <a:cs typeface="Arial" panose="020B0604020202020204" pitchFamily="34" charset="0"/>
              </a:rPr>
              <a:t>ollection</a:t>
            </a:r>
            <a:r>
              <a:rPr lang="en-US" sz="1400" dirty="0" smtClean="0">
                <a:solidFill>
                  <a:schemeClr val="accent1">
                    <a:lumMod val="75000"/>
                  </a:schemeClr>
                </a:solidFill>
                <a:latin typeface="Arial" panose="020B0604020202020204" pitchFamily="34" charset="0"/>
                <a:cs typeface="Arial" panose="020B0604020202020204" pitchFamily="34" charset="0"/>
              </a:rPr>
              <a:t> and </a:t>
            </a:r>
            <a:r>
              <a:rPr lang="en-US" sz="1400" u="sng" dirty="0" smtClean="0">
                <a:solidFill>
                  <a:schemeClr val="accent1">
                    <a:lumMod val="75000"/>
                  </a:schemeClr>
                </a:solidFill>
                <a:latin typeface="Arial" panose="020B0604020202020204" pitchFamily="34" charset="0"/>
                <a:cs typeface="Arial" panose="020B0604020202020204" pitchFamily="34" charset="0"/>
              </a:rPr>
              <a:t>initiation on treatment for HIV-infected kids</a:t>
            </a:r>
            <a:r>
              <a:rPr lang="en-US" sz="1400" b="1" dirty="0" smtClean="0">
                <a:solidFill>
                  <a:schemeClr val="accent1">
                    <a:lumMod val="75000"/>
                  </a:schemeClr>
                </a:solidFill>
                <a:latin typeface="Arial" panose="020B0604020202020204" pitchFamily="34" charset="0"/>
                <a:cs typeface="Arial" panose="020B0604020202020204" pitchFamily="34" charset="0"/>
              </a:rPr>
              <a:t>: </a:t>
            </a:r>
            <a:r>
              <a:rPr lang="en-US" sz="1400" b="1" dirty="0" smtClean="0">
                <a:solidFill>
                  <a:schemeClr val="tx2"/>
                </a:solidFill>
                <a:latin typeface="Arial" panose="020B0604020202020204" pitchFamily="34" charset="0"/>
                <a:cs typeface="Arial" panose="020B0604020202020204" pitchFamily="34" charset="0"/>
              </a:rPr>
              <a:t>0</a:t>
            </a:r>
            <a:r>
              <a:rPr lang="en-US" sz="1400" b="1" dirty="0" smtClean="0">
                <a:solidFill>
                  <a:schemeClr val="accent1">
                    <a:lumMod val="75000"/>
                  </a:schemeClr>
                </a:solidFill>
                <a:latin typeface="Arial" panose="020B0604020202020204" pitchFamily="34" charset="0"/>
                <a:cs typeface="Arial" panose="020B0604020202020204" pitchFamily="34" charset="0"/>
              </a:rPr>
              <a:t> [range 0 - 38]</a:t>
            </a:r>
            <a:endParaRPr lang="en-US" sz="1400" b="1"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1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5B2F3-3BCB-4D6F-8C90-3E0B9DBF4372}"/>
              </a:ext>
            </a:extLst>
          </p:cNvPr>
          <p:cNvSpPr>
            <a:spLocks noGrp="1"/>
          </p:cNvSpPr>
          <p:nvPr>
            <p:ph type="title"/>
          </p:nvPr>
        </p:nvSpPr>
        <p:spPr>
          <a:xfrm>
            <a:off x="426262" y="132148"/>
            <a:ext cx="8229600" cy="1143000"/>
          </a:xfrm>
        </p:spPr>
        <p:txBody>
          <a:bodyPr>
            <a:normAutofit fontScale="90000"/>
          </a:bodyPr>
          <a:lstStyle/>
          <a:p>
            <a:r>
              <a:rPr lang="en-US" sz="3100" dirty="0"/>
              <a:t>Clinical Impact and Cost-Effectiveness of </a:t>
            </a:r>
            <a:br>
              <a:rPr lang="en-US" sz="3100" dirty="0"/>
            </a:br>
            <a:r>
              <a:rPr lang="en-US" sz="3100" dirty="0"/>
              <a:t>Incorporating POC Assays into EID</a:t>
            </a:r>
            <a:br>
              <a:rPr lang="en-US" sz="3100" dirty="0"/>
            </a:br>
            <a:r>
              <a:rPr lang="en-US" sz="2200" i="1" dirty="0">
                <a:solidFill>
                  <a:schemeClr val="tx1"/>
                </a:solidFill>
              </a:rPr>
              <a:t>Frank SC et al.  9</a:t>
            </a:r>
            <a:r>
              <a:rPr lang="en-US" sz="2200" i="1" baseline="30000" dirty="0">
                <a:solidFill>
                  <a:schemeClr val="tx1"/>
                </a:solidFill>
              </a:rPr>
              <a:t>th</a:t>
            </a:r>
            <a:r>
              <a:rPr lang="en-US" sz="2200" i="1" dirty="0">
                <a:solidFill>
                  <a:schemeClr val="tx1"/>
                </a:solidFill>
              </a:rPr>
              <a:t> IAS Conference, Paris, 2017 Abs.WEAD0105</a:t>
            </a:r>
            <a:endParaRPr lang="en-US" sz="2200" dirty="0"/>
          </a:p>
        </p:txBody>
      </p:sp>
      <p:graphicFrame>
        <p:nvGraphicFramePr>
          <p:cNvPr id="8" name="Content Placeholder 7">
            <a:extLst>
              <a:ext uri="{FF2B5EF4-FFF2-40B4-BE49-F238E27FC236}">
                <a16:creationId xmlns="" xmlns:a16="http://schemas.microsoft.com/office/drawing/2014/main" id="{7214FF7E-69BD-4AD3-831B-BF22AF208DE6}"/>
              </a:ext>
            </a:extLst>
          </p:cNvPr>
          <p:cNvGraphicFramePr>
            <a:graphicFrameLocks noGrp="1"/>
          </p:cNvGraphicFramePr>
          <p:nvPr>
            <p:ph idx="1"/>
            <p:extLst>
              <p:ext uri="{D42A27DB-BD31-4B8C-83A1-F6EECF244321}">
                <p14:modId xmlns:p14="http://schemas.microsoft.com/office/powerpoint/2010/main" val="1697108288"/>
              </p:ext>
            </p:extLst>
          </p:nvPr>
        </p:nvGraphicFramePr>
        <p:xfrm>
          <a:off x="381000" y="4114530"/>
          <a:ext cx="8230141" cy="2514870"/>
        </p:xfrm>
        <a:graphic>
          <a:graphicData uri="http://schemas.openxmlformats.org/drawingml/2006/table">
            <a:tbl>
              <a:tblPr firstRow="1" bandRow="1">
                <a:tableStyleId>{17292A2E-F333-43FB-9621-5CBBE7FDCDCB}</a:tableStyleId>
              </a:tblPr>
              <a:tblGrid>
                <a:gridCol w="4949433">
                  <a:extLst>
                    <a:ext uri="{9D8B030D-6E8A-4147-A177-3AD203B41FA5}">
                      <a16:colId xmlns="" xmlns:a16="http://schemas.microsoft.com/office/drawing/2014/main" val="20000"/>
                    </a:ext>
                  </a:extLst>
                </a:gridCol>
                <a:gridCol w="1599768">
                  <a:extLst>
                    <a:ext uri="{9D8B030D-6E8A-4147-A177-3AD203B41FA5}">
                      <a16:colId xmlns="" xmlns:a16="http://schemas.microsoft.com/office/drawing/2014/main" val="20001"/>
                    </a:ext>
                  </a:extLst>
                </a:gridCol>
                <a:gridCol w="1680940">
                  <a:extLst>
                    <a:ext uri="{9D8B030D-6E8A-4147-A177-3AD203B41FA5}">
                      <a16:colId xmlns="" xmlns:a16="http://schemas.microsoft.com/office/drawing/2014/main" val="20002"/>
                    </a:ext>
                  </a:extLst>
                </a:gridCol>
              </a:tblGrid>
              <a:tr h="0">
                <a:tc>
                  <a:txBody>
                    <a:bodyPr/>
                    <a:lstStyle/>
                    <a:p>
                      <a:pPr marL="0" lvl="1" algn="l"/>
                      <a:r>
                        <a:rPr lang="en-US" sz="1400" b="0" dirty="0">
                          <a:latin typeface="Arial" panose="020B0604020202020204" pitchFamily="34" charset="0"/>
                          <a:cs typeface="Arial" panose="020B0604020202020204" pitchFamily="34" charset="0"/>
                        </a:rPr>
                        <a:t>EID</a:t>
                      </a:r>
                      <a:r>
                        <a:rPr lang="en-US" sz="1400" b="0" baseline="0" dirty="0">
                          <a:latin typeface="Arial" panose="020B0604020202020204" pitchFamily="34" charset="0"/>
                          <a:cs typeface="Arial" panose="020B0604020202020204" pitchFamily="34" charset="0"/>
                        </a:rPr>
                        <a:t> assay inputs</a:t>
                      </a:r>
                      <a:endParaRPr lang="en-US" sz="1400" b="0" dirty="0">
                        <a:latin typeface="Arial" pitchFamily="34" charset="0"/>
                        <a:cs typeface="Arial" pitchFamily="34" charset="0"/>
                      </a:endParaRPr>
                    </a:p>
                  </a:txBody>
                  <a:tcPr marL="112063" marR="112063"/>
                </a:tc>
                <a:tc>
                  <a:txBody>
                    <a:bodyPr/>
                    <a:lstStyle/>
                    <a:p>
                      <a:pPr algn="ctr"/>
                      <a:r>
                        <a:rPr lang="en-US" sz="1400" b="0" dirty="0">
                          <a:latin typeface="Arial" panose="020B0604020202020204" pitchFamily="34" charset="0"/>
                          <a:cs typeface="Arial" panose="020B0604020202020204" pitchFamily="34" charset="0"/>
                        </a:rPr>
                        <a:t>Conventional</a:t>
                      </a:r>
                    </a:p>
                  </a:txBody>
                  <a:tcPr marL="112063" marR="112063"/>
                </a:tc>
                <a:tc>
                  <a:txBody>
                    <a:bodyPr/>
                    <a:lstStyle/>
                    <a:p>
                      <a:pPr algn="ctr"/>
                      <a:r>
                        <a:rPr lang="en-US" sz="1400" b="0" dirty="0">
                          <a:latin typeface="Arial" panose="020B0604020202020204" pitchFamily="34" charset="0"/>
                          <a:cs typeface="Arial" panose="020B0604020202020204" pitchFamily="34" charset="0"/>
                        </a:rPr>
                        <a:t>POC</a:t>
                      </a:r>
                    </a:p>
                  </a:txBody>
                  <a:tcPr marL="112063" marR="112063"/>
                </a:tc>
                <a:extLst>
                  <a:ext uri="{0D108BD9-81ED-4DB2-BD59-A6C34878D82A}">
                    <a16:rowId xmlns="" xmlns:a16="http://schemas.microsoft.com/office/drawing/2014/main" val="10000"/>
                  </a:ext>
                </a:extLst>
              </a:tr>
              <a:tr h="368345">
                <a:tc>
                  <a:txBody>
                    <a:bodyPr/>
                    <a:lstStyle/>
                    <a:p>
                      <a:pPr marL="0" lvl="1" algn="l"/>
                      <a:r>
                        <a:rPr lang="en-US" sz="1400" b="0" dirty="0">
                          <a:latin typeface="Arial" panose="020B0604020202020204" pitchFamily="34" charset="0"/>
                          <a:cs typeface="Arial" panose="020B0604020202020204" pitchFamily="34" charset="0"/>
                        </a:rPr>
                        <a:t>Sensitivity</a:t>
                      </a:r>
                    </a:p>
                  </a:txBody>
                  <a:tcPr marL="112063" marR="112063"/>
                </a:tc>
                <a:tc>
                  <a:txBody>
                    <a:bodyPr/>
                    <a:lstStyle/>
                    <a:p>
                      <a:pPr algn="ctr"/>
                      <a:r>
                        <a:rPr lang="en-US" sz="1400" b="0" dirty="0">
                          <a:latin typeface="Arial" panose="020B0604020202020204" pitchFamily="34" charset="0"/>
                          <a:cs typeface="Arial" panose="020B0604020202020204" pitchFamily="34" charset="0"/>
                        </a:rPr>
                        <a:t>100%</a:t>
                      </a:r>
                    </a:p>
                  </a:txBody>
                  <a:tcPr marL="112063" marR="112063"/>
                </a:tc>
                <a:tc>
                  <a:txBody>
                    <a:bodyPr/>
                    <a:lstStyle/>
                    <a:p>
                      <a:pPr algn="ctr"/>
                      <a:r>
                        <a:rPr lang="en-US" sz="1400" b="1" dirty="0">
                          <a:latin typeface="Arial" panose="020B0604020202020204" pitchFamily="34" charset="0"/>
                          <a:cs typeface="Arial" panose="020B0604020202020204" pitchFamily="34" charset="0"/>
                        </a:rPr>
                        <a:t>96.9%</a:t>
                      </a:r>
                    </a:p>
                  </a:txBody>
                  <a:tcPr marL="112063" marR="112063"/>
                </a:tc>
                <a:extLst>
                  <a:ext uri="{0D108BD9-81ED-4DB2-BD59-A6C34878D82A}">
                    <a16:rowId xmlns="" xmlns:a16="http://schemas.microsoft.com/office/drawing/2014/main" val="10001"/>
                  </a:ext>
                </a:extLst>
              </a:tr>
              <a:tr h="368345">
                <a:tc>
                  <a:txBody>
                    <a:bodyPr/>
                    <a:lstStyle/>
                    <a:p>
                      <a:pPr marL="0" lvl="1" algn="l"/>
                      <a:r>
                        <a:rPr lang="en-US" sz="1400" b="0" dirty="0">
                          <a:latin typeface="Arial" panose="020B0604020202020204" pitchFamily="34" charset="0"/>
                          <a:cs typeface="Arial" panose="020B0604020202020204" pitchFamily="34" charset="0"/>
                        </a:rPr>
                        <a:t>Specificity</a:t>
                      </a:r>
                    </a:p>
                  </a:txBody>
                  <a:tcPr marL="112063" marR="11206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99.6%</a:t>
                      </a:r>
                    </a:p>
                  </a:txBody>
                  <a:tcPr marL="112063" marR="11206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dirty="0">
                          <a:latin typeface="Arial" panose="020B0604020202020204" pitchFamily="34" charset="0"/>
                          <a:cs typeface="Arial" panose="020B0604020202020204" pitchFamily="34" charset="0"/>
                        </a:rPr>
                        <a:t>100%</a:t>
                      </a:r>
                    </a:p>
                  </a:txBody>
                  <a:tcPr marL="112063" marR="112063"/>
                </a:tc>
                <a:extLst>
                  <a:ext uri="{0D108BD9-81ED-4DB2-BD59-A6C34878D82A}">
                    <a16:rowId xmlns="" xmlns:a16="http://schemas.microsoft.com/office/drawing/2014/main" val="10002"/>
                  </a:ext>
                </a:extLst>
              </a:tr>
              <a:tr h="368345">
                <a:tc>
                  <a:txBody>
                    <a:bodyPr/>
                    <a:lstStyle/>
                    <a:p>
                      <a:pPr marL="0" lvl="1" algn="l"/>
                      <a:r>
                        <a:rPr lang="en-US" sz="1400" b="0" dirty="0">
                          <a:latin typeface="Arial" panose="020B0604020202020204" pitchFamily="34" charset="0"/>
                          <a:cs typeface="Arial" panose="020B0604020202020204" pitchFamily="34" charset="0"/>
                        </a:rPr>
                        <a:t>Cost</a:t>
                      </a:r>
                    </a:p>
                  </a:txBody>
                  <a:tcPr marL="112063" marR="112063"/>
                </a:tc>
                <a:tc>
                  <a:txBody>
                    <a:bodyPr/>
                    <a:lstStyle/>
                    <a:p>
                      <a:pPr algn="ctr"/>
                      <a:r>
                        <a:rPr lang="en-US" sz="1400" b="0" dirty="0">
                          <a:latin typeface="Arial" panose="020B0604020202020204" pitchFamily="34" charset="0"/>
                          <a:cs typeface="Arial" panose="020B0604020202020204" pitchFamily="34" charset="0"/>
                        </a:rPr>
                        <a:t>$14.50</a:t>
                      </a:r>
                    </a:p>
                  </a:txBody>
                  <a:tcPr marL="112063" marR="112063"/>
                </a:tc>
                <a:tc>
                  <a:txBody>
                    <a:bodyPr/>
                    <a:lstStyle/>
                    <a:p>
                      <a:pPr algn="ctr"/>
                      <a:r>
                        <a:rPr lang="en-US" sz="1400" b="1" dirty="0">
                          <a:latin typeface="Arial" panose="020B0604020202020204" pitchFamily="34" charset="0"/>
                          <a:cs typeface="Arial" panose="020B0604020202020204" pitchFamily="34" charset="0"/>
                        </a:rPr>
                        <a:t>$21.00</a:t>
                      </a:r>
                    </a:p>
                  </a:txBody>
                  <a:tcPr marL="112063" marR="112063" anchor="ctr"/>
                </a:tc>
                <a:extLst>
                  <a:ext uri="{0D108BD9-81ED-4DB2-BD59-A6C34878D82A}">
                    <a16:rowId xmlns="" xmlns:a16="http://schemas.microsoft.com/office/drawing/2014/main" val="10003"/>
                  </a:ext>
                </a:extLst>
              </a:tr>
              <a:tr h="368345">
                <a:tc>
                  <a:txBody>
                    <a:bodyPr/>
                    <a:lstStyle/>
                    <a:p>
                      <a:pPr marL="0" lvl="1" algn="l"/>
                      <a:r>
                        <a:rPr lang="en-US" sz="1400" b="0" dirty="0">
                          <a:latin typeface="Arial" panose="020B0604020202020204" pitchFamily="34" charset="0"/>
                          <a:cs typeface="Arial" panose="020B0604020202020204" pitchFamily="34" charset="0"/>
                        </a:rPr>
                        <a:t>EID cascade inputs</a:t>
                      </a:r>
                    </a:p>
                  </a:txBody>
                  <a:tcPr marL="112063" marR="112063"/>
                </a:tc>
                <a:tc>
                  <a:txBody>
                    <a:bodyPr/>
                    <a:lstStyle/>
                    <a:p>
                      <a:pPr algn="ctr"/>
                      <a:r>
                        <a:rPr lang="en-US" sz="1400" b="0" dirty="0">
                          <a:latin typeface="Arial" panose="020B0604020202020204" pitchFamily="34" charset="0"/>
                          <a:cs typeface="Arial" panose="020B0604020202020204" pitchFamily="34" charset="0"/>
                        </a:rPr>
                        <a:t>Conventional</a:t>
                      </a:r>
                    </a:p>
                  </a:txBody>
                  <a:tcPr marL="112063" marR="112063"/>
                </a:tc>
                <a:tc>
                  <a:txBody>
                    <a:bodyPr/>
                    <a:lstStyle/>
                    <a:p>
                      <a:pPr algn="ctr"/>
                      <a:r>
                        <a:rPr lang="en-US" sz="1400" b="0" dirty="0">
                          <a:latin typeface="Arial" panose="020B0604020202020204" pitchFamily="34" charset="0"/>
                          <a:cs typeface="Arial" panose="020B0604020202020204" pitchFamily="34" charset="0"/>
                        </a:rPr>
                        <a:t>POC</a:t>
                      </a:r>
                    </a:p>
                  </a:txBody>
                  <a:tcPr marL="112063" marR="112063" anchor="ctr"/>
                </a:tc>
                <a:extLst>
                  <a:ext uri="{0D108BD9-81ED-4DB2-BD59-A6C34878D82A}">
                    <a16:rowId xmlns="" xmlns:a16="http://schemas.microsoft.com/office/drawing/2014/main" val="10004"/>
                  </a:ext>
                </a:extLst>
              </a:tr>
              <a:tr h="368345">
                <a:tc>
                  <a:txBody>
                    <a:bodyPr/>
                    <a:lstStyle/>
                    <a:p>
                      <a:pPr marL="0" lvl="1" algn="l"/>
                      <a:r>
                        <a:rPr lang="en-US" sz="1400" b="0" dirty="0">
                          <a:latin typeface="Arial" panose="020B0604020202020204" pitchFamily="34" charset="0"/>
                          <a:cs typeface="Arial" panose="020B0604020202020204" pitchFamily="34" charset="0"/>
                        </a:rPr>
                        <a:t>Result-return time</a:t>
                      </a:r>
                    </a:p>
                  </a:txBody>
                  <a:tcPr marL="112063" marR="112063"/>
                </a:tc>
                <a:tc>
                  <a:txBody>
                    <a:bodyPr/>
                    <a:lstStyle/>
                    <a:p>
                      <a:pPr algn="ctr"/>
                      <a:r>
                        <a:rPr lang="en-US" sz="1400" b="0" dirty="0">
                          <a:latin typeface="Arial" panose="020B0604020202020204" pitchFamily="34" charset="0"/>
                          <a:cs typeface="Arial" panose="020B0604020202020204" pitchFamily="34" charset="0"/>
                        </a:rPr>
                        <a:t>1 month</a:t>
                      </a:r>
                    </a:p>
                  </a:txBody>
                  <a:tcPr marL="112063" marR="112063"/>
                </a:tc>
                <a:tc>
                  <a:txBody>
                    <a:bodyPr/>
                    <a:lstStyle/>
                    <a:p>
                      <a:pPr algn="ctr"/>
                      <a:r>
                        <a:rPr lang="en-US" sz="1400" b="1" dirty="0">
                          <a:latin typeface="Arial" panose="020B0604020202020204" pitchFamily="34" charset="0"/>
                          <a:cs typeface="Arial" panose="020B0604020202020204" pitchFamily="34" charset="0"/>
                        </a:rPr>
                        <a:t>Immediate</a:t>
                      </a:r>
                    </a:p>
                  </a:txBody>
                  <a:tcPr marL="112063" marR="112063" anchor="ctr"/>
                </a:tc>
                <a:extLst>
                  <a:ext uri="{0D108BD9-81ED-4DB2-BD59-A6C34878D82A}">
                    <a16:rowId xmlns="" xmlns:a16="http://schemas.microsoft.com/office/drawing/2014/main" val="10005"/>
                  </a:ext>
                </a:extLst>
              </a:tr>
              <a:tr h="368345">
                <a:tc>
                  <a:txBody>
                    <a:bodyPr/>
                    <a:lstStyle/>
                    <a:p>
                      <a:pPr marL="0" lvl="1" algn="l"/>
                      <a:r>
                        <a:rPr lang="en-US" sz="1400" b="0" dirty="0">
                          <a:latin typeface="Arial" panose="020B0604020202020204" pitchFamily="34" charset="0"/>
                          <a:cs typeface="Arial" panose="020B0604020202020204" pitchFamily="34" charset="0"/>
                        </a:rPr>
                        <a:t>Probability of receiving result and linking to care</a:t>
                      </a:r>
                    </a:p>
                  </a:txBody>
                  <a:tcPr marL="112063" marR="112063"/>
                </a:tc>
                <a:tc>
                  <a:txBody>
                    <a:bodyPr/>
                    <a:lstStyle/>
                    <a:p>
                      <a:pPr algn="ctr"/>
                      <a:r>
                        <a:rPr lang="en-US" sz="1400" b="0" dirty="0">
                          <a:latin typeface="Arial" panose="020B0604020202020204" pitchFamily="34" charset="0"/>
                          <a:cs typeface="Arial" panose="020B0604020202020204" pitchFamily="34" charset="0"/>
                        </a:rPr>
                        <a:t>71%</a:t>
                      </a:r>
                    </a:p>
                  </a:txBody>
                  <a:tcPr marL="112063" marR="112063"/>
                </a:tc>
                <a:tc>
                  <a:txBody>
                    <a:bodyPr/>
                    <a:lstStyle/>
                    <a:p>
                      <a:pPr algn="ctr"/>
                      <a:r>
                        <a:rPr lang="en-US" sz="1400" b="1" dirty="0">
                          <a:latin typeface="Arial" panose="020B0604020202020204" pitchFamily="34" charset="0"/>
                          <a:cs typeface="Arial" panose="020B0604020202020204" pitchFamily="34" charset="0"/>
                        </a:rPr>
                        <a:t>97%</a:t>
                      </a:r>
                    </a:p>
                  </a:txBody>
                  <a:tcPr marL="112063" marR="112063" anchor="ctr"/>
                </a:tc>
                <a:extLst>
                  <a:ext uri="{0D108BD9-81ED-4DB2-BD59-A6C34878D82A}">
                    <a16:rowId xmlns="" xmlns:a16="http://schemas.microsoft.com/office/drawing/2014/main" val="10006"/>
                  </a:ext>
                </a:extLst>
              </a:tr>
            </a:tbl>
          </a:graphicData>
        </a:graphic>
      </p:graphicFrame>
      <p:pic>
        <p:nvPicPr>
          <p:cNvPr id="4" name="Picture 3">
            <a:extLst>
              <a:ext uri="{FF2B5EF4-FFF2-40B4-BE49-F238E27FC236}">
                <a16:creationId xmlns="" xmlns:a16="http://schemas.microsoft.com/office/drawing/2014/main" id="{58D42895-F386-4BFF-8170-24C19FD00ED0}"/>
              </a:ext>
            </a:extLst>
          </p:cNvPr>
          <p:cNvPicPr>
            <a:picLocks noChangeAspect="1" noChangeArrowheads="1"/>
          </p:cNvPicPr>
          <p:nvPr/>
        </p:nvPicPr>
        <p:blipFill>
          <a:blip r:embed="rId2" cstate="print"/>
          <a:srcRect t="10127" r="3999" b="13924"/>
          <a:stretch>
            <a:fillRect/>
          </a:stretch>
        </p:blipFill>
        <p:spPr bwMode="auto">
          <a:xfrm>
            <a:off x="76200" y="183166"/>
            <a:ext cx="1109093" cy="723085"/>
          </a:xfrm>
          <a:prstGeom prst="rect">
            <a:avLst/>
          </a:prstGeom>
          <a:noFill/>
          <a:ln w="9525">
            <a:noFill/>
            <a:miter lim="800000"/>
            <a:headEnd/>
            <a:tailEnd/>
          </a:ln>
        </p:spPr>
      </p:pic>
      <p:pic>
        <p:nvPicPr>
          <p:cNvPr id="5" name="Picture 4">
            <a:extLst>
              <a:ext uri="{FF2B5EF4-FFF2-40B4-BE49-F238E27FC236}">
                <a16:creationId xmlns="" xmlns:a16="http://schemas.microsoft.com/office/drawing/2014/main" id="{9019BF52-835F-4CA3-8297-562EC9EE2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933" y="132149"/>
            <a:ext cx="879803" cy="825118"/>
          </a:xfrm>
          <a:prstGeom prst="rect">
            <a:avLst/>
          </a:prstGeom>
        </p:spPr>
      </p:pic>
      <p:cxnSp>
        <p:nvCxnSpPr>
          <p:cNvPr id="9" name="Straight Connector 8">
            <a:extLst>
              <a:ext uri="{FF2B5EF4-FFF2-40B4-BE49-F238E27FC236}">
                <a16:creationId xmlns="" xmlns:a16="http://schemas.microsoft.com/office/drawing/2014/main" id="{5229E71B-1594-4DCD-A78D-234A68827662}"/>
              </a:ext>
            </a:extLst>
          </p:cNvPr>
          <p:cNvCxnSpPr>
            <a:cxnSpLocks/>
          </p:cNvCxnSpPr>
          <p:nvPr/>
        </p:nvCxnSpPr>
        <p:spPr>
          <a:xfrm flipV="1">
            <a:off x="0" y="1274040"/>
            <a:ext cx="9144000" cy="1"/>
          </a:xfrm>
          <a:prstGeom prst="line">
            <a:avLst/>
          </a:prstGeom>
        </p:spPr>
        <p:style>
          <a:lnRef idx="1">
            <a:schemeClr val="dk1"/>
          </a:lnRef>
          <a:fillRef idx="0">
            <a:schemeClr val="dk1"/>
          </a:fillRef>
          <a:effectRef idx="0">
            <a:schemeClr val="dk1"/>
          </a:effectRef>
          <a:fontRef idx="minor">
            <a:schemeClr val="tx1"/>
          </a:fontRef>
        </p:style>
      </p:cxnSp>
      <p:sp>
        <p:nvSpPr>
          <p:cNvPr id="10" name="Content Placeholder 5">
            <a:extLst>
              <a:ext uri="{FF2B5EF4-FFF2-40B4-BE49-F238E27FC236}">
                <a16:creationId xmlns="" xmlns:a16="http://schemas.microsoft.com/office/drawing/2014/main" id="{DCECD3BB-071A-42EB-ABEC-A845D093A64B}"/>
              </a:ext>
            </a:extLst>
          </p:cNvPr>
          <p:cNvSpPr txBox="1">
            <a:spLocks/>
          </p:cNvSpPr>
          <p:nvPr/>
        </p:nvSpPr>
        <p:spPr>
          <a:xfrm>
            <a:off x="172943" y="1302587"/>
            <a:ext cx="8818657" cy="20599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en-US" dirty="0"/>
              <a:t>Timely return of EID test results is critical to averting infant mortality in the first months of life for HIV+ infants.</a:t>
            </a:r>
          </a:p>
          <a:p>
            <a:pPr>
              <a:defRPr/>
            </a:pPr>
            <a:r>
              <a:rPr lang="en-US" dirty="0"/>
              <a:t>Using pediatric CEPAC model, modeled cohort of HIV-exposed infants undergoing EID testing in Zimbabwe, comparing conventional EID to POC EID at age 6 weeks.</a:t>
            </a:r>
            <a:endParaRPr lang="en-US" sz="2200" dirty="0"/>
          </a:p>
          <a:p>
            <a:endParaRPr lang="en-US" dirty="0"/>
          </a:p>
        </p:txBody>
      </p:sp>
      <p:sp>
        <p:nvSpPr>
          <p:cNvPr id="11" name="Rectangle 10">
            <a:extLst>
              <a:ext uri="{FF2B5EF4-FFF2-40B4-BE49-F238E27FC236}">
                <a16:creationId xmlns="" xmlns:a16="http://schemas.microsoft.com/office/drawing/2014/main" id="{F6ABA60C-AE8A-4960-9F14-9C2A4C87E301}"/>
              </a:ext>
            </a:extLst>
          </p:cNvPr>
          <p:cNvSpPr/>
          <p:nvPr/>
        </p:nvSpPr>
        <p:spPr>
          <a:xfrm>
            <a:off x="313887" y="3745198"/>
            <a:ext cx="2236510" cy="369332"/>
          </a:xfrm>
          <a:prstGeom prst="rect">
            <a:avLst/>
          </a:prstGeom>
        </p:spPr>
        <p:txBody>
          <a:bodyPr wrap="none">
            <a:spAutoFit/>
          </a:bodyPr>
          <a:lstStyle/>
          <a:p>
            <a:pPr marL="0" lvl="1"/>
            <a:r>
              <a:rPr lang="en-US" b="1" dirty="0">
                <a:latin typeface="Arial" panose="020B0604020202020204" pitchFamily="34" charset="0"/>
                <a:cs typeface="Arial" panose="020B0604020202020204" pitchFamily="34" charset="0"/>
              </a:rPr>
              <a:t>Input assumptions</a:t>
            </a:r>
          </a:p>
        </p:txBody>
      </p:sp>
      <p:grpSp>
        <p:nvGrpSpPr>
          <p:cNvPr id="24" name="Group 23">
            <a:extLst>
              <a:ext uri="{FF2B5EF4-FFF2-40B4-BE49-F238E27FC236}">
                <a16:creationId xmlns="" xmlns:a16="http://schemas.microsoft.com/office/drawing/2014/main" id="{FC51E550-F5A3-4A9B-A1A5-220725FE1BC4}"/>
              </a:ext>
            </a:extLst>
          </p:cNvPr>
          <p:cNvGrpSpPr/>
          <p:nvPr/>
        </p:nvGrpSpPr>
        <p:grpSpPr>
          <a:xfrm>
            <a:off x="125054" y="3248935"/>
            <a:ext cx="8662971" cy="565156"/>
            <a:chOff x="-49618" y="3300329"/>
            <a:chExt cx="8662971" cy="565156"/>
          </a:xfrm>
        </p:grpSpPr>
        <p:grpSp>
          <p:nvGrpSpPr>
            <p:cNvPr id="13" name="Group 12">
              <a:extLst>
                <a:ext uri="{FF2B5EF4-FFF2-40B4-BE49-F238E27FC236}">
                  <a16:creationId xmlns="" xmlns:a16="http://schemas.microsoft.com/office/drawing/2014/main" id="{E77AC8CD-1116-4146-B350-5FA0DB3B5B94}"/>
                </a:ext>
              </a:extLst>
            </p:cNvPr>
            <p:cNvGrpSpPr/>
            <p:nvPr/>
          </p:nvGrpSpPr>
          <p:grpSpPr>
            <a:xfrm>
              <a:off x="-49618" y="3300329"/>
              <a:ext cx="7146238" cy="532428"/>
              <a:chOff x="496161" y="3662760"/>
              <a:chExt cx="7146238" cy="532428"/>
            </a:xfrm>
          </p:grpSpPr>
          <p:grpSp>
            <p:nvGrpSpPr>
              <p:cNvPr id="14" name="Group 13">
                <a:extLst>
                  <a:ext uri="{FF2B5EF4-FFF2-40B4-BE49-F238E27FC236}">
                    <a16:creationId xmlns="" xmlns:a16="http://schemas.microsoft.com/office/drawing/2014/main" id="{4A7570BB-A2F8-485D-8460-4ECB5D3C3B54}"/>
                  </a:ext>
                </a:extLst>
              </p:cNvPr>
              <p:cNvGrpSpPr/>
              <p:nvPr/>
            </p:nvGrpSpPr>
            <p:grpSpPr>
              <a:xfrm>
                <a:off x="3298999" y="3662760"/>
                <a:ext cx="4343400" cy="532428"/>
                <a:chOff x="102086" y="5091003"/>
                <a:chExt cx="6697586" cy="532428"/>
              </a:xfrm>
            </p:grpSpPr>
            <p:sp>
              <p:nvSpPr>
                <p:cNvPr id="16" name="TextBox 15">
                  <a:extLst>
                    <a:ext uri="{FF2B5EF4-FFF2-40B4-BE49-F238E27FC236}">
                      <a16:creationId xmlns="" xmlns:a16="http://schemas.microsoft.com/office/drawing/2014/main" id="{5CE2EB75-757E-47B8-A18E-6AD6EC671F71}"/>
                    </a:ext>
                  </a:extLst>
                </p:cNvPr>
                <p:cNvSpPr txBox="1"/>
                <p:nvPr/>
              </p:nvSpPr>
              <p:spPr>
                <a:xfrm>
                  <a:off x="102086" y="5106144"/>
                  <a:ext cx="3825811" cy="261610"/>
                </a:xfrm>
                <a:prstGeom prst="rect">
                  <a:avLst/>
                </a:prstGeom>
                <a:noFill/>
              </p:spPr>
              <p:txBody>
                <a:bodyPr wrap="square" rtlCol="0">
                  <a:spAutoFit/>
                </a:bodyPr>
                <a:lstStyle/>
                <a:p>
                  <a:pPr algn="ctr"/>
                  <a:r>
                    <a:rPr lang="en-US" sz="1100" dirty="0">
                      <a:latin typeface="Arial" pitchFamily="34" charset="0"/>
                      <a:cs typeface="Arial" pitchFamily="34" charset="0"/>
                    </a:rPr>
                    <a:t>Additional resource use</a:t>
                  </a:r>
                </a:p>
              </p:txBody>
            </p:sp>
            <p:sp>
              <p:nvSpPr>
                <p:cNvPr id="17" name="TextBox 16">
                  <a:extLst>
                    <a:ext uri="{FF2B5EF4-FFF2-40B4-BE49-F238E27FC236}">
                      <a16:creationId xmlns="" xmlns:a16="http://schemas.microsoft.com/office/drawing/2014/main" id="{092A54C8-61B9-463E-95AC-6DF2229CA082}"/>
                    </a:ext>
                  </a:extLst>
                </p:cNvPr>
                <p:cNvSpPr txBox="1"/>
                <p:nvPr/>
              </p:nvSpPr>
              <p:spPr>
                <a:xfrm>
                  <a:off x="191447" y="5361821"/>
                  <a:ext cx="3700519" cy="261610"/>
                </a:xfrm>
                <a:prstGeom prst="rect">
                  <a:avLst/>
                </a:prstGeom>
                <a:noFill/>
              </p:spPr>
              <p:txBody>
                <a:bodyPr wrap="square" rtlCol="0">
                  <a:spAutoFit/>
                </a:bodyPr>
                <a:lstStyle/>
                <a:p>
                  <a:pPr algn="ctr"/>
                  <a:r>
                    <a:rPr lang="en-US" sz="1100" dirty="0">
                      <a:latin typeface="Arial" pitchFamily="34" charset="0"/>
                      <a:cs typeface="Arial" pitchFamily="34" charset="0"/>
                    </a:rPr>
                    <a:t>Additional health benefit</a:t>
                  </a:r>
                </a:p>
              </p:txBody>
            </p:sp>
            <p:cxnSp>
              <p:nvCxnSpPr>
                <p:cNvPr id="18" name="Straight Connector 17">
                  <a:extLst>
                    <a:ext uri="{FF2B5EF4-FFF2-40B4-BE49-F238E27FC236}">
                      <a16:creationId xmlns="" xmlns:a16="http://schemas.microsoft.com/office/drawing/2014/main" id="{6203A983-7A96-4267-8E0F-5C62324607B9}"/>
                    </a:ext>
                  </a:extLst>
                </p:cNvPr>
                <p:cNvCxnSpPr>
                  <a:cxnSpLocks/>
                </p:cNvCxnSpPr>
                <p:nvPr/>
              </p:nvCxnSpPr>
              <p:spPr>
                <a:xfrm>
                  <a:off x="551261" y="5367754"/>
                  <a:ext cx="29962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 xmlns:a16="http://schemas.microsoft.com/office/drawing/2014/main" id="{8FD7C848-419C-473B-BC2C-75E9F5E0D302}"/>
                    </a:ext>
                  </a:extLst>
                </p:cNvPr>
                <p:cNvSpPr txBox="1"/>
                <p:nvPr/>
              </p:nvSpPr>
              <p:spPr>
                <a:xfrm>
                  <a:off x="3418280" y="5091003"/>
                  <a:ext cx="3294760" cy="261610"/>
                </a:xfrm>
                <a:prstGeom prst="rect">
                  <a:avLst/>
                </a:prstGeom>
                <a:noFill/>
              </p:spPr>
              <p:txBody>
                <a:bodyPr wrap="square" rtlCol="0">
                  <a:spAutoFit/>
                </a:bodyPr>
                <a:lstStyle/>
                <a:p>
                  <a:pPr algn="ctr"/>
                  <a:r>
                    <a:rPr lang="en-US" sz="1100" dirty="0">
                      <a:latin typeface="Arial" pitchFamily="34" charset="0"/>
                      <a:cs typeface="Arial" pitchFamily="34" charset="0"/>
                    </a:rPr>
                    <a:t>$</a:t>
                  </a:r>
                </a:p>
              </p:txBody>
            </p:sp>
            <p:sp>
              <p:nvSpPr>
                <p:cNvPr id="20" name="TextBox 19">
                  <a:extLst>
                    <a:ext uri="{FF2B5EF4-FFF2-40B4-BE49-F238E27FC236}">
                      <a16:creationId xmlns="" xmlns:a16="http://schemas.microsoft.com/office/drawing/2014/main" id="{4EB23479-AC23-44A9-86F1-7412713964F5}"/>
                    </a:ext>
                  </a:extLst>
                </p:cNvPr>
                <p:cNvSpPr txBox="1"/>
                <p:nvPr/>
              </p:nvSpPr>
              <p:spPr>
                <a:xfrm>
                  <a:off x="3410777" y="5354534"/>
                  <a:ext cx="3388895" cy="261610"/>
                </a:xfrm>
                <a:prstGeom prst="rect">
                  <a:avLst/>
                </a:prstGeom>
                <a:noFill/>
              </p:spPr>
              <p:txBody>
                <a:bodyPr wrap="square" rtlCol="0">
                  <a:spAutoFit/>
                </a:bodyPr>
                <a:lstStyle/>
                <a:p>
                  <a:pPr algn="ctr"/>
                  <a:r>
                    <a:rPr lang="en-US" sz="1100" dirty="0">
                      <a:latin typeface="Arial" pitchFamily="34" charset="0"/>
                      <a:cs typeface="Arial" pitchFamily="34" charset="0"/>
                    </a:rPr>
                    <a:t>Year life saved (YLS)</a:t>
                  </a:r>
                </a:p>
              </p:txBody>
            </p:sp>
            <p:cxnSp>
              <p:nvCxnSpPr>
                <p:cNvPr id="21" name="Straight Connector 20">
                  <a:extLst>
                    <a:ext uri="{FF2B5EF4-FFF2-40B4-BE49-F238E27FC236}">
                      <a16:creationId xmlns="" xmlns:a16="http://schemas.microsoft.com/office/drawing/2014/main" id="{730C487B-0402-4EC6-878D-37605B394B26}"/>
                    </a:ext>
                  </a:extLst>
                </p:cNvPr>
                <p:cNvCxnSpPr>
                  <a:cxnSpLocks/>
                </p:cNvCxnSpPr>
                <p:nvPr/>
              </p:nvCxnSpPr>
              <p:spPr>
                <a:xfrm>
                  <a:off x="3951601" y="5350693"/>
                  <a:ext cx="2495567" cy="384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 xmlns:a16="http://schemas.microsoft.com/office/drawing/2014/main" id="{2C64A8D2-429D-41B4-9A0B-25AF1215EDCB}"/>
                    </a:ext>
                  </a:extLst>
                </p:cNvPr>
                <p:cNvSpPr txBox="1"/>
                <p:nvPr/>
              </p:nvSpPr>
              <p:spPr>
                <a:xfrm>
                  <a:off x="3407837" y="5218613"/>
                  <a:ext cx="571799" cy="261610"/>
                </a:xfrm>
                <a:prstGeom prst="rect">
                  <a:avLst/>
                </a:prstGeom>
                <a:noFill/>
              </p:spPr>
              <p:txBody>
                <a:bodyPr wrap="square" rtlCol="0">
                  <a:spAutoFit/>
                </a:bodyPr>
                <a:lstStyle/>
                <a:p>
                  <a:pPr algn="ctr"/>
                  <a:r>
                    <a:rPr lang="en-US" sz="1100" dirty="0">
                      <a:latin typeface="Arial" pitchFamily="34" charset="0"/>
                      <a:cs typeface="Arial" pitchFamily="34" charset="0"/>
                    </a:rPr>
                    <a:t>in</a:t>
                  </a:r>
                </a:p>
              </p:txBody>
            </p:sp>
          </p:grpSp>
          <p:sp>
            <p:nvSpPr>
              <p:cNvPr id="15" name="Rectangle 14">
                <a:extLst>
                  <a:ext uri="{FF2B5EF4-FFF2-40B4-BE49-F238E27FC236}">
                    <a16:creationId xmlns="" xmlns:a16="http://schemas.microsoft.com/office/drawing/2014/main" id="{36F7FE78-18BD-4A54-A031-A40BB975BFAC}"/>
                  </a:ext>
                </a:extLst>
              </p:cNvPr>
              <p:cNvSpPr/>
              <p:nvPr/>
            </p:nvSpPr>
            <p:spPr>
              <a:xfrm>
                <a:off x="496161" y="3803695"/>
                <a:ext cx="3098303" cy="261610"/>
              </a:xfrm>
              <a:prstGeom prst="rect">
                <a:avLst/>
              </a:prstGeom>
            </p:spPr>
            <p:txBody>
              <a:bodyPr wrap="square">
                <a:spAutoFit/>
              </a:bodyPr>
              <a:lstStyle/>
              <a:p>
                <a:pPr lvl="0">
                  <a:spcBef>
                    <a:spcPct val="20000"/>
                  </a:spcBef>
                  <a:defRPr/>
                </a:pPr>
                <a:r>
                  <a:rPr lang="en-US" sz="1100" b="1" dirty="0">
                    <a:latin typeface="Arial" pitchFamily="34" charset="0"/>
                    <a:cs typeface="Arial" pitchFamily="34" charset="0"/>
                  </a:rPr>
                  <a:t>Incremental cost-effectiveness ratio (ICER): </a:t>
                </a:r>
              </a:p>
            </p:txBody>
          </p:sp>
        </p:grpSp>
        <p:sp>
          <p:nvSpPr>
            <p:cNvPr id="23" name="Rectangle 22">
              <a:extLst>
                <a:ext uri="{FF2B5EF4-FFF2-40B4-BE49-F238E27FC236}">
                  <a16:creationId xmlns="" xmlns:a16="http://schemas.microsoft.com/office/drawing/2014/main" id="{94FC872A-7E57-4D6B-B407-0F412D3C32EB}"/>
                </a:ext>
              </a:extLst>
            </p:cNvPr>
            <p:cNvSpPr/>
            <p:nvPr/>
          </p:nvSpPr>
          <p:spPr>
            <a:xfrm>
              <a:off x="6883392" y="3311487"/>
              <a:ext cx="1729961" cy="553998"/>
            </a:xfrm>
            <a:prstGeom prst="rect">
              <a:avLst/>
            </a:prstGeom>
          </p:spPr>
          <p:txBody>
            <a:bodyPr wrap="none">
              <a:spAutoFit/>
            </a:bodyPr>
            <a:lstStyle/>
            <a:p>
              <a:pPr algn="ctr"/>
              <a:r>
                <a:rPr lang="en-US" sz="1000" dirty="0">
                  <a:latin typeface="Arial" pitchFamily="34" charset="0"/>
                  <a:cs typeface="Arial" pitchFamily="34" charset="0"/>
                </a:rPr>
                <a:t>ICER &lt;1x </a:t>
              </a:r>
              <a:r>
                <a:rPr lang="en-US" sz="1000" i="1" dirty="0">
                  <a:latin typeface="Arial" pitchFamily="34" charset="0"/>
                  <a:cs typeface="Arial" pitchFamily="34" charset="0"/>
                </a:rPr>
                <a:t>per capita </a:t>
              </a:r>
              <a:r>
                <a:rPr lang="en-US" sz="1000" dirty="0">
                  <a:latin typeface="Arial" pitchFamily="34" charset="0"/>
                  <a:cs typeface="Arial" pitchFamily="34" charset="0"/>
                </a:rPr>
                <a:t>GDP</a:t>
              </a:r>
            </a:p>
            <a:p>
              <a:pPr algn="ctr"/>
              <a:r>
                <a:rPr lang="en-US" sz="1000" dirty="0">
                  <a:latin typeface="Arial" pitchFamily="34" charset="0"/>
                  <a:cs typeface="Arial" pitchFamily="34" charset="0"/>
                </a:rPr>
                <a:t>for Zimbabwe ($930)</a:t>
              </a:r>
            </a:p>
            <a:p>
              <a:pPr algn="ctr"/>
              <a:r>
                <a:rPr lang="en-US" sz="1000" dirty="0">
                  <a:latin typeface="Arial" pitchFamily="34" charset="0"/>
                  <a:cs typeface="Arial" pitchFamily="34" charset="0"/>
                </a:rPr>
                <a:t>considered Is cost-effective</a:t>
              </a:r>
              <a:endParaRPr lang="en-US" sz="1000" dirty="0"/>
            </a:p>
          </p:txBody>
        </p:sp>
      </p:grpSp>
    </p:spTree>
    <p:extLst>
      <p:ext uri="{BB962C8B-B14F-4D97-AF65-F5344CB8AC3E}">
        <p14:creationId xmlns:p14="http://schemas.microsoft.com/office/powerpoint/2010/main" val="405273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5B2F3-3BCB-4D6F-8C90-3E0B9DBF4372}"/>
              </a:ext>
            </a:extLst>
          </p:cNvPr>
          <p:cNvSpPr>
            <a:spLocks noGrp="1"/>
          </p:cNvSpPr>
          <p:nvPr>
            <p:ph type="title"/>
          </p:nvPr>
        </p:nvSpPr>
        <p:spPr>
          <a:xfrm>
            <a:off x="554547" y="227014"/>
            <a:ext cx="8229600" cy="1143000"/>
          </a:xfrm>
        </p:spPr>
        <p:txBody>
          <a:bodyPr>
            <a:normAutofit fontScale="90000"/>
          </a:bodyPr>
          <a:lstStyle/>
          <a:p>
            <a:r>
              <a:rPr lang="en-US" sz="3100" dirty="0"/>
              <a:t>Clinical Impact and Cost-Effectiveness of </a:t>
            </a:r>
            <a:br>
              <a:rPr lang="en-US" sz="3100" dirty="0"/>
            </a:br>
            <a:r>
              <a:rPr lang="en-US" sz="3100" dirty="0"/>
              <a:t>Incorporating POC Assays into EID</a:t>
            </a:r>
            <a:r>
              <a:rPr lang="en-US" dirty="0"/>
              <a:t/>
            </a:r>
            <a:br>
              <a:rPr lang="en-US" dirty="0"/>
            </a:br>
            <a:r>
              <a:rPr lang="en-US" sz="2200" i="1" dirty="0">
                <a:solidFill>
                  <a:schemeClr val="tx1"/>
                </a:solidFill>
              </a:rPr>
              <a:t>Frank SC et al.  9</a:t>
            </a:r>
            <a:r>
              <a:rPr lang="en-US" sz="2200" i="1" baseline="30000" dirty="0">
                <a:solidFill>
                  <a:schemeClr val="tx1"/>
                </a:solidFill>
              </a:rPr>
              <a:t>th</a:t>
            </a:r>
            <a:r>
              <a:rPr lang="en-US" sz="2200" i="1" dirty="0">
                <a:solidFill>
                  <a:schemeClr val="tx1"/>
                </a:solidFill>
              </a:rPr>
              <a:t> IAS Conference, Paris, 2017 Abs.WEAD0105</a:t>
            </a:r>
            <a:endParaRPr lang="en-US" sz="2200" dirty="0"/>
          </a:p>
        </p:txBody>
      </p:sp>
      <p:pic>
        <p:nvPicPr>
          <p:cNvPr id="4" name="Picture 3">
            <a:extLst>
              <a:ext uri="{FF2B5EF4-FFF2-40B4-BE49-F238E27FC236}">
                <a16:creationId xmlns="" xmlns:a16="http://schemas.microsoft.com/office/drawing/2014/main" id="{58D42895-F386-4BFF-8170-24C19FD00ED0}"/>
              </a:ext>
            </a:extLst>
          </p:cNvPr>
          <p:cNvPicPr>
            <a:picLocks noChangeAspect="1" noChangeArrowheads="1"/>
          </p:cNvPicPr>
          <p:nvPr/>
        </p:nvPicPr>
        <p:blipFill>
          <a:blip r:embed="rId2" cstate="print"/>
          <a:srcRect t="10127" r="3999" b="13924"/>
          <a:stretch>
            <a:fillRect/>
          </a:stretch>
        </p:blipFill>
        <p:spPr bwMode="auto">
          <a:xfrm>
            <a:off x="76200" y="183166"/>
            <a:ext cx="1109093" cy="723085"/>
          </a:xfrm>
          <a:prstGeom prst="rect">
            <a:avLst/>
          </a:prstGeom>
          <a:noFill/>
          <a:ln w="9525">
            <a:noFill/>
            <a:miter lim="800000"/>
            <a:headEnd/>
            <a:tailEnd/>
          </a:ln>
        </p:spPr>
      </p:pic>
      <p:pic>
        <p:nvPicPr>
          <p:cNvPr id="5" name="Picture 4">
            <a:extLst>
              <a:ext uri="{FF2B5EF4-FFF2-40B4-BE49-F238E27FC236}">
                <a16:creationId xmlns="" xmlns:a16="http://schemas.microsoft.com/office/drawing/2014/main" id="{9019BF52-835F-4CA3-8297-562EC9EE2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933" y="132149"/>
            <a:ext cx="879803" cy="825118"/>
          </a:xfrm>
          <a:prstGeom prst="rect">
            <a:avLst/>
          </a:prstGeom>
        </p:spPr>
      </p:pic>
      <p:cxnSp>
        <p:nvCxnSpPr>
          <p:cNvPr id="9" name="Straight Connector 8">
            <a:extLst>
              <a:ext uri="{FF2B5EF4-FFF2-40B4-BE49-F238E27FC236}">
                <a16:creationId xmlns="" xmlns:a16="http://schemas.microsoft.com/office/drawing/2014/main" id="{5229E71B-1594-4DCD-A78D-234A68827662}"/>
              </a:ext>
            </a:extLst>
          </p:cNvPr>
          <p:cNvCxnSpPr>
            <a:cxnSpLocks/>
          </p:cNvCxnSpPr>
          <p:nvPr/>
        </p:nvCxnSpPr>
        <p:spPr>
          <a:xfrm flipV="1">
            <a:off x="0" y="1413862"/>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24" name="Table 23">
            <a:extLst>
              <a:ext uri="{FF2B5EF4-FFF2-40B4-BE49-F238E27FC236}">
                <a16:creationId xmlns="" xmlns:a16="http://schemas.microsoft.com/office/drawing/2014/main" id="{2707725E-4275-48D4-967F-88A4E4C13A48}"/>
              </a:ext>
            </a:extLst>
          </p:cNvPr>
          <p:cNvGraphicFramePr>
            <a:graphicFrameLocks noGrp="1"/>
          </p:cNvGraphicFramePr>
          <p:nvPr>
            <p:extLst>
              <p:ext uri="{D42A27DB-BD31-4B8C-83A1-F6EECF244321}">
                <p14:modId xmlns:p14="http://schemas.microsoft.com/office/powerpoint/2010/main" val="165315795"/>
              </p:ext>
            </p:extLst>
          </p:nvPr>
        </p:nvGraphicFramePr>
        <p:xfrm>
          <a:off x="639135" y="4989072"/>
          <a:ext cx="7751253" cy="1402080"/>
        </p:xfrm>
        <a:graphic>
          <a:graphicData uri="http://schemas.openxmlformats.org/drawingml/2006/table">
            <a:tbl>
              <a:tblPr>
                <a:tableStyleId>{35758FB7-9AC5-4552-8A53-C91805E547FA}</a:tableStyleId>
              </a:tblPr>
              <a:tblGrid>
                <a:gridCol w="1655253">
                  <a:extLst>
                    <a:ext uri="{9D8B030D-6E8A-4147-A177-3AD203B41FA5}">
                      <a16:colId xmlns="" xmlns:a16="http://schemas.microsoft.com/office/drawing/2014/main" val="20000"/>
                    </a:ext>
                  </a:extLst>
                </a:gridCol>
                <a:gridCol w="1981200">
                  <a:extLst>
                    <a:ext uri="{9D8B030D-6E8A-4147-A177-3AD203B41FA5}">
                      <a16:colId xmlns="" xmlns:a16="http://schemas.microsoft.com/office/drawing/2014/main" val="20001"/>
                    </a:ext>
                  </a:extLst>
                </a:gridCol>
                <a:gridCol w="2057400">
                  <a:extLst>
                    <a:ext uri="{9D8B030D-6E8A-4147-A177-3AD203B41FA5}">
                      <a16:colId xmlns="" xmlns:a16="http://schemas.microsoft.com/office/drawing/2014/main" val="20002"/>
                    </a:ext>
                  </a:extLst>
                </a:gridCol>
                <a:gridCol w="2057400">
                  <a:extLst>
                    <a:ext uri="{9D8B030D-6E8A-4147-A177-3AD203B41FA5}">
                      <a16:colId xmlns="" xmlns:a16="http://schemas.microsoft.com/office/drawing/2014/main" val="20003"/>
                    </a:ext>
                  </a:extLst>
                </a:gridCol>
              </a:tblGrid>
              <a:tr h="182926">
                <a:tc gridSpan="4">
                  <a:txBody>
                    <a:bodyPr/>
                    <a:lstStyle/>
                    <a:p>
                      <a:pPr marL="0" marR="0" algn="l">
                        <a:lnSpc>
                          <a:spcPct val="115000"/>
                        </a:lnSpc>
                        <a:spcBef>
                          <a:spcPts val="0"/>
                        </a:spcBef>
                        <a:spcAft>
                          <a:spcPts val="0"/>
                        </a:spcAft>
                      </a:pPr>
                      <a:r>
                        <a:rPr lang="en-US" sz="1600" dirty="0">
                          <a:latin typeface="Arial" panose="020B0604020202020204" pitchFamily="34" charset="0"/>
                          <a:cs typeface="Arial" panose="020B0604020202020204" pitchFamily="34" charset="0"/>
                        </a:rPr>
                        <a:t>Lifetime projections (undiscounted)</a:t>
                      </a:r>
                      <a:endParaRPr lang="en-US" sz="1600" b="1" dirty="0">
                        <a:latin typeface="Arial" panose="020B0604020202020204" pitchFamily="34" charset="0"/>
                        <a:ea typeface="Calibri"/>
                        <a:cs typeface="Arial" panose="020B0604020202020204" pitchFamily="34" charset="0"/>
                      </a:endParaRPr>
                    </a:p>
                  </a:txBody>
                  <a:tcPr marL="51084" marR="51084"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48779">
                <a:tc>
                  <a:txBody>
                    <a:bodyPr/>
                    <a:lstStyle/>
                    <a:p>
                      <a:pPr marL="0" marR="0" algn="l">
                        <a:lnSpc>
                          <a:spcPct val="115000"/>
                        </a:lnSpc>
                        <a:spcBef>
                          <a:spcPts val="0"/>
                        </a:spcBef>
                        <a:spcAft>
                          <a:spcPts val="0"/>
                        </a:spcAft>
                      </a:pPr>
                      <a:r>
                        <a:rPr lang="en-US" sz="1600" dirty="0">
                          <a:latin typeface="Arial" panose="020B0604020202020204" pitchFamily="34" charset="0"/>
                          <a:cs typeface="Arial" panose="020B0604020202020204" pitchFamily="34" charset="0"/>
                        </a:rPr>
                        <a:t>Strategy</a:t>
                      </a:r>
                      <a:endParaRPr lang="en-US" sz="1600" b="1" dirty="0">
                        <a:latin typeface="Arial" panose="020B0604020202020204" pitchFamily="34" charset="0"/>
                        <a:ea typeface="Calibri"/>
                        <a:cs typeface="Arial" panose="020B0604020202020204" pitchFamily="34" charset="0"/>
                      </a:endParaRPr>
                    </a:p>
                  </a:txBody>
                  <a:tcPr marL="51084" marR="51084" marT="0" marB="0"/>
                </a:tc>
                <a:tc>
                  <a:txBody>
                    <a:bodyPr/>
                    <a:lstStyle/>
                    <a:p>
                      <a:pPr marL="0" marR="0" algn="ctr">
                        <a:lnSpc>
                          <a:spcPct val="115000"/>
                        </a:lnSpc>
                        <a:spcBef>
                          <a:spcPts val="0"/>
                        </a:spcBef>
                        <a:spcAft>
                          <a:spcPts val="0"/>
                        </a:spcAft>
                      </a:pPr>
                      <a:r>
                        <a:rPr lang="en-US" sz="1600" b="1" dirty="0">
                          <a:latin typeface="Arial" panose="020B0604020202020204" pitchFamily="34" charset="0"/>
                          <a:cs typeface="Arial" panose="020B0604020202020204" pitchFamily="34" charset="0"/>
                        </a:rPr>
                        <a:t>HIV-infected life expectancy (years)</a:t>
                      </a:r>
                      <a:endParaRPr lang="en-US" sz="1600" b="1" dirty="0">
                        <a:latin typeface="Arial" panose="020B0604020202020204" pitchFamily="34" charset="0"/>
                        <a:ea typeface="Calibri"/>
                        <a:cs typeface="Arial" panose="020B0604020202020204" pitchFamily="34" charset="0"/>
                      </a:endParaRPr>
                    </a:p>
                  </a:txBody>
                  <a:tcPr marL="51084" marR="51084" marT="0" marB="0"/>
                </a:tc>
                <a:tc>
                  <a:txBody>
                    <a:bodyPr/>
                    <a:lstStyle/>
                    <a:p>
                      <a:pPr marL="0" marR="0" algn="ctr">
                        <a:lnSpc>
                          <a:spcPct val="115000"/>
                        </a:lnSpc>
                        <a:spcBef>
                          <a:spcPts val="0"/>
                        </a:spcBef>
                        <a:spcAft>
                          <a:spcPts val="0"/>
                        </a:spcAft>
                      </a:pPr>
                      <a:r>
                        <a:rPr lang="en-US" sz="1600" b="1" dirty="0">
                          <a:latin typeface="Arial" panose="020B0604020202020204" pitchFamily="34" charset="0"/>
                          <a:cs typeface="Arial" panose="020B0604020202020204" pitchFamily="34" charset="0"/>
                        </a:rPr>
                        <a:t>Birth cohort life expectancy (years)</a:t>
                      </a:r>
                      <a:endParaRPr lang="en-US" sz="1600" b="1" dirty="0">
                        <a:latin typeface="Arial" panose="020B0604020202020204" pitchFamily="34" charset="0"/>
                        <a:ea typeface="Calibri"/>
                        <a:cs typeface="Arial" panose="020B0604020202020204" pitchFamily="34" charset="0"/>
                      </a:endParaRPr>
                    </a:p>
                  </a:txBody>
                  <a:tcPr marL="51084" marR="51084" marT="0" marB="0"/>
                </a:tc>
                <a:tc>
                  <a:txBody>
                    <a:bodyPr/>
                    <a:lstStyle/>
                    <a:p>
                      <a:pPr marL="0" marR="0" algn="ctr">
                        <a:lnSpc>
                          <a:spcPct val="115000"/>
                        </a:lnSpc>
                        <a:spcBef>
                          <a:spcPts val="0"/>
                        </a:spcBef>
                        <a:spcAft>
                          <a:spcPts val="0"/>
                        </a:spcAft>
                      </a:pPr>
                      <a:r>
                        <a:rPr lang="en-US" sz="1600" dirty="0">
                          <a:latin typeface="Arial" panose="020B0604020202020204" pitchFamily="34" charset="0"/>
                          <a:cs typeface="Arial" panose="020B0604020202020204" pitchFamily="34" charset="0"/>
                        </a:rPr>
                        <a:t>Lifetime costs (2014 USD per person)</a:t>
                      </a:r>
                      <a:endParaRPr lang="en-US" sz="1600" b="1" dirty="0">
                        <a:latin typeface="Arial" panose="020B0604020202020204" pitchFamily="34" charset="0"/>
                        <a:ea typeface="Calibri"/>
                        <a:cs typeface="Arial" panose="020B0604020202020204" pitchFamily="34" charset="0"/>
                      </a:endParaRPr>
                    </a:p>
                  </a:txBody>
                  <a:tcPr marL="51084" marR="51084" marT="0" marB="0"/>
                </a:tc>
                <a:extLst>
                  <a:ext uri="{0D108BD9-81ED-4DB2-BD59-A6C34878D82A}">
                    <a16:rowId xmlns="" xmlns:a16="http://schemas.microsoft.com/office/drawing/2014/main" val="10001"/>
                  </a:ext>
                </a:extLst>
              </a:tr>
              <a:tr h="182926">
                <a:tc>
                  <a:txBody>
                    <a:bodyPr/>
                    <a:lstStyle/>
                    <a:p>
                      <a:pPr marL="0" marR="0" algn="l">
                        <a:lnSpc>
                          <a:spcPct val="115000"/>
                        </a:lnSpc>
                        <a:spcBef>
                          <a:spcPts val="0"/>
                        </a:spcBef>
                        <a:spcAft>
                          <a:spcPts val="0"/>
                        </a:spcAft>
                      </a:pPr>
                      <a:r>
                        <a:rPr lang="en-US" sz="1600" dirty="0">
                          <a:latin typeface="Arial" panose="020B0604020202020204" pitchFamily="34" charset="0"/>
                          <a:cs typeface="Arial" panose="020B0604020202020204" pitchFamily="34" charset="0"/>
                        </a:rPr>
                        <a:t>Conventional</a:t>
                      </a:r>
                      <a:endParaRPr lang="en-US" sz="1600" b="0" dirty="0">
                        <a:latin typeface="Arial" pitchFamily="34" charset="0"/>
                        <a:ea typeface="Calibri"/>
                        <a:cs typeface="Arial" pitchFamily="34" charset="0"/>
                      </a:endParaRPr>
                    </a:p>
                  </a:txBody>
                  <a:tcPr marL="51084" marR="51084" marT="0" marB="0"/>
                </a:tc>
                <a:tc>
                  <a:txBody>
                    <a:bodyPr/>
                    <a:lstStyle/>
                    <a:p>
                      <a:pPr marL="0" marR="0" algn="ctr">
                        <a:lnSpc>
                          <a:spcPct val="115000"/>
                        </a:lnSpc>
                        <a:spcBef>
                          <a:spcPts val="0"/>
                        </a:spcBef>
                        <a:spcAft>
                          <a:spcPts val="0"/>
                        </a:spcAft>
                      </a:pPr>
                      <a:r>
                        <a:rPr lang="en-US" sz="1600" dirty="0">
                          <a:latin typeface="Arial" panose="020B0604020202020204" pitchFamily="34" charset="0"/>
                          <a:cs typeface="Arial" panose="020B0604020202020204" pitchFamily="34" charset="0"/>
                        </a:rPr>
                        <a:t>23.8</a:t>
                      </a:r>
                      <a:endParaRPr lang="en-US" sz="1600" b="0" dirty="0">
                        <a:latin typeface="Arial" pitchFamily="34" charset="0"/>
                        <a:ea typeface="Calibri"/>
                        <a:cs typeface="Arial" pitchFamily="34" charset="0"/>
                      </a:endParaRPr>
                    </a:p>
                  </a:txBody>
                  <a:tcPr marL="51084" marR="51084" marT="0" marB="0" anchor="b"/>
                </a:tc>
                <a:tc>
                  <a:txBody>
                    <a:bodyPr/>
                    <a:lstStyle/>
                    <a:p>
                      <a:pPr marL="0" marR="0" algn="ctr">
                        <a:lnSpc>
                          <a:spcPct val="115000"/>
                        </a:lnSpc>
                        <a:spcBef>
                          <a:spcPts val="0"/>
                        </a:spcBef>
                        <a:spcAft>
                          <a:spcPts val="0"/>
                        </a:spcAft>
                      </a:pPr>
                      <a:r>
                        <a:rPr lang="en-US" sz="1600" dirty="0">
                          <a:latin typeface="Arial" panose="020B0604020202020204" pitchFamily="34" charset="0"/>
                          <a:cs typeface="Arial" panose="020B0604020202020204" pitchFamily="34" charset="0"/>
                        </a:rPr>
                        <a:t>60.1</a:t>
                      </a:r>
                      <a:endParaRPr lang="en-US" sz="1600" b="0" dirty="0">
                        <a:latin typeface="Arial" pitchFamily="34" charset="0"/>
                        <a:ea typeface="Calibri"/>
                        <a:cs typeface="Arial" pitchFamily="34" charset="0"/>
                      </a:endParaRPr>
                    </a:p>
                  </a:txBody>
                  <a:tcPr marL="51084" marR="51084" marT="0" marB="0" anchor="b"/>
                </a:tc>
                <a:tc>
                  <a:txBody>
                    <a:bodyPr/>
                    <a:lstStyle/>
                    <a:p>
                      <a:pPr marL="0" marR="0" algn="ctr">
                        <a:lnSpc>
                          <a:spcPct val="115000"/>
                        </a:lnSpc>
                        <a:spcBef>
                          <a:spcPts val="0"/>
                        </a:spcBef>
                        <a:spcAft>
                          <a:spcPts val="0"/>
                        </a:spcAft>
                      </a:pPr>
                      <a:r>
                        <a:rPr lang="en-US" sz="1600" dirty="0">
                          <a:latin typeface="Arial" panose="020B0604020202020204" pitchFamily="34" charset="0"/>
                          <a:cs typeface="Arial" panose="020B0604020202020204" pitchFamily="34" charset="0"/>
                        </a:rPr>
                        <a:t>$860</a:t>
                      </a:r>
                      <a:endParaRPr lang="en-US" sz="1600" b="0" dirty="0">
                        <a:latin typeface="Arial" pitchFamily="34" charset="0"/>
                        <a:ea typeface="Calibri"/>
                        <a:cs typeface="Arial" pitchFamily="34" charset="0"/>
                      </a:endParaRPr>
                    </a:p>
                  </a:txBody>
                  <a:tcPr marL="51084" marR="51084" marT="0" marB="0" anchor="b"/>
                </a:tc>
                <a:extLst>
                  <a:ext uri="{0D108BD9-81ED-4DB2-BD59-A6C34878D82A}">
                    <a16:rowId xmlns="" xmlns:a16="http://schemas.microsoft.com/office/drawing/2014/main" val="10002"/>
                  </a:ext>
                </a:extLst>
              </a:tr>
              <a:tr h="182926">
                <a:tc>
                  <a:txBody>
                    <a:bodyPr/>
                    <a:lstStyle/>
                    <a:p>
                      <a:pPr marL="0" marR="0" algn="l">
                        <a:lnSpc>
                          <a:spcPct val="115000"/>
                        </a:lnSpc>
                        <a:spcBef>
                          <a:spcPts val="0"/>
                        </a:spcBef>
                        <a:spcAft>
                          <a:spcPts val="0"/>
                        </a:spcAft>
                      </a:pPr>
                      <a:r>
                        <a:rPr lang="en-US" sz="1600" dirty="0">
                          <a:latin typeface="Arial" panose="020B0604020202020204" pitchFamily="34" charset="0"/>
                          <a:cs typeface="Arial" panose="020B0604020202020204" pitchFamily="34" charset="0"/>
                        </a:rPr>
                        <a:t>POC</a:t>
                      </a:r>
                      <a:endParaRPr lang="en-US" sz="1600" b="0" dirty="0">
                        <a:latin typeface="Arial" panose="020B0604020202020204" pitchFamily="34" charset="0"/>
                        <a:ea typeface="Calibri"/>
                        <a:cs typeface="Arial" panose="020B0604020202020204" pitchFamily="34" charset="0"/>
                      </a:endParaRPr>
                    </a:p>
                  </a:txBody>
                  <a:tcPr marL="51084" marR="51084" marT="0" marB="0"/>
                </a:tc>
                <a:tc>
                  <a:txBody>
                    <a:bodyPr/>
                    <a:lstStyle/>
                    <a:p>
                      <a:pPr marL="0" marR="0" algn="ctr">
                        <a:lnSpc>
                          <a:spcPct val="115000"/>
                        </a:lnSpc>
                        <a:spcBef>
                          <a:spcPts val="0"/>
                        </a:spcBef>
                        <a:spcAft>
                          <a:spcPts val="0"/>
                        </a:spcAft>
                      </a:pPr>
                      <a:r>
                        <a:rPr lang="en-US" sz="1600" b="1" dirty="0">
                          <a:latin typeface="Arial" panose="020B0604020202020204" pitchFamily="34" charset="0"/>
                          <a:cs typeface="Arial" panose="020B0604020202020204" pitchFamily="34" charset="0"/>
                        </a:rPr>
                        <a:t>25.5</a:t>
                      </a:r>
                      <a:endParaRPr lang="en-US" sz="1600" b="1" dirty="0">
                        <a:latin typeface="Arial" panose="020B0604020202020204" pitchFamily="34" charset="0"/>
                        <a:ea typeface="Calibri"/>
                        <a:cs typeface="Arial" panose="020B0604020202020204" pitchFamily="34" charset="0"/>
                      </a:endParaRPr>
                    </a:p>
                  </a:txBody>
                  <a:tcPr marL="51084" marR="51084" marT="0" marB="0" anchor="b"/>
                </a:tc>
                <a:tc>
                  <a:txBody>
                    <a:bodyPr/>
                    <a:lstStyle/>
                    <a:p>
                      <a:pPr marL="0" marR="0" algn="ctr">
                        <a:lnSpc>
                          <a:spcPct val="115000"/>
                        </a:lnSpc>
                        <a:spcBef>
                          <a:spcPts val="0"/>
                        </a:spcBef>
                        <a:spcAft>
                          <a:spcPts val="0"/>
                        </a:spcAft>
                      </a:pPr>
                      <a:r>
                        <a:rPr lang="en-US" sz="1600" dirty="0">
                          <a:latin typeface="Arial" panose="020B0604020202020204" pitchFamily="34" charset="0"/>
                          <a:cs typeface="Arial" panose="020B0604020202020204" pitchFamily="34" charset="0"/>
                        </a:rPr>
                        <a:t>60.2</a:t>
                      </a:r>
                      <a:endParaRPr lang="en-US" sz="1600" b="0" dirty="0">
                        <a:latin typeface="Arial" panose="020B0604020202020204" pitchFamily="34" charset="0"/>
                        <a:ea typeface="Calibri"/>
                        <a:cs typeface="Arial" panose="020B0604020202020204" pitchFamily="34" charset="0"/>
                      </a:endParaRPr>
                    </a:p>
                  </a:txBody>
                  <a:tcPr marL="51084" marR="51084" marT="0" marB="0" anchor="b"/>
                </a:tc>
                <a:tc>
                  <a:txBody>
                    <a:bodyPr/>
                    <a:lstStyle/>
                    <a:p>
                      <a:pPr marL="0" marR="0" algn="ctr">
                        <a:lnSpc>
                          <a:spcPct val="115000"/>
                        </a:lnSpc>
                        <a:spcBef>
                          <a:spcPts val="0"/>
                        </a:spcBef>
                        <a:spcAft>
                          <a:spcPts val="0"/>
                        </a:spcAft>
                      </a:pPr>
                      <a:r>
                        <a:rPr lang="en-US" sz="1600" dirty="0">
                          <a:latin typeface="Arial" panose="020B0604020202020204" pitchFamily="34" charset="0"/>
                          <a:cs typeface="Arial" panose="020B0604020202020204" pitchFamily="34" charset="0"/>
                        </a:rPr>
                        <a:t>$930</a:t>
                      </a:r>
                      <a:endParaRPr lang="en-US" sz="1600" b="0" dirty="0">
                        <a:latin typeface="Arial" panose="020B0604020202020204" pitchFamily="34" charset="0"/>
                        <a:ea typeface="Calibri"/>
                        <a:cs typeface="Arial" panose="020B0604020202020204" pitchFamily="34" charset="0"/>
                      </a:endParaRPr>
                    </a:p>
                  </a:txBody>
                  <a:tcPr marL="51084" marR="51084" marT="0" marB="0" anchor="b"/>
                </a:tc>
                <a:extLst>
                  <a:ext uri="{0D108BD9-81ED-4DB2-BD59-A6C34878D82A}">
                    <a16:rowId xmlns="" xmlns:a16="http://schemas.microsoft.com/office/drawing/2014/main" val="10003"/>
                  </a:ext>
                </a:extLst>
              </a:tr>
            </a:tbl>
          </a:graphicData>
        </a:graphic>
      </p:graphicFrame>
      <p:pic>
        <p:nvPicPr>
          <p:cNvPr id="25" name="Picture 24">
            <a:extLst>
              <a:ext uri="{FF2B5EF4-FFF2-40B4-BE49-F238E27FC236}">
                <a16:creationId xmlns="" xmlns:a16="http://schemas.microsoft.com/office/drawing/2014/main" id="{1AC6B88E-45B5-4872-B504-5F254960EAB5}"/>
              </a:ext>
            </a:extLst>
          </p:cNvPr>
          <p:cNvPicPr>
            <a:picLocks noChangeAspect="1"/>
          </p:cNvPicPr>
          <p:nvPr/>
        </p:nvPicPr>
        <p:blipFill>
          <a:blip r:embed="rId4"/>
          <a:stretch>
            <a:fillRect/>
          </a:stretch>
        </p:blipFill>
        <p:spPr>
          <a:xfrm>
            <a:off x="1524000" y="1640645"/>
            <a:ext cx="5660895" cy="3189510"/>
          </a:xfrm>
          <a:prstGeom prst="rect">
            <a:avLst/>
          </a:prstGeom>
        </p:spPr>
      </p:pic>
      <p:sp>
        <p:nvSpPr>
          <p:cNvPr id="26" name="Rectangle 25">
            <a:extLst>
              <a:ext uri="{FF2B5EF4-FFF2-40B4-BE49-F238E27FC236}">
                <a16:creationId xmlns="" xmlns:a16="http://schemas.microsoft.com/office/drawing/2014/main" id="{DDB761F3-CA11-48D1-825B-6E2B0F1F9BE2}"/>
              </a:ext>
            </a:extLst>
          </p:cNvPr>
          <p:cNvSpPr/>
          <p:nvPr/>
        </p:nvSpPr>
        <p:spPr>
          <a:xfrm>
            <a:off x="2574166" y="1481728"/>
            <a:ext cx="3672865" cy="369332"/>
          </a:xfrm>
          <a:prstGeom prst="rect">
            <a:avLst/>
          </a:prstGeom>
        </p:spPr>
        <p:txBody>
          <a:bodyPr wrap="none">
            <a:spAutoFit/>
          </a:bodyPr>
          <a:lstStyle/>
          <a:p>
            <a:pPr marL="0" lvl="1"/>
            <a:r>
              <a:rPr lang="en-US" b="1" dirty="0">
                <a:latin typeface="Arial" panose="020B0604020202020204" pitchFamily="34" charset="0"/>
                <a:cs typeface="Arial" panose="020B0604020202020204" pitchFamily="34" charset="0"/>
              </a:rPr>
              <a:t>Survival for HIV-Infected Infants</a:t>
            </a:r>
          </a:p>
        </p:txBody>
      </p:sp>
    </p:spTree>
    <p:extLst>
      <p:ext uri="{BB962C8B-B14F-4D97-AF65-F5344CB8AC3E}">
        <p14:creationId xmlns:p14="http://schemas.microsoft.com/office/powerpoint/2010/main" val="179090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BD5B2F3-3BCB-4D6F-8C90-3E0B9DBF4372}"/>
              </a:ext>
            </a:extLst>
          </p:cNvPr>
          <p:cNvSpPr>
            <a:spLocks noGrp="1"/>
          </p:cNvSpPr>
          <p:nvPr>
            <p:ph type="title"/>
          </p:nvPr>
        </p:nvSpPr>
        <p:spPr>
          <a:xfrm>
            <a:off x="554547" y="227014"/>
            <a:ext cx="8229600" cy="1143000"/>
          </a:xfrm>
        </p:spPr>
        <p:txBody>
          <a:bodyPr>
            <a:normAutofit fontScale="90000"/>
          </a:bodyPr>
          <a:lstStyle/>
          <a:p>
            <a:r>
              <a:rPr lang="en-US" sz="3100" dirty="0"/>
              <a:t>Clinical Impact and Cost-Effectiveness of </a:t>
            </a:r>
            <a:br>
              <a:rPr lang="en-US" sz="3100" dirty="0"/>
            </a:br>
            <a:r>
              <a:rPr lang="en-US" sz="3100" dirty="0"/>
              <a:t>Incorporating POC Assays into EID</a:t>
            </a:r>
            <a:r>
              <a:rPr lang="en-US" dirty="0"/>
              <a:t/>
            </a:r>
            <a:br>
              <a:rPr lang="en-US" dirty="0"/>
            </a:br>
            <a:r>
              <a:rPr lang="en-US" sz="2200" i="1" dirty="0">
                <a:solidFill>
                  <a:schemeClr val="tx1"/>
                </a:solidFill>
              </a:rPr>
              <a:t>Frank SC et al.  9</a:t>
            </a:r>
            <a:r>
              <a:rPr lang="en-US" sz="2200" i="1" baseline="30000" dirty="0">
                <a:solidFill>
                  <a:schemeClr val="tx1"/>
                </a:solidFill>
              </a:rPr>
              <a:t>th</a:t>
            </a:r>
            <a:r>
              <a:rPr lang="en-US" sz="2200" i="1" dirty="0">
                <a:solidFill>
                  <a:schemeClr val="tx1"/>
                </a:solidFill>
              </a:rPr>
              <a:t> IAS Conference, Paris, 2017 Abs.WEAD0105</a:t>
            </a:r>
            <a:endParaRPr lang="en-US" sz="2200" dirty="0"/>
          </a:p>
        </p:txBody>
      </p:sp>
      <p:pic>
        <p:nvPicPr>
          <p:cNvPr id="4" name="Picture 3">
            <a:extLst>
              <a:ext uri="{FF2B5EF4-FFF2-40B4-BE49-F238E27FC236}">
                <a16:creationId xmlns="" xmlns:a16="http://schemas.microsoft.com/office/drawing/2014/main" id="{58D42895-F386-4BFF-8170-24C19FD00ED0}"/>
              </a:ext>
            </a:extLst>
          </p:cNvPr>
          <p:cNvPicPr>
            <a:picLocks noChangeAspect="1" noChangeArrowheads="1"/>
          </p:cNvPicPr>
          <p:nvPr/>
        </p:nvPicPr>
        <p:blipFill>
          <a:blip r:embed="rId2" cstate="print"/>
          <a:srcRect t="10127" r="3999" b="13924"/>
          <a:stretch>
            <a:fillRect/>
          </a:stretch>
        </p:blipFill>
        <p:spPr bwMode="auto">
          <a:xfrm>
            <a:off x="76200" y="183166"/>
            <a:ext cx="1109093" cy="723085"/>
          </a:xfrm>
          <a:prstGeom prst="rect">
            <a:avLst/>
          </a:prstGeom>
          <a:noFill/>
          <a:ln w="9525">
            <a:noFill/>
            <a:miter lim="800000"/>
            <a:headEnd/>
            <a:tailEnd/>
          </a:ln>
        </p:spPr>
      </p:pic>
      <p:pic>
        <p:nvPicPr>
          <p:cNvPr id="5" name="Picture 4">
            <a:extLst>
              <a:ext uri="{FF2B5EF4-FFF2-40B4-BE49-F238E27FC236}">
                <a16:creationId xmlns="" xmlns:a16="http://schemas.microsoft.com/office/drawing/2014/main" id="{9019BF52-835F-4CA3-8297-562EC9EE28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6933" y="132149"/>
            <a:ext cx="879803" cy="825118"/>
          </a:xfrm>
          <a:prstGeom prst="rect">
            <a:avLst/>
          </a:prstGeom>
        </p:spPr>
      </p:pic>
      <p:cxnSp>
        <p:nvCxnSpPr>
          <p:cNvPr id="9" name="Straight Connector 8">
            <a:extLst>
              <a:ext uri="{FF2B5EF4-FFF2-40B4-BE49-F238E27FC236}">
                <a16:creationId xmlns="" xmlns:a16="http://schemas.microsoft.com/office/drawing/2014/main" id="{5229E71B-1594-4DCD-A78D-234A68827662}"/>
              </a:ext>
            </a:extLst>
          </p:cNvPr>
          <p:cNvCxnSpPr>
            <a:cxnSpLocks/>
          </p:cNvCxnSpPr>
          <p:nvPr/>
        </p:nvCxnSpPr>
        <p:spPr>
          <a:xfrm flipV="1">
            <a:off x="0" y="1413862"/>
            <a:ext cx="9144000" cy="1"/>
          </a:xfrm>
          <a:prstGeom prst="line">
            <a:avLst/>
          </a:prstGeom>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 xmlns:a16="http://schemas.microsoft.com/office/drawing/2014/main" id="{1E40ABE6-559B-46BE-A398-FB465ADA0164}"/>
              </a:ext>
            </a:extLst>
          </p:cNvPr>
          <p:cNvSpPr>
            <a:spLocks noGrp="1"/>
          </p:cNvSpPr>
          <p:nvPr>
            <p:ph idx="1"/>
          </p:nvPr>
        </p:nvSpPr>
        <p:spPr>
          <a:xfrm>
            <a:off x="173284" y="3598894"/>
            <a:ext cx="8801232" cy="3124199"/>
          </a:xfrm>
        </p:spPr>
        <p:txBody>
          <a:bodyPr>
            <a:normAutofit/>
          </a:bodyPr>
          <a:lstStyle/>
          <a:p>
            <a:pPr lvl="0">
              <a:defRPr/>
            </a:pPr>
            <a:r>
              <a:rPr lang="en-US" dirty="0"/>
              <a:t>POC EID was no longer cost-effective if:</a:t>
            </a:r>
          </a:p>
          <a:p>
            <a:pPr lvl="1">
              <a:buFont typeface="Arial" panose="020B0604020202020204" pitchFamily="34" charset="0"/>
              <a:buChar char="−"/>
              <a:defRPr/>
            </a:pPr>
            <a:r>
              <a:rPr lang="en-US" dirty="0"/>
              <a:t>&lt;</a:t>
            </a:r>
            <a:r>
              <a:rPr lang="en-US" sz="2200" dirty="0"/>
              <a:t>75% of infants undergoing POC testing or &gt;96% undergoing conventional testing received test results</a:t>
            </a:r>
          </a:p>
          <a:p>
            <a:pPr lvl="1">
              <a:buFont typeface="Arial" panose="020B0604020202020204" pitchFamily="34" charset="0"/>
              <a:buChar char="−"/>
              <a:defRPr/>
            </a:pPr>
            <a:r>
              <a:rPr lang="en-US" sz="2200" dirty="0"/>
              <a:t>&lt;80% of infants linked to ART after receiving POC results</a:t>
            </a:r>
          </a:p>
          <a:p>
            <a:pPr lvl="1">
              <a:buFont typeface="Arial" panose="020B0604020202020204" pitchFamily="34" charset="0"/>
              <a:buChar char="−"/>
              <a:defRPr/>
            </a:pPr>
            <a:r>
              <a:rPr lang="en-US" sz="2200" dirty="0"/>
              <a:t>POC assay sensitivity: &lt;85%</a:t>
            </a:r>
          </a:p>
          <a:p>
            <a:pPr lvl="1">
              <a:buFont typeface="Arial" panose="020B0604020202020204" pitchFamily="34" charset="0"/>
              <a:buChar char="−"/>
              <a:defRPr/>
            </a:pPr>
            <a:r>
              <a:rPr lang="en-US" sz="2200" dirty="0"/>
              <a:t>POC assay specificity: &lt;92%</a:t>
            </a:r>
          </a:p>
          <a:p>
            <a:pPr lvl="1">
              <a:buFont typeface="Arial" panose="020B0604020202020204" pitchFamily="34" charset="0"/>
              <a:buChar char="−"/>
              <a:defRPr/>
            </a:pPr>
            <a:r>
              <a:rPr lang="en-US" sz="2200" dirty="0"/>
              <a:t>POC assay cost: &gt;$40</a:t>
            </a:r>
          </a:p>
          <a:p>
            <a:endParaRPr lang="en-US" dirty="0"/>
          </a:p>
        </p:txBody>
      </p:sp>
      <p:sp>
        <p:nvSpPr>
          <p:cNvPr id="13" name="TextBox 12">
            <a:extLst>
              <a:ext uri="{FF2B5EF4-FFF2-40B4-BE49-F238E27FC236}">
                <a16:creationId xmlns="" xmlns:a16="http://schemas.microsoft.com/office/drawing/2014/main" id="{B7A520EA-A80F-41FA-AFF5-BEBC35125ED6}"/>
              </a:ext>
            </a:extLst>
          </p:cNvPr>
          <p:cNvSpPr txBox="1"/>
          <p:nvPr/>
        </p:nvSpPr>
        <p:spPr>
          <a:xfrm>
            <a:off x="171384" y="1398676"/>
            <a:ext cx="8801232" cy="2200218"/>
          </a:xfrm>
          <a:prstGeom prst="rect">
            <a:avLst/>
          </a:prstGeom>
          <a:noFill/>
        </p:spPr>
        <p:txBody>
          <a:bodyPr wrap="square" rtlCol="0">
            <a:spAutoFit/>
          </a:bodyPr>
          <a:lstStyle/>
          <a:p>
            <a:pPr marL="342900" indent="-342900">
              <a:lnSpc>
                <a:spcPct val="103000"/>
              </a:lnSpc>
              <a:spcAft>
                <a:spcPts val="1200"/>
              </a:spcAft>
              <a:buClr>
                <a:srgbClr val="C00000"/>
              </a:buClr>
              <a:buFont typeface="Wingdings" panose="05000000000000000000" pitchFamily="2" charset="2"/>
              <a:buChar char="§"/>
            </a:pPr>
            <a:r>
              <a:rPr lang="en-US" sz="2400" dirty="0">
                <a:latin typeface="Arial" pitchFamily="34" charset="0"/>
                <a:cs typeface="Arial" pitchFamily="34" charset="0"/>
              </a:rPr>
              <a:t>Using birth cohort costs &amp; life expectancy values discounted at 3%/</a:t>
            </a:r>
            <a:r>
              <a:rPr lang="en-US" sz="2400" dirty="0" err="1">
                <a:latin typeface="Arial" pitchFamily="34" charset="0"/>
                <a:cs typeface="Arial" pitchFamily="34" charset="0"/>
              </a:rPr>
              <a:t>yr</a:t>
            </a:r>
            <a:r>
              <a:rPr lang="en-US" sz="2400" dirty="0">
                <a:latin typeface="Arial" pitchFamily="34" charset="0"/>
                <a:cs typeface="Arial" pitchFamily="34" charset="0"/>
              </a:rPr>
              <a:t>, ICER of POC EID vs. Conventional EID was $750/YLS</a:t>
            </a:r>
          </a:p>
          <a:p>
            <a:pPr marL="342900" indent="-342900">
              <a:lnSpc>
                <a:spcPct val="103000"/>
              </a:lnSpc>
              <a:spcAft>
                <a:spcPts val="1800"/>
              </a:spcAft>
              <a:buClr>
                <a:srgbClr val="C00000"/>
              </a:buClr>
              <a:buFont typeface="Wingdings" panose="05000000000000000000" pitchFamily="2" charset="2"/>
              <a:buChar char="§"/>
            </a:pPr>
            <a:r>
              <a:rPr lang="en-US" sz="2400" dirty="0">
                <a:latin typeface="Arial" pitchFamily="34" charset="0"/>
                <a:cs typeface="Arial" pitchFamily="34" charset="0"/>
              </a:rPr>
              <a:t>ICER &lt;1x Zimbabwe </a:t>
            </a:r>
            <a:r>
              <a:rPr lang="en-US" sz="2400" i="1" dirty="0">
                <a:latin typeface="Arial" pitchFamily="34" charset="0"/>
                <a:cs typeface="Arial" pitchFamily="34" charset="0"/>
              </a:rPr>
              <a:t>per-capita</a:t>
            </a:r>
            <a:r>
              <a:rPr lang="en-US" sz="2400" dirty="0">
                <a:latin typeface="Arial" pitchFamily="34" charset="0"/>
                <a:cs typeface="Arial" pitchFamily="34" charset="0"/>
              </a:rPr>
              <a:t> GDP ($930), thus POC considered </a:t>
            </a:r>
            <a:r>
              <a:rPr lang="en-US" sz="2400" b="1" dirty="0">
                <a:latin typeface="Arial" pitchFamily="34" charset="0"/>
                <a:cs typeface="Arial" pitchFamily="34" charset="0"/>
              </a:rPr>
              <a:t>cost-effective </a:t>
            </a:r>
            <a:r>
              <a:rPr lang="en-US" sz="2400" dirty="0">
                <a:latin typeface="Arial" pitchFamily="34" charset="0"/>
                <a:cs typeface="Arial" pitchFamily="34" charset="0"/>
              </a:rPr>
              <a:t>compared to Conventional EID </a:t>
            </a:r>
          </a:p>
        </p:txBody>
      </p:sp>
    </p:spTree>
    <p:extLst>
      <p:ext uri="{BB962C8B-B14F-4D97-AF65-F5344CB8AC3E}">
        <p14:creationId xmlns:p14="http://schemas.microsoft.com/office/powerpoint/2010/main" val="2648899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
                                            <p:txEl>
                                              <p:pRg st="5" end="5"/>
                                            </p:txEl>
                                          </p:spTgt>
                                        </p:tgtEl>
                                        <p:attrNameLst>
                                          <p:attrName>style.visibility</p:attrName>
                                        </p:attrNameLst>
                                      </p:cBhvr>
                                      <p:to>
                                        <p:strVal val="visible"/>
                                      </p:to>
                                    </p:set>
                                    <p:animEffect transition="in" filter="fade">
                                      <p:cBhvr>
                                        <p:cTn id="2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A0D75-3446-4FEF-B054-F9D847B6146A}"/>
              </a:ext>
            </a:extLst>
          </p:cNvPr>
          <p:cNvSpPr>
            <a:spLocks noGrp="1"/>
          </p:cNvSpPr>
          <p:nvPr>
            <p:ph type="title"/>
          </p:nvPr>
        </p:nvSpPr>
        <p:spPr>
          <a:xfrm>
            <a:off x="76200" y="76200"/>
            <a:ext cx="8915400" cy="1143000"/>
          </a:xfrm>
        </p:spPr>
        <p:txBody>
          <a:bodyPr>
            <a:normAutofit fontScale="90000"/>
          </a:bodyPr>
          <a:lstStyle/>
          <a:p>
            <a:r>
              <a:rPr lang="en-US" sz="3100" dirty="0"/>
              <a:t>Optimization of HIV Testing Yield in Children </a:t>
            </a:r>
            <a:br>
              <a:rPr lang="en-US" sz="3100" dirty="0"/>
            </a:br>
            <a:r>
              <a:rPr lang="en-US" sz="3100" dirty="0"/>
              <a:t>Models of HIV Testing, Uganda</a:t>
            </a:r>
            <a:br>
              <a:rPr lang="en-US" sz="3100" dirty="0"/>
            </a:br>
            <a:r>
              <a:rPr lang="en-US" sz="2200" i="1" dirty="0" err="1">
                <a:solidFill>
                  <a:schemeClr val="tx1"/>
                </a:solidFill>
              </a:rPr>
              <a:t>Bitimwine</a:t>
            </a:r>
            <a:r>
              <a:rPr lang="en-US" sz="2200" i="1" dirty="0">
                <a:solidFill>
                  <a:schemeClr val="tx1"/>
                </a:solidFill>
              </a:rPr>
              <a:t> H et al.  9</a:t>
            </a:r>
            <a:r>
              <a:rPr lang="en-US" sz="2200" i="1" baseline="30000" dirty="0">
                <a:solidFill>
                  <a:schemeClr val="tx1"/>
                </a:solidFill>
              </a:rPr>
              <a:t>th</a:t>
            </a:r>
            <a:r>
              <a:rPr lang="en-US" sz="2200" i="1" dirty="0">
                <a:solidFill>
                  <a:schemeClr val="tx1"/>
                </a:solidFill>
              </a:rPr>
              <a:t> IAS Conference, Paris, 2017 Abs.MOAB0201</a:t>
            </a:r>
            <a:endParaRPr lang="en-US" sz="2200" dirty="0"/>
          </a:p>
        </p:txBody>
      </p:sp>
      <p:sp>
        <p:nvSpPr>
          <p:cNvPr id="3" name="Content Placeholder 2">
            <a:extLst>
              <a:ext uri="{FF2B5EF4-FFF2-40B4-BE49-F238E27FC236}">
                <a16:creationId xmlns="" xmlns:a16="http://schemas.microsoft.com/office/drawing/2014/main" id="{7FF4B67F-2F69-42FC-9C5C-BCDC7E730991}"/>
              </a:ext>
            </a:extLst>
          </p:cNvPr>
          <p:cNvSpPr>
            <a:spLocks noGrp="1"/>
          </p:cNvSpPr>
          <p:nvPr>
            <p:ph idx="1"/>
          </p:nvPr>
        </p:nvSpPr>
        <p:spPr>
          <a:xfrm>
            <a:off x="193431" y="1295400"/>
            <a:ext cx="8763000" cy="5311894"/>
          </a:xfrm>
        </p:spPr>
        <p:txBody>
          <a:bodyPr>
            <a:noAutofit/>
          </a:bodyPr>
          <a:lstStyle/>
          <a:p>
            <a:pPr>
              <a:lnSpc>
                <a:spcPct val="105000"/>
              </a:lnSpc>
            </a:pPr>
            <a:r>
              <a:rPr lang="en-US" dirty="0"/>
              <a:t>Baylor-Uganda implemented targeted HIV Testing Services (HTS) models f</a:t>
            </a:r>
            <a:r>
              <a:rPr lang="en-US" altLang="en-US" dirty="0">
                <a:ea typeface="Geneva"/>
              </a:rPr>
              <a:t>or children and adolescents (18mos -19yrs) from Mar-June 2016, and evaluated testing yield:</a:t>
            </a:r>
          </a:p>
          <a:p>
            <a:pPr marL="914400" lvl="1" indent="-514350">
              <a:lnSpc>
                <a:spcPct val="105000"/>
              </a:lnSpc>
              <a:spcBef>
                <a:spcPts val="1200"/>
              </a:spcBef>
              <a:spcAft>
                <a:spcPts val="400"/>
              </a:spcAft>
              <a:buFont typeface="Arial" panose="020B0604020202020204" pitchFamily="34" charset="0"/>
              <a:buChar char="−"/>
            </a:pPr>
            <a:r>
              <a:rPr lang="en-US" altLang="en-US" sz="2000" b="1" dirty="0">
                <a:solidFill>
                  <a:srgbClr val="0070C0"/>
                </a:solidFill>
              </a:rPr>
              <a:t>HTS </a:t>
            </a:r>
            <a:r>
              <a:rPr lang="en-US" altLang="en-US" sz="2200" b="1" dirty="0">
                <a:solidFill>
                  <a:srgbClr val="0070C0"/>
                </a:solidFill>
              </a:rPr>
              <a:t>Outreach: </a:t>
            </a:r>
            <a:r>
              <a:rPr lang="en-US" altLang="en-US" sz="2200" dirty="0"/>
              <a:t>Targeting Orphans &amp; Vulnerable Children (OVC) at dwelling homes, remand homes and orphanages</a:t>
            </a:r>
          </a:p>
          <a:p>
            <a:pPr marL="914400" lvl="1" indent="-514350">
              <a:lnSpc>
                <a:spcPct val="105000"/>
              </a:lnSpc>
              <a:spcBef>
                <a:spcPts val="1200"/>
              </a:spcBef>
              <a:spcAft>
                <a:spcPts val="400"/>
              </a:spcAft>
              <a:buFont typeface="Arial" panose="020B0604020202020204" pitchFamily="34" charset="0"/>
              <a:buChar char="−"/>
            </a:pPr>
            <a:r>
              <a:rPr lang="en-US" altLang="en-US" sz="2200" b="1" dirty="0">
                <a:solidFill>
                  <a:srgbClr val="0070C0"/>
                </a:solidFill>
              </a:rPr>
              <a:t>Know Your Child Status (KYCS) Campaigns:</a:t>
            </a:r>
            <a:r>
              <a:rPr lang="en-US" altLang="en-US" sz="2200" dirty="0">
                <a:solidFill>
                  <a:srgbClr val="0070C0"/>
                </a:solidFill>
              </a:rPr>
              <a:t> </a:t>
            </a:r>
            <a:r>
              <a:rPr lang="en-US" altLang="en-US" sz="2200" dirty="0"/>
              <a:t>Targeting children of index clients </a:t>
            </a:r>
          </a:p>
          <a:p>
            <a:pPr marL="914400" lvl="1" indent="-514350">
              <a:lnSpc>
                <a:spcPct val="105000"/>
              </a:lnSpc>
              <a:spcBef>
                <a:spcPts val="1200"/>
              </a:spcBef>
              <a:spcAft>
                <a:spcPts val="400"/>
              </a:spcAft>
              <a:buFont typeface="Arial" panose="020B0604020202020204" pitchFamily="34" charset="0"/>
              <a:buChar char="−"/>
            </a:pPr>
            <a:r>
              <a:rPr lang="en-US" altLang="en-US" sz="2200" b="1" dirty="0">
                <a:solidFill>
                  <a:srgbClr val="0070C0"/>
                </a:solidFill>
              </a:rPr>
              <a:t>Targeted HTS Outreach: </a:t>
            </a:r>
            <a:r>
              <a:rPr lang="en-US" altLang="en-US" sz="2200" dirty="0"/>
              <a:t>Targeting children of Female Sex Workers (FSWs), Fisher Folks (FFs) and Tea Plantation Workers</a:t>
            </a:r>
          </a:p>
          <a:p>
            <a:pPr marL="914400" lvl="1" indent="-514350">
              <a:lnSpc>
                <a:spcPct val="105000"/>
              </a:lnSpc>
              <a:spcBef>
                <a:spcPts val="1200"/>
              </a:spcBef>
              <a:spcAft>
                <a:spcPts val="400"/>
              </a:spcAft>
              <a:buFont typeface="Arial" panose="020B0604020202020204" pitchFamily="34" charset="0"/>
              <a:buChar char="−"/>
            </a:pPr>
            <a:r>
              <a:rPr lang="en-US" altLang="en-US" sz="2200" b="1" dirty="0">
                <a:solidFill>
                  <a:srgbClr val="0070C0"/>
                </a:solidFill>
              </a:rPr>
              <a:t>Evening HTS: </a:t>
            </a:r>
            <a:r>
              <a:rPr lang="en-US" altLang="en-US" sz="2200" dirty="0"/>
              <a:t>Targeting youth by offering Health Facility- based HTS within Outpatient Department between 5-7pm </a:t>
            </a:r>
          </a:p>
          <a:p>
            <a:pPr>
              <a:lnSpc>
                <a:spcPct val="105000"/>
              </a:lnSpc>
              <a:spcBef>
                <a:spcPts val="600"/>
              </a:spcBef>
              <a:spcAft>
                <a:spcPts val="400"/>
              </a:spcAft>
              <a:buFont typeface="Arial" panose="020B0604020202020204" pitchFamily="34" charset="0"/>
              <a:buChar char="−"/>
            </a:pPr>
            <a:endParaRPr lang="en-US" altLang="en-US" dirty="0">
              <a:ea typeface="Geneva"/>
            </a:endParaRPr>
          </a:p>
          <a:p>
            <a:pPr>
              <a:lnSpc>
                <a:spcPct val="105000"/>
              </a:lnSpc>
            </a:pPr>
            <a:endParaRPr lang="en-US" dirty="0"/>
          </a:p>
        </p:txBody>
      </p:sp>
      <p:cxnSp>
        <p:nvCxnSpPr>
          <p:cNvPr id="4" name="Straight Connector 3">
            <a:extLst>
              <a:ext uri="{FF2B5EF4-FFF2-40B4-BE49-F238E27FC236}">
                <a16:creationId xmlns="" xmlns:a16="http://schemas.microsoft.com/office/drawing/2014/main" id="{54613979-913E-494D-B810-A778585E3823}"/>
              </a:ext>
            </a:extLst>
          </p:cNvPr>
          <p:cNvCxnSpPr>
            <a:cxnSpLocks/>
          </p:cNvCxnSpPr>
          <p:nvPr/>
        </p:nvCxnSpPr>
        <p:spPr>
          <a:xfrm flipV="1">
            <a:off x="2931" y="1219199"/>
            <a:ext cx="9144000"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256519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A0D75-3446-4FEF-B054-F9D847B6146A}"/>
              </a:ext>
            </a:extLst>
          </p:cNvPr>
          <p:cNvSpPr>
            <a:spLocks noGrp="1"/>
          </p:cNvSpPr>
          <p:nvPr>
            <p:ph type="title"/>
          </p:nvPr>
        </p:nvSpPr>
        <p:spPr>
          <a:xfrm>
            <a:off x="76200" y="76200"/>
            <a:ext cx="8915400" cy="1143000"/>
          </a:xfrm>
        </p:spPr>
        <p:txBody>
          <a:bodyPr>
            <a:normAutofit fontScale="90000"/>
          </a:bodyPr>
          <a:lstStyle/>
          <a:p>
            <a:r>
              <a:rPr lang="en-US" sz="3100" dirty="0"/>
              <a:t>Optimization of HIV Testing Yield in Children</a:t>
            </a:r>
            <a:br>
              <a:rPr lang="en-US" sz="3100" dirty="0"/>
            </a:br>
            <a:r>
              <a:rPr lang="en-US" sz="3100" dirty="0"/>
              <a:t>Uganda</a:t>
            </a:r>
            <a:br>
              <a:rPr lang="en-US" sz="3100" dirty="0"/>
            </a:br>
            <a:r>
              <a:rPr lang="en-US" sz="2200" i="1" dirty="0" err="1">
                <a:solidFill>
                  <a:schemeClr val="tx1"/>
                </a:solidFill>
              </a:rPr>
              <a:t>Bitimwine</a:t>
            </a:r>
            <a:r>
              <a:rPr lang="en-US" sz="2200" i="1" dirty="0">
                <a:solidFill>
                  <a:schemeClr val="tx1"/>
                </a:solidFill>
              </a:rPr>
              <a:t> H et al.  9</a:t>
            </a:r>
            <a:r>
              <a:rPr lang="en-US" sz="2200" i="1" baseline="30000" dirty="0">
                <a:solidFill>
                  <a:schemeClr val="tx1"/>
                </a:solidFill>
              </a:rPr>
              <a:t>th</a:t>
            </a:r>
            <a:r>
              <a:rPr lang="en-US" sz="2200" i="1" dirty="0">
                <a:solidFill>
                  <a:schemeClr val="tx1"/>
                </a:solidFill>
              </a:rPr>
              <a:t> IAS Conference, Paris, 2017 Abs.MOAB0201</a:t>
            </a:r>
            <a:endParaRPr lang="en-US" sz="2200" dirty="0"/>
          </a:p>
        </p:txBody>
      </p:sp>
      <p:sp>
        <p:nvSpPr>
          <p:cNvPr id="3" name="Content Placeholder 2">
            <a:extLst>
              <a:ext uri="{FF2B5EF4-FFF2-40B4-BE49-F238E27FC236}">
                <a16:creationId xmlns="" xmlns:a16="http://schemas.microsoft.com/office/drawing/2014/main" id="{7FF4B67F-2F69-42FC-9C5C-BCDC7E730991}"/>
              </a:ext>
            </a:extLst>
          </p:cNvPr>
          <p:cNvSpPr>
            <a:spLocks noGrp="1"/>
          </p:cNvSpPr>
          <p:nvPr>
            <p:ph idx="1"/>
          </p:nvPr>
        </p:nvSpPr>
        <p:spPr>
          <a:xfrm>
            <a:off x="228600" y="1263150"/>
            <a:ext cx="8763000" cy="1752600"/>
          </a:xfrm>
        </p:spPr>
        <p:txBody>
          <a:bodyPr>
            <a:noAutofit/>
          </a:bodyPr>
          <a:lstStyle/>
          <a:p>
            <a:r>
              <a:rPr lang="en-US" altLang="en-US" dirty="0">
                <a:ea typeface="Geneva"/>
              </a:rPr>
              <a:t>4,091 children and adolescents tested, 52% females</a:t>
            </a:r>
          </a:p>
          <a:p>
            <a:pPr lvl="1"/>
            <a:r>
              <a:rPr lang="en-US" sz="2200" dirty="0"/>
              <a:t>&lt;5 years: 827, 20%</a:t>
            </a:r>
          </a:p>
          <a:p>
            <a:pPr lvl="1"/>
            <a:r>
              <a:rPr lang="en-US" sz="2200" dirty="0"/>
              <a:t>5-&lt;10 years: 1,234, 30%</a:t>
            </a:r>
          </a:p>
          <a:p>
            <a:pPr lvl="1"/>
            <a:r>
              <a:rPr lang="en-US" sz="2200" dirty="0"/>
              <a:t>10-19 years: 2,030, 50%</a:t>
            </a:r>
          </a:p>
        </p:txBody>
      </p:sp>
      <p:cxnSp>
        <p:nvCxnSpPr>
          <p:cNvPr id="4" name="Straight Connector 3">
            <a:extLst>
              <a:ext uri="{FF2B5EF4-FFF2-40B4-BE49-F238E27FC236}">
                <a16:creationId xmlns="" xmlns:a16="http://schemas.microsoft.com/office/drawing/2014/main" id="{54613979-913E-494D-B810-A778585E3823}"/>
              </a:ext>
            </a:extLst>
          </p:cNvPr>
          <p:cNvCxnSpPr>
            <a:cxnSpLocks/>
          </p:cNvCxnSpPr>
          <p:nvPr/>
        </p:nvCxnSpPr>
        <p:spPr>
          <a:xfrm flipV="1">
            <a:off x="2931" y="1219199"/>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Content Placeholder 6">
            <a:extLst>
              <a:ext uri="{FF2B5EF4-FFF2-40B4-BE49-F238E27FC236}">
                <a16:creationId xmlns="" xmlns:a16="http://schemas.microsoft.com/office/drawing/2014/main" id="{25CDC25B-9629-4E9C-9D2A-BC48A4C058DC}"/>
              </a:ext>
            </a:extLst>
          </p:cNvPr>
          <p:cNvGraphicFramePr>
            <a:graphicFrameLocks/>
          </p:cNvGraphicFramePr>
          <p:nvPr>
            <p:extLst>
              <p:ext uri="{D42A27DB-BD31-4B8C-83A1-F6EECF244321}">
                <p14:modId xmlns:p14="http://schemas.microsoft.com/office/powerpoint/2010/main" val="764888466"/>
              </p:ext>
            </p:extLst>
          </p:nvPr>
        </p:nvGraphicFramePr>
        <p:xfrm>
          <a:off x="318253" y="3660488"/>
          <a:ext cx="4419600" cy="28956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 xmlns:a16="http://schemas.microsoft.com/office/drawing/2014/main" id="{A0946C89-301C-4DD3-B443-C28D9BB559E7}"/>
              </a:ext>
            </a:extLst>
          </p:cNvPr>
          <p:cNvSpPr txBox="1"/>
          <p:nvPr/>
        </p:nvSpPr>
        <p:spPr>
          <a:xfrm>
            <a:off x="208668" y="3177010"/>
            <a:ext cx="4638770"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Overall # Tested, All Ages, by HTS Model</a:t>
            </a:r>
          </a:p>
        </p:txBody>
      </p:sp>
      <p:grpSp>
        <p:nvGrpSpPr>
          <p:cNvPr id="11" name="Group 10">
            <a:extLst>
              <a:ext uri="{FF2B5EF4-FFF2-40B4-BE49-F238E27FC236}">
                <a16:creationId xmlns="" xmlns:a16="http://schemas.microsoft.com/office/drawing/2014/main" id="{D8659B6C-9C90-45E9-9D1C-20C8D4179ED1}"/>
              </a:ext>
            </a:extLst>
          </p:cNvPr>
          <p:cNvGrpSpPr/>
          <p:nvPr/>
        </p:nvGrpSpPr>
        <p:grpSpPr>
          <a:xfrm>
            <a:off x="4709745" y="3182693"/>
            <a:ext cx="4440681" cy="3456303"/>
            <a:chOff x="4709745" y="3182693"/>
            <a:chExt cx="4440681" cy="3456303"/>
          </a:xfrm>
        </p:grpSpPr>
        <p:graphicFrame>
          <p:nvGraphicFramePr>
            <p:cNvPr id="6" name="Content Placeholder 6">
              <a:extLst>
                <a:ext uri="{FF2B5EF4-FFF2-40B4-BE49-F238E27FC236}">
                  <a16:creationId xmlns="" xmlns:a16="http://schemas.microsoft.com/office/drawing/2014/main" id="{8FB09D60-ADE1-4757-AA71-B2F9197A117F}"/>
                </a:ext>
              </a:extLst>
            </p:cNvPr>
            <p:cNvGraphicFramePr>
              <a:graphicFrameLocks/>
            </p:cNvGraphicFramePr>
            <p:nvPr>
              <p:extLst>
                <p:ext uri="{D42A27DB-BD31-4B8C-83A1-F6EECF244321}">
                  <p14:modId xmlns:p14="http://schemas.microsoft.com/office/powerpoint/2010/main" val="2520394565"/>
                </p:ext>
              </p:extLst>
            </p:nvPr>
          </p:nvGraphicFramePr>
          <p:xfrm>
            <a:off x="4709745" y="3713285"/>
            <a:ext cx="4267200" cy="28956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 xmlns:a16="http://schemas.microsoft.com/office/drawing/2014/main" id="{C0E44244-2506-4026-B12E-D135C47D83DC}"/>
                </a:ext>
              </a:extLst>
            </p:cNvPr>
            <p:cNvSpPr txBox="1"/>
            <p:nvPr/>
          </p:nvSpPr>
          <p:spPr>
            <a:xfrm>
              <a:off x="5069918" y="3182693"/>
              <a:ext cx="3886513"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Adolescent Testing by HTS Model</a:t>
              </a:r>
            </a:p>
          </p:txBody>
        </p:sp>
        <p:sp>
          <p:nvSpPr>
            <p:cNvPr id="9" name="Oval 8">
              <a:extLst>
                <a:ext uri="{FF2B5EF4-FFF2-40B4-BE49-F238E27FC236}">
                  <a16:creationId xmlns="" xmlns:a16="http://schemas.microsoft.com/office/drawing/2014/main" id="{AE0D0F86-0F23-4420-BC88-81A30F590E64}"/>
                </a:ext>
              </a:extLst>
            </p:cNvPr>
            <p:cNvSpPr/>
            <p:nvPr/>
          </p:nvSpPr>
          <p:spPr>
            <a:xfrm>
              <a:off x="7959969" y="4627685"/>
              <a:ext cx="879231" cy="5334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2AEBD05D-5522-469C-9AC3-8E1858888A61}"/>
                </a:ext>
              </a:extLst>
            </p:cNvPr>
            <p:cNvSpPr txBox="1"/>
            <p:nvPr/>
          </p:nvSpPr>
          <p:spPr>
            <a:xfrm>
              <a:off x="7523057" y="5684889"/>
              <a:ext cx="1627369" cy="954107"/>
            </a:xfrm>
            <a:prstGeom prst="rect">
              <a:avLst/>
            </a:prstGeom>
            <a:noFill/>
          </p:spPr>
          <p:txBody>
            <a:bodyPr wrap="none" rtlCol="0">
              <a:spAutoFit/>
            </a:bodyPr>
            <a:lstStyle/>
            <a:p>
              <a:pPr algn="ctr"/>
              <a:r>
                <a:rPr lang="en-US" sz="1400" dirty="0">
                  <a:latin typeface="Arial" panose="020B0604020202020204" pitchFamily="34" charset="0"/>
                  <a:cs typeface="Arial" panose="020B0604020202020204" pitchFamily="34" charset="0"/>
                </a:rPr>
                <a:t>90% of those </a:t>
              </a:r>
            </a:p>
            <a:p>
              <a:pPr algn="ctr"/>
              <a:r>
                <a:rPr lang="en-US" sz="1400" dirty="0">
                  <a:latin typeface="Arial" panose="020B0604020202020204" pitchFamily="34" charset="0"/>
                  <a:cs typeface="Arial" panose="020B0604020202020204" pitchFamily="34" charset="0"/>
                </a:rPr>
                <a:t>tested with </a:t>
              </a:r>
            </a:p>
            <a:p>
              <a:pPr algn="ctr"/>
              <a:r>
                <a:rPr lang="en-US" sz="1400" dirty="0">
                  <a:latin typeface="Arial" panose="020B0604020202020204" pitchFamily="34" charset="0"/>
                  <a:cs typeface="Arial" panose="020B0604020202020204" pitchFamily="34" charset="0"/>
                </a:rPr>
                <a:t>evening testing</a:t>
              </a:r>
            </a:p>
            <a:p>
              <a:pPr algn="ctr"/>
              <a:r>
                <a:rPr lang="en-US" sz="1400" dirty="0">
                  <a:latin typeface="Arial" panose="020B0604020202020204" pitchFamily="34" charset="0"/>
                  <a:cs typeface="Arial" panose="020B0604020202020204" pitchFamily="34" charset="0"/>
                </a:rPr>
                <a:t>were adolescents </a:t>
              </a:r>
            </a:p>
          </p:txBody>
        </p:sp>
        <p:cxnSp>
          <p:nvCxnSpPr>
            <p:cNvPr id="12" name="Straight Connector 11">
              <a:extLst>
                <a:ext uri="{FF2B5EF4-FFF2-40B4-BE49-F238E27FC236}">
                  <a16:creationId xmlns="" xmlns:a16="http://schemas.microsoft.com/office/drawing/2014/main" id="{8F02E6EB-31FD-44F7-85CD-246F5EDFAA51}"/>
                </a:ext>
              </a:extLst>
            </p:cNvPr>
            <p:cNvCxnSpPr>
              <a:cxnSpLocks/>
              <a:stCxn id="9" idx="4"/>
            </p:cNvCxnSpPr>
            <p:nvPr/>
          </p:nvCxnSpPr>
          <p:spPr>
            <a:xfrm flipH="1">
              <a:off x="8399583" y="5161085"/>
              <a:ext cx="2" cy="553915"/>
            </a:xfrm>
            <a:prstGeom prst="line">
              <a:avLst/>
            </a:prstGeom>
            <a:ln w="28575">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725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D1A0D75-3446-4FEF-B054-F9D847B6146A}"/>
              </a:ext>
            </a:extLst>
          </p:cNvPr>
          <p:cNvSpPr>
            <a:spLocks noGrp="1"/>
          </p:cNvSpPr>
          <p:nvPr>
            <p:ph type="title"/>
          </p:nvPr>
        </p:nvSpPr>
        <p:spPr>
          <a:xfrm>
            <a:off x="76200" y="76200"/>
            <a:ext cx="8915400" cy="1143000"/>
          </a:xfrm>
        </p:spPr>
        <p:txBody>
          <a:bodyPr>
            <a:normAutofit fontScale="90000"/>
          </a:bodyPr>
          <a:lstStyle/>
          <a:p>
            <a:r>
              <a:rPr lang="en-US" sz="3100" dirty="0"/>
              <a:t>Optimization of HIV Testing Yield in Children</a:t>
            </a:r>
            <a:br>
              <a:rPr lang="en-US" sz="3100" dirty="0"/>
            </a:br>
            <a:r>
              <a:rPr lang="en-US" sz="3100" dirty="0"/>
              <a:t>Uganda</a:t>
            </a:r>
            <a:br>
              <a:rPr lang="en-US" sz="3100" dirty="0"/>
            </a:br>
            <a:r>
              <a:rPr lang="en-US" sz="2200" i="1" dirty="0" err="1">
                <a:solidFill>
                  <a:schemeClr val="tx1"/>
                </a:solidFill>
              </a:rPr>
              <a:t>Bitimwine</a:t>
            </a:r>
            <a:r>
              <a:rPr lang="en-US" sz="2200" i="1" dirty="0">
                <a:solidFill>
                  <a:schemeClr val="tx1"/>
                </a:solidFill>
              </a:rPr>
              <a:t> H et al.  9</a:t>
            </a:r>
            <a:r>
              <a:rPr lang="en-US" sz="2200" i="1" baseline="30000" dirty="0">
                <a:solidFill>
                  <a:schemeClr val="tx1"/>
                </a:solidFill>
              </a:rPr>
              <a:t>th</a:t>
            </a:r>
            <a:r>
              <a:rPr lang="en-US" sz="2200" i="1" dirty="0">
                <a:solidFill>
                  <a:schemeClr val="tx1"/>
                </a:solidFill>
              </a:rPr>
              <a:t> IAS Conference, Paris, 2017 Abs.MOAB0201</a:t>
            </a:r>
            <a:endParaRPr lang="en-US" sz="2200" dirty="0"/>
          </a:p>
        </p:txBody>
      </p:sp>
      <p:sp>
        <p:nvSpPr>
          <p:cNvPr id="3" name="Content Placeholder 2">
            <a:extLst>
              <a:ext uri="{FF2B5EF4-FFF2-40B4-BE49-F238E27FC236}">
                <a16:creationId xmlns="" xmlns:a16="http://schemas.microsoft.com/office/drawing/2014/main" id="{7FF4B67F-2F69-42FC-9C5C-BCDC7E730991}"/>
              </a:ext>
            </a:extLst>
          </p:cNvPr>
          <p:cNvSpPr>
            <a:spLocks noGrp="1"/>
          </p:cNvSpPr>
          <p:nvPr>
            <p:ph idx="1"/>
          </p:nvPr>
        </p:nvSpPr>
        <p:spPr>
          <a:xfrm>
            <a:off x="193431" y="1295400"/>
            <a:ext cx="3997569" cy="838200"/>
          </a:xfrm>
        </p:spPr>
        <p:txBody>
          <a:bodyPr>
            <a:noAutofit/>
          </a:bodyPr>
          <a:lstStyle/>
          <a:p>
            <a:r>
              <a:rPr lang="en-US" sz="2200" b="1" dirty="0"/>
              <a:t>Reaching adolescents:       </a:t>
            </a:r>
            <a:r>
              <a:rPr lang="en-US" sz="2200" dirty="0"/>
              <a:t>proportion of testing among adolescents by HTS Model</a:t>
            </a:r>
          </a:p>
        </p:txBody>
      </p:sp>
      <p:cxnSp>
        <p:nvCxnSpPr>
          <p:cNvPr id="4" name="Straight Connector 3">
            <a:extLst>
              <a:ext uri="{FF2B5EF4-FFF2-40B4-BE49-F238E27FC236}">
                <a16:creationId xmlns="" xmlns:a16="http://schemas.microsoft.com/office/drawing/2014/main" id="{54613979-913E-494D-B810-A778585E3823}"/>
              </a:ext>
            </a:extLst>
          </p:cNvPr>
          <p:cNvCxnSpPr>
            <a:cxnSpLocks/>
          </p:cNvCxnSpPr>
          <p:nvPr/>
        </p:nvCxnSpPr>
        <p:spPr>
          <a:xfrm flipV="1">
            <a:off x="2931" y="1219199"/>
            <a:ext cx="9144000" cy="1"/>
          </a:xfrm>
          <a:prstGeom prst="line">
            <a:avLst/>
          </a:prstGeom>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 xmlns:a16="http://schemas.microsoft.com/office/drawing/2014/main" id="{C0E44244-2506-4026-B12E-D135C47D83DC}"/>
              </a:ext>
            </a:extLst>
          </p:cNvPr>
          <p:cNvSpPr txBox="1"/>
          <p:nvPr/>
        </p:nvSpPr>
        <p:spPr>
          <a:xfrm>
            <a:off x="327497" y="2514600"/>
            <a:ext cx="4134465"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Adolescent testing through models:</a:t>
            </a:r>
          </a:p>
        </p:txBody>
      </p:sp>
      <p:graphicFrame>
        <p:nvGraphicFramePr>
          <p:cNvPr id="9" name="Chart 8">
            <a:extLst>
              <a:ext uri="{FF2B5EF4-FFF2-40B4-BE49-F238E27FC236}">
                <a16:creationId xmlns="" xmlns:a16="http://schemas.microsoft.com/office/drawing/2014/main" id="{F841F24B-44B5-49C9-ADFD-6861D7234070}"/>
              </a:ext>
            </a:extLst>
          </p:cNvPr>
          <p:cNvGraphicFramePr>
            <a:graphicFrameLocks/>
          </p:cNvGraphicFramePr>
          <p:nvPr>
            <p:extLst>
              <p:ext uri="{D42A27DB-BD31-4B8C-83A1-F6EECF244321}">
                <p14:modId xmlns:p14="http://schemas.microsoft.com/office/powerpoint/2010/main" val="257878923"/>
              </p:ext>
            </p:extLst>
          </p:nvPr>
        </p:nvGraphicFramePr>
        <p:xfrm>
          <a:off x="193431" y="2883932"/>
          <a:ext cx="4191000" cy="3593068"/>
        </p:xfrm>
        <a:graphic>
          <a:graphicData uri="http://schemas.openxmlformats.org/drawingml/2006/chart">
            <c:chart xmlns:c="http://schemas.openxmlformats.org/drawingml/2006/chart" xmlns:r="http://schemas.openxmlformats.org/officeDocument/2006/relationships" r:id="rId2"/>
          </a:graphicData>
        </a:graphic>
      </p:graphicFrame>
      <p:grpSp>
        <p:nvGrpSpPr>
          <p:cNvPr id="5" name="Group 4">
            <a:extLst>
              <a:ext uri="{FF2B5EF4-FFF2-40B4-BE49-F238E27FC236}">
                <a16:creationId xmlns="" xmlns:a16="http://schemas.microsoft.com/office/drawing/2014/main" id="{545FE5C6-410F-4CF0-B8B6-0DC1CAA92B02}"/>
              </a:ext>
            </a:extLst>
          </p:cNvPr>
          <p:cNvGrpSpPr/>
          <p:nvPr/>
        </p:nvGrpSpPr>
        <p:grpSpPr>
          <a:xfrm>
            <a:off x="4354979" y="1310081"/>
            <a:ext cx="4669172" cy="4629009"/>
            <a:chOff x="4354979" y="1310081"/>
            <a:chExt cx="4669172" cy="4260500"/>
          </a:xfrm>
        </p:grpSpPr>
        <p:sp>
          <p:nvSpPr>
            <p:cNvPr id="7" name="TextBox 6">
              <a:extLst>
                <a:ext uri="{FF2B5EF4-FFF2-40B4-BE49-F238E27FC236}">
                  <a16:creationId xmlns="" xmlns:a16="http://schemas.microsoft.com/office/drawing/2014/main" id="{A0946C89-301C-4DD3-B443-C28D9BB559E7}"/>
                </a:ext>
              </a:extLst>
            </p:cNvPr>
            <p:cNvSpPr txBox="1"/>
            <p:nvPr/>
          </p:nvSpPr>
          <p:spPr>
            <a:xfrm>
              <a:off x="5181600" y="2529281"/>
              <a:ext cx="2843535" cy="369332"/>
            </a:xfrm>
            <a:prstGeom prst="rect">
              <a:avLst/>
            </a:prstGeom>
            <a:noFill/>
          </p:spPr>
          <p:txBody>
            <a:bodyPr wrap="none" rtlCol="0">
              <a:spAutoFit/>
            </a:bodyPr>
            <a:lstStyle/>
            <a:p>
              <a:r>
                <a:rPr lang="en-US" b="1" i="1" dirty="0">
                  <a:latin typeface="Arial" panose="020B0604020202020204" pitchFamily="34" charset="0"/>
                  <a:cs typeface="Arial" panose="020B0604020202020204" pitchFamily="34" charset="0"/>
                </a:rPr>
                <a:t>Overall HIV Yield by Age</a:t>
              </a:r>
            </a:p>
          </p:txBody>
        </p:sp>
        <p:graphicFrame>
          <p:nvGraphicFramePr>
            <p:cNvPr id="10" name="Content Placeholder 5">
              <a:extLst>
                <a:ext uri="{FF2B5EF4-FFF2-40B4-BE49-F238E27FC236}">
                  <a16:creationId xmlns="" xmlns:a16="http://schemas.microsoft.com/office/drawing/2014/main" id="{359F69D2-AE59-4AB9-989A-7B8FB4CCE5AB}"/>
                </a:ext>
              </a:extLst>
            </p:cNvPr>
            <p:cNvGraphicFramePr>
              <a:graphicFrameLocks/>
            </p:cNvGraphicFramePr>
            <p:nvPr>
              <p:extLst>
                <p:ext uri="{D42A27DB-BD31-4B8C-83A1-F6EECF244321}">
                  <p14:modId xmlns:p14="http://schemas.microsoft.com/office/powerpoint/2010/main" val="1739232281"/>
                </p:ext>
              </p:extLst>
            </p:nvPr>
          </p:nvGraphicFramePr>
          <p:xfrm>
            <a:off x="4354979" y="2979781"/>
            <a:ext cx="4669172" cy="2590800"/>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 xmlns:a16="http://schemas.microsoft.com/office/drawing/2014/main" id="{8CC497AA-FAB4-4714-A912-A2A5E2B19427}"/>
                </a:ext>
              </a:extLst>
            </p:cNvPr>
            <p:cNvSpPr txBox="1">
              <a:spLocks/>
            </p:cNvSpPr>
            <p:nvPr/>
          </p:nvSpPr>
          <p:spPr>
            <a:xfrm>
              <a:off x="4876800" y="1310081"/>
              <a:ext cx="3997569" cy="1219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b="1" dirty="0"/>
                <a:t>HIV Testing yield:       </a:t>
              </a:r>
              <a:r>
                <a:rPr lang="en-US" sz="2200" dirty="0"/>
                <a:t>overall yield and by age</a:t>
              </a:r>
            </a:p>
          </p:txBody>
        </p:sp>
      </p:grpSp>
      <p:cxnSp>
        <p:nvCxnSpPr>
          <p:cNvPr id="12" name="Straight Connector 11">
            <a:extLst>
              <a:ext uri="{FF2B5EF4-FFF2-40B4-BE49-F238E27FC236}">
                <a16:creationId xmlns="" xmlns:a16="http://schemas.microsoft.com/office/drawing/2014/main" id="{CF1AEB2B-C904-4B3C-A618-6313B0547D70}"/>
              </a:ext>
            </a:extLst>
          </p:cNvPr>
          <p:cNvCxnSpPr>
            <a:cxnSpLocks/>
          </p:cNvCxnSpPr>
          <p:nvPr/>
        </p:nvCxnSpPr>
        <p:spPr>
          <a:xfrm>
            <a:off x="109994" y="3429000"/>
            <a:ext cx="4351968"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 xmlns:a16="http://schemas.microsoft.com/office/drawing/2014/main" id="{393AA307-DAF5-468A-B597-06160CA789D6}"/>
              </a:ext>
            </a:extLst>
          </p:cNvPr>
          <p:cNvCxnSpPr>
            <a:cxnSpLocks/>
          </p:cNvCxnSpPr>
          <p:nvPr/>
        </p:nvCxnSpPr>
        <p:spPr>
          <a:xfrm>
            <a:off x="4876800" y="3657600"/>
            <a:ext cx="3921369"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51585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6DAE3BFF-0E61-4C4A-8EF0-D17988BC0A2A}"/>
              </a:ext>
            </a:extLst>
          </p:cNvPr>
          <p:cNvGraphicFramePr>
            <a:graphicFrameLocks noGrp="1"/>
          </p:cNvGraphicFramePr>
          <p:nvPr>
            <p:ph idx="1"/>
            <p:extLst>
              <p:ext uri="{D42A27DB-BD31-4B8C-83A1-F6EECF244321}">
                <p14:modId xmlns:p14="http://schemas.microsoft.com/office/powerpoint/2010/main" val="2785686940"/>
              </p:ext>
            </p:extLst>
          </p:nvPr>
        </p:nvGraphicFramePr>
        <p:xfrm>
          <a:off x="228600" y="1348048"/>
          <a:ext cx="4066563" cy="52813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5">
            <a:extLst>
              <a:ext uri="{FF2B5EF4-FFF2-40B4-BE49-F238E27FC236}">
                <a16:creationId xmlns="" xmlns:a16="http://schemas.microsoft.com/office/drawing/2014/main" id="{295EF66F-F833-4DC1-AEB7-7966603759F8}"/>
              </a:ext>
            </a:extLst>
          </p:cNvPr>
          <p:cNvGraphicFramePr>
            <a:graphicFrameLocks/>
          </p:cNvGraphicFramePr>
          <p:nvPr>
            <p:extLst>
              <p:ext uri="{D42A27DB-BD31-4B8C-83A1-F6EECF244321}">
                <p14:modId xmlns:p14="http://schemas.microsoft.com/office/powerpoint/2010/main" val="751146379"/>
              </p:ext>
            </p:extLst>
          </p:nvPr>
        </p:nvGraphicFramePr>
        <p:xfrm>
          <a:off x="4419600" y="1223557"/>
          <a:ext cx="4191000" cy="5530334"/>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 xmlns:a16="http://schemas.microsoft.com/office/drawing/2014/main" id="{9827C5C5-9006-4364-865D-C7A2CDB55892}"/>
              </a:ext>
            </a:extLst>
          </p:cNvPr>
          <p:cNvSpPr txBox="1">
            <a:spLocks/>
          </p:cNvSpPr>
          <p:nvPr/>
        </p:nvSpPr>
        <p:spPr>
          <a:xfrm>
            <a:off x="79346" y="-95720"/>
            <a:ext cx="89154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900" dirty="0"/>
              <a:t>HTS Yield by Model Overall and by Sex</a:t>
            </a:r>
            <a:r>
              <a:rPr lang="en-US" sz="3100" dirty="0"/>
              <a:t/>
            </a:r>
            <a:br>
              <a:rPr lang="en-US" sz="3100" dirty="0"/>
            </a:br>
            <a:r>
              <a:rPr lang="en-US" sz="2000" i="1" dirty="0" err="1">
                <a:solidFill>
                  <a:schemeClr val="tx1"/>
                </a:solidFill>
              </a:rPr>
              <a:t>Bitimwine</a:t>
            </a:r>
            <a:r>
              <a:rPr lang="en-US" sz="2000" i="1" dirty="0">
                <a:solidFill>
                  <a:schemeClr val="tx1"/>
                </a:solidFill>
              </a:rPr>
              <a:t> H et al.  9</a:t>
            </a:r>
            <a:r>
              <a:rPr lang="en-US" sz="2000" i="1" baseline="30000" dirty="0">
                <a:solidFill>
                  <a:schemeClr val="tx1"/>
                </a:solidFill>
              </a:rPr>
              <a:t>th</a:t>
            </a:r>
            <a:r>
              <a:rPr lang="en-US" sz="2000" i="1" dirty="0">
                <a:solidFill>
                  <a:schemeClr val="tx1"/>
                </a:solidFill>
              </a:rPr>
              <a:t> IAS Conference, Paris, 2017 Abs.MOAB0201</a:t>
            </a:r>
            <a:endParaRPr lang="en-US" dirty="0"/>
          </a:p>
        </p:txBody>
      </p:sp>
      <p:cxnSp>
        <p:nvCxnSpPr>
          <p:cNvPr id="10" name="Straight Connector 9">
            <a:extLst>
              <a:ext uri="{FF2B5EF4-FFF2-40B4-BE49-F238E27FC236}">
                <a16:creationId xmlns="" xmlns:a16="http://schemas.microsoft.com/office/drawing/2014/main" id="{B2D795FE-4F54-4D10-A0E2-8EA321459938}"/>
              </a:ext>
            </a:extLst>
          </p:cNvPr>
          <p:cNvCxnSpPr>
            <a:cxnSpLocks/>
          </p:cNvCxnSpPr>
          <p:nvPr/>
        </p:nvCxnSpPr>
        <p:spPr>
          <a:xfrm flipV="1">
            <a:off x="-34954" y="934592"/>
            <a:ext cx="9144000" cy="1"/>
          </a:xfrm>
          <a:prstGeom prst="line">
            <a:avLst/>
          </a:prstGeom>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 xmlns:a16="http://schemas.microsoft.com/office/drawing/2014/main" id="{4B197C02-D044-4EE7-B750-81E25C32CC9C}"/>
              </a:ext>
            </a:extLst>
          </p:cNvPr>
          <p:cNvSpPr txBox="1"/>
          <p:nvPr/>
        </p:nvSpPr>
        <p:spPr>
          <a:xfrm>
            <a:off x="793307" y="978716"/>
            <a:ext cx="3501856"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Overall Testing Yield by Model</a:t>
            </a:r>
          </a:p>
        </p:txBody>
      </p:sp>
      <p:sp>
        <p:nvSpPr>
          <p:cNvPr id="13" name="TextBox 12">
            <a:extLst>
              <a:ext uri="{FF2B5EF4-FFF2-40B4-BE49-F238E27FC236}">
                <a16:creationId xmlns="" xmlns:a16="http://schemas.microsoft.com/office/drawing/2014/main" id="{78B99A02-B40A-40B7-972E-667FD3C8B941}"/>
              </a:ext>
            </a:extLst>
          </p:cNvPr>
          <p:cNvSpPr txBox="1"/>
          <p:nvPr/>
        </p:nvSpPr>
        <p:spPr>
          <a:xfrm>
            <a:off x="5130589" y="950807"/>
            <a:ext cx="3604448"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Testing Yield by Sex and Model</a:t>
            </a:r>
          </a:p>
        </p:txBody>
      </p:sp>
      <p:cxnSp>
        <p:nvCxnSpPr>
          <p:cNvPr id="3" name="Straight Connector 2">
            <a:extLst>
              <a:ext uri="{FF2B5EF4-FFF2-40B4-BE49-F238E27FC236}">
                <a16:creationId xmlns="" xmlns:a16="http://schemas.microsoft.com/office/drawing/2014/main" id="{BF60E694-072F-4F2E-8C2A-F2CFC4228A1F}"/>
              </a:ext>
            </a:extLst>
          </p:cNvPr>
          <p:cNvCxnSpPr/>
          <p:nvPr/>
        </p:nvCxnSpPr>
        <p:spPr>
          <a:xfrm>
            <a:off x="457200" y="1905000"/>
            <a:ext cx="39624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 xmlns:a16="http://schemas.microsoft.com/office/drawing/2014/main" id="{FD552D89-6162-49E8-ABFA-009DE8CB430E}"/>
              </a:ext>
            </a:extLst>
          </p:cNvPr>
          <p:cNvCxnSpPr/>
          <p:nvPr/>
        </p:nvCxnSpPr>
        <p:spPr>
          <a:xfrm>
            <a:off x="4800600" y="1905000"/>
            <a:ext cx="3962400" cy="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67213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DF29C-24D8-404C-96E2-647D3A5828C0}"/>
              </a:ext>
            </a:extLst>
          </p:cNvPr>
          <p:cNvSpPr>
            <a:spLocks noGrp="1"/>
          </p:cNvSpPr>
          <p:nvPr>
            <p:ph type="title"/>
          </p:nvPr>
        </p:nvSpPr>
        <p:spPr>
          <a:xfrm>
            <a:off x="304800" y="-76199"/>
            <a:ext cx="8951344" cy="1143000"/>
          </a:xfrm>
        </p:spPr>
        <p:txBody>
          <a:bodyPr>
            <a:normAutofit fontScale="90000"/>
          </a:bodyPr>
          <a:lstStyle/>
          <a:p>
            <a:r>
              <a:rPr lang="en-US" sz="3100" dirty="0"/>
              <a:t>Trends in Pediatric HIV Testing in 6 African Countries</a:t>
            </a:r>
            <a:br>
              <a:rPr lang="en-US" sz="3100" dirty="0"/>
            </a:br>
            <a:r>
              <a:rPr lang="en-US" sz="2200" i="1" dirty="0">
                <a:solidFill>
                  <a:schemeClr val="tx1"/>
                </a:solidFill>
              </a:rPr>
              <a:t>Wolters T et al.  9</a:t>
            </a:r>
            <a:r>
              <a:rPr lang="en-US" sz="2200" i="1" baseline="30000" dirty="0">
                <a:solidFill>
                  <a:schemeClr val="tx1"/>
                </a:solidFill>
              </a:rPr>
              <a:t>th</a:t>
            </a:r>
            <a:r>
              <a:rPr lang="en-US" sz="2200" i="1" dirty="0">
                <a:solidFill>
                  <a:schemeClr val="tx1"/>
                </a:solidFill>
              </a:rPr>
              <a:t> IAS Conference, Paris, 2017 Abs. WEAD0101</a:t>
            </a:r>
            <a:endParaRPr lang="en-US" sz="2200" dirty="0"/>
          </a:p>
        </p:txBody>
      </p:sp>
      <p:pic>
        <p:nvPicPr>
          <p:cNvPr id="4" name="Picture 3">
            <a:extLst>
              <a:ext uri="{FF2B5EF4-FFF2-40B4-BE49-F238E27FC236}">
                <a16:creationId xmlns="" xmlns:a16="http://schemas.microsoft.com/office/drawing/2014/main" id="{D28C54B4-6EC6-4DFD-A7E2-DAB0A7B8B7C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58" r="11944"/>
          <a:stretch/>
        </p:blipFill>
        <p:spPr>
          <a:xfrm>
            <a:off x="5638800" y="1752600"/>
            <a:ext cx="3327927" cy="3962400"/>
          </a:xfrm>
          <a:prstGeom prst="rect">
            <a:avLst/>
          </a:prstGeom>
        </p:spPr>
      </p:pic>
      <p:cxnSp>
        <p:nvCxnSpPr>
          <p:cNvPr id="5" name="Straight Connector 4">
            <a:extLst>
              <a:ext uri="{FF2B5EF4-FFF2-40B4-BE49-F238E27FC236}">
                <a16:creationId xmlns="" xmlns:a16="http://schemas.microsoft.com/office/drawing/2014/main" id="{50C06DDD-180A-45A9-8000-19D14B74552A}"/>
              </a:ext>
            </a:extLst>
          </p:cNvPr>
          <p:cNvCxnSpPr>
            <a:cxnSpLocks/>
          </p:cNvCxnSpPr>
          <p:nvPr/>
        </p:nvCxnSpPr>
        <p:spPr>
          <a:xfrm flipV="1">
            <a:off x="0" y="990600"/>
            <a:ext cx="9144000" cy="1"/>
          </a:xfrm>
          <a:prstGeom prst="line">
            <a:avLst/>
          </a:prstGeom>
        </p:spPr>
        <p:style>
          <a:lnRef idx="1">
            <a:schemeClr val="dk1"/>
          </a:lnRef>
          <a:fillRef idx="0">
            <a:schemeClr val="dk1"/>
          </a:fillRef>
          <a:effectRef idx="0">
            <a:schemeClr val="dk1"/>
          </a:effectRef>
          <a:fontRef idx="minor">
            <a:schemeClr val="tx1"/>
          </a:fontRef>
        </p:style>
      </p:cxnSp>
      <p:sp>
        <p:nvSpPr>
          <p:cNvPr id="6" name="Content Placeholder 5">
            <a:extLst>
              <a:ext uri="{FF2B5EF4-FFF2-40B4-BE49-F238E27FC236}">
                <a16:creationId xmlns="" xmlns:a16="http://schemas.microsoft.com/office/drawing/2014/main" id="{47B3627A-C673-4BA8-B40F-3C31F90A30A1}"/>
              </a:ext>
            </a:extLst>
          </p:cNvPr>
          <p:cNvSpPr txBox="1">
            <a:spLocks noGrp="1"/>
          </p:cNvSpPr>
          <p:nvPr>
            <p:ph idx="1"/>
          </p:nvPr>
        </p:nvSpPr>
        <p:spPr>
          <a:xfrm>
            <a:off x="152400" y="1143000"/>
            <a:ext cx="6019800" cy="5816977"/>
          </a:xfrm>
          <a:prstGeom prst="rect">
            <a:avLst/>
          </a:prstGeom>
          <a:noFill/>
        </p:spPr>
        <p:txBody>
          <a:bodyPr wrap="square" rtlCol="0">
            <a:spAutoFit/>
          </a:bodyPr>
          <a:lstStyle/>
          <a:p>
            <a:pPr>
              <a:lnSpc>
                <a:spcPct val="110000"/>
              </a:lnSpc>
            </a:pPr>
            <a:r>
              <a:rPr lang="en-US" sz="2200" dirty="0"/>
              <a:t>From 7/2015 to 9/2016, EGPAF supported expansion of pediatric HIV provider-initiated pediatric testing and counseling</a:t>
            </a:r>
          </a:p>
          <a:p>
            <a:pPr>
              <a:lnSpc>
                <a:spcPct val="110000"/>
              </a:lnSpc>
              <a:spcBef>
                <a:spcPts val="1200"/>
              </a:spcBef>
            </a:pPr>
            <a:r>
              <a:rPr lang="en-US" sz="2200" dirty="0"/>
              <a:t>Range of facility- and community-based service points:</a:t>
            </a:r>
          </a:p>
          <a:p>
            <a:pPr lvl="1">
              <a:lnSpc>
                <a:spcPct val="110000"/>
              </a:lnSpc>
              <a:buFont typeface="Arial" panose="020B0604020202020204" pitchFamily="34" charset="0"/>
              <a:buChar char="−"/>
            </a:pPr>
            <a:r>
              <a:rPr lang="en-US" sz="2200" dirty="0"/>
              <a:t>Door-to-door testing, community campaigns, home-based index case contact testing</a:t>
            </a:r>
          </a:p>
          <a:p>
            <a:pPr lvl="1">
              <a:lnSpc>
                <a:spcPct val="110000"/>
              </a:lnSpc>
              <a:buFont typeface="Arial" panose="020B0604020202020204" pitchFamily="34" charset="0"/>
              <a:buChar char="−"/>
            </a:pPr>
            <a:r>
              <a:rPr lang="en-US" sz="2200" dirty="0"/>
              <a:t>Facility-based outpatient; inpatient; TB; maternal, child, and newborn health (MNCH); under five; and nutrition services</a:t>
            </a:r>
          </a:p>
          <a:p>
            <a:pPr marL="91440" lvl="1" indent="-342900">
              <a:lnSpc>
                <a:spcPct val="110000"/>
              </a:lnSpc>
              <a:spcBef>
                <a:spcPts val="1200"/>
              </a:spcBef>
              <a:buFont typeface="Wingdings" panose="05000000000000000000" pitchFamily="2" charset="2"/>
              <a:buChar char="§"/>
            </a:pPr>
            <a:r>
              <a:rPr lang="en-US" sz="2200" dirty="0"/>
              <a:t>791,851 children (0-14 years) tested </a:t>
            </a:r>
          </a:p>
          <a:p>
            <a:pPr lvl="1">
              <a:lnSpc>
                <a:spcPct val="110000"/>
              </a:lnSpc>
              <a:buFont typeface="Wingdings" panose="05000000000000000000" pitchFamily="2" charset="2"/>
              <a:buChar char="§"/>
            </a:pPr>
            <a:endParaRPr lang="en-US" sz="2200" dirty="0"/>
          </a:p>
        </p:txBody>
      </p:sp>
      <p:pic>
        <p:nvPicPr>
          <p:cNvPr id="8" name="Picture 7">
            <a:extLst>
              <a:ext uri="{FF2B5EF4-FFF2-40B4-BE49-F238E27FC236}">
                <a16:creationId xmlns="" xmlns:a16="http://schemas.microsoft.com/office/drawing/2014/main" id="{22A20211-608E-4E23-A041-378D6CCA9FE2}"/>
              </a:ext>
            </a:extLst>
          </p:cNvPr>
          <p:cNvPicPr>
            <a:picLocks noChangeAspect="1"/>
          </p:cNvPicPr>
          <p:nvPr/>
        </p:nvPicPr>
        <p:blipFill>
          <a:blip r:embed="rId3"/>
          <a:stretch>
            <a:fillRect/>
          </a:stretch>
        </p:blipFill>
        <p:spPr>
          <a:xfrm>
            <a:off x="152400" y="533738"/>
            <a:ext cx="838200" cy="367212"/>
          </a:xfrm>
          <a:prstGeom prst="rect">
            <a:avLst/>
          </a:prstGeom>
        </p:spPr>
      </p:pic>
    </p:spTree>
    <p:extLst>
      <p:ext uri="{BB962C8B-B14F-4D97-AF65-F5344CB8AC3E}">
        <p14:creationId xmlns:p14="http://schemas.microsoft.com/office/powerpoint/2010/main" val="3050435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3DF29C-24D8-404C-96E2-647D3A5828C0}"/>
              </a:ext>
            </a:extLst>
          </p:cNvPr>
          <p:cNvSpPr>
            <a:spLocks noGrp="1"/>
          </p:cNvSpPr>
          <p:nvPr>
            <p:ph type="title"/>
          </p:nvPr>
        </p:nvSpPr>
        <p:spPr>
          <a:xfrm>
            <a:off x="381000" y="0"/>
            <a:ext cx="8915400" cy="1143000"/>
          </a:xfrm>
        </p:spPr>
        <p:txBody>
          <a:bodyPr>
            <a:normAutofit/>
          </a:bodyPr>
          <a:lstStyle/>
          <a:p>
            <a:r>
              <a:rPr lang="en-US" dirty="0"/>
              <a:t>Trends in Pediatric HIV Testing in 6 African Countries</a:t>
            </a:r>
            <a:br>
              <a:rPr lang="en-US" dirty="0"/>
            </a:br>
            <a:r>
              <a:rPr lang="en-US" sz="2000" i="1" dirty="0">
                <a:solidFill>
                  <a:schemeClr val="tx1"/>
                </a:solidFill>
              </a:rPr>
              <a:t>Wolters T et al.  9</a:t>
            </a:r>
            <a:r>
              <a:rPr lang="en-US" sz="2000" i="1" baseline="30000" dirty="0">
                <a:solidFill>
                  <a:schemeClr val="tx1"/>
                </a:solidFill>
              </a:rPr>
              <a:t>th</a:t>
            </a:r>
            <a:r>
              <a:rPr lang="en-US" sz="2000" i="1" dirty="0">
                <a:solidFill>
                  <a:schemeClr val="tx1"/>
                </a:solidFill>
              </a:rPr>
              <a:t> IAS Conference, Paris, 2017 Abs. WEAD0101</a:t>
            </a:r>
            <a:endParaRPr lang="en-US" sz="2000" dirty="0"/>
          </a:p>
        </p:txBody>
      </p:sp>
      <p:cxnSp>
        <p:nvCxnSpPr>
          <p:cNvPr id="5" name="Straight Connector 4">
            <a:extLst>
              <a:ext uri="{FF2B5EF4-FFF2-40B4-BE49-F238E27FC236}">
                <a16:creationId xmlns="" xmlns:a16="http://schemas.microsoft.com/office/drawing/2014/main" id="{50C06DDD-180A-45A9-8000-19D14B74552A}"/>
              </a:ext>
            </a:extLst>
          </p:cNvPr>
          <p:cNvCxnSpPr>
            <a:cxnSpLocks/>
          </p:cNvCxnSpPr>
          <p:nvPr/>
        </p:nvCxnSpPr>
        <p:spPr>
          <a:xfrm flipV="1">
            <a:off x="0" y="990600"/>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8" name="Chart 7">
            <a:extLst>
              <a:ext uri="{FF2B5EF4-FFF2-40B4-BE49-F238E27FC236}">
                <a16:creationId xmlns="" xmlns:a16="http://schemas.microsoft.com/office/drawing/2014/main" id="{9604EB34-2EBA-4706-BA42-66B5EC783E51}"/>
              </a:ext>
            </a:extLst>
          </p:cNvPr>
          <p:cNvGraphicFramePr/>
          <p:nvPr>
            <p:extLst>
              <p:ext uri="{D42A27DB-BD31-4B8C-83A1-F6EECF244321}">
                <p14:modId xmlns:p14="http://schemas.microsoft.com/office/powerpoint/2010/main" val="2799732899"/>
              </p:ext>
            </p:extLst>
          </p:nvPr>
        </p:nvGraphicFramePr>
        <p:xfrm>
          <a:off x="1904687" y="984307"/>
          <a:ext cx="7086913" cy="31241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a:extLst>
              <a:ext uri="{FF2B5EF4-FFF2-40B4-BE49-F238E27FC236}">
                <a16:creationId xmlns="" xmlns:a16="http://schemas.microsoft.com/office/drawing/2014/main" id="{B16D0739-B281-49F8-BE17-7E8896E355D3}"/>
              </a:ext>
            </a:extLst>
          </p:cNvPr>
          <p:cNvGraphicFramePr>
            <a:graphicFrameLocks/>
          </p:cNvGraphicFramePr>
          <p:nvPr>
            <p:extLst>
              <p:ext uri="{D42A27DB-BD31-4B8C-83A1-F6EECF244321}">
                <p14:modId xmlns:p14="http://schemas.microsoft.com/office/powerpoint/2010/main" val="2735363867"/>
              </p:ext>
            </p:extLst>
          </p:nvPr>
        </p:nvGraphicFramePr>
        <p:xfrm>
          <a:off x="2286001" y="4108506"/>
          <a:ext cx="6477000" cy="2749494"/>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 xmlns:a16="http://schemas.microsoft.com/office/drawing/2014/main" id="{C683D389-724C-4DF5-9DA7-8847F67FE86B}"/>
              </a:ext>
            </a:extLst>
          </p:cNvPr>
          <p:cNvSpPr txBox="1"/>
          <p:nvPr/>
        </p:nvSpPr>
        <p:spPr>
          <a:xfrm>
            <a:off x="87488" y="1078817"/>
            <a:ext cx="2482419" cy="2605842"/>
          </a:xfrm>
          <a:prstGeom prst="rect">
            <a:avLst/>
          </a:prstGeom>
          <a:noFill/>
        </p:spPr>
        <p:txBody>
          <a:bodyPr wrap="square" rtlCol="0">
            <a:spAutoFit/>
          </a:bodyPr>
          <a:lstStyle/>
          <a:p>
            <a:pPr marL="285750" indent="-285750">
              <a:lnSpc>
                <a:spcPct val="103000"/>
              </a:lnSpc>
              <a:spcBef>
                <a:spcPts val="600"/>
              </a:spcBef>
              <a:spcAft>
                <a:spcPts val="3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274% ↑ HIV testing         &amp; 60% ↑ in HIV diagnoses </a:t>
            </a:r>
          </a:p>
          <a:p>
            <a:pPr marL="285750" indent="-285750">
              <a:lnSpc>
                <a:spcPct val="103000"/>
              </a:lnSpc>
              <a:spcBef>
                <a:spcPts val="600"/>
              </a:spcBef>
              <a:spcAft>
                <a:spcPts val="3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HIV-positivity ↓          in all countries  over the 5 Qs</a:t>
            </a:r>
          </a:p>
          <a:p>
            <a:pPr marL="285750" indent="-285750">
              <a:lnSpc>
                <a:spcPct val="103000"/>
              </a:lnSpc>
              <a:spcBef>
                <a:spcPts val="600"/>
              </a:spcBef>
              <a:spcAft>
                <a:spcPts val="3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9,688/791,851 </a:t>
            </a:r>
            <a:r>
              <a:rPr lang="en-US" b="1" dirty="0">
                <a:latin typeface="Arial" panose="020B0604020202020204" pitchFamily="34" charset="0"/>
                <a:cs typeface="Arial" panose="020B0604020202020204" pitchFamily="34" charset="0"/>
              </a:rPr>
              <a:t>(1.2%) </a:t>
            </a:r>
            <a:r>
              <a:rPr lang="en-US" dirty="0">
                <a:latin typeface="Arial" panose="020B0604020202020204" pitchFamily="34" charset="0"/>
                <a:cs typeface="Arial" panose="020B0604020202020204" pitchFamily="34" charset="0"/>
              </a:rPr>
              <a:t>tested HIV+</a:t>
            </a:r>
          </a:p>
        </p:txBody>
      </p:sp>
      <p:pic>
        <p:nvPicPr>
          <p:cNvPr id="13" name="Picture 12">
            <a:extLst>
              <a:ext uri="{FF2B5EF4-FFF2-40B4-BE49-F238E27FC236}">
                <a16:creationId xmlns="" xmlns:a16="http://schemas.microsoft.com/office/drawing/2014/main" id="{47A45E61-CF56-4693-88F7-87A4FBE03D49}"/>
              </a:ext>
            </a:extLst>
          </p:cNvPr>
          <p:cNvPicPr>
            <a:picLocks noChangeAspect="1"/>
          </p:cNvPicPr>
          <p:nvPr/>
        </p:nvPicPr>
        <p:blipFill>
          <a:blip r:embed="rId4"/>
          <a:stretch>
            <a:fillRect/>
          </a:stretch>
        </p:blipFill>
        <p:spPr>
          <a:xfrm>
            <a:off x="122259" y="591644"/>
            <a:ext cx="914400" cy="342900"/>
          </a:xfrm>
          <a:prstGeom prst="rect">
            <a:avLst/>
          </a:prstGeom>
        </p:spPr>
      </p:pic>
      <p:sp>
        <p:nvSpPr>
          <p:cNvPr id="14" name="TextBox 13">
            <a:extLst>
              <a:ext uri="{FF2B5EF4-FFF2-40B4-BE49-F238E27FC236}">
                <a16:creationId xmlns="" xmlns:a16="http://schemas.microsoft.com/office/drawing/2014/main" id="{9F4C1EB7-BC3C-47FC-BF64-1B8CF199EFA7}"/>
              </a:ext>
            </a:extLst>
          </p:cNvPr>
          <p:cNvSpPr txBox="1"/>
          <p:nvPr/>
        </p:nvSpPr>
        <p:spPr>
          <a:xfrm>
            <a:off x="2219" y="4234452"/>
            <a:ext cx="2350912" cy="1919756"/>
          </a:xfrm>
          <a:prstGeom prst="rect">
            <a:avLst/>
          </a:prstGeom>
          <a:noFill/>
        </p:spPr>
        <p:txBody>
          <a:bodyPr wrap="square" rtlCol="0">
            <a:spAutoFit/>
          </a:bodyPr>
          <a:lstStyle/>
          <a:p>
            <a:pPr marL="285750" indent="-285750">
              <a:lnSpc>
                <a:spcPct val="103000"/>
              </a:lnSpc>
              <a:spcBef>
                <a:spcPts val="600"/>
              </a:spcBef>
              <a:spcAft>
                <a:spcPts val="3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Lowest HIV+ rate in children &lt;4 years (</a:t>
            </a:r>
            <a:r>
              <a:rPr lang="en-US" u="sng" dirty="0">
                <a:latin typeface="Arial" panose="020B0604020202020204" pitchFamily="34" charset="0"/>
                <a:cs typeface="Arial" panose="020B0604020202020204" pitchFamily="34" charset="0"/>
              </a:rPr>
              <a:t>effective PMTCT</a:t>
            </a:r>
            <a:r>
              <a:rPr lang="en-US" dirty="0">
                <a:latin typeface="Arial" panose="020B0604020202020204" pitchFamily="34" charset="0"/>
                <a:cs typeface="Arial" panose="020B0604020202020204" pitchFamily="34" charset="0"/>
              </a:rPr>
              <a:t>)</a:t>
            </a:r>
          </a:p>
          <a:p>
            <a:pPr marL="285750" indent="-285750">
              <a:lnSpc>
                <a:spcPct val="103000"/>
              </a:lnSpc>
              <a:spcBef>
                <a:spcPts val="600"/>
              </a:spcBef>
              <a:spcAft>
                <a:spcPts val="300"/>
              </a:spcAft>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Highest rates in 10-14 year </a:t>
            </a:r>
            <a:r>
              <a:rPr lang="en-US" dirty="0" err="1">
                <a:latin typeface="Arial" panose="020B0604020202020204" pitchFamily="34" charset="0"/>
                <a:cs typeface="Arial" panose="020B0604020202020204" pitchFamily="34" charset="0"/>
              </a:rPr>
              <a:t>olds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820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1F372-845C-4284-B942-C91610824B9C}"/>
              </a:ext>
            </a:extLst>
          </p:cNvPr>
          <p:cNvSpPr>
            <a:spLocks noGrp="1"/>
          </p:cNvSpPr>
          <p:nvPr>
            <p:ph type="title"/>
          </p:nvPr>
        </p:nvSpPr>
        <p:spPr>
          <a:xfrm>
            <a:off x="990600" y="129209"/>
            <a:ext cx="8229600" cy="1143000"/>
          </a:xfrm>
        </p:spPr>
        <p:txBody>
          <a:bodyPr>
            <a:normAutofit fontScale="90000"/>
          </a:bodyPr>
          <a:lstStyle/>
          <a:p>
            <a:r>
              <a:rPr lang="en-US" sz="3100" dirty="0"/>
              <a:t>Safety of Dolutegravir in Pregnancy</a:t>
            </a:r>
            <a:br>
              <a:rPr lang="en-US" sz="3100" dirty="0"/>
            </a:br>
            <a:r>
              <a:rPr lang="en-US" sz="3100" dirty="0" err="1"/>
              <a:t>Tsepamo</a:t>
            </a:r>
            <a:r>
              <a:rPr lang="en-US" sz="3100" dirty="0"/>
              <a:t> Study, Botswana</a:t>
            </a:r>
            <a:br>
              <a:rPr lang="en-US" sz="3100" dirty="0"/>
            </a:br>
            <a:r>
              <a:rPr lang="en-US" sz="2200" i="1" dirty="0" err="1">
                <a:solidFill>
                  <a:schemeClr val="tx1"/>
                </a:solidFill>
              </a:rPr>
              <a:t>Zash</a:t>
            </a:r>
            <a:r>
              <a:rPr lang="en-US" sz="2200" i="1" dirty="0">
                <a:solidFill>
                  <a:schemeClr val="tx1"/>
                </a:solidFill>
              </a:rPr>
              <a:t> R et al.  9</a:t>
            </a:r>
            <a:r>
              <a:rPr lang="en-US" sz="2200" i="1" baseline="30000" dirty="0">
                <a:solidFill>
                  <a:schemeClr val="tx1"/>
                </a:solidFill>
              </a:rPr>
              <a:t>th</a:t>
            </a:r>
            <a:r>
              <a:rPr lang="en-US" sz="2200" i="1" dirty="0">
                <a:solidFill>
                  <a:schemeClr val="tx1"/>
                </a:solidFill>
              </a:rPr>
              <a:t> IAS Conference, Paris, 2017 Abs. MOAX0202LB</a:t>
            </a:r>
            <a:endParaRPr lang="en-US" sz="2200" dirty="0"/>
          </a:p>
        </p:txBody>
      </p:sp>
      <p:sp>
        <p:nvSpPr>
          <p:cNvPr id="3" name="Content Placeholder 2">
            <a:extLst>
              <a:ext uri="{FF2B5EF4-FFF2-40B4-BE49-F238E27FC236}">
                <a16:creationId xmlns="" xmlns:a16="http://schemas.microsoft.com/office/drawing/2014/main" id="{121BD4FF-DEB2-47E2-BDE8-820BDBA268B9}"/>
              </a:ext>
            </a:extLst>
          </p:cNvPr>
          <p:cNvSpPr>
            <a:spLocks noGrp="1"/>
          </p:cNvSpPr>
          <p:nvPr>
            <p:ph idx="1"/>
          </p:nvPr>
        </p:nvSpPr>
        <p:spPr>
          <a:xfrm>
            <a:off x="381000" y="1371600"/>
            <a:ext cx="8229600" cy="5181600"/>
          </a:xfrm>
        </p:spPr>
        <p:txBody>
          <a:bodyPr>
            <a:noAutofit/>
          </a:bodyPr>
          <a:lstStyle/>
          <a:p>
            <a:pPr>
              <a:lnSpc>
                <a:spcPct val="103000"/>
              </a:lnSpc>
              <a:spcBef>
                <a:spcPts val="400"/>
              </a:spcBef>
              <a:spcAft>
                <a:spcPts val="400"/>
              </a:spcAft>
            </a:pPr>
            <a:r>
              <a:rPr lang="en-US" sz="2600" dirty="0"/>
              <a:t>Abstracted data from all consecutive births </a:t>
            </a:r>
            <a:r>
              <a:rPr lang="en-US" sz="2600" u="sng" dirty="0"/>
              <a:t>&gt;</a:t>
            </a:r>
            <a:r>
              <a:rPr lang="en-US" sz="2600" dirty="0"/>
              <a:t>24 </a:t>
            </a:r>
            <a:r>
              <a:rPr lang="en-US" sz="2600" dirty="0" err="1"/>
              <a:t>wk</a:t>
            </a:r>
            <a:r>
              <a:rPr lang="en-US" sz="2600" dirty="0"/>
              <a:t> GA at 8 maternity wards Botswana </a:t>
            </a:r>
          </a:p>
          <a:p>
            <a:pPr>
              <a:lnSpc>
                <a:spcPct val="103000"/>
              </a:lnSpc>
              <a:spcBef>
                <a:spcPts val="400"/>
              </a:spcBef>
              <a:spcAft>
                <a:spcPts val="400"/>
              </a:spcAft>
            </a:pPr>
            <a:r>
              <a:rPr lang="en-US" sz="2600" dirty="0"/>
              <a:t>Compared 4,593 HIV+ women starting EFV/TDF/FTC in pregnancy and delivered Aug  2014-Aug 2016 with 845 HIV+ women starting DTG/TDF/FTC in pregnancy and delivered Nov 2016-Ap 2017 </a:t>
            </a:r>
          </a:p>
          <a:p>
            <a:pPr lvl="1">
              <a:lnSpc>
                <a:spcPct val="103000"/>
              </a:lnSpc>
              <a:spcBef>
                <a:spcPts val="400"/>
              </a:spcBef>
              <a:spcAft>
                <a:spcPts val="400"/>
              </a:spcAft>
            </a:pPr>
            <a:r>
              <a:rPr lang="en-US" dirty="0"/>
              <a:t>ART started </a:t>
            </a:r>
            <a:r>
              <a:rPr lang="en-US" u="sng" dirty="0"/>
              <a:t>&gt;</a:t>
            </a:r>
            <a:r>
              <a:rPr lang="en-US" dirty="0"/>
              <a:t>4 </a:t>
            </a:r>
            <a:r>
              <a:rPr lang="en-US" dirty="0" err="1"/>
              <a:t>wk</a:t>
            </a:r>
            <a:r>
              <a:rPr lang="en-US" dirty="0"/>
              <a:t> after conception and not switched or stopped during pregnancy</a:t>
            </a:r>
          </a:p>
          <a:p>
            <a:pPr>
              <a:lnSpc>
                <a:spcPct val="103000"/>
              </a:lnSpc>
              <a:spcBef>
                <a:spcPts val="400"/>
              </a:spcBef>
              <a:spcAft>
                <a:spcPts val="400"/>
              </a:spcAft>
            </a:pPr>
            <a:r>
              <a:rPr lang="en-US" sz="2600" dirty="0"/>
              <a:t>Smaller number 1</a:t>
            </a:r>
            <a:r>
              <a:rPr lang="en-US" sz="2600" baseline="30000" dirty="0"/>
              <a:t>st</a:t>
            </a:r>
            <a:r>
              <a:rPr lang="en-US" sz="2600" dirty="0"/>
              <a:t> trimester exposures (116 DTG/TDF/FTC and 396 EFV/TDF/FTC)</a:t>
            </a:r>
          </a:p>
          <a:p>
            <a:pPr lvl="1">
              <a:lnSpc>
                <a:spcPct val="103000"/>
              </a:lnSpc>
              <a:spcBef>
                <a:spcPts val="400"/>
              </a:spcBef>
              <a:spcAft>
                <a:spcPts val="400"/>
              </a:spcAft>
            </a:pPr>
            <a:r>
              <a:rPr lang="en-US" b="1" dirty="0"/>
              <a:t>One birth defect</a:t>
            </a:r>
            <a:r>
              <a:rPr lang="en-US" dirty="0"/>
              <a:t> – skeletal dysplasia (EFV/TDF/FTC) </a:t>
            </a:r>
          </a:p>
        </p:txBody>
      </p:sp>
      <p:cxnSp>
        <p:nvCxnSpPr>
          <p:cNvPr id="5" name="Straight Connector 4">
            <a:extLst>
              <a:ext uri="{FF2B5EF4-FFF2-40B4-BE49-F238E27FC236}">
                <a16:creationId xmlns="" xmlns:a16="http://schemas.microsoft.com/office/drawing/2014/main" id="{FC9435C7-69EE-42D9-AFE5-1EABC6DAB3E1}"/>
              </a:ext>
            </a:extLst>
          </p:cNvPr>
          <p:cNvCxnSpPr>
            <a:cxnSpLocks/>
          </p:cNvCxnSpPr>
          <p:nvPr/>
        </p:nvCxnSpPr>
        <p:spPr>
          <a:xfrm>
            <a:off x="1352529" y="1348033"/>
            <a:ext cx="7639071" cy="0"/>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 xmlns:a16="http://schemas.microsoft.com/office/drawing/2014/main" id="{53AB3D6F-4518-41EA-8DA1-611C9D070A4E}"/>
              </a:ext>
            </a:extLst>
          </p:cNvPr>
          <p:cNvPicPr>
            <a:picLocks noChangeAspect="1"/>
          </p:cNvPicPr>
          <p:nvPr/>
        </p:nvPicPr>
        <p:blipFill>
          <a:blip r:embed="rId3"/>
          <a:stretch>
            <a:fillRect/>
          </a:stretch>
        </p:blipFill>
        <p:spPr>
          <a:xfrm>
            <a:off x="152400" y="99016"/>
            <a:ext cx="1200129" cy="1173193"/>
          </a:xfrm>
          <a:prstGeom prst="rect">
            <a:avLst/>
          </a:prstGeom>
        </p:spPr>
      </p:pic>
    </p:spTree>
    <p:extLst>
      <p:ext uri="{BB962C8B-B14F-4D97-AF65-F5344CB8AC3E}">
        <p14:creationId xmlns:p14="http://schemas.microsoft.com/office/powerpoint/2010/main" val="26275623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 xmlns:a16="http://schemas.microsoft.com/office/drawing/2014/main" id="{CB9AFCAC-96AA-442B-99ED-FD6C0C36E7E9}"/>
              </a:ext>
            </a:extLst>
          </p:cNvPr>
          <p:cNvGraphicFramePr>
            <a:graphicFrameLocks/>
          </p:cNvGraphicFramePr>
          <p:nvPr>
            <p:extLst>
              <p:ext uri="{D42A27DB-BD31-4B8C-83A1-F6EECF244321}">
                <p14:modId xmlns:p14="http://schemas.microsoft.com/office/powerpoint/2010/main" val="308277598"/>
              </p:ext>
            </p:extLst>
          </p:nvPr>
        </p:nvGraphicFramePr>
        <p:xfrm>
          <a:off x="-84929" y="1195453"/>
          <a:ext cx="6153208" cy="2414184"/>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 xmlns:a16="http://schemas.microsoft.com/office/drawing/2014/main" id="{D5E3D000-FE1B-4810-BDD8-952AE42CD64F}"/>
              </a:ext>
            </a:extLst>
          </p:cNvPr>
          <p:cNvSpPr txBox="1">
            <a:spLocks/>
          </p:cNvSpPr>
          <p:nvPr/>
        </p:nvSpPr>
        <p:spPr>
          <a:xfrm>
            <a:off x="704619" y="30197"/>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dirty="0"/>
              <a:t>Trends in Pediatric HIV Testing in 6 African Countries</a:t>
            </a:r>
            <a:br>
              <a:rPr lang="en-US" dirty="0"/>
            </a:br>
            <a:r>
              <a:rPr lang="en-US" sz="2000" i="1" dirty="0">
                <a:solidFill>
                  <a:schemeClr val="tx1"/>
                </a:solidFill>
              </a:rPr>
              <a:t>Wolters T et al.  9</a:t>
            </a:r>
            <a:r>
              <a:rPr lang="en-US" sz="2000" i="1" baseline="30000" dirty="0">
                <a:solidFill>
                  <a:schemeClr val="tx1"/>
                </a:solidFill>
              </a:rPr>
              <a:t>th</a:t>
            </a:r>
            <a:r>
              <a:rPr lang="en-US" sz="2000" i="1" dirty="0">
                <a:solidFill>
                  <a:schemeClr val="tx1"/>
                </a:solidFill>
              </a:rPr>
              <a:t> IAS Conference, Paris, 2017 Abs. WEAD0101</a:t>
            </a:r>
            <a:endParaRPr lang="en-US" dirty="0"/>
          </a:p>
        </p:txBody>
      </p:sp>
      <p:cxnSp>
        <p:nvCxnSpPr>
          <p:cNvPr id="6" name="Straight Connector 5">
            <a:extLst>
              <a:ext uri="{FF2B5EF4-FFF2-40B4-BE49-F238E27FC236}">
                <a16:creationId xmlns="" xmlns:a16="http://schemas.microsoft.com/office/drawing/2014/main" id="{DFEFC38F-1AE5-4D76-A31B-3DB5B19EDB33}"/>
              </a:ext>
            </a:extLst>
          </p:cNvPr>
          <p:cNvCxnSpPr>
            <a:cxnSpLocks/>
          </p:cNvCxnSpPr>
          <p:nvPr/>
        </p:nvCxnSpPr>
        <p:spPr>
          <a:xfrm flipV="1">
            <a:off x="0" y="969341"/>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 xmlns:a16="http://schemas.microsoft.com/office/drawing/2014/main" id="{D9404641-AB91-4A0D-925C-D1A7ECE976B1}"/>
              </a:ext>
            </a:extLst>
          </p:cNvPr>
          <p:cNvPicPr>
            <a:picLocks noChangeAspect="1"/>
          </p:cNvPicPr>
          <p:nvPr/>
        </p:nvPicPr>
        <p:blipFill>
          <a:blip r:embed="rId3"/>
          <a:stretch>
            <a:fillRect/>
          </a:stretch>
        </p:blipFill>
        <p:spPr>
          <a:xfrm>
            <a:off x="50071" y="551911"/>
            <a:ext cx="1020365" cy="382637"/>
          </a:xfrm>
          <a:prstGeom prst="rect">
            <a:avLst/>
          </a:prstGeom>
        </p:spPr>
      </p:pic>
      <p:graphicFrame>
        <p:nvGraphicFramePr>
          <p:cNvPr id="9" name="Chart 8">
            <a:extLst>
              <a:ext uri="{FF2B5EF4-FFF2-40B4-BE49-F238E27FC236}">
                <a16:creationId xmlns="" xmlns:a16="http://schemas.microsoft.com/office/drawing/2014/main" id="{3C5B73C5-01A9-472C-B5A0-C59396398AB0}"/>
              </a:ext>
            </a:extLst>
          </p:cNvPr>
          <p:cNvGraphicFramePr>
            <a:graphicFrameLocks/>
          </p:cNvGraphicFramePr>
          <p:nvPr>
            <p:extLst>
              <p:ext uri="{D42A27DB-BD31-4B8C-83A1-F6EECF244321}">
                <p14:modId xmlns:p14="http://schemas.microsoft.com/office/powerpoint/2010/main" val="1440472883"/>
              </p:ext>
            </p:extLst>
          </p:nvPr>
        </p:nvGraphicFramePr>
        <p:xfrm>
          <a:off x="2106106" y="3719496"/>
          <a:ext cx="5954200" cy="2989695"/>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 xmlns:a16="http://schemas.microsoft.com/office/drawing/2014/main" id="{EAF1B1A7-1708-483F-AD42-E969EF750FE0}"/>
              </a:ext>
            </a:extLst>
          </p:cNvPr>
          <p:cNvSpPr/>
          <p:nvPr/>
        </p:nvSpPr>
        <p:spPr>
          <a:xfrm>
            <a:off x="152400" y="5338965"/>
            <a:ext cx="2197375" cy="785951"/>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400" b="1" dirty="0">
                <a:solidFill>
                  <a:srgbClr val="00B050"/>
                </a:solidFill>
                <a:latin typeface="Arial" panose="020B0604020202020204" pitchFamily="34" charset="0"/>
                <a:cs typeface="Arial" panose="020B0604020202020204" pitchFamily="34" charset="0"/>
              </a:rPr>
              <a:t>Out-Patient</a:t>
            </a:r>
          </a:p>
          <a:p>
            <a:pPr algn="ctr"/>
            <a:r>
              <a:rPr lang="en-US" sz="1400" b="1" dirty="0">
                <a:solidFill>
                  <a:srgbClr val="00B050"/>
                </a:solidFill>
                <a:latin typeface="Arial" panose="020B0604020202020204" pitchFamily="34" charset="0"/>
                <a:cs typeface="Arial" panose="020B0604020202020204" pitchFamily="34" charset="0"/>
              </a:rPr>
              <a:t>0.8-1.4% HIV+</a:t>
            </a:r>
          </a:p>
          <a:p>
            <a:pPr algn="ctr"/>
            <a:r>
              <a:rPr lang="en-US" sz="1400" b="1" dirty="0">
                <a:solidFill>
                  <a:srgbClr val="00B050"/>
                </a:solidFill>
                <a:latin typeface="Arial" panose="020B0604020202020204" pitchFamily="34" charset="0"/>
                <a:cs typeface="Arial" panose="020B0604020202020204" pitchFamily="34" charset="0"/>
              </a:rPr>
              <a:t>968 children identified </a:t>
            </a:r>
          </a:p>
        </p:txBody>
      </p:sp>
      <p:sp>
        <p:nvSpPr>
          <p:cNvPr id="11" name="TextBox 10">
            <a:extLst>
              <a:ext uri="{FF2B5EF4-FFF2-40B4-BE49-F238E27FC236}">
                <a16:creationId xmlns="" xmlns:a16="http://schemas.microsoft.com/office/drawing/2014/main" id="{55B21442-78C1-47C4-AA44-4368C90E2B48}"/>
              </a:ext>
            </a:extLst>
          </p:cNvPr>
          <p:cNvSpPr txBox="1"/>
          <p:nvPr/>
        </p:nvSpPr>
        <p:spPr>
          <a:xfrm>
            <a:off x="893450" y="1191983"/>
            <a:ext cx="3427541"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Kenya – HIV+ by age and testing point</a:t>
            </a:r>
          </a:p>
        </p:txBody>
      </p:sp>
      <p:sp>
        <p:nvSpPr>
          <p:cNvPr id="12" name="TextBox 11">
            <a:extLst>
              <a:ext uri="{FF2B5EF4-FFF2-40B4-BE49-F238E27FC236}">
                <a16:creationId xmlns="" xmlns:a16="http://schemas.microsoft.com/office/drawing/2014/main" id="{A5C743D8-156B-4533-8C6E-C80F2D224ADD}"/>
              </a:ext>
            </a:extLst>
          </p:cNvPr>
          <p:cNvSpPr txBox="1"/>
          <p:nvPr/>
        </p:nvSpPr>
        <p:spPr>
          <a:xfrm>
            <a:off x="2713608" y="3892105"/>
            <a:ext cx="4280339"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Proportion of children testing + by testing point </a:t>
            </a:r>
          </a:p>
        </p:txBody>
      </p:sp>
      <p:sp>
        <p:nvSpPr>
          <p:cNvPr id="13" name="Rectangle 12">
            <a:extLst>
              <a:ext uri="{FF2B5EF4-FFF2-40B4-BE49-F238E27FC236}">
                <a16:creationId xmlns="" xmlns:a16="http://schemas.microsoft.com/office/drawing/2014/main" id="{227FBD9F-824B-4BD5-8E0C-64E9D446581B}"/>
              </a:ext>
            </a:extLst>
          </p:cNvPr>
          <p:cNvSpPr/>
          <p:nvPr/>
        </p:nvSpPr>
        <p:spPr>
          <a:xfrm>
            <a:off x="164180" y="4419600"/>
            <a:ext cx="2115972" cy="762000"/>
          </a:xfrm>
          <a:prstGeom prst="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b"/>
          <a:lstStyle/>
          <a:p>
            <a:pPr algn="ctr"/>
            <a:r>
              <a:rPr lang="en-US" sz="1400" b="1" dirty="0">
                <a:solidFill>
                  <a:schemeClr val="accent6"/>
                </a:solidFill>
                <a:latin typeface="Arial" panose="020B0604020202020204" pitchFamily="34" charset="0"/>
                <a:cs typeface="Arial" panose="020B0604020202020204" pitchFamily="34" charset="0"/>
              </a:rPr>
              <a:t>TB:</a:t>
            </a:r>
          </a:p>
          <a:p>
            <a:pPr algn="ctr"/>
            <a:r>
              <a:rPr lang="en-US" sz="1400" b="1" dirty="0">
                <a:solidFill>
                  <a:schemeClr val="accent6"/>
                </a:solidFill>
                <a:latin typeface="Arial" panose="020B0604020202020204" pitchFamily="34" charset="0"/>
                <a:cs typeface="Arial" panose="020B0604020202020204" pitchFamily="34" charset="0"/>
              </a:rPr>
              <a:t>9.2%-20.6% HIV+</a:t>
            </a:r>
          </a:p>
          <a:p>
            <a:pPr algn="ctr"/>
            <a:r>
              <a:rPr lang="en-US" sz="1400" b="1" dirty="0">
                <a:solidFill>
                  <a:schemeClr val="accent6"/>
                </a:solidFill>
                <a:latin typeface="Arial" panose="020B0604020202020204" pitchFamily="34" charset="0"/>
                <a:cs typeface="Arial" panose="020B0604020202020204" pitchFamily="34" charset="0"/>
              </a:rPr>
              <a:t>40 children identified </a:t>
            </a:r>
          </a:p>
        </p:txBody>
      </p:sp>
      <p:sp>
        <p:nvSpPr>
          <p:cNvPr id="14" name="Rectangle 13">
            <a:extLst>
              <a:ext uri="{FF2B5EF4-FFF2-40B4-BE49-F238E27FC236}">
                <a16:creationId xmlns="" xmlns:a16="http://schemas.microsoft.com/office/drawing/2014/main" id="{5D1D022E-BEBB-488F-B3C6-9FC24B7EE9B4}"/>
              </a:ext>
            </a:extLst>
          </p:cNvPr>
          <p:cNvSpPr/>
          <p:nvPr/>
        </p:nvSpPr>
        <p:spPr>
          <a:xfrm>
            <a:off x="5181600" y="1048479"/>
            <a:ext cx="3813100" cy="2774542"/>
          </a:xfrm>
          <a:prstGeom prst="rect">
            <a:avLst/>
          </a:prstGeom>
        </p:spPr>
        <p:txBody>
          <a:bodyPr wrap="square">
            <a:spAutoFit/>
          </a:bodyPr>
          <a:lstStyle/>
          <a:p>
            <a:pPr marL="342900" indent="-342900">
              <a:lnSpc>
                <a:spcPct val="110000"/>
              </a:lnSpc>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While HIV+ rates should be  factor in determining effectiveness of testing points, absolute # of HIV+ children is also critical, particularly as high HIV + rates may not translate into high # of children identified.</a:t>
            </a:r>
          </a:p>
        </p:txBody>
      </p:sp>
      <p:sp>
        <p:nvSpPr>
          <p:cNvPr id="15" name="Oval 14">
            <a:extLst>
              <a:ext uri="{FF2B5EF4-FFF2-40B4-BE49-F238E27FC236}">
                <a16:creationId xmlns="" xmlns:a16="http://schemas.microsoft.com/office/drawing/2014/main" id="{3A177764-7C81-4043-8D8D-12C553F09133}"/>
              </a:ext>
            </a:extLst>
          </p:cNvPr>
          <p:cNvSpPr/>
          <p:nvPr/>
        </p:nvSpPr>
        <p:spPr>
          <a:xfrm>
            <a:off x="228600" y="1319394"/>
            <a:ext cx="434266" cy="50940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150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animBg="1"/>
      <p:bldP spid="12" grpId="0"/>
      <p:bldP spid="13" grpId="0" animBg="1"/>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2E2180-4037-42D4-BC57-F2869D937605}"/>
              </a:ext>
            </a:extLst>
          </p:cNvPr>
          <p:cNvSpPr>
            <a:spLocks noGrp="1"/>
          </p:cNvSpPr>
          <p:nvPr>
            <p:ph type="title"/>
          </p:nvPr>
        </p:nvSpPr>
        <p:spPr>
          <a:xfrm>
            <a:off x="631794" y="-36251"/>
            <a:ext cx="8229600" cy="1143000"/>
          </a:xfrm>
        </p:spPr>
        <p:txBody>
          <a:bodyPr/>
          <a:lstStyle/>
          <a:p>
            <a:r>
              <a:rPr lang="en-US" dirty="0"/>
              <a:t>Community-Based Testing of Children, Lesotho</a:t>
            </a:r>
            <a:br>
              <a:rPr lang="en-US" dirty="0"/>
            </a:br>
            <a:r>
              <a:rPr lang="en-US" sz="2000" i="1" dirty="0">
                <a:solidFill>
                  <a:schemeClr val="tx1"/>
                </a:solidFill>
              </a:rPr>
              <a:t>Sindelar K et al.  9</a:t>
            </a:r>
            <a:r>
              <a:rPr lang="en-US" sz="2000" i="1" baseline="30000" dirty="0">
                <a:solidFill>
                  <a:schemeClr val="tx1"/>
                </a:solidFill>
              </a:rPr>
              <a:t>th</a:t>
            </a:r>
            <a:r>
              <a:rPr lang="en-US" sz="2000" i="1" dirty="0">
                <a:solidFill>
                  <a:schemeClr val="tx1"/>
                </a:solidFill>
              </a:rPr>
              <a:t> IAS Conference, Paris, 2017 Abs. WEAD0104</a:t>
            </a:r>
            <a:endParaRPr lang="en-US" dirty="0"/>
          </a:p>
        </p:txBody>
      </p:sp>
      <p:sp>
        <p:nvSpPr>
          <p:cNvPr id="3" name="Content Placeholder 2">
            <a:extLst>
              <a:ext uri="{FF2B5EF4-FFF2-40B4-BE49-F238E27FC236}">
                <a16:creationId xmlns="" xmlns:a16="http://schemas.microsoft.com/office/drawing/2014/main" id="{FED37C2C-34F7-42D0-BC96-62A6D44DF482}"/>
              </a:ext>
            </a:extLst>
          </p:cNvPr>
          <p:cNvSpPr>
            <a:spLocks noGrp="1"/>
          </p:cNvSpPr>
          <p:nvPr>
            <p:ph idx="1"/>
          </p:nvPr>
        </p:nvSpPr>
        <p:spPr>
          <a:xfrm>
            <a:off x="243104" y="1007070"/>
            <a:ext cx="8748496" cy="2040930"/>
          </a:xfrm>
        </p:spPr>
        <p:txBody>
          <a:bodyPr>
            <a:normAutofit/>
          </a:bodyPr>
          <a:lstStyle/>
          <a:p>
            <a:r>
              <a:rPr lang="en-US" dirty="0"/>
              <a:t>‘M-HIT’ project operating in 2 districts with highest HIV prevalence, goal to rapidly identify undiagnosed/lost children &amp; pregnant/breastfeeding women; started Oct 2015; data from Nov 2015-Ap 2017.</a:t>
            </a:r>
          </a:p>
          <a:p>
            <a:r>
              <a:rPr lang="en-US" dirty="0"/>
              <a:t>Identified 6 testing strategies to target children:</a:t>
            </a:r>
          </a:p>
        </p:txBody>
      </p:sp>
      <p:pic>
        <p:nvPicPr>
          <p:cNvPr id="5" name="Picture 4">
            <a:extLst>
              <a:ext uri="{FF2B5EF4-FFF2-40B4-BE49-F238E27FC236}">
                <a16:creationId xmlns="" xmlns:a16="http://schemas.microsoft.com/office/drawing/2014/main" id="{F433E84D-21C4-4747-A85B-254C304D1A80}"/>
              </a:ext>
            </a:extLst>
          </p:cNvPr>
          <p:cNvPicPr>
            <a:picLocks noChangeAspect="1"/>
          </p:cNvPicPr>
          <p:nvPr/>
        </p:nvPicPr>
        <p:blipFill>
          <a:blip r:embed="rId2"/>
          <a:stretch>
            <a:fillRect/>
          </a:stretch>
        </p:blipFill>
        <p:spPr>
          <a:xfrm>
            <a:off x="1219200" y="3048000"/>
            <a:ext cx="5791200" cy="3555528"/>
          </a:xfrm>
          <a:prstGeom prst="rect">
            <a:avLst/>
          </a:prstGeom>
        </p:spPr>
      </p:pic>
      <p:cxnSp>
        <p:nvCxnSpPr>
          <p:cNvPr id="6" name="Straight Connector 5">
            <a:extLst>
              <a:ext uri="{FF2B5EF4-FFF2-40B4-BE49-F238E27FC236}">
                <a16:creationId xmlns="" xmlns:a16="http://schemas.microsoft.com/office/drawing/2014/main" id="{D806657E-1840-496B-AA97-897EE0E9590B}"/>
              </a:ext>
            </a:extLst>
          </p:cNvPr>
          <p:cNvCxnSpPr>
            <a:cxnSpLocks/>
          </p:cNvCxnSpPr>
          <p:nvPr/>
        </p:nvCxnSpPr>
        <p:spPr>
          <a:xfrm flipV="1">
            <a:off x="0" y="969341"/>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 xmlns:a16="http://schemas.microsoft.com/office/drawing/2014/main" id="{20DA6C4D-C977-44DF-9B7F-D99FB0F8E925}"/>
              </a:ext>
            </a:extLst>
          </p:cNvPr>
          <p:cNvPicPr/>
          <p:nvPr/>
        </p:nvPicPr>
        <p:blipFill rotWithShape="1">
          <a:blip r:embed="rId3" cstate="print">
            <a:extLst>
              <a:ext uri="{28A0092B-C50C-407E-A947-70E740481C1C}">
                <a14:useLocalDpi xmlns:a14="http://schemas.microsoft.com/office/drawing/2010/main" val="0"/>
              </a:ext>
            </a:extLst>
          </a:blip>
          <a:srcRect t="18271" b="17767"/>
          <a:stretch/>
        </p:blipFill>
        <p:spPr bwMode="auto">
          <a:xfrm>
            <a:off x="152400" y="282038"/>
            <a:ext cx="830317" cy="506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6898949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D806657E-1840-496B-AA97-897EE0E9590B}"/>
              </a:ext>
            </a:extLst>
          </p:cNvPr>
          <p:cNvCxnSpPr>
            <a:cxnSpLocks/>
          </p:cNvCxnSpPr>
          <p:nvPr/>
        </p:nvCxnSpPr>
        <p:spPr>
          <a:xfrm flipV="1">
            <a:off x="0" y="969341"/>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Chart 6">
            <a:extLst>
              <a:ext uri="{FF2B5EF4-FFF2-40B4-BE49-F238E27FC236}">
                <a16:creationId xmlns="" xmlns:a16="http://schemas.microsoft.com/office/drawing/2014/main" id="{DF9D9131-70C4-4652-8C50-226EE28751E1}"/>
              </a:ext>
            </a:extLst>
          </p:cNvPr>
          <p:cNvGraphicFramePr>
            <a:graphicFrameLocks/>
          </p:cNvGraphicFramePr>
          <p:nvPr>
            <p:extLst>
              <p:ext uri="{D42A27DB-BD31-4B8C-83A1-F6EECF244321}">
                <p14:modId xmlns:p14="http://schemas.microsoft.com/office/powerpoint/2010/main" val="2084474685"/>
              </p:ext>
            </p:extLst>
          </p:nvPr>
        </p:nvGraphicFramePr>
        <p:xfrm>
          <a:off x="0" y="1371600"/>
          <a:ext cx="5562600"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 xmlns:a16="http://schemas.microsoft.com/office/drawing/2014/main" id="{FC24D0B6-792C-4BC3-943E-AB8CC2E8BCC0}"/>
              </a:ext>
            </a:extLst>
          </p:cNvPr>
          <p:cNvSpPr txBox="1"/>
          <p:nvPr/>
        </p:nvSpPr>
        <p:spPr>
          <a:xfrm>
            <a:off x="1143000" y="1958452"/>
            <a:ext cx="2637004" cy="307777"/>
          </a:xfrm>
          <a:prstGeom prst="rect">
            <a:avLst/>
          </a:prstGeom>
          <a:noFill/>
        </p:spPr>
        <p:txBody>
          <a:bodyPr wrap="none" rtlCol="0">
            <a:spAutoFit/>
          </a:bodyPr>
          <a:lstStyle/>
          <a:p>
            <a:r>
              <a:rPr lang="en-US" sz="1400" dirty="0">
                <a:solidFill>
                  <a:srgbClr val="C00000"/>
                </a:solidFill>
                <a:latin typeface="Arial" panose="020B0604020202020204" pitchFamily="34" charset="0"/>
                <a:cs typeface="Arial" panose="020B0604020202020204" pitchFamily="34" charset="0"/>
              </a:rPr>
              <a:t>Yield at routine testing facilities</a:t>
            </a:r>
          </a:p>
        </p:txBody>
      </p:sp>
      <p:sp>
        <p:nvSpPr>
          <p:cNvPr id="9" name="TextBox 8">
            <a:extLst>
              <a:ext uri="{FF2B5EF4-FFF2-40B4-BE49-F238E27FC236}">
                <a16:creationId xmlns="" xmlns:a16="http://schemas.microsoft.com/office/drawing/2014/main" id="{DAB65FA2-B49A-4D6B-9D00-41783EDAF44F}"/>
              </a:ext>
            </a:extLst>
          </p:cNvPr>
          <p:cNvSpPr txBox="1"/>
          <p:nvPr/>
        </p:nvSpPr>
        <p:spPr>
          <a:xfrm>
            <a:off x="5642389" y="1050429"/>
            <a:ext cx="3349211" cy="1692771"/>
          </a:xfrm>
          <a:prstGeom prst="rect">
            <a:avLst/>
          </a:prstGeom>
          <a:solidFill>
            <a:schemeClr val="accent4">
              <a:lumMod val="20000"/>
              <a:lumOff val="80000"/>
            </a:schemeClr>
          </a:solidFill>
          <a:ln>
            <a:noFill/>
          </a:ln>
          <a:scene3d>
            <a:camera prst="orthographicFront"/>
            <a:lightRig rig="threePt" dir="t"/>
          </a:scene3d>
          <a:sp3d>
            <a:bevelT/>
          </a:sp3d>
        </p:spPr>
        <p:txBody>
          <a:bodyPr wrap="square" rtlCol="0">
            <a:spAutoFit/>
          </a:bodyPr>
          <a:lstStyle/>
          <a:p>
            <a:pPr>
              <a:spcAft>
                <a:spcPts val="600"/>
              </a:spcAft>
            </a:pPr>
            <a:r>
              <a:rPr lang="en-US" sz="1600" b="1" u="sng" dirty="0">
                <a:latin typeface="Arial" panose="020B0604020202020204" pitchFamily="34" charset="0"/>
                <a:cs typeface="Arial" panose="020B0604020202020204" pitchFamily="34" charset="0"/>
              </a:rPr>
              <a:t>Overall Results</a:t>
            </a:r>
          </a:p>
          <a:p>
            <a:pPr>
              <a:spcAft>
                <a:spcPts val="600"/>
              </a:spcAft>
            </a:pPr>
            <a:r>
              <a:rPr lang="en-US" sz="1600" b="1" dirty="0">
                <a:latin typeface="Arial" panose="020B0604020202020204" pitchFamily="34" charset="0"/>
                <a:cs typeface="Arial" panose="020B0604020202020204" pitchFamily="34" charset="0"/>
              </a:rPr>
              <a:t>47,823</a:t>
            </a:r>
            <a:r>
              <a:rPr lang="en-US" sz="1600" dirty="0">
                <a:latin typeface="Arial" panose="020B0604020202020204" pitchFamily="34" charset="0"/>
                <a:cs typeface="Arial" panose="020B0604020202020204" pitchFamily="34" charset="0"/>
              </a:rPr>
              <a:t> children tested</a:t>
            </a:r>
          </a:p>
          <a:p>
            <a:pPr>
              <a:spcAft>
                <a:spcPts val="600"/>
              </a:spcAft>
            </a:pPr>
            <a:r>
              <a:rPr lang="en-US" sz="1600" b="1" dirty="0">
                <a:latin typeface="Arial" panose="020B0604020202020204" pitchFamily="34" charset="0"/>
                <a:cs typeface="Arial" panose="020B0604020202020204" pitchFamily="34" charset="0"/>
              </a:rPr>
              <a:t>206</a:t>
            </a:r>
            <a:r>
              <a:rPr lang="en-US" sz="1600" dirty="0">
                <a:latin typeface="Arial" panose="020B0604020202020204" pitchFamily="34" charset="0"/>
                <a:cs typeface="Arial" panose="020B0604020202020204" pitchFamily="34" charset="0"/>
              </a:rPr>
              <a:t> tested positive</a:t>
            </a:r>
          </a:p>
          <a:p>
            <a:pPr>
              <a:spcAft>
                <a:spcPts val="600"/>
              </a:spcAft>
            </a:pPr>
            <a:r>
              <a:rPr lang="en-US" sz="1600" b="1" dirty="0">
                <a:latin typeface="Arial" panose="020B0604020202020204" pitchFamily="34" charset="0"/>
                <a:cs typeface="Arial" panose="020B0604020202020204" pitchFamily="34" charset="0"/>
              </a:rPr>
              <a:t>0.43%  </a:t>
            </a:r>
            <a:r>
              <a:rPr lang="en-US" sz="1600" dirty="0">
                <a:latin typeface="Arial" panose="020B0604020202020204" pitchFamily="34" charset="0"/>
                <a:cs typeface="Arial" panose="020B0604020202020204" pitchFamily="34" charset="0"/>
              </a:rPr>
              <a:t>positivity yield</a:t>
            </a:r>
          </a:p>
          <a:p>
            <a:pPr>
              <a:spcAft>
                <a:spcPts val="600"/>
              </a:spcAft>
            </a:pPr>
            <a:r>
              <a:rPr lang="en-US" sz="1600" b="1" dirty="0">
                <a:latin typeface="Arial" panose="020B0604020202020204" pitchFamily="34" charset="0"/>
                <a:cs typeface="Arial" panose="020B0604020202020204" pitchFamily="34" charset="0"/>
              </a:rPr>
              <a:t>152</a:t>
            </a:r>
            <a:r>
              <a:rPr lang="en-US" sz="1600" dirty="0">
                <a:latin typeface="Arial" panose="020B0604020202020204" pitchFamily="34" charset="0"/>
                <a:cs typeface="Arial" panose="020B0604020202020204" pitchFamily="34" charset="0"/>
              </a:rPr>
              <a:t> were enrolled in FU</a:t>
            </a:r>
          </a:p>
        </p:txBody>
      </p:sp>
      <p:sp>
        <p:nvSpPr>
          <p:cNvPr id="10" name="Rectangle 9">
            <a:extLst>
              <a:ext uri="{FF2B5EF4-FFF2-40B4-BE49-F238E27FC236}">
                <a16:creationId xmlns="" xmlns:a16="http://schemas.microsoft.com/office/drawing/2014/main" id="{037938CC-98BE-4804-B7FA-FC9E0BA20A73}"/>
              </a:ext>
            </a:extLst>
          </p:cNvPr>
          <p:cNvSpPr/>
          <p:nvPr/>
        </p:nvSpPr>
        <p:spPr>
          <a:xfrm>
            <a:off x="5651943" y="2798326"/>
            <a:ext cx="3339657" cy="3754874"/>
          </a:xfrm>
          <a:prstGeom prst="rect">
            <a:avLst/>
          </a:prstGeom>
          <a:solidFill>
            <a:schemeClr val="accent4">
              <a:lumMod val="20000"/>
              <a:lumOff val="80000"/>
            </a:schemeClr>
          </a:solidFill>
          <a:ln>
            <a:noFill/>
          </a:ln>
          <a:scene3d>
            <a:camera prst="orthographicFront"/>
            <a:lightRig rig="threePt" dir="t"/>
          </a:scene3d>
          <a:sp3d>
            <a:bevelT/>
          </a:sp3d>
        </p:spPr>
        <p:txBody>
          <a:bodyPr wrap="square">
            <a:spAutoFit/>
          </a:bodyPr>
          <a:lstStyle/>
          <a:p>
            <a:pPr marL="231775" indent="-177800">
              <a:spcAft>
                <a:spcPts val="12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In the same district routine facilities between January 2016 and March 2017, yields were only slightly higher at </a:t>
            </a:r>
            <a:r>
              <a:rPr lang="en-US" sz="1600" b="1" dirty="0">
                <a:latin typeface="Arial" panose="020B0604020202020204" pitchFamily="34" charset="0"/>
                <a:cs typeface="Arial" panose="020B0604020202020204" pitchFamily="34" charset="0"/>
              </a:rPr>
              <a:t>0.85% </a:t>
            </a:r>
          </a:p>
          <a:p>
            <a:pPr marL="231775" indent="-177800">
              <a:spcAft>
                <a:spcPts val="1200"/>
              </a:spcAft>
              <a:buFont typeface="Wingdings" panose="05000000000000000000" pitchFamily="2" charset="2"/>
              <a:buChar char="§"/>
            </a:pPr>
            <a:r>
              <a:rPr lang="en-US" sz="1600" b="1" dirty="0">
                <a:solidFill>
                  <a:srgbClr val="0070C0"/>
                </a:solidFill>
                <a:latin typeface="Arial" panose="020B0604020202020204" pitchFamily="34" charset="0"/>
                <a:cs typeface="Arial" panose="020B0604020202020204" pitchFamily="34" charset="0"/>
              </a:rPr>
              <a:t>Mobile outreach clinics (MOC)</a:t>
            </a:r>
            <a:r>
              <a:rPr lang="en-US" sz="1600" dirty="0">
                <a:solidFill>
                  <a:srgbClr val="0070C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account highest number (</a:t>
            </a:r>
            <a:r>
              <a:rPr lang="en-US" sz="1600" b="1" dirty="0">
                <a:latin typeface="Arial" panose="020B0604020202020204" pitchFamily="34" charset="0"/>
                <a:cs typeface="Arial" panose="020B0604020202020204" pitchFamily="34" charset="0"/>
              </a:rPr>
              <a:t>48%)</a:t>
            </a:r>
            <a:r>
              <a:rPr lang="en-US" sz="1600" dirty="0">
                <a:latin typeface="Arial" panose="020B0604020202020204" pitchFamily="34" charset="0"/>
                <a:cs typeface="Arial" panose="020B0604020202020204" pitchFamily="34" charset="0"/>
              </a:rPr>
              <a:t> of all HIV+ identifications</a:t>
            </a:r>
          </a:p>
          <a:p>
            <a:pPr marL="231775" indent="-177800">
              <a:spcAft>
                <a:spcPts val="1200"/>
              </a:spcAft>
              <a:buFont typeface="Wingdings" panose="05000000000000000000" pitchFamily="2" charset="2"/>
              <a:buChar char="§"/>
            </a:pPr>
            <a:r>
              <a:rPr lang="en-US" sz="1600" dirty="0">
                <a:latin typeface="Arial" panose="020B0604020202020204" pitchFamily="34" charset="0"/>
                <a:cs typeface="Arial" panose="020B0604020202020204" pitchFamily="34" charset="0"/>
              </a:rPr>
              <a:t>Yields were </a:t>
            </a:r>
            <a:r>
              <a:rPr lang="en-US" sz="1600" b="1" dirty="0">
                <a:solidFill>
                  <a:srgbClr val="C00000"/>
                </a:solidFill>
                <a:latin typeface="Arial" panose="020B0604020202020204" pitchFamily="34" charset="0"/>
                <a:cs typeface="Arial" panose="020B0604020202020204" pitchFamily="34" charset="0"/>
              </a:rPr>
              <a:t>highest with index testing, either facility or D2D testing</a:t>
            </a:r>
            <a:r>
              <a:rPr lang="en-US" sz="1600" dirty="0">
                <a:solidFill>
                  <a:srgbClr val="C00000"/>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strategies</a:t>
            </a:r>
          </a:p>
          <a:p>
            <a:pPr marL="231775" indent="-177800">
              <a:spcAft>
                <a:spcPts val="1200"/>
              </a:spcAft>
              <a:buFont typeface="Wingdings" panose="05000000000000000000" pitchFamily="2" charset="2"/>
              <a:buChar char="§"/>
            </a:pPr>
            <a:r>
              <a:rPr lang="en-US" sz="1600" b="1" dirty="0">
                <a:latin typeface="Arial" panose="020B0604020202020204" pitchFamily="34" charset="0"/>
                <a:cs typeface="Arial" panose="020B0604020202020204" pitchFamily="34" charset="0"/>
              </a:rPr>
              <a:t>Targeted (‘high risk’) strategies </a:t>
            </a:r>
            <a:r>
              <a:rPr lang="en-US" sz="1600" dirty="0">
                <a:latin typeface="Arial" panose="020B0604020202020204" pitchFamily="34" charset="0"/>
                <a:cs typeface="Arial" panose="020B0604020202020204" pitchFamily="34" charset="0"/>
              </a:rPr>
              <a:t>did not result in higher yields</a:t>
            </a:r>
          </a:p>
        </p:txBody>
      </p:sp>
      <p:sp>
        <p:nvSpPr>
          <p:cNvPr id="14" name="Title 1">
            <a:extLst>
              <a:ext uri="{FF2B5EF4-FFF2-40B4-BE49-F238E27FC236}">
                <a16:creationId xmlns="" xmlns:a16="http://schemas.microsoft.com/office/drawing/2014/main" id="{61ABF0A6-E994-449F-8A72-A774CD92A31F}"/>
              </a:ext>
            </a:extLst>
          </p:cNvPr>
          <p:cNvSpPr>
            <a:spLocks noGrp="1"/>
          </p:cNvSpPr>
          <p:nvPr>
            <p:ph type="title"/>
          </p:nvPr>
        </p:nvSpPr>
        <p:spPr>
          <a:xfrm>
            <a:off x="631794" y="-36251"/>
            <a:ext cx="8229600" cy="1143000"/>
          </a:xfrm>
        </p:spPr>
        <p:txBody>
          <a:bodyPr/>
          <a:lstStyle/>
          <a:p>
            <a:r>
              <a:rPr lang="en-US" dirty="0"/>
              <a:t>Community-Based Testing of </a:t>
            </a:r>
            <a:r>
              <a:rPr lang="en-US" dirty="0" err="1"/>
              <a:t>Children,Lesotho</a:t>
            </a:r>
            <a:r>
              <a:rPr lang="en-US" dirty="0"/>
              <a:t/>
            </a:r>
            <a:br>
              <a:rPr lang="en-US" dirty="0"/>
            </a:br>
            <a:r>
              <a:rPr lang="en-US" sz="2000" i="1" dirty="0">
                <a:solidFill>
                  <a:schemeClr val="tx1"/>
                </a:solidFill>
              </a:rPr>
              <a:t>Sindelar K et al.  9</a:t>
            </a:r>
            <a:r>
              <a:rPr lang="en-US" sz="2000" i="1" baseline="30000" dirty="0">
                <a:solidFill>
                  <a:schemeClr val="tx1"/>
                </a:solidFill>
              </a:rPr>
              <a:t>th</a:t>
            </a:r>
            <a:r>
              <a:rPr lang="en-US" sz="2000" i="1" dirty="0">
                <a:solidFill>
                  <a:schemeClr val="tx1"/>
                </a:solidFill>
              </a:rPr>
              <a:t> IAS Conference, Paris, 2017 Abs. WEAD0104</a:t>
            </a:r>
            <a:endParaRPr lang="en-US" dirty="0"/>
          </a:p>
        </p:txBody>
      </p:sp>
      <p:pic>
        <p:nvPicPr>
          <p:cNvPr id="15" name="Picture 14">
            <a:extLst>
              <a:ext uri="{FF2B5EF4-FFF2-40B4-BE49-F238E27FC236}">
                <a16:creationId xmlns="" xmlns:a16="http://schemas.microsoft.com/office/drawing/2014/main" id="{E22C4699-D738-40B1-8B4A-5D7F805C72D1}"/>
              </a:ext>
            </a:extLst>
          </p:cNvPr>
          <p:cNvPicPr/>
          <p:nvPr/>
        </p:nvPicPr>
        <p:blipFill rotWithShape="1">
          <a:blip r:embed="rId3" cstate="print">
            <a:extLst>
              <a:ext uri="{28A0092B-C50C-407E-A947-70E740481C1C}">
                <a14:useLocalDpi xmlns:a14="http://schemas.microsoft.com/office/drawing/2010/main" val="0"/>
              </a:ext>
            </a:extLst>
          </a:blip>
          <a:srcRect t="18271" b="17767"/>
          <a:stretch/>
        </p:blipFill>
        <p:spPr bwMode="auto">
          <a:xfrm>
            <a:off x="152400" y="282038"/>
            <a:ext cx="830317" cy="506423"/>
          </a:xfrm>
          <a:prstGeom prst="rect">
            <a:avLst/>
          </a:prstGeom>
          <a:ln>
            <a:noFill/>
          </a:ln>
          <a:extLst>
            <a:ext uri="{53640926-AAD7-44D8-BBD7-CCE9431645EC}">
              <a14:shadowObscured xmlns:a14="http://schemas.microsoft.com/office/drawing/2010/main"/>
            </a:ext>
          </a:extLst>
        </p:spPr>
      </p:pic>
      <p:sp>
        <p:nvSpPr>
          <p:cNvPr id="2" name="Oval 1">
            <a:extLst>
              <a:ext uri="{FF2B5EF4-FFF2-40B4-BE49-F238E27FC236}">
                <a16:creationId xmlns="" xmlns:a16="http://schemas.microsoft.com/office/drawing/2014/main" id="{B3D1CFFA-ABAB-490F-A653-5F30EBFF8A33}"/>
              </a:ext>
            </a:extLst>
          </p:cNvPr>
          <p:cNvSpPr/>
          <p:nvPr/>
        </p:nvSpPr>
        <p:spPr>
          <a:xfrm>
            <a:off x="3810000" y="2667000"/>
            <a:ext cx="1066800" cy="3810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 xmlns:a16="http://schemas.microsoft.com/office/drawing/2014/main" id="{B6C1C747-28D9-476F-B2B8-9DFB974BB736}"/>
              </a:ext>
            </a:extLst>
          </p:cNvPr>
          <p:cNvSpPr/>
          <p:nvPr/>
        </p:nvSpPr>
        <p:spPr>
          <a:xfrm>
            <a:off x="3048000" y="4800600"/>
            <a:ext cx="533400" cy="304800"/>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54204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D806657E-1840-496B-AA97-897EE0E9590B}"/>
              </a:ext>
            </a:extLst>
          </p:cNvPr>
          <p:cNvCxnSpPr>
            <a:cxnSpLocks/>
          </p:cNvCxnSpPr>
          <p:nvPr/>
        </p:nvCxnSpPr>
        <p:spPr>
          <a:xfrm flipV="1">
            <a:off x="0" y="969341"/>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11" name="Chart 10">
            <a:extLst>
              <a:ext uri="{FF2B5EF4-FFF2-40B4-BE49-F238E27FC236}">
                <a16:creationId xmlns="" xmlns:a16="http://schemas.microsoft.com/office/drawing/2014/main" id="{CA36CF58-3514-45AE-8E5F-21AADBEBF744}"/>
              </a:ext>
            </a:extLst>
          </p:cNvPr>
          <p:cNvGraphicFramePr>
            <a:graphicFrameLocks/>
          </p:cNvGraphicFramePr>
          <p:nvPr>
            <p:extLst>
              <p:ext uri="{D42A27DB-BD31-4B8C-83A1-F6EECF244321}">
                <p14:modId xmlns:p14="http://schemas.microsoft.com/office/powerpoint/2010/main" val="863575574"/>
              </p:ext>
            </p:extLst>
          </p:nvPr>
        </p:nvGraphicFramePr>
        <p:xfrm>
          <a:off x="685800" y="1143000"/>
          <a:ext cx="7415595" cy="25146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11">
            <a:extLst>
              <a:ext uri="{FF2B5EF4-FFF2-40B4-BE49-F238E27FC236}">
                <a16:creationId xmlns="" xmlns:a16="http://schemas.microsoft.com/office/drawing/2014/main" id="{64985343-35A6-4C35-9F28-2F94FC47FA69}"/>
              </a:ext>
            </a:extLst>
          </p:cNvPr>
          <p:cNvSpPr txBox="1"/>
          <p:nvPr/>
        </p:nvSpPr>
        <p:spPr>
          <a:xfrm>
            <a:off x="215653" y="4038600"/>
            <a:ext cx="8728969" cy="2215991"/>
          </a:xfrm>
          <a:prstGeom prst="rect">
            <a:avLst/>
          </a:prstGeom>
          <a:solidFill>
            <a:schemeClr val="accent4">
              <a:lumMod val="20000"/>
              <a:lumOff val="80000"/>
            </a:schemeClr>
          </a:solidFill>
          <a:ln w="28575">
            <a:noFill/>
          </a:ln>
          <a:scene3d>
            <a:camera prst="orthographicFront"/>
            <a:lightRig rig="threePt" dir="t"/>
          </a:scene3d>
          <a:sp3d>
            <a:bevelT/>
          </a:sp3d>
        </p:spPr>
        <p:txBody>
          <a:bodyPr wrap="square" rtlCol="0">
            <a:spAutoFit/>
          </a:bodyPr>
          <a:lstStyle/>
          <a:p>
            <a:pPr marL="236538" indent="-236538">
              <a:spcAft>
                <a:spcPts val="600"/>
              </a:spcAft>
              <a:buFont typeface="Wingdings" panose="05000000000000000000" pitchFamily="2" charset="2"/>
              <a:buChar char="§"/>
            </a:pPr>
            <a:r>
              <a:rPr lang="en-US" b="1" dirty="0">
                <a:latin typeface="Arial" panose="020B0604020202020204" pitchFamily="34" charset="0"/>
                <a:cs typeface="Arial" panose="020B0604020202020204" pitchFamily="34" charset="0"/>
              </a:rPr>
              <a:t>Mobile outreach clinic (MOC) were effective </a:t>
            </a:r>
            <a:r>
              <a:rPr lang="en-US" dirty="0">
                <a:latin typeface="Arial" panose="020B0604020202020204" pitchFamily="34" charset="0"/>
                <a:cs typeface="Arial" panose="020B0604020202020204" pitchFamily="34" charset="0"/>
              </a:rPr>
              <a:t>at identifying children </a:t>
            </a:r>
            <a:r>
              <a:rPr lang="en-US" b="1" dirty="0">
                <a:latin typeface="Arial" panose="020B0604020202020204" pitchFamily="34" charset="0"/>
                <a:cs typeface="Arial" panose="020B0604020202020204" pitchFamily="34" charset="0"/>
              </a:rPr>
              <a:t>of all ages</a:t>
            </a:r>
          </a:p>
          <a:p>
            <a:pPr marL="693738" lvl="1" indent="-236538">
              <a:spcAft>
                <a:spcPts val="1200"/>
              </a:spcAft>
              <a:buFont typeface="Wingdings" panose="05000000000000000000" pitchFamily="2" charset="2"/>
              <a:buChar char="§"/>
            </a:pPr>
            <a:r>
              <a:rPr lang="en-US" dirty="0">
                <a:latin typeface="Arial" panose="020B0604020202020204" pitchFamily="34" charset="0"/>
                <a:cs typeface="Arial" panose="020B0604020202020204" pitchFamily="34" charset="0"/>
              </a:rPr>
              <a:t>Unexpected given MOCs only operate during school hours </a:t>
            </a:r>
          </a:p>
          <a:p>
            <a:pPr marL="236538" indent="-236538">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Door-2-door (D2D) index testing strategies </a:t>
            </a:r>
            <a:r>
              <a:rPr lang="en-US" dirty="0">
                <a:latin typeface="Arial" panose="020B0604020202020204" pitchFamily="34" charset="0"/>
                <a:cs typeface="Arial" panose="020B0604020202020204" pitchFamily="34" charset="0"/>
              </a:rPr>
              <a:t>were successful at finding </a:t>
            </a:r>
            <a:r>
              <a:rPr lang="en-US" b="1" dirty="0">
                <a:latin typeface="Arial" panose="020B0604020202020204" pitchFamily="34" charset="0"/>
                <a:cs typeface="Arial" panose="020B0604020202020204" pitchFamily="34" charset="0"/>
              </a:rPr>
              <a:t>older children</a:t>
            </a:r>
            <a:r>
              <a:rPr lang="en-US" dirty="0">
                <a:latin typeface="Arial" panose="020B0604020202020204" pitchFamily="34" charset="0"/>
                <a:cs typeface="Arial" panose="020B0604020202020204" pitchFamily="34" charset="0"/>
              </a:rPr>
              <a:t>, 5 – 14 years</a:t>
            </a:r>
          </a:p>
          <a:p>
            <a:pPr marL="236538" indent="-236538">
              <a:spcAft>
                <a:spcPts val="600"/>
              </a:spcAft>
              <a:buFont typeface="Wingdings" panose="05000000000000000000" pitchFamily="2" charset="2"/>
              <a:buChar char="§"/>
            </a:pPr>
            <a:r>
              <a:rPr lang="en-US" dirty="0">
                <a:latin typeface="Arial" panose="020B0604020202020204" pitchFamily="34" charset="0"/>
                <a:cs typeface="Arial" panose="020B0604020202020204" pitchFamily="34" charset="0"/>
              </a:rPr>
              <a:t>Overall identifications were </a:t>
            </a:r>
            <a:r>
              <a:rPr lang="en-US" b="1" dirty="0">
                <a:latin typeface="Arial" panose="020B0604020202020204" pitchFamily="34" charset="0"/>
                <a:cs typeface="Arial" panose="020B0604020202020204" pitchFamily="34" charset="0"/>
              </a:rPr>
              <a:t>48.7% female to 51.3% male</a:t>
            </a:r>
          </a:p>
          <a:p>
            <a:pPr marL="693738" lvl="1" indent="-236538">
              <a:spcAft>
                <a:spcPts val="1200"/>
              </a:spcAft>
              <a:buFont typeface="Wingdings" panose="05000000000000000000" pitchFamily="2" charset="2"/>
              <a:buChar char="§"/>
            </a:pPr>
            <a:r>
              <a:rPr lang="en-US" b="1" dirty="0">
                <a:latin typeface="Arial" panose="020B0604020202020204" pitchFamily="34" charset="0"/>
                <a:cs typeface="Arial" panose="020B0604020202020204" pitchFamily="34" charset="0"/>
              </a:rPr>
              <a:t>Near even ratios </a:t>
            </a:r>
            <a:r>
              <a:rPr lang="en-US" dirty="0">
                <a:latin typeface="Arial" panose="020B0604020202020204" pitchFamily="34" charset="0"/>
                <a:cs typeface="Arial" panose="020B0604020202020204" pitchFamily="34" charset="0"/>
              </a:rPr>
              <a:t>among all age groups</a:t>
            </a:r>
          </a:p>
        </p:txBody>
      </p:sp>
      <p:sp>
        <p:nvSpPr>
          <p:cNvPr id="13" name="Title 1">
            <a:extLst>
              <a:ext uri="{FF2B5EF4-FFF2-40B4-BE49-F238E27FC236}">
                <a16:creationId xmlns="" xmlns:a16="http://schemas.microsoft.com/office/drawing/2014/main" id="{BE6107F1-C363-4C46-9188-D99A39AB8550}"/>
              </a:ext>
            </a:extLst>
          </p:cNvPr>
          <p:cNvSpPr>
            <a:spLocks noGrp="1"/>
          </p:cNvSpPr>
          <p:nvPr>
            <p:ph type="title"/>
          </p:nvPr>
        </p:nvSpPr>
        <p:spPr>
          <a:xfrm>
            <a:off x="631794" y="-36251"/>
            <a:ext cx="8229600" cy="1143000"/>
          </a:xfrm>
        </p:spPr>
        <p:txBody>
          <a:bodyPr/>
          <a:lstStyle/>
          <a:p>
            <a:r>
              <a:rPr lang="en-US" dirty="0"/>
              <a:t>Community-Based Testing of </a:t>
            </a:r>
            <a:r>
              <a:rPr lang="en-US" dirty="0" err="1"/>
              <a:t>Children,Lesotho</a:t>
            </a:r>
            <a:r>
              <a:rPr lang="en-US" dirty="0"/>
              <a:t/>
            </a:r>
            <a:br>
              <a:rPr lang="en-US" dirty="0"/>
            </a:br>
            <a:r>
              <a:rPr lang="en-US" sz="2000" i="1" dirty="0">
                <a:solidFill>
                  <a:schemeClr val="tx1"/>
                </a:solidFill>
              </a:rPr>
              <a:t>Sindelar K et al.  9</a:t>
            </a:r>
            <a:r>
              <a:rPr lang="en-US" sz="2000" i="1" baseline="30000" dirty="0">
                <a:solidFill>
                  <a:schemeClr val="tx1"/>
                </a:solidFill>
              </a:rPr>
              <a:t>th</a:t>
            </a:r>
            <a:r>
              <a:rPr lang="en-US" sz="2000" i="1" dirty="0">
                <a:solidFill>
                  <a:schemeClr val="tx1"/>
                </a:solidFill>
              </a:rPr>
              <a:t> IAS Conference, Paris, 2017 Abs. WEAD0104</a:t>
            </a:r>
            <a:endParaRPr lang="en-US" dirty="0"/>
          </a:p>
        </p:txBody>
      </p:sp>
      <p:pic>
        <p:nvPicPr>
          <p:cNvPr id="14" name="Picture 13">
            <a:extLst>
              <a:ext uri="{FF2B5EF4-FFF2-40B4-BE49-F238E27FC236}">
                <a16:creationId xmlns="" xmlns:a16="http://schemas.microsoft.com/office/drawing/2014/main" id="{BD725767-0945-4F59-B53C-002CD75D839D}"/>
              </a:ext>
            </a:extLst>
          </p:cNvPr>
          <p:cNvPicPr/>
          <p:nvPr/>
        </p:nvPicPr>
        <p:blipFill rotWithShape="1">
          <a:blip r:embed="rId3" cstate="print">
            <a:extLst>
              <a:ext uri="{28A0092B-C50C-407E-A947-70E740481C1C}">
                <a14:useLocalDpi xmlns:a14="http://schemas.microsoft.com/office/drawing/2010/main" val="0"/>
              </a:ext>
            </a:extLst>
          </a:blip>
          <a:srcRect t="18271" b="17767"/>
          <a:stretch/>
        </p:blipFill>
        <p:spPr bwMode="auto">
          <a:xfrm>
            <a:off x="152400" y="282038"/>
            <a:ext cx="830317" cy="506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552749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6" name="Straight Connector 5">
            <a:extLst>
              <a:ext uri="{FF2B5EF4-FFF2-40B4-BE49-F238E27FC236}">
                <a16:creationId xmlns="" xmlns:a16="http://schemas.microsoft.com/office/drawing/2014/main" id="{D806657E-1840-496B-AA97-897EE0E9590B}"/>
              </a:ext>
            </a:extLst>
          </p:cNvPr>
          <p:cNvCxnSpPr>
            <a:cxnSpLocks/>
          </p:cNvCxnSpPr>
          <p:nvPr/>
        </p:nvCxnSpPr>
        <p:spPr>
          <a:xfrm flipV="1">
            <a:off x="0" y="969341"/>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Chart 6">
            <a:extLst>
              <a:ext uri="{FF2B5EF4-FFF2-40B4-BE49-F238E27FC236}">
                <a16:creationId xmlns="" xmlns:a16="http://schemas.microsoft.com/office/drawing/2014/main" id="{037D5D63-A8A6-4916-8229-424ED620E3D7}"/>
              </a:ext>
            </a:extLst>
          </p:cNvPr>
          <p:cNvGraphicFramePr>
            <a:graphicFrameLocks/>
          </p:cNvGraphicFramePr>
          <p:nvPr>
            <p:extLst>
              <p:ext uri="{D42A27DB-BD31-4B8C-83A1-F6EECF244321}">
                <p14:modId xmlns:p14="http://schemas.microsoft.com/office/powerpoint/2010/main" val="1958496381"/>
              </p:ext>
            </p:extLst>
          </p:nvPr>
        </p:nvGraphicFramePr>
        <p:xfrm>
          <a:off x="228601" y="880485"/>
          <a:ext cx="3434180" cy="2624716"/>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 xmlns:a16="http://schemas.microsoft.com/office/drawing/2014/main" id="{B572BFE1-84F6-4226-910C-83B430451764}"/>
              </a:ext>
            </a:extLst>
          </p:cNvPr>
          <p:cNvSpPr txBox="1"/>
          <p:nvPr/>
        </p:nvSpPr>
        <p:spPr>
          <a:xfrm>
            <a:off x="152400" y="3535501"/>
            <a:ext cx="4060741" cy="3170099"/>
          </a:xfrm>
          <a:prstGeom prst="rect">
            <a:avLst/>
          </a:prstGeom>
          <a:solidFill>
            <a:schemeClr val="accent4">
              <a:lumMod val="20000"/>
              <a:lumOff val="80000"/>
            </a:schemeClr>
          </a:solidFill>
          <a:ln w="28575">
            <a:noFill/>
          </a:ln>
          <a:scene3d>
            <a:camera prst="orthographicFront"/>
            <a:lightRig rig="threePt" dir="t"/>
          </a:scene3d>
          <a:sp3d>
            <a:bevelT/>
          </a:sp3d>
        </p:spPr>
        <p:txBody>
          <a:bodyPr wrap="square" rtlCol="0">
            <a:spAutoFit/>
          </a:bodyPr>
          <a:lstStyle/>
          <a:p>
            <a:pPr marL="342900" indent="-342900">
              <a:spcBef>
                <a:spcPts val="300"/>
              </a:spcBef>
              <a:spcAft>
                <a:spcPts val="6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Prior testing coverage decreases as age increases.</a:t>
            </a:r>
          </a:p>
          <a:p>
            <a:pPr marL="342900" indent="-342900">
              <a:spcBef>
                <a:spcPts val="300"/>
              </a:spcBef>
              <a:spcAft>
                <a:spcPts val="6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Most HIV+ children &gt;5 years were never tested before.</a:t>
            </a:r>
          </a:p>
          <a:p>
            <a:pPr marL="342900" indent="-342900">
              <a:spcBef>
                <a:spcPts val="300"/>
              </a:spcBef>
              <a:spcAft>
                <a:spcPts val="6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Community-based HTC was effective at finding HIV+ children who had never been tested before, particularly older children.</a:t>
            </a:r>
          </a:p>
        </p:txBody>
      </p:sp>
      <p:graphicFrame>
        <p:nvGraphicFramePr>
          <p:cNvPr id="13" name="Chart 12">
            <a:extLst>
              <a:ext uri="{FF2B5EF4-FFF2-40B4-BE49-F238E27FC236}">
                <a16:creationId xmlns="" xmlns:a16="http://schemas.microsoft.com/office/drawing/2014/main" id="{B69C273D-53E3-4324-8D6D-7C86F9734039}"/>
              </a:ext>
            </a:extLst>
          </p:cNvPr>
          <p:cNvGraphicFramePr>
            <a:graphicFrameLocks/>
          </p:cNvGraphicFramePr>
          <p:nvPr>
            <p:extLst>
              <p:ext uri="{D42A27DB-BD31-4B8C-83A1-F6EECF244321}">
                <p14:modId xmlns:p14="http://schemas.microsoft.com/office/powerpoint/2010/main" val="1949670067"/>
              </p:ext>
            </p:extLst>
          </p:nvPr>
        </p:nvGraphicFramePr>
        <p:xfrm>
          <a:off x="3676837" y="841387"/>
          <a:ext cx="2890320" cy="3126320"/>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 xmlns:a16="http://schemas.microsoft.com/office/drawing/2014/main" id="{4B380788-A5E0-46A9-A1AF-E2D767462DC7}"/>
              </a:ext>
            </a:extLst>
          </p:cNvPr>
          <p:cNvSpPr txBox="1"/>
          <p:nvPr/>
        </p:nvSpPr>
        <p:spPr>
          <a:xfrm>
            <a:off x="4585283" y="3535501"/>
            <a:ext cx="4385569" cy="3093154"/>
          </a:xfrm>
          <a:prstGeom prst="rect">
            <a:avLst/>
          </a:prstGeom>
          <a:solidFill>
            <a:schemeClr val="accent4">
              <a:lumMod val="20000"/>
              <a:lumOff val="80000"/>
            </a:schemeClr>
          </a:solidFill>
          <a:scene3d>
            <a:camera prst="orthographicFront"/>
            <a:lightRig rig="threePt" dir="t"/>
          </a:scene3d>
          <a:sp3d>
            <a:bevelT/>
          </a:sp3d>
        </p:spPr>
        <p:txBody>
          <a:bodyPr wrap="square" rtlCol="0">
            <a:spAutoFit/>
          </a:bodyPr>
          <a:lstStyle/>
          <a:p>
            <a:pPr marL="285750" indent="-285750">
              <a:spcBef>
                <a:spcPts val="300"/>
              </a:spcBef>
              <a:spcAft>
                <a:spcPts val="6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Linkage to care support included optional counselor accompanying </a:t>
            </a:r>
            <a:r>
              <a:rPr lang="en-US" sz="2000" dirty="0" err="1">
                <a:latin typeface="Arial" panose="020B0604020202020204" pitchFamily="34" charset="0"/>
                <a:cs typeface="Arial" panose="020B0604020202020204" pitchFamily="34" charset="0"/>
              </a:rPr>
              <a:t>pt</a:t>
            </a:r>
            <a:r>
              <a:rPr lang="en-US" sz="2000" dirty="0">
                <a:latin typeface="Arial" panose="020B0604020202020204" pitchFamily="34" charset="0"/>
                <a:cs typeface="Arial" panose="020B0604020202020204" pitchFamily="34" charset="0"/>
              </a:rPr>
              <a:t> to the facility for all strategies except MOCs</a:t>
            </a:r>
          </a:p>
          <a:p>
            <a:pPr marL="285750" indent="-285750">
              <a:spcBef>
                <a:spcPts val="300"/>
              </a:spcBef>
              <a:spcAft>
                <a:spcPts val="6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Retention in care was highest for children 2 – 5 years old, followed closely by 10 – 14 year olds</a:t>
            </a:r>
          </a:p>
          <a:p>
            <a:pPr marL="285750" indent="-285750">
              <a:spcBef>
                <a:spcPts val="300"/>
              </a:spcBef>
              <a:spcAft>
                <a:spcPts val="600"/>
              </a:spcAft>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Retention was lowest among children 0 – 1 years</a:t>
            </a:r>
          </a:p>
        </p:txBody>
      </p:sp>
      <p:graphicFrame>
        <p:nvGraphicFramePr>
          <p:cNvPr id="15" name="Chart 14">
            <a:extLst>
              <a:ext uri="{FF2B5EF4-FFF2-40B4-BE49-F238E27FC236}">
                <a16:creationId xmlns="" xmlns:a16="http://schemas.microsoft.com/office/drawing/2014/main" id="{D727E359-DAAC-4D2C-85F3-8834221E128B}"/>
              </a:ext>
            </a:extLst>
          </p:cNvPr>
          <p:cNvGraphicFramePr>
            <a:graphicFrameLocks/>
          </p:cNvGraphicFramePr>
          <p:nvPr>
            <p:extLst>
              <p:ext uri="{D42A27DB-BD31-4B8C-83A1-F6EECF244321}">
                <p14:modId xmlns:p14="http://schemas.microsoft.com/office/powerpoint/2010/main" val="180288071"/>
              </p:ext>
            </p:extLst>
          </p:nvPr>
        </p:nvGraphicFramePr>
        <p:xfrm>
          <a:off x="6107418" y="1120765"/>
          <a:ext cx="2971800" cy="2293680"/>
        </p:xfrm>
        <a:graphic>
          <a:graphicData uri="http://schemas.openxmlformats.org/drawingml/2006/chart">
            <c:chart xmlns:c="http://schemas.openxmlformats.org/drawingml/2006/chart" xmlns:r="http://schemas.openxmlformats.org/officeDocument/2006/relationships" r:id="rId5"/>
          </a:graphicData>
        </a:graphic>
      </p:graphicFrame>
      <p:sp>
        <p:nvSpPr>
          <p:cNvPr id="16" name="Title 1">
            <a:extLst>
              <a:ext uri="{FF2B5EF4-FFF2-40B4-BE49-F238E27FC236}">
                <a16:creationId xmlns="" xmlns:a16="http://schemas.microsoft.com/office/drawing/2014/main" id="{8D73EFD0-5A7E-4DCD-8F22-3CB9FE330857}"/>
              </a:ext>
            </a:extLst>
          </p:cNvPr>
          <p:cNvSpPr>
            <a:spLocks noGrp="1"/>
          </p:cNvSpPr>
          <p:nvPr>
            <p:ph type="title"/>
          </p:nvPr>
        </p:nvSpPr>
        <p:spPr>
          <a:xfrm>
            <a:off x="631794" y="-36251"/>
            <a:ext cx="8229600" cy="1143000"/>
          </a:xfrm>
        </p:spPr>
        <p:txBody>
          <a:bodyPr/>
          <a:lstStyle/>
          <a:p>
            <a:r>
              <a:rPr lang="en-US" dirty="0"/>
              <a:t>Community-Based Testing of Children, Lesotho</a:t>
            </a:r>
            <a:br>
              <a:rPr lang="en-US" dirty="0"/>
            </a:br>
            <a:r>
              <a:rPr lang="en-US" sz="2000" i="1" dirty="0">
                <a:solidFill>
                  <a:schemeClr val="tx1"/>
                </a:solidFill>
              </a:rPr>
              <a:t>Sindelar K et al.  9</a:t>
            </a:r>
            <a:r>
              <a:rPr lang="en-US" sz="2000" i="1" baseline="30000" dirty="0">
                <a:solidFill>
                  <a:schemeClr val="tx1"/>
                </a:solidFill>
              </a:rPr>
              <a:t>th</a:t>
            </a:r>
            <a:r>
              <a:rPr lang="en-US" sz="2000" i="1" dirty="0">
                <a:solidFill>
                  <a:schemeClr val="tx1"/>
                </a:solidFill>
              </a:rPr>
              <a:t> IAS Conference, Paris, 2017 Abs. WEAD0104</a:t>
            </a:r>
            <a:endParaRPr lang="en-US" dirty="0"/>
          </a:p>
        </p:txBody>
      </p:sp>
      <p:pic>
        <p:nvPicPr>
          <p:cNvPr id="17" name="Picture 16">
            <a:extLst>
              <a:ext uri="{FF2B5EF4-FFF2-40B4-BE49-F238E27FC236}">
                <a16:creationId xmlns="" xmlns:a16="http://schemas.microsoft.com/office/drawing/2014/main" id="{DC958A4E-776E-4F9C-9036-2E2DDE341E88}"/>
              </a:ext>
            </a:extLst>
          </p:cNvPr>
          <p:cNvPicPr/>
          <p:nvPr/>
        </p:nvPicPr>
        <p:blipFill rotWithShape="1">
          <a:blip r:embed="rId6" cstate="print">
            <a:extLst>
              <a:ext uri="{28A0092B-C50C-407E-A947-70E740481C1C}">
                <a14:useLocalDpi xmlns:a14="http://schemas.microsoft.com/office/drawing/2010/main" val="0"/>
              </a:ext>
            </a:extLst>
          </a:blip>
          <a:srcRect t="18271" b="17767"/>
          <a:stretch/>
        </p:blipFill>
        <p:spPr bwMode="auto">
          <a:xfrm>
            <a:off x="152400" y="282038"/>
            <a:ext cx="830317" cy="50642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28940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14" grpId="0" animBg="1"/>
      <p:bldGraphic spid="15" grpId="0">
        <p:bldAsOne/>
      </p:bldGraphic>
    </p:bld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txBox="1">
            <a:spLocks/>
          </p:cNvSpPr>
          <p:nvPr/>
        </p:nvSpPr>
        <p:spPr>
          <a:xfrm>
            <a:off x="1828800" y="2070084"/>
            <a:ext cx="5410200" cy="266700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err="1">
                <a:solidFill>
                  <a:srgbClr val="C00000"/>
                </a:solidFill>
                <a:latin typeface="Arial" panose="020B0604020202020204" pitchFamily="34" charset="0"/>
                <a:cs typeface="Arial" panose="020B0604020202020204" pitchFamily="34" charset="0"/>
              </a:rPr>
              <a:t>Pedatric</a:t>
            </a:r>
            <a:r>
              <a:rPr lang="en-US" dirty="0">
                <a:solidFill>
                  <a:srgbClr val="C00000"/>
                </a:solidFill>
                <a:latin typeface="Arial" panose="020B0604020202020204" pitchFamily="34" charset="0"/>
                <a:cs typeface="Arial" panose="020B0604020202020204" pitchFamily="34" charset="0"/>
              </a:rPr>
              <a:t> Treatment</a:t>
            </a:r>
          </a:p>
          <a:p>
            <a:r>
              <a:rPr lang="en-US" dirty="0">
                <a:solidFill>
                  <a:srgbClr val="C00000"/>
                </a:solidFill>
                <a:latin typeface="Arial" panose="020B0604020202020204" pitchFamily="34" charset="0"/>
                <a:cs typeface="Arial" panose="020B0604020202020204" pitchFamily="34" charset="0"/>
              </a:rPr>
              <a:t>and</a:t>
            </a:r>
          </a:p>
          <a:p>
            <a:r>
              <a:rPr lang="en-US" dirty="0">
                <a:solidFill>
                  <a:srgbClr val="C00000"/>
                </a:solidFill>
                <a:latin typeface="Arial" panose="020B0604020202020204" pitchFamily="34" charset="0"/>
                <a:cs typeface="Arial" panose="020B0604020202020204" pitchFamily="34" charset="0"/>
              </a:rPr>
              <a:t>Viral Remission</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385396"/>
            <a:ext cx="1962150" cy="1143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0693" y="1685192"/>
            <a:ext cx="121920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4630724"/>
            <a:ext cx="2718032" cy="17700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6" descr="The image “http://www.boehringer-ingelheim.com/corporate/news/img/download/05_300dpi.jpg” cannot be displayed, because it contains erro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0" y="228600"/>
            <a:ext cx="1864438" cy="14565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A baby sleeps in her mother's arms next to the anti-AIDS drug nevirapi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5257800"/>
            <a:ext cx="1371600" cy="9271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077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F00D28-18D2-4F30-8A94-A1D187088E37}"/>
              </a:ext>
            </a:extLst>
          </p:cNvPr>
          <p:cNvSpPr>
            <a:spLocks noGrp="1"/>
          </p:cNvSpPr>
          <p:nvPr>
            <p:ph type="title"/>
          </p:nvPr>
        </p:nvSpPr>
        <p:spPr>
          <a:xfrm>
            <a:off x="533400" y="51442"/>
            <a:ext cx="8229600" cy="1143000"/>
          </a:xfrm>
        </p:spPr>
        <p:txBody>
          <a:bodyPr>
            <a:normAutofit fontScale="90000"/>
          </a:bodyPr>
          <a:lstStyle/>
          <a:p>
            <a:r>
              <a:rPr lang="en-US" dirty="0"/>
              <a:t>Multi-Month ART Prescription (MMP) in Children- Baylor International Pediatric AIDS Initiative, 6 Countries</a:t>
            </a:r>
            <a:br>
              <a:rPr lang="en-US" dirty="0"/>
            </a:br>
            <a:r>
              <a:rPr lang="en-US" sz="2200" i="1" dirty="0">
                <a:solidFill>
                  <a:schemeClr val="tx1"/>
                </a:solidFill>
              </a:rPr>
              <a:t>Kim M et al.  9</a:t>
            </a:r>
            <a:r>
              <a:rPr lang="en-US" sz="2200" i="1" baseline="30000" dirty="0">
                <a:solidFill>
                  <a:schemeClr val="tx1"/>
                </a:solidFill>
              </a:rPr>
              <a:t>th</a:t>
            </a:r>
            <a:r>
              <a:rPr lang="en-US" sz="2200" i="1" dirty="0">
                <a:solidFill>
                  <a:schemeClr val="tx1"/>
                </a:solidFill>
              </a:rPr>
              <a:t> IAS Conference, Paris, 2017 Abs. MOAD0105</a:t>
            </a:r>
            <a:endParaRPr lang="en-US" sz="2200" dirty="0"/>
          </a:p>
        </p:txBody>
      </p:sp>
      <p:sp>
        <p:nvSpPr>
          <p:cNvPr id="3" name="Content Placeholder 2">
            <a:extLst>
              <a:ext uri="{FF2B5EF4-FFF2-40B4-BE49-F238E27FC236}">
                <a16:creationId xmlns="" xmlns:a16="http://schemas.microsoft.com/office/drawing/2014/main" id="{57FE9D0F-329E-4F17-AA5C-7157475FD5B8}"/>
              </a:ext>
            </a:extLst>
          </p:cNvPr>
          <p:cNvSpPr>
            <a:spLocks noGrp="1"/>
          </p:cNvSpPr>
          <p:nvPr>
            <p:ph idx="1"/>
          </p:nvPr>
        </p:nvSpPr>
        <p:spPr>
          <a:xfrm>
            <a:off x="171450" y="1123765"/>
            <a:ext cx="8801100" cy="2305235"/>
          </a:xfrm>
        </p:spPr>
        <p:txBody>
          <a:bodyPr>
            <a:normAutofit/>
          </a:bodyPr>
          <a:lstStyle/>
          <a:p>
            <a:pPr>
              <a:spcBef>
                <a:spcPts val="300"/>
              </a:spcBef>
            </a:pPr>
            <a:r>
              <a:rPr lang="en-US" sz="2000" dirty="0"/>
              <a:t>Switch </a:t>
            </a:r>
            <a:r>
              <a:rPr lang="en-GB" sz="2000" dirty="0"/>
              <a:t>from monthly (MP) to MMP made on an individual patient basis and varied by provider and facility.</a:t>
            </a:r>
          </a:p>
          <a:p>
            <a:pPr>
              <a:spcBef>
                <a:spcPts val="300"/>
              </a:spcBef>
            </a:pPr>
            <a:r>
              <a:rPr lang="en-US" sz="2000" dirty="0"/>
              <a:t>Patients transitioned to MMP when deemed to be clinically stable and ART adherent, typically after 6-9 months of MP. </a:t>
            </a:r>
          </a:p>
          <a:p>
            <a:pPr>
              <a:spcBef>
                <a:spcPts val="300"/>
              </a:spcBef>
            </a:pPr>
            <a:r>
              <a:rPr lang="en-US" sz="2000" dirty="0"/>
              <a:t>Conducted retrospective review of 20,472 electronic medical records (26% MP and 74% MMP); 7</a:t>
            </a:r>
            <a:r>
              <a:rPr lang="en-GB" sz="2000" dirty="0"/>
              <a:t>4% 0-9 </a:t>
            </a:r>
            <a:r>
              <a:rPr lang="en-GB" sz="2000" dirty="0" err="1"/>
              <a:t>yrs</a:t>
            </a:r>
            <a:r>
              <a:rPr lang="en-GB" sz="2000" dirty="0"/>
              <a:t>, 26% 10-19 </a:t>
            </a:r>
            <a:r>
              <a:rPr lang="en-GB" sz="2000" dirty="0" err="1"/>
              <a:t>yrs</a:t>
            </a:r>
            <a:r>
              <a:rPr lang="en-GB" sz="2000" dirty="0"/>
              <a:t> at ART initiation. </a:t>
            </a:r>
            <a:endParaRPr lang="en-US" sz="2000" dirty="0"/>
          </a:p>
          <a:p>
            <a:pPr>
              <a:spcBef>
                <a:spcPts val="300"/>
              </a:spcBef>
            </a:pPr>
            <a:endParaRPr lang="en-GB" sz="2000" dirty="0"/>
          </a:p>
          <a:p>
            <a:pPr>
              <a:spcBef>
                <a:spcPts val="300"/>
              </a:spcBef>
            </a:pPr>
            <a:endParaRPr lang="en-US" sz="2000" dirty="0"/>
          </a:p>
        </p:txBody>
      </p:sp>
      <p:cxnSp>
        <p:nvCxnSpPr>
          <p:cNvPr id="4" name="Straight Connector 3">
            <a:extLst>
              <a:ext uri="{FF2B5EF4-FFF2-40B4-BE49-F238E27FC236}">
                <a16:creationId xmlns="" xmlns:a16="http://schemas.microsoft.com/office/drawing/2014/main" id="{FB876AA5-B61C-40CC-825D-E1FBE23ADBCB}"/>
              </a:ext>
            </a:extLst>
          </p:cNvPr>
          <p:cNvCxnSpPr>
            <a:cxnSpLocks/>
          </p:cNvCxnSpPr>
          <p:nvPr/>
        </p:nvCxnSpPr>
        <p:spPr>
          <a:xfrm flipV="1">
            <a:off x="0" y="1143000"/>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5" name="Table 4">
            <a:extLst>
              <a:ext uri="{FF2B5EF4-FFF2-40B4-BE49-F238E27FC236}">
                <a16:creationId xmlns="" xmlns:a16="http://schemas.microsoft.com/office/drawing/2014/main" id="{CDBBD2DE-7A5B-4CAD-8765-F85F0B19EE28}"/>
              </a:ext>
            </a:extLst>
          </p:cNvPr>
          <p:cNvGraphicFramePr>
            <a:graphicFrameLocks noGrp="1"/>
          </p:cNvGraphicFramePr>
          <p:nvPr>
            <p:extLst/>
          </p:nvPr>
        </p:nvGraphicFramePr>
        <p:xfrm>
          <a:off x="491230" y="4501323"/>
          <a:ext cx="8001000" cy="2003892"/>
        </p:xfrm>
        <a:graphic>
          <a:graphicData uri="http://schemas.openxmlformats.org/drawingml/2006/table">
            <a:tbl>
              <a:tblPr firstRow="1" bandRow="1">
                <a:tableStyleId>{00A15C55-8517-42AA-B614-E9B94910E393}</a:tableStyleId>
              </a:tblPr>
              <a:tblGrid>
                <a:gridCol w="3071119">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1828800">
                  <a:extLst>
                    <a:ext uri="{9D8B030D-6E8A-4147-A177-3AD203B41FA5}">
                      <a16:colId xmlns="" xmlns:a16="http://schemas.microsoft.com/office/drawing/2014/main" val="20002"/>
                    </a:ext>
                  </a:extLst>
                </a:gridCol>
                <a:gridCol w="1348481">
                  <a:extLst>
                    <a:ext uri="{9D8B030D-6E8A-4147-A177-3AD203B41FA5}">
                      <a16:colId xmlns="" xmlns:a16="http://schemas.microsoft.com/office/drawing/2014/main" val="20003"/>
                    </a:ext>
                  </a:extLst>
                </a:gridCol>
              </a:tblGrid>
              <a:tr h="327492">
                <a:tc>
                  <a:txBody>
                    <a:bodyPr/>
                    <a:lstStyle/>
                    <a:p>
                      <a:pPr algn="ctr">
                        <a:spcAft>
                          <a:spcPts val="0"/>
                        </a:spcAft>
                      </a:pPr>
                      <a:r>
                        <a:rPr lang="en-US" sz="1600" dirty="0">
                          <a:effectLst/>
                          <a:latin typeface="Arial" panose="020B0604020202020204" pitchFamily="34" charset="0"/>
                          <a:cs typeface="Arial" panose="020B0604020202020204" pitchFamily="34" charset="0"/>
                        </a:rPr>
                        <a:t>Clinical</a:t>
                      </a:r>
                      <a:r>
                        <a:rPr lang="en-US" sz="1600" baseline="0" dirty="0">
                          <a:effectLst/>
                          <a:latin typeface="Arial" panose="020B0604020202020204" pitchFamily="34" charset="0"/>
                          <a:cs typeface="Arial" panose="020B0604020202020204" pitchFamily="34" charset="0"/>
                        </a:rPr>
                        <a:t> outcome</a:t>
                      </a:r>
                      <a:endParaRPr lang="en-GB" sz="1600" b="0" dirty="0">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MP</a:t>
                      </a:r>
                      <a:endParaRPr lang="en-US" sz="1600" b="0" dirty="0">
                        <a:effectLst/>
                        <a:latin typeface="Arial" panose="020B0604020202020204" pitchFamily="34" charset="0"/>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MMP</a:t>
                      </a:r>
                      <a:endParaRPr lang="en-GB" sz="16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GB" sz="1600" dirty="0">
                          <a:effectLst/>
                          <a:latin typeface="Arial" panose="020B0604020202020204" pitchFamily="34" charset="0"/>
                          <a:cs typeface="Arial" panose="020B0604020202020204" pitchFamily="34" charset="0"/>
                        </a:rPr>
                        <a:t>P-value</a:t>
                      </a:r>
                      <a:endParaRPr lang="en-GB" sz="1600" b="0" dirty="0">
                        <a:solidFill>
                          <a:schemeClr val="bg1"/>
                        </a:solidFill>
                        <a:effectLst/>
                        <a:latin typeface="Arial" panose="020B0604020202020204" pitchFamily="34" charset="0"/>
                        <a:ea typeface="Calibri"/>
                        <a:cs typeface="Arial" panose="020B0604020202020204" pitchFamily="34" charset="0"/>
                      </a:endParaRPr>
                    </a:p>
                  </a:txBody>
                  <a:tcPr marL="68580" marR="68580" marT="0" marB="0" anchor="ctr"/>
                </a:tc>
                <a:extLst>
                  <a:ext uri="{0D108BD9-81ED-4DB2-BD59-A6C34878D82A}">
                    <a16:rowId xmlns="" xmlns:a16="http://schemas.microsoft.com/office/drawing/2014/main" val="10000"/>
                  </a:ext>
                </a:extLst>
              </a:tr>
              <a:tr h="279888">
                <a:tc>
                  <a:txBody>
                    <a:bodyPr/>
                    <a:lstStyle/>
                    <a:p>
                      <a:pPr algn="l"/>
                      <a:r>
                        <a:rPr lang="en-US" sz="1600" dirty="0">
                          <a:latin typeface="Arial" panose="020B0604020202020204" pitchFamily="34" charset="0"/>
                          <a:cs typeface="Arial" panose="020B0604020202020204" pitchFamily="34" charset="0"/>
                        </a:rPr>
                        <a:t>Mortality – </a:t>
                      </a:r>
                      <a:r>
                        <a:rPr lang="en-US" sz="1600" baseline="0" dirty="0">
                          <a:latin typeface="Arial" panose="020B0604020202020204" pitchFamily="34" charset="0"/>
                          <a:cs typeface="Arial" panose="020B0604020202020204" pitchFamily="34" charset="0"/>
                        </a:rPr>
                        <a:t>deaths/100 P-Y</a:t>
                      </a:r>
                      <a:endParaRPr lang="en-US" sz="1600" b="0" dirty="0">
                        <a:latin typeface="Arial" panose="020B0604020202020204" pitchFamily="34" charset="0"/>
                        <a:cs typeface="Arial" panose="020B0604020202020204" pitchFamily="34" charset="0"/>
                      </a:endParaRPr>
                    </a:p>
                  </a:txBody>
                  <a:tcPr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2.08</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0.45</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 &lt; 0.0001</a:t>
                      </a:r>
                      <a:endParaRPr lang="en-US" sz="1600" b="0" dirty="0">
                        <a:effectLst/>
                        <a:latin typeface="Arial" panose="020B0604020202020204" pitchFamily="34" charset="0"/>
                        <a:ea typeface="Calibri" charset="0"/>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3046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Loss</a:t>
                      </a:r>
                      <a:r>
                        <a:rPr lang="en-US" sz="1600" baseline="0" dirty="0">
                          <a:latin typeface="Arial" panose="020B0604020202020204" pitchFamily="34" charset="0"/>
                          <a:cs typeface="Arial" panose="020B0604020202020204" pitchFamily="34" charset="0"/>
                        </a:rPr>
                        <a:t> to follow-up</a:t>
                      </a:r>
                      <a:endParaRPr lang="en-US" sz="1600" b="0" dirty="0">
                        <a:latin typeface="Arial" panose="020B0604020202020204" pitchFamily="34" charset="0"/>
                        <a:cs typeface="Arial" panose="020B0604020202020204" pitchFamily="34" charset="0"/>
                      </a:endParaRPr>
                    </a:p>
                  </a:txBody>
                  <a:tcPr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5245 (13.5%)</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15,227 (2.6%)</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 &lt; 0.0001</a:t>
                      </a:r>
                      <a:endParaRPr lang="en-US" sz="1600" b="0" dirty="0">
                        <a:effectLst/>
                        <a:latin typeface="Arial" panose="020B0604020202020204" pitchFamily="34" charset="0"/>
                        <a:ea typeface="Calibri"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304685">
                <a:tc>
                  <a:txBody>
                    <a:bodyPr/>
                    <a:lstStyle/>
                    <a:p>
                      <a:pPr algn="l"/>
                      <a:r>
                        <a:rPr lang="en-US" sz="1600" dirty="0">
                          <a:latin typeface="Arial" panose="020B0604020202020204" pitchFamily="34" charset="0"/>
                          <a:cs typeface="Arial" panose="020B0604020202020204" pitchFamily="34" charset="0"/>
                        </a:rPr>
                        <a:t>Adherence (pill</a:t>
                      </a:r>
                      <a:r>
                        <a:rPr lang="en-US" sz="1600" baseline="0" dirty="0">
                          <a:latin typeface="Arial" panose="020B0604020202020204" pitchFamily="34" charset="0"/>
                          <a:cs typeface="Arial" panose="020B0604020202020204" pitchFamily="34" charset="0"/>
                        </a:rPr>
                        <a:t> count 95-105%)</a:t>
                      </a:r>
                      <a:endParaRPr lang="en-US" sz="1600" b="0" dirty="0">
                        <a:latin typeface="Arial" panose="020B0604020202020204" pitchFamily="34" charset="0"/>
                        <a:cs typeface="Arial" panose="020B0604020202020204" pitchFamily="34" charset="0"/>
                      </a:endParaRPr>
                    </a:p>
                  </a:txBody>
                  <a:tcPr anchor="ctr"/>
                </a:tc>
                <a:tc>
                  <a:txBody>
                    <a:bodyPr/>
                    <a:lstStyle/>
                    <a:p>
                      <a:pPr algn="ctr">
                        <a:lnSpc>
                          <a:spcPct val="100000"/>
                        </a:lnSpc>
                        <a:spcAft>
                          <a:spcPts val="0"/>
                        </a:spcAft>
                      </a:pPr>
                      <a:r>
                        <a:rPr lang="en-US" sz="1600" dirty="0">
                          <a:effectLst/>
                          <a:latin typeface="Arial" panose="020B0604020202020204" pitchFamily="34" charset="0"/>
                          <a:cs typeface="Arial" panose="020B0604020202020204" pitchFamily="34" charset="0"/>
                        </a:rPr>
                        <a:t>4681 (59.5%)</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lnSpc>
                          <a:spcPct val="100000"/>
                        </a:lnSpc>
                        <a:spcAft>
                          <a:spcPts val="0"/>
                        </a:spcAft>
                      </a:pPr>
                      <a:r>
                        <a:rPr lang="en-US" sz="1600" dirty="0">
                          <a:effectLst/>
                          <a:latin typeface="Arial" panose="020B0604020202020204" pitchFamily="34" charset="0"/>
                          <a:cs typeface="Arial" panose="020B0604020202020204" pitchFamily="34" charset="0"/>
                        </a:rPr>
                        <a:t>4969 (78.2%)</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 &lt; 0.0001</a:t>
                      </a:r>
                      <a:endParaRPr lang="en-US" sz="1600" b="0" dirty="0">
                        <a:effectLst/>
                        <a:latin typeface="Arial" panose="020B0604020202020204" pitchFamily="34" charset="0"/>
                        <a:ea typeface="Calibri" charset="0"/>
                        <a:cs typeface="Arial" panose="020B0604020202020204" pitchFamily="34" charset="0"/>
                      </a:endParaRPr>
                    </a:p>
                  </a:txBody>
                  <a:tcPr marL="68580" marR="68580" marT="0" marB="0" anchor="ctr"/>
                </a:tc>
                <a:extLst>
                  <a:ext uri="{0D108BD9-81ED-4DB2-BD59-A6C34878D82A}">
                    <a16:rowId xmlns="" xmlns:a16="http://schemas.microsoft.com/office/drawing/2014/main" val="10003"/>
                  </a:ext>
                </a:extLst>
              </a:tr>
              <a:tr h="304685">
                <a:tc>
                  <a:txBody>
                    <a:bodyPr/>
                    <a:lstStyle/>
                    <a:p>
                      <a:pPr algn="l"/>
                      <a:r>
                        <a:rPr lang="en-US" sz="1600" dirty="0">
                          <a:latin typeface="Arial" panose="020B0604020202020204" pitchFamily="34" charset="0"/>
                          <a:cs typeface="Arial" panose="020B0604020202020204" pitchFamily="34" charset="0"/>
                        </a:rPr>
                        <a:t>CD4+</a:t>
                      </a:r>
                      <a:r>
                        <a:rPr lang="en-US" sz="1600" baseline="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(&gt; 350 or &gt; 25 %)</a:t>
                      </a:r>
                      <a:endParaRPr lang="en-US" sz="1600" b="0" dirty="0">
                        <a:latin typeface="Arial" panose="020B0604020202020204" pitchFamily="34" charset="0"/>
                        <a:cs typeface="Arial" panose="020B0604020202020204" pitchFamily="34" charset="0"/>
                      </a:endParaRPr>
                    </a:p>
                  </a:txBody>
                  <a:tcPr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4969 (77.1%)</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15,170 (92.3%)</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 &lt; 0.0001</a:t>
                      </a:r>
                      <a:endParaRPr lang="en-US" sz="1600" b="0" dirty="0">
                        <a:effectLst/>
                        <a:latin typeface="Arial" panose="020B0604020202020204" pitchFamily="34" charset="0"/>
                        <a:ea typeface="Calibri" charset="0"/>
                        <a:cs typeface="Arial" panose="020B0604020202020204" pitchFamily="34" charset="0"/>
                      </a:endParaRPr>
                    </a:p>
                  </a:txBody>
                  <a:tcPr marL="68580" marR="68580" marT="0" marB="0" anchor="ctr"/>
                </a:tc>
                <a:extLst>
                  <a:ext uri="{0D108BD9-81ED-4DB2-BD59-A6C34878D82A}">
                    <a16:rowId xmlns="" xmlns:a16="http://schemas.microsoft.com/office/drawing/2014/main" val="10004"/>
                  </a:ext>
                </a:extLst>
              </a:tr>
              <a:tr h="3046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latin typeface="Arial" panose="020B0604020202020204" pitchFamily="34" charset="0"/>
                          <a:cs typeface="Arial" panose="020B0604020202020204" pitchFamily="34" charset="0"/>
                        </a:rPr>
                        <a:t>VL (% undetectable &lt;400 c/ml)</a:t>
                      </a:r>
                      <a:endParaRPr lang="en-US" sz="1600" b="0" baseline="0" dirty="0">
                        <a:latin typeface="Arial" panose="020B0604020202020204" pitchFamily="34" charset="0"/>
                        <a:cs typeface="Arial" panose="020B0604020202020204" pitchFamily="34" charset="0"/>
                      </a:endParaRPr>
                    </a:p>
                  </a:txBody>
                  <a:tcPr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2455 (67.9%)</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algn="ctr">
                        <a:spcAft>
                          <a:spcPts val="0"/>
                        </a:spcAft>
                      </a:pPr>
                      <a:r>
                        <a:rPr lang="en-US" sz="1600" dirty="0">
                          <a:effectLst/>
                          <a:latin typeface="Arial" panose="020B0604020202020204" pitchFamily="34" charset="0"/>
                          <a:cs typeface="Arial" panose="020B0604020202020204" pitchFamily="34" charset="0"/>
                        </a:rPr>
                        <a:t>12,397 (84.3%)</a:t>
                      </a:r>
                      <a:endParaRPr lang="en-GB" sz="1600" b="0" dirty="0">
                        <a:solidFill>
                          <a:srgbClr val="000000"/>
                        </a:solidFill>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 &lt; 0.0001</a:t>
                      </a:r>
                      <a:endParaRPr lang="en-US" sz="1600" b="0" dirty="0">
                        <a:effectLst/>
                        <a:latin typeface="Arial" panose="020B0604020202020204" pitchFamily="34" charset="0"/>
                        <a:ea typeface="Calibri" charset="0"/>
                        <a:cs typeface="Arial" panose="020B0604020202020204" pitchFamily="34" charset="0"/>
                      </a:endParaRPr>
                    </a:p>
                  </a:txBody>
                  <a:tcPr marL="68580" marR="68580" marT="0" marB="0" anchor="ctr"/>
                </a:tc>
                <a:extLst>
                  <a:ext uri="{0D108BD9-81ED-4DB2-BD59-A6C34878D82A}">
                    <a16:rowId xmlns="" xmlns:a16="http://schemas.microsoft.com/office/drawing/2014/main" val="10005"/>
                  </a:ext>
                </a:extLst>
              </a:tr>
            </a:tbl>
          </a:graphicData>
        </a:graphic>
      </p:graphicFrame>
      <p:sp>
        <p:nvSpPr>
          <p:cNvPr id="6" name="Rectangle 5">
            <a:extLst>
              <a:ext uri="{FF2B5EF4-FFF2-40B4-BE49-F238E27FC236}">
                <a16:creationId xmlns="" xmlns:a16="http://schemas.microsoft.com/office/drawing/2014/main" id="{53681AA2-6D38-4D9C-B284-70B3E24C18E3}"/>
              </a:ext>
            </a:extLst>
          </p:cNvPr>
          <p:cNvSpPr/>
          <p:nvPr/>
        </p:nvSpPr>
        <p:spPr>
          <a:xfrm>
            <a:off x="181067" y="3124200"/>
            <a:ext cx="8827641" cy="1323439"/>
          </a:xfrm>
          <a:prstGeom prst="rect">
            <a:avLst/>
          </a:prstGeom>
        </p:spPr>
        <p:txBody>
          <a:bodyPr wrap="square">
            <a:spAutoFit/>
          </a:bodyPr>
          <a:lstStyle/>
          <a:p>
            <a:pPr marL="285750" indent="-285750">
              <a:buClr>
                <a:srgbClr val="C00000"/>
              </a:buClr>
              <a:buFont typeface="Wingdings" panose="05000000000000000000" pitchFamily="2" charset="2"/>
              <a:buChar char="§"/>
            </a:pPr>
            <a:r>
              <a:rPr lang="en-US" sz="2000" dirty="0">
                <a:latin typeface="Arial" panose="020B0604020202020204" pitchFamily="34" charset="0"/>
                <a:cs typeface="Arial" panose="020B0604020202020204" pitchFamily="34" charset="0"/>
              </a:rPr>
              <a:t>Comparison somewhat problematic as those on MP stayed because felt to have  adherence or clinical issues - but no adverse effect MMP seen: MMP patients had ↓ mortality and LTFU and ↑ adherence and response to ART by CD4+ and VL measurements (seen all countries &amp; age groups).</a:t>
            </a:r>
          </a:p>
        </p:txBody>
      </p:sp>
      <p:pic>
        <p:nvPicPr>
          <p:cNvPr id="7" name="Picture 6">
            <a:extLst>
              <a:ext uri="{FF2B5EF4-FFF2-40B4-BE49-F238E27FC236}">
                <a16:creationId xmlns="" xmlns:a16="http://schemas.microsoft.com/office/drawing/2014/main" id="{DB5A4CC6-6E07-4A0B-A4DE-5489D7004CA0}"/>
              </a:ext>
            </a:extLst>
          </p:cNvPr>
          <p:cNvPicPr>
            <a:picLocks noChangeAspect="1"/>
          </p:cNvPicPr>
          <p:nvPr/>
        </p:nvPicPr>
        <p:blipFill>
          <a:blip r:embed="rId2"/>
          <a:stretch>
            <a:fillRect/>
          </a:stretch>
        </p:blipFill>
        <p:spPr>
          <a:xfrm>
            <a:off x="129213" y="538596"/>
            <a:ext cx="724035" cy="395075"/>
          </a:xfrm>
          <a:prstGeom prst="rect">
            <a:avLst/>
          </a:prstGeom>
        </p:spPr>
      </p:pic>
    </p:spTree>
    <p:extLst>
      <p:ext uri="{BB962C8B-B14F-4D97-AF65-F5344CB8AC3E}">
        <p14:creationId xmlns:p14="http://schemas.microsoft.com/office/powerpoint/2010/main" val="2351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186684-6DC2-4EE9-A1B5-AA0BC99B1284}"/>
              </a:ext>
            </a:extLst>
          </p:cNvPr>
          <p:cNvSpPr>
            <a:spLocks noGrp="1"/>
          </p:cNvSpPr>
          <p:nvPr>
            <p:ph type="title"/>
          </p:nvPr>
        </p:nvSpPr>
        <p:spPr>
          <a:xfrm>
            <a:off x="43897" y="227799"/>
            <a:ext cx="9056205" cy="1143000"/>
          </a:xfrm>
        </p:spPr>
        <p:txBody>
          <a:bodyPr>
            <a:normAutofit fontScale="90000"/>
          </a:bodyPr>
          <a:lstStyle/>
          <a:p>
            <a:r>
              <a:rPr lang="en-US" dirty="0"/>
              <a:t>Pediatric Treatment South Africa 2008-2013:</a:t>
            </a:r>
            <a:br>
              <a:rPr lang="en-US" dirty="0"/>
            </a:br>
            <a:r>
              <a:rPr lang="en-US" dirty="0"/>
              <a:t>Children Starting ART Earlier, When Less Sick, Higher CD4</a:t>
            </a:r>
            <a:br>
              <a:rPr lang="en-US" dirty="0"/>
            </a:br>
            <a:r>
              <a:rPr lang="en-US" sz="2200" i="1" dirty="0" err="1">
                <a:solidFill>
                  <a:schemeClr val="tx1"/>
                </a:solidFill>
              </a:rPr>
              <a:t>Iyun</a:t>
            </a:r>
            <a:r>
              <a:rPr lang="en-US" sz="2200" i="1" dirty="0">
                <a:solidFill>
                  <a:schemeClr val="tx1"/>
                </a:solidFill>
              </a:rPr>
              <a:t> V et al.  9</a:t>
            </a:r>
            <a:r>
              <a:rPr lang="en-US" sz="2200" i="1" baseline="30000" dirty="0">
                <a:solidFill>
                  <a:schemeClr val="tx1"/>
                </a:solidFill>
              </a:rPr>
              <a:t>th</a:t>
            </a:r>
            <a:r>
              <a:rPr lang="en-US" sz="2200" i="1" dirty="0">
                <a:solidFill>
                  <a:schemeClr val="tx1"/>
                </a:solidFill>
              </a:rPr>
              <a:t> IAS Conference, Paris, 2017 Abs. TUPD0206LB</a:t>
            </a:r>
            <a:endParaRPr lang="en-US" sz="2200" dirty="0"/>
          </a:p>
        </p:txBody>
      </p:sp>
      <p:sp>
        <p:nvSpPr>
          <p:cNvPr id="3" name="Content Placeholder 2">
            <a:extLst>
              <a:ext uri="{FF2B5EF4-FFF2-40B4-BE49-F238E27FC236}">
                <a16:creationId xmlns="" xmlns:a16="http://schemas.microsoft.com/office/drawing/2014/main" id="{7EF31EAD-E09D-4669-B444-E8D624DE37AE}"/>
              </a:ext>
            </a:extLst>
          </p:cNvPr>
          <p:cNvSpPr>
            <a:spLocks noGrp="1"/>
          </p:cNvSpPr>
          <p:nvPr>
            <p:ph idx="1"/>
          </p:nvPr>
        </p:nvSpPr>
        <p:spPr>
          <a:xfrm>
            <a:off x="304800" y="1370799"/>
            <a:ext cx="8648701" cy="1547470"/>
          </a:xfrm>
        </p:spPr>
        <p:txBody>
          <a:bodyPr>
            <a:normAutofit/>
          </a:bodyPr>
          <a:lstStyle/>
          <a:p>
            <a:r>
              <a:rPr lang="en-US" sz="2500" dirty="0"/>
              <a:t>In children starting ART at &lt;12 </a:t>
            </a:r>
            <a:r>
              <a:rPr lang="en-US" sz="2500" dirty="0" err="1"/>
              <a:t>wk</a:t>
            </a:r>
            <a:r>
              <a:rPr lang="en-US" sz="2500" dirty="0"/>
              <a:t>/o, evaluated temporal trends in infant characteristics and 6-month outcomes after ART start in South Africa IeDEA, 2006-2016.</a:t>
            </a:r>
          </a:p>
        </p:txBody>
      </p:sp>
      <p:graphicFrame>
        <p:nvGraphicFramePr>
          <p:cNvPr id="4" name="Content Placeholder 4">
            <a:extLst>
              <a:ext uri="{FF2B5EF4-FFF2-40B4-BE49-F238E27FC236}">
                <a16:creationId xmlns="" xmlns:a16="http://schemas.microsoft.com/office/drawing/2014/main" id="{585B939F-4972-43FF-9BCE-F2CDB1EB0FFD}"/>
              </a:ext>
            </a:extLst>
          </p:cNvPr>
          <p:cNvGraphicFramePr>
            <a:graphicFrameLocks/>
          </p:cNvGraphicFramePr>
          <p:nvPr>
            <p:extLst>
              <p:ext uri="{D42A27DB-BD31-4B8C-83A1-F6EECF244321}">
                <p14:modId xmlns:p14="http://schemas.microsoft.com/office/powerpoint/2010/main" val="1857725259"/>
              </p:ext>
            </p:extLst>
          </p:nvPr>
        </p:nvGraphicFramePr>
        <p:xfrm>
          <a:off x="388452" y="2667000"/>
          <a:ext cx="8367094" cy="3418216"/>
        </p:xfrm>
        <a:graphic>
          <a:graphicData uri="http://schemas.openxmlformats.org/drawingml/2006/table">
            <a:tbl>
              <a:tblPr firstRow="1" firstCol="1" bandRow="1">
                <a:tableStyleId>{17292A2E-F333-43FB-9621-5CBBE7FDCDCB}</a:tableStyleId>
              </a:tblPr>
              <a:tblGrid>
                <a:gridCol w="1737693">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gridCol w="2133600">
                  <a:extLst>
                    <a:ext uri="{9D8B030D-6E8A-4147-A177-3AD203B41FA5}">
                      <a16:colId xmlns="" xmlns:a16="http://schemas.microsoft.com/office/drawing/2014/main" val="20002"/>
                    </a:ext>
                  </a:extLst>
                </a:gridCol>
                <a:gridCol w="2362201">
                  <a:extLst>
                    <a:ext uri="{9D8B030D-6E8A-4147-A177-3AD203B41FA5}">
                      <a16:colId xmlns="" xmlns:a16="http://schemas.microsoft.com/office/drawing/2014/main" val="20003"/>
                    </a:ext>
                  </a:extLst>
                </a:gridCol>
              </a:tblGrid>
              <a:tr h="815075">
                <a:tc>
                  <a:txBody>
                    <a:bodyPr/>
                    <a:lstStyle/>
                    <a:p>
                      <a:pPr algn="l">
                        <a:lnSpc>
                          <a:spcPct val="107000"/>
                        </a:lnSpc>
                        <a:spcAft>
                          <a:spcPts val="0"/>
                        </a:spcAft>
                      </a:pPr>
                      <a:endParaRPr lang="en-ZA" sz="1800" b="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0" dirty="0">
                          <a:effectLst/>
                          <a:latin typeface="Arial" panose="020B0604020202020204" pitchFamily="34" charset="0"/>
                          <a:cs typeface="Arial" panose="020B0604020202020204" pitchFamily="34" charset="0"/>
                        </a:rPr>
                        <a:t>2006-2009</a:t>
                      </a:r>
                    </a:p>
                    <a:p>
                      <a:pPr algn="ctr">
                        <a:lnSpc>
                          <a:spcPct val="107000"/>
                        </a:lnSpc>
                        <a:spcAft>
                          <a:spcPts val="0"/>
                        </a:spcAft>
                      </a:pPr>
                      <a:r>
                        <a:rPr lang="en-ZA" sz="1800" b="0" dirty="0">
                          <a:effectLst/>
                          <a:latin typeface="Arial" panose="020B0604020202020204" pitchFamily="34" charset="0"/>
                          <a:cs typeface="Arial" panose="020B0604020202020204" pitchFamily="34" charset="0"/>
                        </a:rPr>
                        <a:t>(n=411)</a:t>
                      </a:r>
                    </a:p>
                    <a:p>
                      <a:pPr algn="ctr">
                        <a:lnSpc>
                          <a:spcPct val="107000"/>
                        </a:lnSpc>
                        <a:spcAft>
                          <a:spcPts val="0"/>
                        </a:spcAft>
                      </a:pPr>
                      <a:r>
                        <a:rPr lang="en-ZA" sz="1800" b="0" dirty="0">
                          <a:effectLst/>
                          <a:latin typeface="Arial" panose="020B0604020202020204" pitchFamily="34" charset="0"/>
                          <a:cs typeface="Arial" panose="020B0604020202020204" pitchFamily="34" charset="0"/>
                        </a:rPr>
                        <a:t>Rec “ART all &lt;1 </a:t>
                      </a:r>
                      <a:r>
                        <a:rPr lang="en-ZA" sz="1800" b="0" dirty="0" err="1">
                          <a:effectLst/>
                          <a:latin typeface="Arial" panose="020B0604020202020204" pitchFamily="34" charset="0"/>
                          <a:cs typeface="Arial" panose="020B0604020202020204" pitchFamily="34" charset="0"/>
                        </a:rPr>
                        <a:t>yr</a:t>
                      </a:r>
                      <a:r>
                        <a:rPr lang="en-ZA" sz="1800" b="0" dirty="0">
                          <a:effectLst/>
                          <a:latin typeface="Arial" panose="020B0604020202020204" pitchFamily="34" charset="0"/>
                          <a:cs typeface="Arial" panose="020B0604020202020204" pitchFamily="34" charset="0"/>
                        </a:rPr>
                        <a:t>”</a:t>
                      </a:r>
                      <a:endParaRPr lang="en-ZA" sz="1800" b="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0" dirty="0">
                          <a:effectLst/>
                          <a:latin typeface="Arial" panose="020B0604020202020204" pitchFamily="34" charset="0"/>
                          <a:cs typeface="Arial" panose="020B0604020202020204" pitchFamily="34" charset="0"/>
                        </a:rPr>
                        <a:t>2010-2012</a:t>
                      </a:r>
                    </a:p>
                    <a:p>
                      <a:pPr algn="ctr">
                        <a:lnSpc>
                          <a:spcPct val="107000"/>
                        </a:lnSpc>
                        <a:spcAft>
                          <a:spcPts val="0"/>
                        </a:spcAft>
                      </a:pPr>
                      <a:r>
                        <a:rPr lang="en-ZA" sz="1800" b="0" dirty="0">
                          <a:effectLst/>
                          <a:latin typeface="Arial" panose="020B0604020202020204" pitchFamily="34" charset="0"/>
                          <a:cs typeface="Arial" panose="020B0604020202020204" pitchFamily="34" charset="0"/>
                        </a:rPr>
                        <a:t>(n=470)</a:t>
                      </a:r>
                    </a:p>
                    <a:p>
                      <a:pPr algn="ctr">
                        <a:lnSpc>
                          <a:spcPct val="107000"/>
                        </a:lnSpc>
                        <a:spcAft>
                          <a:spcPts val="0"/>
                        </a:spcAft>
                      </a:pPr>
                      <a:r>
                        <a:rPr lang="en-ZA" sz="1800" b="0" dirty="0">
                          <a:effectLst/>
                          <a:latin typeface="Arial" panose="020B0604020202020204" pitchFamily="34" charset="0"/>
                          <a:cs typeface="Arial" panose="020B0604020202020204" pitchFamily="34" charset="0"/>
                        </a:rPr>
                        <a:t>Rec “ART all &lt;2 </a:t>
                      </a:r>
                      <a:r>
                        <a:rPr lang="en-ZA" sz="1800" b="0" dirty="0" err="1">
                          <a:effectLst/>
                          <a:latin typeface="Arial" panose="020B0604020202020204" pitchFamily="34" charset="0"/>
                          <a:cs typeface="Arial" panose="020B0604020202020204" pitchFamily="34" charset="0"/>
                        </a:rPr>
                        <a:t>yr</a:t>
                      </a:r>
                      <a:r>
                        <a:rPr lang="en-ZA" sz="1800" b="0" dirty="0">
                          <a:effectLst/>
                          <a:latin typeface="Arial" panose="020B0604020202020204" pitchFamily="34" charset="0"/>
                          <a:cs typeface="Arial" panose="020B0604020202020204" pitchFamily="34" charset="0"/>
                        </a:rPr>
                        <a:t>”</a:t>
                      </a:r>
                      <a:endParaRPr lang="en-ZA" sz="1800" b="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0" dirty="0">
                          <a:latin typeface="Arial" panose="020B0604020202020204" pitchFamily="34" charset="0"/>
                          <a:cs typeface="Arial" panose="020B0604020202020204" pitchFamily="34" charset="0"/>
                        </a:rPr>
                        <a:t>≥</a:t>
                      </a:r>
                      <a:r>
                        <a:rPr lang="en-ZA" sz="1800" b="0" dirty="0">
                          <a:effectLst/>
                          <a:latin typeface="Arial" panose="020B0604020202020204" pitchFamily="34" charset="0"/>
                          <a:cs typeface="Arial" panose="020B0604020202020204" pitchFamily="34" charset="0"/>
                        </a:rPr>
                        <a:t> 2013</a:t>
                      </a:r>
                    </a:p>
                    <a:p>
                      <a:pPr algn="ctr">
                        <a:lnSpc>
                          <a:spcPct val="107000"/>
                        </a:lnSpc>
                        <a:spcAft>
                          <a:spcPts val="0"/>
                        </a:spcAft>
                      </a:pPr>
                      <a:r>
                        <a:rPr lang="en-ZA" sz="1800" b="0" dirty="0">
                          <a:effectLst/>
                          <a:latin typeface="Arial" panose="020B0604020202020204" pitchFamily="34" charset="0"/>
                          <a:cs typeface="Arial" panose="020B0604020202020204" pitchFamily="34" charset="0"/>
                        </a:rPr>
                        <a:t>(n=499)</a:t>
                      </a:r>
                    </a:p>
                    <a:p>
                      <a:pPr algn="ctr">
                        <a:lnSpc>
                          <a:spcPct val="107000"/>
                        </a:lnSpc>
                        <a:spcAft>
                          <a:spcPts val="0"/>
                        </a:spcAft>
                      </a:pPr>
                      <a:r>
                        <a:rPr lang="en-ZA" sz="1800" b="0" dirty="0">
                          <a:effectLst/>
                          <a:latin typeface="Arial" panose="020B0604020202020204" pitchFamily="34" charset="0"/>
                          <a:cs typeface="Arial" panose="020B0604020202020204" pitchFamily="34" charset="0"/>
                        </a:rPr>
                        <a:t>Rec “ART all &lt;5 </a:t>
                      </a:r>
                      <a:r>
                        <a:rPr lang="en-ZA" sz="1800" b="0" dirty="0" err="1">
                          <a:effectLst/>
                          <a:latin typeface="Arial" panose="020B0604020202020204" pitchFamily="34" charset="0"/>
                          <a:cs typeface="Arial" panose="020B0604020202020204" pitchFamily="34" charset="0"/>
                        </a:rPr>
                        <a:t>yr</a:t>
                      </a:r>
                      <a:r>
                        <a:rPr lang="en-ZA" sz="1800" b="0" dirty="0">
                          <a:effectLst/>
                          <a:latin typeface="Arial" panose="020B0604020202020204" pitchFamily="34" charset="0"/>
                          <a:cs typeface="Arial" panose="020B0604020202020204" pitchFamily="34" charset="0"/>
                        </a:rPr>
                        <a:t>”</a:t>
                      </a:r>
                      <a:endParaRPr lang="en-ZA" sz="1800" b="0" i="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415699">
                <a:tc>
                  <a:txBody>
                    <a:bodyPr/>
                    <a:lstStyle/>
                    <a:p>
                      <a:pPr marL="0" algn="l" defTabSz="914400" rtl="0" eaLnBrk="1" latinLnBrk="0" hangingPunct="1">
                        <a:lnSpc>
                          <a:spcPct val="107000"/>
                        </a:lnSpc>
                        <a:spcAft>
                          <a:spcPts val="0"/>
                        </a:spcAft>
                      </a:pPr>
                      <a:r>
                        <a:rPr lang="en-ZA" sz="1800" b="0" kern="1200" dirty="0">
                          <a:effectLst/>
                          <a:latin typeface="Arial" panose="020B0604020202020204" pitchFamily="34" charset="0"/>
                          <a:cs typeface="Arial" panose="020B0604020202020204" pitchFamily="34" charset="0"/>
                        </a:rPr>
                        <a:t>Age (days)</a:t>
                      </a:r>
                      <a:endParaRPr lang="en-ZA" sz="1800" b="0" kern="1200" dirty="0">
                        <a:solidFill>
                          <a:schemeClr val="dk1"/>
                        </a:solidFill>
                        <a:effectLst/>
                        <a:latin typeface="Arial" panose="020B0604020202020204" pitchFamily="34" charset="0"/>
                        <a:ea typeface="+mn-ea"/>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61 (46-75)</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60 (39-76)</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34 (1-66)</a:t>
                      </a:r>
                      <a:endParaRPr lang="en-ZA" sz="1800" b="1" i="0"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361426">
                <a:tc>
                  <a:txBody>
                    <a:bodyPr/>
                    <a:lstStyle/>
                    <a:p>
                      <a:pPr algn="l">
                        <a:lnSpc>
                          <a:spcPct val="107000"/>
                        </a:lnSpc>
                        <a:spcAft>
                          <a:spcPts val="0"/>
                        </a:spcAft>
                      </a:pPr>
                      <a:r>
                        <a:rPr lang="en-ZA" sz="1800" b="0" dirty="0">
                          <a:effectLst/>
                          <a:latin typeface="Arial" panose="020B0604020202020204" pitchFamily="34" charset="0"/>
                          <a:cs typeface="Arial" panose="020B0604020202020204" pitchFamily="34" charset="0"/>
                        </a:rPr>
                        <a:t>Female</a:t>
                      </a: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51% (208)</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62% (289)</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52% (257)</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600487">
                <a:tc>
                  <a:txBody>
                    <a:bodyPr/>
                    <a:lstStyle/>
                    <a:p>
                      <a:pPr algn="l">
                        <a:lnSpc>
                          <a:spcPct val="107000"/>
                        </a:lnSpc>
                        <a:spcAft>
                          <a:spcPts val="0"/>
                        </a:spcAft>
                      </a:pPr>
                      <a:r>
                        <a:rPr lang="en-ZA" sz="1800" b="0" dirty="0">
                          <a:effectLst/>
                          <a:latin typeface="Arial" panose="020B0604020202020204" pitchFamily="34" charset="0"/>
                          <a:cs typeface="Arial" panose="020B0604020202020204" pitchFamily="34" charset="0"/>
                        </a:rPr>
                        <a:t>CD4 </a:t>
                      </a: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888 </a:t>
                      </a:r>
                    </a:p>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(380-1703)</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1271 </a:t>
                      </a:r>
                    </a:p>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(463-2069)</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1526 </a:t>
                      </a:r>
                    </a:p>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(659-2231)</a:t>
                      </a:r>
                      <a:endParaRPr lang="en-ZA" sz="1800" b="1" i="0"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3"/>
                  </a:ext>
                </a:extLst>
              </a:tr>
              <a:tr h="370763">
                <a:tc>
                  <a:txBody>
                    <a:bodyPr/>
                    <a:lstStyle/>
                    <a:p>
                      <a:pPr algn="l">
                        <a:lnSpc>
                          <a:spcPct val="107000"/>
                        </a:lnSpc>
                        <a:spcAft>
                          <a:spcPts val="0"/>
                        </a:spcAft>
                      </a:pPr>
                      <a:r>
                        <a:rPr lang="en-ZA" sz="1800" b="0" dirty="0">
                          <a:effectLst/>
                          <a:latin typeface="Arial" panose="020B0604020202020204" pitchFamily="34" charset="0"/>
                          <a:cs typeface="Arial" panose="020B0604020202020204" pitchFamily="34" charset="0"/>
                        </a:rPr>
                        <a:t>Log RNA</a:t>
                      </a: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5.9 (5.4-6.4)</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6.0 (5.2-6.7)</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5.4 (3.9-6.3)</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4"/>
                  </a:ext>
                </a:extLst>
              </a:tr>
              <a:tr h="433711">
                <a:tc>
                  <a:txBody>
                    <a:bodyPr/>
                    <a:lstStyle/>
                    <a:p>
                      <a:pPr algn="l">
                        <a:lnSpc>
                          <a:spcPct val="107000"/>
                        </a:lnSpc>
                        <a:spcAft>
                          <a:spcPts val="0"/>
                        </a:spcAft>
                      </a:pPr>
                      <a:r>
                        <a:rPr lang="en-ZA" sz="1800" b="0" dirty="0">
                          <a:effectLst/>
                          <a:latin typeface="Arial" panose="020B0604020202020204" pitchFamily="34" charset="0"/>
                          <a:cs typeface="Arial" panose="020B0604020202020204" pitchFamily="34" charset="0"/>
                        </a:rPr>
                        <a:t>WHO stage 3/4</a:t>
                      </a:r>
                      <a:endParaRPr lang="en-ZA"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84% (250)</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53% (153)</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39% (109)</a:t>
                      </a:r>
                      <a:endParaRPr lang="en-ZA" sz="1800" b="1" i="0"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5"/>
                  </a:ext>
                </a:extLst>
              </a:tr>
              <a:tr h="355639">
                <a:tc>
                  <a:txBody>
                    <a:bodyPr/>
                    <a:lstStyle/>
                    <a:p>
                      <a:pPr algn="l">
                        <a:lnSpc>
                          <a:spcPct val="107000"/>
                        </a:lnSpc>
                        <a:spcAft>
                          <a:spcPts val="0"/>
                        </a:spcAft>
                      </a:pPr>
                      <a:r>
                        <a:rPr lang="en-ZA" sz="1800" b="0" dirty="0">
                          <a:effectLst/>
                          <a:latin typeface="Arial" panose="020B0604020202020204" pitchFamily="34" charset="0"/>
                          <a:cs typeface="Arial" panose="020B0604020202020204" pitchFamily="34" charset="0"/>
                        </a:rPr>
                        <a:t>WAZ ≤ -2</a:t>
                      </a: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70% (173)</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55% (116)</a:t>
                      </a:r>
                      <a:endParaRPr lang="en-ZA" sz="1800" b="0" i="0" baseline="0" dirty="0">
                        <a:solidFill>
                          <a:srgbClr val="2F5496"/>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en-ZA" sz="1800" baseline="0" dirty="0">
                          <a:effectLst/>
                          <a:latin typeface="Arial" panose="020B0604020202020204" pitchFamily="34" charset="0"/>
                          <a:cs typeface="Arial" panose="020B0604020202020204" pitchFamily="34" charset="0"/>
                        </a:rPr>
                        <a:t>41% (79)</a:t>
                      </a:r>
                      <a:endParaRPr lang="en-ZA" sz="1800" b="1" i="0" baseline="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 xmlns:a16="http://schemas.microsoft.com/office/drawing/2014/main" val="10006"/>
                  </a:ext>
                </a:extLst>
              </a:tr>
            </a:tbl>
          </a:graphicData>
        </a:graphic>
      </p:graphicFrame>
      <p:cxnSp>
        <p:nvCxnSpPr>
          <p:cNvPr id="5" name="Straight Connector 4">
            <a:extLst>
              <a:ext uri="{FF2B5EF4-FFF2-40B4-BE49-F238E27FC236}">
                <a16:creationId xmlns="" xmlns:a16="http://schemas.microsoft.com/office/drawing/2014/main" id="{462011A2-B8ED-4096-90BC-D5C1FF462FCD}"/>
              </a:ext>
            </a:extLst>
          </p:cNvPr>
          <p:cNvCxnSpPr>
            <a:cxnSpLocks/>
          </p:cNvCxnSpPr>
          <p:nvPr/>
        </p:nvCxnSpPr>
        <p:spPr>
          <a:xfrm flipV="1">
            <a:off x="1398" y="1348130"/>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 xmlns:a16="http://schemas.microsoft.com/office/drawing/2014/main" id="{360A8C78-3410-4F32-A19E-1ED3275AF921}"/>
              </a:ext>
            </a:extLst>
          </p:cNvPr>
          <p:cNvPicPr>
            <a:picLocks noChangeAspect="1"/>
          </p:cNvPicPr>
          <p:nvPr/>
        </p:nvPicPr>
        <p:blipFill>
          <a:blip r:embed="rId2"/>
          <a:stretch>
            <a:fillRect/>
          </a:stretch>
        </p:blipFill>
        <p:spPr>
          <a:xfrm>
            <a:off x="152400" y="22780"/>
            <a:ext cx="1023937" cy="668318"/>
          </a:xfrm>
          <a:prstGeom prst="rect">
            <a:avLst/>
          </a:prstGeom>
        </p:spPr>
      </p:pic>
      <p:sp>
        <p:nvSpPr>
          <p:cNvPr id="7" name="TextBox 6">
            <a:extLst>
              <a:ext uri="{FF2B5EF4-FFF2-40B4-BE49-F238E27FC236}">
                <a16:creationId xmlns="" xmlns:a16="http://schemas.microsoft.com/office/drawing/2014/main" id="{D42E3D79-5F0B-4537-8A72-18F7A822E5FF}"/>
              </a:ext>
            </a:extLst>
          </p:cNvPr>
          <p:cNvSpPr txBox="1"/>
          <p:nvPr/>
        </p:nvSpPr>
        <p:spPr>
          <a:xfrm>
            <a:off x="403133" y="6063944"/>
            <a:ext cx="8153400" cy="646331"/>
          </a:xfrm>
          <a:prstGeom prst="rect">
            <a:avLst/>
          </a:prstGeom>
          <a:noFill/>
        </p:spPr>
        <p:txBody>
          <a:bodyPr wrap="square" rtlCol="0">
            <a:spAutoFit/>
          </a:bodyPr>
          <a:lstStyle/>
          <a:p>
            <a:pPr marL="285750" indent="-285750">
              <a:buClr>
                <a:srgbClr val="C00000"/>
              </a:buClr>
              <a:buFont typeface="Wingdings" panose="05000000000000000000" pitchFamily="2" charset="2"/>
              <a:buChar char="Ø"/>
            </a:pPr>
            <a:r>
              <a:rPr lang="en-US" dirty="0">
                <a:latin typeface="Arial" panose="020B0604020202020204" pitchFamily="34" charset="0"/>
                <a:cs typeface="Arial" panose="020B0604020202020204" pitchFamily="34" charset="0"/>
              </a:rPr>
              <a:t>Young infants starting ART most recently were younger with higher CD4 &amp; lower RNA and better clinical stage/nutrition at time ART was started</a:t>
            </a:r>
          </a:p>
        </p:txBody>
      </p:sp>
    </p:spTree>
    <p:extLst>
      <p:ext uri="{BB962C8B-B14F-4D97-AF65-F5344CB8AC3E}">
        <p14:creationId xmlns:p14="http://schemas.microsoft.com/office/powerpoint/2010/main" val="22205757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186684-6DC2-4EE9-A1B5-AA0BC99B1284}"/>
              </a:ext>
            </a:extLst>
          </p:cNvPr>
          <p:cNvSpPr>
            <a:spLocks noGrp="1"/>
          </p:cNvSpPr>
          <p:nvPr>
            <p:ph type="title"/>
          </p:nvPr>
        </p:nvSpPr>
        <p:spPr>
          <a:xfrm>
            <a:off x="609982" y="141245"/>
            <a:ext cx="8229600" cy="1143000"/>
          </a:xfrm>
        </p:spPr>
        <p:txBody>
          <a:bodyPr>
            <a:normAutofit fontScale="90000"/>
          </a:bodyPr>
          <a:lstStyle/>
          <a:p>
            <a:r>
              <a:rPr lang="en-US" sz="3100" dirty="0"/>
              <a:t>Children Starting ART in More Recent Years</a:t>
            </a:r>
            <a:br>
              <a:rPr lang="en-US" sz="3100" dirty="0"/>
            </a:br>
            <a:r>
              <a:rPr lang="en-US" sz="3100" dirty="0"/>
              <a:t>Have Lower Rates of Mortality and LTFU</a:t>
            </a:r>
            <a:br>
              <a:rPr lang="en-US" sz="3100" dirty="0"/>
            </a:br>
            <a:r>
              <a:rPr lang="en-US" sz="2200" i="1" dirty="0" err="1">
                <a:solidFill>
                  <a:schemeClr val="tx1"/>
                </a:solidFill>
              </a:rPr>
              <a:t>Iyun</a:t>
            </a:r>
            <a:r>
              <a:rPr lang="en-US" sz="2200" i="1" dirty="0">
                <a:solidFill>
                  <a:schemeClr val="tx1"/>
                </a:solidFill>
              </a:rPr>
              <a:t> V et al.  9</a:t>
            </a:r>
            <a:r>
              <a:rPr lang="en-US" sz="2200" i="1" baseline="30000" dirty="0">
                <a:solidFill>
                  <a:schemeClr val="tx1"/>
                </a:solidFill>
              </a:rPr>
              <a:t>th</a:t>
            </a:r>
            <a:r>
              <a:rPr lang="en-US" sz="2200" i="1" dirty="0">
                <a:solidFill>
                  <a:schemeClr val="tx1"/>
                </a:solidFill>
              </a:rPr>
              <a:t> IAS Conference, Paris, 2017 Abs. TUPD0206LB</a:t>
            </a:r>
            <a:endParaRPr lang="en-US" sz="2200" dirty="0"/>
          </a:p>
        </p:txBody>
      </p:sp>
      <p:sp>
        <p:nvSpPr>
          <p:cNvPr id="3" name="Content Placeholder 2">
            <a:extLst>
              <a:ext uri="{FF2B5EF4-FFF2-40B4-BE49-F238E27FC236}">
                <a16:creationId xmlns="" xmlns:a16="http://schemas.microsoft.com/office/drawing/2014/main" id="{7EF31EAD-E09D-4669-B444-E8D624DE37AE}"/>
              </a:ext>
            </a:extLst>
          </p:cNvPr>
          <p:cNvSpPr>
            <a:spLocks noGrp="1"/>
          </p:cNvSpPr>
          <p:nvPr>
            <p:ph idx="1"/>
          </p:nvPr>
        </p:nvSpPr>
        <p:spPr>
          <a:xfrm>
            <a:off x="4388141" y="5820960"/>
            <a:ext cx="4701699" cy="798406"/>
          </a:xfrm>
        </p:spPr>
        <p:txBody>
          <a:bodyPr>
            <a:normAutofit/>
          </a:bodyPr>
          <a:lstStyle/>
          <a:p>
            <a:pPr marL="0" indent="0" algn="ctr">
              <a:buNone/>
            </a:pPr>
            <a:r>
              <a:rPr lang="en-ZA" altLang="en-US" sz="1800" dirty="0"/>
              <a:t>Among LTFU, 72% had no FU after ART while 28% were LTFU after </a:t>
            </a:r>
            <a:r>
              <a:rPr lang="en-ZA" altLang="en-US" sz="1800" u="sng" dirty="0"/>
              <a:t>&gt;</a:t>
            </a:r>
            <a:r>
              <a:rPr lang="en-ZA" altLang="en-US" sz="1800" dirty="0"/>
              <a:t>1 visit on ART</a:t>
            </a:r>
          </a:p>
        </p:txBody>
      </p:sp>
      <p:pic>
        <p:nvPicPr>
          <p:cNvPr id="11" name="Picture 10">
            <a:extLst>
              <a:ext uri="{FF2B5EF4-FFF2-40B4-BE49-F238E27FC236}">
                <a16:creationId xmlns="" xmlns:a16="http://schemas.microsoft.com/office/drawing/2014/main" id="{5A5DC58C-0E06-427B-ADD2-0016D8C853FF}"/>
              </a:ext>
            </a:extLst>
          </p:cNvPr>
          <p:cNvPicPr>
            <a:picLocks noChangeAspect="1"/>
          </p:cNvPicPr>
          <p:nvPr/>
        </p:nvPicPr>
        <p:blipFill>
          <a:blip r:embed="rId2"/>
          <a:stretch>
            <a:fillRect/>
          </a:stretch>
        </p:blipFill>
        <p:spPr>
          <a:xfrm>
            <a:off x="81694" y="1371600"/>
            <a:ext cx="4347845" cy="3124200"/>
          </a:xfrm>
          <a:prstGeom prst="rect">
            <a:avLst/>
          </a:prstGeom>
        </p:spPr>
      </p:pic>
      <p:pic>
        <p:nvPicPr>
          <p:cNvPr id="12" name="Picture 11">
            <a:extLst>
              <a:ext uri="{FF2B5EF4-FFF2-40B4-BE49-F238E27FC236}">
                <a16:creationId xmlns="" xmlns:a16="http://schemas.microsoft.com/office/drawing/2014/main" id="{23EF2F8B-30C6-4ACD-B98F-2382F9EAD4D4}"/>
              </a:ext>
            </a:extLst>
          </p:cNvPr>
          <p:cNvPicPr>
            <a:picLocks noChangeAspect="1"/>
          </p:cNvPicPr>
          <p:nvPr/>
        </p:nvPicPr>
        <p:blipFill>
          <a:blip r:embed="rId3"/>
          <a:stretch>
            <a:fillRect/>
          </a:stretch>
        </p:blipFill>
        <p:spPr>
          <a:xfrm>
            <a:off x="4429539" y="1371600"/>
            <a:ext cx="4618904" cy="3146464"/>
          </a:xfrm>
          <a:prstGeom prst="rect">
            <a:avLst/>
          </a:prstGeom>
        </p:spPr>
      </p:pic>
      <p:graphicFrame>
        <p:nvGraphicFramePr>
          <p:cNvPr id="13" name="Table 12">
            <a:extLst>
              <a:ext uri="{FF2B5EF4-FFF2-40B4-BE49-F238E27FC236}">
                <a16:creationId xmlns="" xmlns:a16="http://schemas.microsoft.com/office/drawing/2014/main" id="{025CEB71-29F0-419C-B9D1-2A8B0E4EABD2}"/>
              </a:ext>
            </a:extLst>
          </p:cNvPr>
          <p:cNvGraphicFramePr>
            <a:graphicFrameLocks noGrp="1"/>
          </p:cNvGraphicFramePr>
          <p:nvPr>
            <p:extLst>
              <p:ext uri="{D42A27DB-BD31-4B8C-83A1-F6EECF244321}">
                <p14:modId xmlns:p14="http://schemas.microsoft.com/office/powerpoint/2010/main" val="1864676138"/>
              </p:ext>
            </p:extLst>
          </p:nvPr>
        </p:nvGraphicFramePr>
        <p:xfrm>
          <a:off x="715617" y="4572000"/>
          <a:ext cx="3170583" cy="1174052"/>
        </p:xfrm>
        <a:graphic>
          <a:graphicData uri="http://schemas.openxmlformats.org/drawingml/2006/table">
            <a:tbl>
              <a:tblPr firstRow="1" firstCol="1" bandRow="1">
                <a:tableStyleId>{5940675A-B579-460E-94D1-54222C63F5DA}</a:tableStyleId>
              </a:tblPr>
              <a:tblGrid>
                <a:gridCol w="725112">
                  <a:extLst>
                    <a:ext uri="{9D8B030D-6E8A-4147-A177-3AD203B41FA5}">
                      <a16:colId xmlns="" xmlns:a16="http://schemas.microsoft.com/office/drawing/2014/main" val="20001"/>
                    </a:ext>
                  </a:extLst>
                </a:gridCol>
                <a:gridCol w="838200">
                  <a:extLst>
                    <a:ext uri="{9D8B030D-6E8A-4147-A177-3AD203B41FA5}">
                      <a16:colId xmlns="" xmlns:a16="http://schemas.microsoft.com/office/drawing/2014/main" val="20002"/>
                    </a:ext>
                  </a:extLst>
                </a:gridCol>
                <a:gridCol w="838200">
                  <a:extLst>
                    <a:ext uri="{9D8B030D-6E8A-4147-A177-3AD203B41FA5}">
                      <a16:colId xmlns="" xmlns:a16="http://schemas.microsoft.com/office/drawing/2014/main" val="20003"/>
                    </a:ext>
                  </a:extLst>
                </a:gridCol>
                <a:gridCol w="769071">
                  <a:extLst>
                    <a:ext uri="{9D8B030D-6E8A-4147-A177-3AD203B41FA5}">
                      <a16:colId xmlns="" xmlns:a16="http://schemas.microsoft.com/office/drawing/2014/main" val="20004"/>
                    </a:ext>
                  </a:extLst>
                </a:gridCol>
              </a:tblGrid>
              <a:tr h="0">
                <a:tc gridSpan="4">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Mortality</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lnSpc>
                          <a:spcPct val="107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07000"/>
                        </a:lnSpc>
                        <a:spcAft>
                          <a:spcPts val="0"/>
                        </a:spcAft>
                      </a:pPr>
                      <a:endParaRPr lang="en-ZA" sz="1400" dirty="0">
                        <a:effectLst/>
                        <a:latin typeface="Arial" panose="020B0604020202020204" pitchFamily="34" charset="0"/>
                        <a:cs typeface="Arial" panose="020B0604020202020204" pitchFamily="34" charset="0"/>
                      </a:endParaRPr>
                    </a:p>
                  </a:txBody>
                  <a:tcPr marL="51435" marR="51435" marT="0" marB="0"/>
                </a:tc>
                <a:tc hMerge="1">
                  <a:txBody>
                    <a:bodyPr/>
                    <a:lstStyle/>
                    <a:p>
                      <a:pPr algn="ctr">
                        <a:lnSpc>
                          <a:spcPct val="107000"/>
                        </a:lnSpc>
                        <a:spcAft>
                          <a:spcPts val="0"/>
                        </a:spcAft>
                      </a:pPr>
                      <a:endParaRPr lang="en-ZA" sz="1400" dirty="0">
                        <a:effectLst/>
                        <a:latin typeface="Arial" panose="020B0604020202020204" pitchFamily="34" charset="0"/>
                        <a:cs typeface="Arial" panose="020B0604020202020204" pitchFamily="34" charset="0"/>
                      </a:endParaRPr>
                    </a:p>
                  </a:txBody>
                  <a:tcPr marL="51435" marR="51435" marT="0" marB="0"/>
                </a:tc>
                <a:extLst>
                  <a:ext uri="{0D108BD9-81ED-4DB2-BD59-A6C34878D82A}">
                    <a16:rowId xmlns="" xmlns:a16="http://schemas.microsoft.com/office/drawing/2014/main" val="2569924518"/>
                  </a:ext>
                </a:extLst>
              </a:tr>
              <a:tr h="0">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Overall</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400" dirty="0">
                          <a:solidFill>
                            <a:srgbClr val="C00000"/>
                          </a:solidFill>
                          <a:effectLst/>
                          <a:latin typeface="Arial" panose="020B0604020202020204" pitchFamily="34" charset="0"/>
                          <a:cs typeface="Arial" panose="020B0604020202020204" pitchFamily="34" charset="0"/>
                        </a:rPr>
                        <a:t>2006-2009</a:t>
                      </a:r>
                      <a:endParaRPr lang="en-ZA"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2010-2012</a:t>
                      </a:r>
                      <a:endParaRPr lang="en-ZA" sz="1400" b="0" dirty="0">
                        <a:effectLst/>
                        <a:latin typeface="Arial" panose="020B0604020202020204" pitchFamily="34" charset="0"/>
                        <a:cs typeface="Arial" panose="020B0604020202020204" pitchFamily="34" charset="0"/>
                      </a:endParaRPr>
                    </a:p>
                  </a:txBody>
                  <a:tcPr marL="51435" marR="5143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400" b="1" dirty="0">
                          <a:solidFill>
                            <a:srgbClr val="1E03BD"/>
                          </a:solidFill>
                          <a:latin typeface="Arial" panose="020B0604020202020204" pitchFamily="34" charset="0"/>
                          <a:cs typeface="Arial" panose="020B0604020202020204" pitchFamily="34" charset="0"/>
                        </a:rPr>
                        <a:t>≥</a:t>
                      </a:r>
                      <a:r>
                        <a:rPr lang="en-ZA" sz="1400" b="1" dirty="0">
                          <a:solidFill>
                            <a:srgbClr val="1E03BD"/>
                          </a:solidFill>
                          <a:effectLst/>
                          <a:latin typeface="Arial" panose="020B0604020202020204" pitchFamily="34" charset="0"/>
                          <a:cs typeface="Arial" panose="020B0604020202020204" pitchFamily="34" charset="0"/>
                        </a:rPr>
                        <a:t> 2013</a:t>
                      </a:r>
                    </a:p>
                  </a:txBody>
                  <a:tcPr marL="51435" marR="51435"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196994">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78 (5.7%)</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400" dirty="0">
                          <a:solidFill>
                            <a:srgbClr val="C00000"/>
                          </a:solidFill>
                          <a:effectLst/>
                          <a:latin typeface="Arial" panose="020B0604020202020204" pitchFamily="34" charset="0"/>
                          <a:cs typeface="Arial" panose="020B0604020202020204" pitchFamily="34" charset="0"/>
                        </a:rPr>
                        <a:t>40 (9.7%)</a:t>
                      </a:r>
                      <a:endParaRPr lang="en-ZA"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19 (4.0%)</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107000"/>
                        </a:lnSpc>
                        <a:spcAft>
                          <a:spcPts val="0"/>
                        </a:spcAft>
                      </a:pPr>
                      <a:r>
                        <a:rPr lang="en-ZA" sz="1400" b="1" dirty="0">
                          <a:solidFill>
                            <a:srgbClr val="1E03BD"/>
                          </a:solidFill>
                          <a:effectLst/>
                          <a:latin typeface="Arial" panose="020B0604020202020204" pitchFamily="34" charset="0"/>
                          <a:cs typeface="Arial" panose="020B0604020202020204" pitchFamily="34" charset="0"/>
                        </a:rPr>
                        <a:t>19 (4.8%)</a:t>
                      </a:r>
                      <a:endParaRPr lang="en-ZA" sz="1400" b="1" dirty="0">
                        <a:solidFill>
                          <a:srgbClr val="1E03BD"/>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bl>
          </a:graphicData>
        </a:graphic>
      </p:graphicFrame>
      <p:graphicFrame>
        <p:nvGraphicFramePr>
          <p:cNvPr id="14" name="Table 13">
            <a:extLst>
              <a:ext uri="{FF2B5EF4-FFF2-40B4-BE49-F238E27FC236}">
                <a16:creationId xmlns="" xmlns:a16="http://schemas.microsoft.com/office/drawing/2014/main" id="{B0FD9566-5F25-4F04-A564-EE7E10EC2734}"/>
              </a:ext>
            </a:extLst>
          </p:cNvPr>
          <p:cNvGraphicFramePr>
            <a:graphicFrameLocks noGrp="1"/>
          </p:cNvGraphicFramePr>
          <p:nvPr>
            <p:extLst>
              <p:ext uri="{D42A27DB-BD31-4B8C-83A1-F6EECF244321}">
                <p14:modId xmlns:p14="http://schemas.microsoft.com/office/powerpoint/2010/main" val="375579442"/>
              </p:ext>
            </p:extLst>
          </p:nvPr>
        </p:nvGraphicFramePr>
        <p:xfrm>
          <a:off x="4953000" y="4572000"/>
          <a:ext cx="3417860" cy="1174052"/>
        </p:xfrm>
        <a:graphic>
          <a:graphicData uri="http://schemas.openxmlformats.org/drawingml/2006/table">
            <a:tbl>
              <a:tblPr firstRow="1" firstCol="1" bandRow="1">
                <a:tableStyleId>{5940675A-B579-460E-94D1-54222C63F5DA}</a:tableStyleId>
              </a:tblPr>
              <a:tblGrid>
                <a:gridCol w="985419">
                  <a:extLst>
                    <a:ext uri="{9D8B030D-6E8A-4147-A177-3AD203B41FA5}">
                      <a16:colId xmlns="" xmlns:a16="http://schemas.microsoft.com/office/drawing/2014/main" val="20001"/>
                    </a:ext>
                  </a:extLst>
                </a:gridCol>
                <a:gridCol w="786761">
                  <a:extLst>
                    <a:ext uri="{9D8B030D-6E8A-4147-A177-3AD203B41FA5}">
                      <a16:colId xmlns="" xmlns:a16="http://schemas.microsoft.com/office/drawing/2014/main" val="20002"/>
                    </a:ext>
                  </a:extLst>
                </a:gridCol>
                <a:gridCol w="836608">
                  <a:extLst>
                    <a:ext uri="{9D8B030D-6E8A-4147-A177-3AD203B41FA5}">
                      <a16:colId xmlns="" xmlns:a16="http://schemas.microsoft.com/office/drawing/2014/main" val="20003"/>
                    </a:ext>
                  </a:extLst>
                </a:gridCol>
                <a:gridCol w="809072">
                  <a:extLst>
                    <a:ext uri="{9D8B030D-6E8A-4147-A177-3AD203B41FA5}">
                      <a16:colId xmlns="" xmlns:a16="http://schemas.microsoft.com/office/drawing/2014/main" val="20004"/>
                    </a:ext>
                  </a:extLst>
                </a:gridCol>
              </a:tblGrid>
              <a:tr h="0">
                <a:tc gridSpan="4">
                  <a:txBody>
                    <a:bodyPr/>
                    <a:lstStyle/>
                    <a:p>
                      <a:pPr algn="ctr">
                        <a:lnSpc>
                          <a:spcPct val="107000"/>
                        </a:lnSpc>
                        <a:spcAft>
                          <a:spcPts val="0"/>
                        </a:spcAft>
                      </a:pPr>
                      <a:r>
                        <a:rPr lang="en-ZA" sz="1600" b="1" dirty="0">
                          <a:effectLst/>
                          <a:latin typeface="Arial" panose="020B0604020202020204" pitchFamily="34" charset="0"/>
                          <a:cs typeface="Arial" panose="020B0604020202020204" pitchFamily="34" charset="0"/>
                        </a:rPr>
                        <a:t>LTFU</a:t>
                      </a:r>
                      <a:endParaRPr lang="en-ZA" sz="16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lnSpc>
                          <a:spcPct val="107000"/>
                        </a:lnSpc>
                        <a:spcAft>
                          <a:spcPts val="0"/>
                        </a:spcAft>
                      </a:pPr>
                      <a:endParaRPr lang="en-ZA" sz="1400" b="1"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tc>
                <a:tc hMerge="1">
                  <a:txBody>
                    <a:bodyPr/>
                    <a:lstStyle/>
                    <a:p>
                      <a:pPr algn="ctr">
                        <a:lnSpc>
                          <a:spcPct val="107000"/>
                        </a:lnSpc>
                        <a:spcAft>
                          <a:spcPts val="0"/>
                        </a:spcAft>
                      </a:pPr>
                      <a:endParaRPr lang="en-ZA" sz="1400" dirty="0">
                        <a:effectLst/>
                        <a:latin typeface="Arial" panose="020B0604020202020204" pitchFamily="34" charset="0"/>
                        <a:cs typeface="Arial" panose="020B0604020202020204" pitchFamily="34" charset="0"/>
                      </a:endParaRPr>
                    </a:p>
                  </a:txBody>
                  <a:tcPr marL="51435" marR="51435" marT="0" marB="0"/>
                </a:tc>
                <a:tc hMerge="1">
                  <a:txBody>
                    <a:bodyPr/>
                    <a:lstStyle/>
                    <a:p>
                      <a:pPr algn="ctr">
                        <a:lnSpc>
                          <a:spcPct val="107000"/>
                        </a:lnSpc>
                        <a:spcAft>
                          <a:spcPts val="0"/>
                        </a:spcAft>
                      </a:pPr>
                      <a:endParaRPr lang="en-ZA" sz="1400" dirty="0">
                        <a:effectLst/>
                        <a:latin typeface="Arial" panose="020B0604020202020204" pitchFamily="34" charset="0"/>
                        <a:cs typeface="Arial" panose="020B0604020202020204" pitchFamily="34" charset="0"/>
                      </a:endParaRPr>
                    </a:p>
                  </a:txBody>
                  <a:tcPr marL="51435" marR="51435" marT="0" marB="0"/>
                </a:tc>
                <a:extLst>
                  <a:ext uri="{0D108BD9-81ED-4DB2-BD59-A6C34878D82A}">
                    <a16:rowId xmlns="" xmlns:a16="http://schemas.microsoft.com/office/drawing/2014/main" val="2569924518"/>
                  </a:ext>
                </a:extLst>
              </a:tr>
              <a:tr h="0">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Overall</a:t>
                      </a:r>
                      <a:endParaRPr lang="en-ZA" sz="1400" b="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ZA" sz="1400" dirty="0">
                          <a:solidFill>
                            <a:srgbClr val="C00000"/>
                          </a:solidFill>
                          <a:effectLst/>
                          <a:latin typeface="Arial" panose="020B0604020202020204" pitchFamily="34" charset="0"/>
                          <a:cs typeface="Arial" panose="020B0604020202020204" pitchFamily="34" charset="0"/>
                        </a:rPr>
                        <a:t>2006-2009</a:t>
                      </a:r>
                      <a:endParaRPr lang="en-ZA"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2010-2012</a:t>
                      </a:r>
                      <a:endParaRPr lang="en-ZA" sz="1400" b="0" dirty="0">
                        <a:effectLst/>
                        <a:latin typeface="Arial" panose="020B0604020202020204" pitchFamily="34" charset="0"/>
                        <a:cs typeface="Arial" panose="020B0604020202020204" pitchFamily="34" charset="0"/>
                      </a:endParaRPr>
                    </a:p>
                  </a:txBody>
                  <a:tcPr marL="51435" marR="51435"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ZA" sz="1400" b="1" dirty="0">
                          <a:solidFill>
                            <a:srgbClr val="1E03BD"/>
                          </a:solidFill>
                          <a:latin typeface="Arial" panose="020B0604020202020204" pitchFamily="34" charset="0"/>
                          <a:cs typeface="Arial" panose="020B0604020202020204" pitchFamily="34" charset="0"/>
                        </a:rPr>
                        <a:t>≥</a:t>
                      </a:r>
                      <a:r>
                        <a:rPr lang="en-ZA" sz="1400" b="1" dirty="0">
                          <a:solidFill>
                            <a:srgbClr val="1E03BD"/>
                          </a:solidFill>
                          <a:effectLst/>
                          <a:latin typeface="Arial" panose="020B0604020202020204" pitchFamily="34" charset="0"/>
                          <a:cs typeface="Arial" panose="020B0604020202020204" pitchFamily="34" charset="0"/>
                        </a:rPr>
                        <a:t> 2013</a:t>
                      </a:r>
                    </a:p>
                  </a:txBody>
                  <a:tcPr marL="51435" marR="51435"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0"/>
                  </a:ext>
                </a:extLst>
              </a:tr>
              <a:tr h="196994">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225 (17.6%)</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ZA" sz="1400" dirty="0">
                          <a:solidFill>
                            <a:srgbClr val="C00000"/>
                          </a:solidFill>
                          <a:effectLst/>
                          <a:latin typeface="Arial" panose="020B0604020202020204" pitchFamily="34" charset="0"/>
                          <a:cs typeface="Arial" panose="020B0604020202020204" pitchFamily="34" charset="0"/>
                        </a:rPr>
                        <a:t>92 (22.4%)</a:t>
                      </a:r>
                      <a:endParaRPr lang="en-ZA" sz="1400" b="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ZA" sz="1400" dirty="0">
                          <a:effectLst/>
                          <a:latin typeface="Arial" panose="020B0604020202020204" pitchFamily="34" charset="0"/>
                          <a:cs typeface="Arial" panose="020B0604020202020204" pitchFamily="34" charset="0"/>
                        </a:rPr>
                        <a:t>76 (16.2%)</a:t>
                      </a:r>
                      <a:endParaRPr lang="en-ZA" sz="14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7000"/>
                        </a:lnSpc>
                        <a:spcAft>
                          <a:spcPts val="0"/>
                        </a:spcAft>
                      </a:pPr>
                      <a:r>
                        <a:rPr lang="en-ZA" sz="1400" b="1" dirty="0">
                          <a:solidFill>
                            <a:srgbClr val="1E03BD"/>
                          </a:solidFill>
                          <a:effectLst/>
                          <a:latin typeface="Arial" panose="020B0604020202020204" pitchFamily="34" charset="0"/>
                          <a:cs typeface="Arial" panose="020B0604020202020204" pitchFamily="34" charset="0"/>
                        </a:rPr>
                        <a:t>57   </a:t>
                      </a:r>
                    </a:p>
                    <a:p>
                      <a:pPr algn="ctr">
                        <a:lnSpc>
                          <a:spcPct val="107000"/>
                        </a:lnSpc>
                        <a:spcAft>
                          <a:spcPts val="0"/>
                        </a:spcAft>
                      </a:pPr>
                      <a:r>
                        <a:rPr lang="en-ZA" sz="1400" b="1" dirty="0">
                          <a:solidFill>
                            <a:srgbClr val="1E03BD"/>
                          </a:solidFill>
                          <a:effectLst/>
                          <a:latin typeface="Arial" panose="020B0604020202020204" pitchFamily="34" charset="0"/>
                          <a:cs typeface="Arial" panose="020B0604020202020204" pitchFamily="34" charset="0"/>
                        </a:rPr>
                        <a:t>(14.4%)</a:t>
                      </a:r>
                      <a:endParaRPr lang="en-ZA" sz="1400" b="1" dirty="0">
                        <a:solidFill>
                          <a:srgbClr val="1E03BD"/>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 xmlns:a16="http://schemas.microsoft.com/office/drawing/2014/main" val="10001"/>
                  </a:ext>
                </a:extLst>
              </a:tr>
            </a:tbl>
          </a:graphicData>
        </a:graphic>
      </p:graphicFrame>
      <p:sp>
        <p:nvSpPr>
          <p:cNvPr id="15" name="TextBox 14">
            <a:extLst>
              <a:ext uri="{FF2B5EF4-FFF2-40B4-BE49-F238E27FC236}">
                <a16:creationId xmlns="" xmlns:a16="http://schemas.microsoft.com/office/drawing/2014/main" id="{C8248FB4-B4CA-47DD-B076-06A09553913F}"/>
              </a:ext>
            </a:extLst>
          </p:cNvPr>
          <p:cNvSpPr txBox="1"/>
          <p:nvPr/>
        </p:nvSpPr>
        <p:spPr>
          <a:xfrm>
            <a:off x="651761" y="1764268"/>
            <a:ext cx="102463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p&lt;0.001</a:t>
            </a:r>
          </a:p>
        </p:txBody>
      </p:sp>
      <p:sp>
        <p:nvSpPr>
          <p:cNvPr id="16" name="TextBox 15">
            <a:extLst>
              <a:ext uri="{FF2B5EF4-FFF2-40B4-BE49-F238E27FC236}">
                <a16:creationId xmlns="" xmlns:a16="http://schemas.microsoft.com/office/drawing/2014/main" id="{E2825A3D-4614-4A7F-9A99-6F27C96B330D}"/>
              </a:ext>
            </a:extLst>
          </p:cNvPr>
          <p:cNvSpPr txBox="1"/>
          <p:nvPr/>
        </p:nvSpPr>
        <p:spPr>
          <a:xfrm>
            <a:off x="4724782" y="1684755"/>
            <a:ext cx="1024639" cy="369332"/>
          </a:xfrm>
          <a:prstGeom prst="rect">
            <a:avLst/>
          </a:prstGeom>
          <a:noFill/>
        </p:spPr>
        <p:txBody>
          <a:bodyPr wrap="none" rtlCol="0">
            <a:spAutoFit/>
          </a:bodyPr>
          <a:lstStyle/>
          <a:p>
            <a:r>
              <a:rPr lang="en-US" dirty="0">
                <a:latin typeface="Arial" panose="020B0604020202020204" pitchFamily="34" charset="0"/>
                <a:cs typeface="Arial" panose="020B0604020202020204" pitchFamily="34" charset="0"/>
              </a:rPr>
              <a:t>p=0.004</a:t>
            </a:r>
          </a:p>
        </p:txBody>
      </p:sp>
      <p:cxnSp>
        <p:nvCxnSpPr>
          <p:cNvPr id="17" name="Straight Connector 16">
            <a:extLst>
              <a:ext uri="{FF2B5EF4-FFF2-40B4-BE49-F238E27FC236}">
                <a16:creationId xmlns="" xmlns:a16="http://schemas.microsoft.com/office/drawing/2014/main" id="{E41EB88B-EBE7-4CCB-B13B-1DFF64A1A4AE}"/>
              </a:ext>
            </a:extLst>
          </p:cNvPr>
          <p:cNvCxnSpPr>
            <a:cxnSpLocks/>
          </p:cNvCxnSpPr>
          <p:nvPr/>
        </p:nvCxnSpPr>
        <p:spPr>
          <a:xfrm flipV="1">
            <a:off x="0" y="1284245"/>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18" name="Picture 17">
            <a:extLst>
              <a:ext uri="{FF2B5EF4-FFF2-40B4-BE49-F238E27FC236}">
                <a16:creationId xmlns="" xmlns:a16="http://schemas.microsoft.com/office/drawing/2014/main" id="{17296D47-3A98-4513-BC35-04F6D146AB1C}"/>
              </a:ext>
            </a:extLst>
          </p:cNvPr>
          <p:cNvPicPr>
            <a:picLocks noChangeAspect="1"/>
          </p:cNvPicPr>
          <p:nvPr/>
        </p:nvPicPr>
        <p:blipFill>
          <a:blip r:embed="rId4"/>
          <a:stretch>
            <a:fillRect/>
          </a:stretch>
        </p:blipFill>
        <p:spPr>
          <a:xfrm>
            <a:off x="81694" y="357991"/>
            <a:ext cx="1023937" cy="668318"/>
          </a:xfrm>
          <a:prstGeom prst="rect">
            <a:avLst/>
          </a:prstGeom>
        </p:spPr>
      </p:pic>
    </p:spTree>
    <p:extLst>
      <p:ext uri="{BB962C8B-B14F-4D97-AF65-F5344CB8AC3E}">
        <p14:creationId xmlns:p14="http://schemas.microsoft.com/office/powerpoint/2010/main" val="657060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 xmlns:a16="http://schemas.microsoft.com/office/drawing/2014/main" id="{5FA1620F-5629-4CD4-BE1E-8DBBA850CC15}"/>
              </a:ext>
            </a:extLst>
          </p:cNvPr>
          <p:cNvSpPr>
            <a:spLocks noGrp="1"/>
          </p:cNvSpPr>
          <p:nvPr>
            <p:ph type="title"/>
          </p:nvPr>
        </p:nvSpPr>
        <p:spPr>
          <a:xfrm>
            <a:off x="114300" y="84937"/>
            <a:ext cx="8991600" cy="1143000"/>
          </a:xfrm>
        </p:spPr>
        <p:txBody>
          <a:bodyPr>
            <a:normAutofit fontScale="90000"/>
          </a:bodyPr>
          <a:lstStyle/>
          <a:p>
            <a:r>
              <a:rPr lang="en-US" sz="2900" dirty="0"/>
              <a:t>Viral Remission for 8 Years Off ART in Early-Treated HIV+ Child Randomized to D/C ART at 1 Year in CHER Trial</a:t>
            </a:r>
            <a:r>
              <a:rPr lang="en-US" dirty="0"/>
              <a:t/>
            </a:r>
            <a:br>
              <a:rPr lang="en-US" dirty="0"/>
            </a:br>
            <a:r>
              <a:rPr lang="en-US" sz="2200" i="1" dirty="0">
                <a:solidFill>
                  <a:schemeClr val="tx1"/>
                </a:solidFill>
              </a:rPr>
              <a:t>Violari A et al.  9</a:t>
            </a:r>
            <a:r>
              <a:rPr lang="en-US" sz="2200" i="1" baseline="30000" dirty="0">
                <a:solidFill>
                  <a:schemeClr val="tx1"/>
                </a:solidFill>
              </a:rPr>
              <a:t>th</a:t>
            </a:r>
            <a:r>
              <a:rPr lang="en-US" sz="2200" i="1" dirty="0">
                <a:solidFill>
                  <a:schemeClr val="tx1"/>
                </a:solidFill>
              </a:rPr>
              <a:t> IAS Conference, Paris, 2017 Abs. TUPEB0106LB</a:t>
            </a:r>
            <a:endParaRPr lang="en-US" sz="2200" dirty="0"/>
          </a:p>
        </p:txBody>
      </p:sp>
      <p:cxnSp>
        <p:nvCxnSpPr>
          <p:cNvPr id="13" name="Straight Connector 12">
            <a:extLst>
              <a:ext uri="{FF2B5EF4-FFF2-40B4-BE49-F238E27FC236}">
                <a16:creationId xmlns="" xmlns:a16="http://schemas.microsoft.com/office/drawing/2014/main" id="{BF76B350-09D6-4653-BEE1-E8DEDEA84132}"/>
              </a:ext>
            </a:extLst>
          </p:cNvPr>
          <p:cNvCxnSpPr>
            <a:cxnSpLocks/>
          </p:cNvCxnSpPr>
          <p:nvPr/>
        </p:nvCxnSpPr>
        <p:spPr>
          <a:xfrm flipV="1">
            <a:off x="0" y="1184034"/>
            <a:ext cx="9144000" cy="1"/>
          </a:xfrm>
          <a:prstGeom prst="line">
            <a:avLst/>
          </a:prstGeom>
        </p:spPr>
        <p:style>
          <a:lnRef idx="1">
            <a:schemeClr val="dk1"/>
          </a:lnRef>
          <a:fillRef idx="0">
            <a:schemeClr val="dk1"/>
          </a:fillRef>
          <a:effectRef idx="0">
            <a:schemeClr val="dk1"/>
          </a:effectRef>
          <a:fontRef idx="minor">
            <a:schemeClr val="tx1"/>
          </a:fontRef>
        </p:style>
      </p:cxnSp>
      <p:grpSp>
        <p:nvGrpSpPr>
          <p:cNvPr id="4" name="Group 3">
            <a:extLst>
              <a:ext uri="{FF2B5EF4-FFF2-40B4-BE49-F238E27FC236}">
                <a16:creationId xmlns="" xmlns:a16="http://schemas.microsoft.com/office/drawing/2014/main" id="{51816A69-14BB-453A-99D3-0E787743ABC4}"/>
              </a:ext>
            </a:extLst>
          </p:cNvPr>
          <p:cNvGrpSpPr/>
          <p:nvPr/>
        </p:nvGrpSpPr>
        <p:grpSpPr>
          <a:xfrm>
            <a:off x="228600" y="1260175"/>
            <a:ext cx="8763000" cy="5275244"/>
            <a:chOff x="253511" y="1273343"/>
            <a:chExt cx="8763000" cy="5275244"/>
          </a:xfrm>
        </p:grpSpPr>
        <p:pic>
          <p:nvPicPr>
            <p:cNvPr id="12" name="Picture 11">
              <a:extLst>
                <a:ext uri="{FF2B5EF4-FFF2-40B4-BE49-F238E27FC236}">
                  <a16:creationId xmlns="" xmlns:a16="http://schemas.microsoft.com/office/drawing/2014/main" id="{1C739844-49F1-42DF-9BCB-FAD1DCBF4352}"/>
                </a:ext>
              </a:extLst>
            </p:cNvPr>
            <p:cNvPicPr>
              <a:picLocks noChangeAspect="1"/>
            </p:cNvPicPr>
            <p:nvPr/>
          </p:nvPicPr>
          <p:blipFill>
            <a:blip r:embed="rId2"/>
            <a:stretch>
              <a:fillRect/>
            </a:stretch>
          </p:blipFill>
          <p:spPr>
            <a:xfrm>
              <a:off x="253511" y="1877006"/>
              <a:ext cx="8763000" cy="4671581"/>
            </a:xfrm>
            <a:prstGeom prst="rect">
              <a:avLst/>
            </a:prstGeom>
          </p:spPr>
        </p:pic>
        <p:sp>
          <p:nvSpPr>
            <p:cNvPr id="14" name="TextBox 13">
              <a:extLst>
                <a:ext uri="{FF2B5EF4-FFF2-40B4-BE49-F238E27FC236}">
                  <a16:creationId xmlns="" xmlns:a16="http://schemas.microsoft.com/office/drawing/2014/main" id="{EA56CB89-5E7E-4191-B8B0-341FD72E21CF}"/>
                </a:ext>
              </a:extLst>
            </p:cNvPr>
            <p:cNvSpPr txBox="1"/>
            <p:nvPr/>
          </p:nvSpPr>
          <p:spPr>
            <a:xfrm>
              <a:off x="424229" y="1331948"/>
              <a:ext cx="1239716" cy="584775"/>
            </a:xfrm>
            <a:prstGeom prst="rect">
              <a:avLst/>
            </a:prstGeom>
            <a:solidFill>
              <a:schemeClr val="bg1"/>
            </a:solidFill>
            <a:ln>
              <a:solidFill>
                <a:schemeClr val="tx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DNA PCR+</a:t>
              </a:r>
            </a:p>
            <a:p>
              <a:pPr algn="ctr"/>
              <a:r>
                <a:rPr lang="en-US" sz="1600" dirty="0">
                  <a:latin typeface="Arial" panose="020B0604020202020204" pitchFamily="34" charset="0"/>
                  <a:cs typeface="Arial" panose="020B0604020202020204" pitchFamily="34" charset="0"/>
                </a:rPr>
                <a:t>32 d/o</a:t>
              </a:r>
            </a:p>
          </p:txBody>
        </p:sp>
        <p:sp>
          <p:nvSpPr>
            <p:cNvPr id="15" name="TextBox 14">
              <a:extLst>
                <a:ext uri="{FF2B5EF4-FFF2-40B4-BE49-F238E27FC236}">
                  <a16:creationId xmlns="" xmlns:a16="http://schemas.microsoft.com/office/drawing/2014/main" id="{C32ECDA0-89E6-4544-8A1D-FCF8D8D06E46}"/>
                </a:ext>
              </a:extLst>
            </p:cNvPr>
            <p:cNvSpPr txBox="1"/>
            <p:nvPr/>
          </p:nvSpPr>
          <p:spPr>
            <a:xfrm>
              <a:off x="1716699" y="1273343"/>
              <a:ext cx="2057400" cy="830997"/>
            </a:xfrm>
            <a:prstGeom prst="rect">
              <a:avLst/>
            </a:prstGeom>
            <a:solidFill>
              <a:schemeClr val="bg1"/>
            </a:solidFill>
            <a:ln>
              <a:solidFill>
                <a:schemeClr val="tx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Enrolled CHER;</a:t>
              </a:r>
            </a:p>
            <a:p>
              <a:pPr algn="ctr"/>
              <a:r>
                <a:rPr lang="en-US" sz="1600" dirty="0">
                  <a:latin typeface="Arial" panose="020B0604020202020204" pitchFamily="34" charset="0"/>
                  <a:cs typeface="Arial" panose="020B0604020202020204" pitchFamily="34" charset="0"/>
                </a:rPr>
                <a:t>start AZT/3TC/LPV-r</a:t>
              </a:r>
            </a:p>
            <a:p>
              <a:pPr algn="ctr"/>
              <a:r>
                <a:rPr lang="en-US" sz="1600" dirty="0">
                  <a:latin typeface="Arial" panose="020B0604020202020204" pitchFamily="34" charset="0"/>
                  <a:cs typeface="Arial" panose="020B0604020202020204" pitchFamily="34" charset="0"/>
                </a:rPr>
                <a:t>@ 8.5 </a:t>
              </a:r>
              <a:r>
                <a:rPr lang="en-US" sz="1600" dirty="0" err="1">
                  <a:latin typeface="Arial" panose="020B0604020202020204" pitchFamily="34" charset="0"/>
                  <a:cs typeface="Arial" panose="020B0604020202020204" pitchFamily="34" charset="0"/>
                </a:rPr>
                <a:t>wk</a:t>
              </a:r>
              <a:r>
                <a:rPr lang="en-US" sz="1600" dirty="0">
                  <a:latin typeface="Arial" panose="020B0604020202020204" pitchFamily="34" charset="0"/>
                  <a:cs typeface="Arial" panose="020B0604020202020204" pitchFamily="34" charset="0"/>
                </a:rPr>
                <a:t>/o</a:t>
              </a:r>
            </a:p>
          </p:txBody>
        </p:sp>
        <p:sp>
          <p:nvSpPr>
            <p:cNvPr id="16" name="TextBox 15">
              <a:extLst>
                <a:ext uri="{FF2B5EF4-FFF2-40B4-BE49-F238E27FC236}">
                  <a16:creationId xmlns="" xmlns:a16="http://schemas.microsoft.com/office/drawing/2014/main" id="{A80F6707-93BA-489E-BF98-B325EA4491A4}"/>
                </a:ext>
              </a:extLst>
            </p:cNvPr>
            <p:cNvSpPr txBox="1"/>
            <p:nvPr/>
          </p:nvSpPr>
          <p:spPr>
            <a:xfrm>
              <a:off x="2539511" y="4604649"/>
              <a:ext cx="1751135" cy="830997"/>
            </a:xfrm>
            <a:prstGeom prst="rect">
              <a:avLst/>
            </a:prstGeom>
            <a:solidFill>
              <a:schemeClr val="bg1"/>
            </a:solidFill>
            <a:ln>
              <a:solidFill>
                <a:schemeClr val="tx1"/>
              </a:solidFill>
            </a:ln>
          </p:spPr>
          <p:txBody>
            <a:bodyPr wrap="square" rtlCol="0">
              <a:spAutoFit/>
            </a:bodyPr>
            <a:lstStyle/>
            <a:p>
              <a:pPr algn="ctr"/>
              <a:r>
                <a:rPr lang="en-US" sz="1600" dirty="0">
                  <a:latin typeface="Arial" panose="020B0604020202020204" pitchFamily="34" charset="0"/>
                  <a:cs typeface="Arial" panose="020B0604020202020204" pitchFamily="34" charset="0"/>
                </a:rPr>
                <a:t>Interrupt ART @ </a:t>
              </a:r>
            </a:p>
            <a:p>
              <a:pPr algn="ctr"/>
              <a:r>
                <a:rPr lang="en-US" sz="1600" dirty="0">
                  <a:latin typeface="Arial" panose="020B0604020202020204" pitchFamily="34" charset="0"/>
                  <a:cs typeface="Arial" panose="020B0604020202020204" pitchFamily="34" charset="0"/>
                </a:rPr>
                <a:t>1 </a:t>
              </a:r>
              <a:r>
                <a:rPr lang="en-US" sz="1600" dirty="0" err="1">
                  <a:latin typeface="Arial" panose="020B0604020202020204" pitchFamily="34" charset="0"/>
                  <a:cs typeface="Arial" panose="020B0604020202020204" pitchFamily="34" charset="0"/>
                </a:rPr>
                <a:t>yr</a:t>
              </a:r>
              <a:r>
                <a:rPr lang="en-US" sz="1600" dirty="0">
                  <a:latin typeface="Arial" panose="020B0604020202020204" pitchFamily="34" charset="0"/>
                  <a:cs typeface="Arial" panose="020B0604020202020204" pitchFamily="34" charset="0"/>
                </a:rPr>
                <a:t>/o per CHER randomization</a:t>
              </a:r>
            </a:p>
          </p:txBody>
        </p:sp>
        <p:sp>
          <p:nvSpPr>
            <p:cNvPr id="17" name="TextBox 16">
              <a:extLst>
                <a:ext uri="{FF2B5EF4-FFF2-40B4-BE49-F238E27FC236}">
                  <a16:creationId xmlns="" xmlns:a16="http://schemas.microsoft.com/office/drawing/2014/main" id="{7491AAC4-5D1D-47F9-B32A-02EB7ABAB849}"/>
                </a:ext>
              </a:extLst>
            </p:cNvPr>
            <p:cNvSpPr txBox="1"/>
            <p:nvPr/>
          </p:nvSpPr>
          <p:spPr>
            <a:xfrm>
              <a:off x="3606311" y="2701020"/>
              <a:ext cx="4724400" cy="1815882"/>
            </a:xfrm>
            <a:prstGeom prst="rect">
              <a:avLst/>
            </a:prstGeom>
            <a:solidFill>
              <a:schemeClr val="bg1"/>
            </a:solidFill>
            <a:ln>
              <a:solidFill>
                <a:schemeClr val="tx1"/>
              </a:solidFill>
            </a:ln>
          </p:spPr>
          <p:txBody>
            <a:bodyPr wrap="square" rtlCol="0">
              <a:spAutoFit/>
            </a:bodyPr>
            <a:lstStyle/>
            <a:p>
              <a:pPr marL="285750" indent="-285750">
                <a:buClr>
                  <a:srgbClr val="C00000"/>
                </a:buClr>
                <a:buFont typeface="Wingdings" panose="05000000000000000000" pitchFamily="2" charset="2"/>
                <a:buChar char="§"/>
              </a:pPr>
              <a:r>
                <a:rPr lang="en-US" sz="1600" dirty="0">
                  <a:latin typeface="Arial" panose="020B0604020202020204" pitchFamily="34" charset="0"/>
                  <a:cs typeface="Arial" panose="020B0604020202020204" pitchFamily="34" charset="0"/>
                </a:rPr>
                <a:t>Clinical and CD4 q 3 </a:t>
              </a:r>
              <a:r>
                <a:rPr lang="en-US" sz="1600" dirty="0" err="1">
                  <a:latin typeface="Arial" panose="020B0604020202020204" pitchFamily="34" charset="0"/>
                  <a:cs typeface="Arial" panose="020B0604020202020204" pitchFamily="34" charset="0"/>
                </a:rPr>
                <a:t>mo</a:t>
              </a:r>
              <a:r>
                <a:rPr lang="en-US" sz="1600" dirty="0">
                  <a:latin typeface="Arial" panose="020B0604020202020204" pitchFamily="34" charset="0"/>
                  <a:cs typeface="Arial" panose="020B0604020202020204" pitchFamily="34" charset="0"/>
                </a:rPr>
                <a:t> to age 4 </a:t>
              </a:r>
              <a:r>
                <a:rPr lang="en-US" sz="1600" dirty="0" err="1">
                  <a:latin typeface="Arial" panose="020B0604020202020204" pitchFamily="34" charset="0"/>
                  <a:cs typeface="Arial" panose="020B0604020202020204" pitchFamily="34" charset="0"/>
                </a:rPr>
                <a:t>yr</a:t>
              </a:r>
              <a:r>
                <a:rPr lang="en-US" sz="1600" dirty="0">
                  <a:latin typeface="Arial" panose="020B0604020202020204" pitchFamily="34" charset="0"/>
                  <a:cs typeface="Arial" panose="020B0604020202020204" pitchFamily="34" charset="0"/>
                </a:rPr>
                <a:t> CHER</a:t>
              </a:r>
            </a:p>
            <a:p>
              <a:pPr marL="285750" indent="-285750">
                <a:buClr>
                  <a:srgbClr val="C00000"/>
                </a:buClr>
                <a:buFont typeface="Wingdings" panose="05000000000000000000" pitchFamily="2" charset="2"/>
                <a:buChar char="§"/>
              </a:pPr>
              <a:r>
                <a:rPr lang="en-US" sz="1600" dirty="0">
                  <a:latin typeface="Arial" panose="020B0604020202020204" pitchFamily="34" charset="0"/>
                  <a:cs typeface="Arial" panose="020B0604020202020204" pitchFamily="34" charset="0"/>
                </a:rPr>
                <a:t>FU q 3 </a:t>
              </a:r>
              <a:r>
                <a:rPr lang="en-US" sz="1600" dirty="0" err="1">
                  <a:latin typeface="Arial" panose="020B0604020202020204" pitchFamily="34" charset="0"/>
                  <a:cs typeface="Arial" panose="020B0604020202020204" pitchFamily="34" charset="0"/>
                </a:rPr>
                <a:t>mo</a:t>
              </a:r>
              <a:r>
                <a:rPr lang="en-US" sz="1600" dirty="0">
                  <a:latin typeface="Arial" panose="020B0604020202020204" pitchFamily="34" charset="0"/>
                  <a:cs typeface="Arial" panose="020B0604020202020204" pitchFamily="34" charset="0"/>
                </a:rPr>
                <a:t> PEPFAR/CHANGES study</a:t>
              </a:r>
            </a:p>
            <a:p>
              <a:pPr marL="285750" indent="-285750">
                <a:buClr>
                  <a:srgbClr val="C00000"/>
                </a:buClr>
                <a:buFont typeface="Wingdings" panose="05000000000000000000" pitchFamily="2" charset="2"/>
                <a:buChar char="§"/>
              </a:pPr>
              <a:r>
                <a:rPr lang="en-US" sz="1600" u="sng" dirty="0">
                  <a:latin typeface="Arial" panose="020B0604020202020204" pitchFamily="34" charset="0"/>
                  <a:cs typeface="Arial" panose="020B0604020202020204" pitchFamily="34" charset="0"/>
                </a:rPr>
                <a:t>Undetectable VL with standard assays </a:t>
              </a:r>
              <a:r>
                <a:rPr lang="en-US" sz="1600" dirty="0">
                  <a:latin typeface="Arial" panose="020B0604020202020204" pitchFamily="34" charset="0"/>
                  <a:cs typeface="Arial" panose="020B0604020202020204" pitchFamily="34" charset="0"/>
                </a:rPr>
                <a:t>on stored and current specimen to 8.75 </a:t>
              </a:r>
              <a:r>
                <a:rPr lang="en-US" sz="1600" dirty="0" err="1">
                  <a:latin typeface="Arial" panose="020B0604020202020204" pitchFamily="34" charset="0"/>
                  <a:cs typeface="Arial" panose="020B0604020202020204" pitchFamily="34" charset="0"/>
                </a:rPr>
                <a:t>yr</a:t>
              </a:r>
              <a:r>
                <a:rPr lang="en-US" sz="1600" dirty="0">
                  <a:latin typeface="Arial" panose="020B0604020202020204" pitchFamily="34" charset="0"/>
                  <a:cs typeface="Arial" panose="020B0604020202020204" pitchFamily="34" charset="0"/>
                </a:rPr>
                <a:t> off ART</a:t>
              </a:r>
            </a:p>
            <a:p>
              <a:pPr marL="285750" indent="-285750">
                <a:buClr>
                  <a:srgbClr val="C00000"/>
                </a:buClr>
                <a:buFont typeface="Wingdings" panose="05000000000000000000" pitchFamily="2" charset="2"/>
                <a:buChar char="§"/>
              </a:pPr>
              <a:r>
                <a:rPr lang="en-US" sz="1600" dirty="0">
                  <a:latin typeface="Arial" panose="020B0604020202020204" pitchFamily="34" charset="0"/>
                  <a:cs typeface="Arial" panose="020B0604020202020204" pitchFamily="34" charset="0"/>
                </a:rPr>
                <a:t>5 copies HIV DNA/million CD4 T cells</a:t>
              </a:r>
            </a:p>
            <a:p>
              <a:pPr marL="285750" indent="-285750">
                <a:buClr>
                  <a:srgbClr val="C00000"/>
                </a:buClr>
                <a:buFont typeface="Wingdings" panose="05000000000000000000" pitchFamily="2" charset="2"/>
                <a:buChar char="§"/>
              </a:pPr>
              <a:r>
                <a:rPr lang="en-US" sz="1600" dirty="0">
                  <a:latin typeface="Arial" panose="020B0604020202020204" pitchFamily="34" charset="0"/>
                  <a:cs typeface="Arial" panose="020B0604020202020204" pitchFamily="34" charset="0"/>
                </a:rPr>
                <a:t>Weak CD4 and CD8 response</a:t>
              </a:r>
            </a:p>
            <a:p>
              <a:pPr marL="285750" indent="-285750">
                <a:buClr>
                  <a:srgbClr val="C00000"/>
                </a:buClr>
                <a:buFont typeface="Wingdings" panose="05000000000000000000" pitchFamily="2" charset="2"/>
                <a:buChar char="§"/>
              </a:pPr>
              <a:r>
                <a:rPr lang="en-US" sz="1600" dirty="0">
                  <a:latin typeface="Arial" panose="020B0604020202020204" pitchFamily="34" charset="0"/>
                  <a:cs typeface="Arial" panose="020B0604020202020204" pitchFamily="34" charset="0"/>
                </a:rPr>
                <a:t>Low CCR5 expression and immune activation</a:t>
              </a:r>
            </a:p>
          </p:txBody>
        </p:sp>
      </p:grpSp>
      <p:sp>
        <p:nvSpPr>
          <p:cNvPr id="8" name="TextBox 7">
            <a:extLst>
              <a:ext uri="{FF2B5EF4-FFF2-40B4-BE49-F238E27FC236}">
                <a16:creationId xmlns="" xmlns:a16="http://schemas.microsoft.com/office/drawing/2014/main" id="{60A8D9D1-0B07-47D4-946D-DE9C17AA8A57}"/>
              </a:ext>
            </a:extLst>
          </p:cNvPr>
          <p:cNvSpPr txBox="1"/>
          <p:nvPr/>
        </p:nvSpPr>
        <p:spPr>
          <a:xfrm>
            <a:off x="8001000" y="5257800"/>
            <a:ext cx="891591" cy="523220"/>
          </a:xfrm>
          <a:prstGeom prst="rect">
            <a:avLst/>
          </a:prstGeom>
          <a:solidFill>
            <a:schemeClr val="bg1"/>
          </a:solidFill>
          <a:ln>
            <a:solidFill>
              <a:schemeClr val="tx1"/>
            </a:solidFill>
          </a:ln>
        </p:spPr>
        <p:txBody>
          <a:bodyPr wrap="none" rtlCol="0">
            <a:spAutoFit/>
          </a:bodyPr>
          <a:lstStyle/>
          <a:p>
            <a:pPr algn="ctr"/>
            <a:r>
              <a:rPr lang="en-US" sz="1400" dirty="0" err="1">
                <a:latin typeface="Arial" panose="020B0604020202020204" pitchFamily="34" charset="0"/>
                <a:cs typeface="Arial" panose="020B0604020202020204" pitchFamily="34" charset="0"/>
              </a:rPr>
              <a:t>ASx</a:t>
            </a:r>
            <a:endParaRPr lang="en-US" sz="1400" dirty="0">
              <a:latin typeface="Arial" panose="020B0604020202020204" pitchFamily="34" charset="0"/>
              <a:cs typeface="Arial" panose="020B0604020202020204" pitchFamily="34" charset="0"/>
            </a:endParaRPr>
          </a:p>
          <a:p>
            <a:pPr algn="ctr"/>
            <a:r>
              <a:rPr lang="en-US" sz="1400" dirty="0">
                <a:latin typeface="Arial" panose="020B0604020202020204" pitchFamily="34" charset="0"/>
                <a:cs typeface="Arial" panose="020B0604020202020204" pitchFamily="34" charset="0"/>
              </a:rPr>
              <a:t>CD4 802</a:t>
            </a:r>
          </a:p>
        </p:txBody>
      </p:sp>
    </p:spTree>
    <p:extLst>
      <p:ext uri="{BB962C8B-B14F-4D97-AF65-F5344CB8AC3E}">
        <p14:creationId xmlns:p14="http://schemas.microsoft.com/office/powerpoint/2010/main" val="3797073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1F372-845C-4284-B942-C91610824B9C}"/>
              </a:ext>
            </a:extLst>
          </p:cNvPr>
          <p:cNvSpPr>
            <a:spLocks noGrp="1"/>
          </p:cNvSpPr>
          <p:nvPr>
            <p:ph type="title"/>
          </p:nvPr>
        </p:nvSpPr>
        <p:spPr>
          <a:xfrm>
            <a:off x="457200" y="76200"/>
            <a:ext cx="8229600" cy="1143000"/>
          </a:xfrm>
        </p:spPr>
        <p:txBody>
          <a:bodyPr>
            <a:normAutofit fontScale="90000"/>
          </a:bodyPr>
          <a:lstStyle/>
          <a:p>
            <a:r>
              <a:rPr lang="en-US" sz="3100" dirty="0"/>
              <a:t>No Difference Pregnancy Outcomes </a:t>
            </a:r>
            <a:br>
              <a:rPr lang="en-US" sz="3100" dirty="0"/>
            </a:br>
            <a:r>
              <a:rPr lang="en-US" sz="3100" dirty="0"/>
              <a:t>EFV vs DTG-Based ART</a:t>
            </a:r>
            <a:r>
              <a:rPr lang="en-US" dirty="0"/>
              <a:t/>
            </a:r>
            <a:br>
              <a:rPr lang="en-US" dirty="0"/>
            </a:br>
            <a:r>
              <a:rPr lang="en-US" sz="2200" i="1" dirty="0" err="1">
                <a:solidFill>
                  <a:schemeClr val="tx1"/>
                </a:solidFill>
              </a:rPr>
              <a:t>Zash</a:t>
            </a:r>
            <a:r>
              <a:rPr lang="en-US" sz="2200" i="1" dirty="0">
                <a:solidFill>
                  <a:schemeClr val="tx1"/>
                </a:solidFill>
              </a:rPr>
              <a:t> R et al.  9</a:t>
            </a:r>
            <a:r>
              <a:rPr lang="en-US" sz="2200" i="1" baseline="30000" dirty="0">
                <a:solidFill>
                  <a:schemeClr val="tx1"/>
                </a:solidFill>
              </a:rPr>
              <a:t>th</a:t>
            </a:r>
            <a:r>
              <a:rPr lang="en-US" sz="2200" i="1" dirty="0">
                <a:solidFill>
                  <a:schemeClr val="tx1"/>
                </a:solidFill>
              </a:rPr>
              <a:t> IAS Conference, Paris, 2017 Abs. MOAX0202LB</a:t>
            </a:r>
            <a:endParaRPr lang="en-US" sz="2200" dirty="0"/>
          </a:p>
        </p:txBody>
      </p:sp>
      <p:graphicFrame>
        <p:nvGraphicFramePr>
          <p:cNvPr id="16" name="Chart 15">
            <a:extLst>
              <a:ext uri="{FF2B5EF4-FFF2-40B4-BE49-F238E27FC236}">
                <a16:creationId xmlns="" xmlns:a16="http://schemas.microsoft.com/office/drawing/2014/main" id="{9573D357-C488-40B4-83EE-56523D9D8B75}"/>
              </a:ext>
            </a:extLst>
          </p:cNvPr>
          <p:cNvGraphicFramePr/>
          <p:nvPr>
            <p:extLst/>
          </p:nvPr>
        </p:nvGraphicFramePr>
        <p:xfrm>
          <a:off x="19639" y="1066800"/>
          <a:ext cx="8991600" cy="5638800"/>
        </p:xfrm>
        <a:graphic>
          <a:graphicData uri="http://schemas.openxmlformats.org/drawingml/2006/chart">
            <c:chart xmlns:c="http://schemas.openxmlformats.org/drawingml/2006/chart" xmlns:r="http://schemas.openxmlformats.org/officeDocument/2006/relationships" r:id="rId3"/>
          </a:graphicData>
        </a:graphic>
      </p:graphicFrame>
      <p:cxnSp>
        <p:nvCxnSpPr>
          <p:cNvPr id="17" name="Straight Connector 16">
            <a:extLst>
              <a:ext uri="{FF2B5EF4-FFF2-40B4-BE49-F238E27FC236}">
                <a16:creationId xmlns="" xmlns:a16="http://schemas.microsoft.com/office/drawing/2014/main" id="{3FD0B79E-1D97-4238-902B-D429FD62B87E}"/>
              </a:ext>
            </a:extLst>
          </p:cNvPr>
          <p:cNvCxnSpPr>
            <a:cxnSpLocks/>
          </p:cNvCxnSpPr>
          <p:nvPr/>
        </p:nvCxnSpPr>
        <p:spPr>
          <a:xfrm>
            <a:off x="19639" y="1250623"/>
            <a:ext cx="9067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475584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ctrTitle"/>
          </p:nvPr>
        </p:nvSpPr>
        <p:spPr>
          <a:xfrm>
            <a:off x="828368" y="2667000"/>
            <a:ext cx="7772400" cy="1470025"/>
          </a:xfrm>
        </p:spPr>
        <p:txBody>
          <a:bodyPr>
            <a:noAutofit/>
          </a:bodyPr>
          <a:lstStyle/>
          <a:p>
            <a:r>
              <a:rPr lang="en-US" altLang="en-US" sz="4400" b="0" dirty="0"/>
              <a:t/>
            </a:r>
            <a:br>
              <a:rPr lang="en-US" altLang="en-US" sz="4400" b="0" dirty="0"/>
            </a:br>
            <a:r>
              <a:rPr lang="en-US" altLang="en-US" sz="4400" b="0" dirty="0"/>
              <a:t/>
            </a:r>
            <a:br>
              <a:rPr lang="en-US" altLang="en-US" sz="4400" b="0" dirty="0"/>
            </a:br>
            <a:r>
              <a:rPr lang="en-US" altLang="en-US" sz="4400" b="0" dirty="0"/>
              <a:t>Adolescents and HIV</a:t>
            </a:r>
            <a:br>
              <a:rPr lang="en-US" altLang="en-US" sz="4400" b="0" dirty="0"/>
            </a:br>
            <a:r>
              <a:rPr lang="en-US" altLang="en-US" sz="4400" b="0" dirty="0"/>
              <a:t/>
            </a:r>
            <a:br>
              <a:rPr lang="en-US" altLang="en-US" sz="4400" b="0" dirty="0"/>
            </a:br>
            <a:r>
              <a:rPr lang="en-US" altLang="en-US" sz="4400" b="0" dirty="0"/>
              <a:t> </a:t>
            </a:r>
            <a:br>
              <a:rPr lang="en-US" altLang="en-US" sz="4400" b="0" dirty="0"/>
            </a:br>
            <a:endParaRPr lang="en-US" altLang="en-US" sz="4400" b="0" dirty="0"/>
          </a:p>
        </p:txBody>
      </p:sp>
      <p:sp>
        <p:nvSpPr>
          <p:cNvPr id="65539" name="Picture 5" descr="youcanhelp_image1"/>
          <p:cNvSpPr>
            <a:spLocks noChangeAspect="1" noChangeArrowheads="1"/>
          </p:cNvSpPr>
          <p:nvPr/>
        </p:nvSpPr>
        <p:spPr bwMode="auto">
          <a:xfrm>
            <a:off x="762000" y="685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b="1">
                <a:solidFill>
                  <a:schemeClr val="tx1"/>
                </a:solidFill>
                <a:latin typeface="Arial" pitchFamily="34" charset="0"/>
              </a:defRPr>
            </a:lvl1pPr>
            <a:lvl2pPr marL="742950" indent="-285750" eaLnBrk="0" hangingPunct="0">
              <a:defRPr sz="2800" b="1">
                <a:solidFill>
                  <a:schemeClr val="tx1"/>
                </a:solidFill>
                <a:latin typeface="Arial" pitchFamily="34" charset="0"/>
              </a:defRPr>
            </a:lvl2pPr>
            <a:lvl3pPr marL="1143000" indent="-228600" eaLnBrk="0" hangingPunct="0">
              <a:defRPr sz="2800" b="1">
                <a:solidFill>
                  <a:schemeClr val="tx1"/>
                </a:solidFill>
                <a:latin typeface="Arial" pitchFamily="34" charset="0"/>
              </a:defRPr>
            </a:lvl3pPr>
            <a:lvl4pPr marL="1600200" indent="-228600" eaLnBrk="0" hangingPunct="0">
              <a:defRPr sz="2800" b="1">
                <a:solidFill>
                  <a:schemeClr val="tx1"/>
                </a:solidFill>
                <a:latin typeface="Arial" pitchFamily="34" charset="0"/>
              </a:defRPr>
            </a:lvl4pPr>
            <a:lvl5pPr marL="2057400" indent="-228600" eaLnBrk="0" hangingPunct="0">
              <a:defRPr sz="2800" b="1">
                <a:solidFill>
                  <a:schemeClr val="tx1"/>
                </a:solidFill>
                <a:latin typeface="Arial" pitchFamily="34" charset="0"/>
              </a:defRPr>
            </a:lvl5pPr>
            <a:lvl6pPr marL="2514600" indent="-228600" eaLnBrk="0" fontAlgn="base" hangingPunct="0">
              <a:spcBef>
                <a:spcPct val="0"/>
              </a:spcBef>
              <a:spcAft>
                <a:spcPct val="0"/>
              </a:spcAft>
              <a:defRPr sz="2800" b="1">
                <a:solidFill>
                  <a:schemeClr val="tx1"/>
                </a:solidFill>
                <a:latin typeface="Arial" pitchFamily="34" charset="0"/>
              </a:defRPr>
            </a:lvl6pPr>
            <a:lvl7pPr marL="2971800" indent="-228600" eaLnBrk="0" fontAlgn="base" hangingPunct="0">
              <a:spcBef>
                <a:spcPct val="0"/>
              </a:spcBef>
              <a:spcAft>
                <a:spcPct val="0"/>
              </a:spcAft>
              <a:defRPr sz="2800" b="1">
                <a:solidFill>
                  <a:schemeClr val="tx1"/>
                </a:solidFill>
                <a:latin typeface="Arial" pitchFamily="34" charset="0"/>
              </a:defRPr>
            </a:lvl7pPr>
            <a:lvl8pPr marL="3429000" indent="-228600" eaLnBrk="0" fontAlgn="base" hangingPunct="0">
              <a:spcBef>
                <a:spcPct val="0"/>
              </a:spcBef>
              <a:spcAft>
                <a:spcPct val="0"/>
              </a:spcAft>
              <a:defRPr sz="2800" b="1">
                <a:solidFill>
                  <a:schemeClr val="tx1"/>
                </a:solidFill>
                <a:latin typeface="Arial" pitchFamily="34" charset="0"/>
              </a:defRPr>
            </a:lvl8pPr>
            <a:lvl9pPr marL="3886200" indent="-228600" eaLnBrk="0" fontAlgn="base" hangingPunct="0">
              <a:spcBef>
                <a:spcPct val="0"/>
              </a:spcBef>
              <a:spcAft>
                <a:spcPct val="0"/>
              </a:spcAft>
              <a:defRPr sz="2800" b="1">
                <a:solidFill>
                  <a:schemeClr val="tx1"/>
                </a:solidFill>
                <a:latin typeface="Arial" pitchFamily="34" charset="0"/>
              </a:defRPr>
            </a:lvl9pPr>
          </a:lstStyle>
          <a:p>
            <a:pPr eaLnBrk="1" hangingPunct="1"/>
            <a:endParaRPr lang="en-US" altLang="en-US"/>
          </a:p>
        </p:txBody>
      </p:sp>
      <p:pic>
        <p:nvPicPr>
          <p:cNvPr id="9"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856" y="457200"/>
            <a:ext cx="2130706" cy="17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p:cNvPicPr>
          <p:nvPr/>
        </p:nvPicPr>
        <p:blipFill>
          <a:blip r:embed="rId3"/>
          <a:stretch>
            <a:fillRect/>
          </a:stretch>
        </p:blipFill>
        <p:spPr>
          <a:xfrm>
            <a:off x="2971800" y="4648200"/>
            <a:ext cx="2838450" cy="1647825"/>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6009968" y="457200"/>
            <a:ext cx="2590800" cy="14709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3562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D1FC8-107D-4B72-BBD2-2214706233E6}"/>
              </a:ext>
            </a:extLst>
          </p:cNvPr>
          <p:cNvSpPr>
            <a:spLocks noGrp="1"/>
          </p:cNvSpPr>
          <p:nvPr>
            <p:ph type="title"/>
          </p:nvPr>
        </p:nvSpPr>
        <p:spPr>
          <a:xfrm>
            <a:off x="699782" y="114300"/>
            <a:ext cx="8229600" cy="1143000"/>
          </a:xfrm>
        </p:spPr>
        <p:txBody>
          <a:bodyPr>
            <a:normAutofit fontScale="90000"/>
          </a:bodyPr>
          <a:lstStyle/>
          <a:p>
            <a:r>
              <a:rPr lang="en-US" sz="3100" dirty="0"/>
              <a:t>Primary Care Algorithm ↑ Testing Yield of HIV+              Young Adolescents HPTN 071 (</a:t>
            </a:r>
            <a:r>
              <a:rPr lang="en-US" sz="3100" dirty="0" err="1"/>
              <a:t>PopART</a:t>
            </a:r>
            <a:r>
              <a:rPr lang="en-US" sz="3100" dirty="0"/>
              <a:t>), Zambia</a:t>
            </a:r>
            <a:r>
              <a:rPr lang="en-US" dirty="0"/>
              <a:t/>
            </a:r>
            <a:br>
              <a:rPr lang="en-US" dirty="0"/>
            </a:br>
            <a:r>
              <a:rPr lang="en-US" sz="2200" i="1" dirty="0" err="1">
                <a:solidFill>
                  <a:schemeClr val="tx1"/>
                </a:solidFill>
              </a:rPr>
              <a:t>Chaila</a:t>
            </a:r>
            <a:r>
              <a:rPr lang="en-US" sz="2200" i="1" dirty="0">
                <a:solidFill>
                  <a:schemeClr val="tx1"/>
                </a:solidFill>
              </a:rPr>
              <a:t> MJ et al.  9</a:t>
            </a:r>
            <a:r>
              <a:rPr lang="en-US" sz="2200" i="1" baseline="30000" dirty="0">
                <a:solidFill>
                  <a:schemeClr val="tx1"/>
                </a:solidFill>
              </a:rPr>
              <a:t>th</a:t>
            </a:r>
            <a:r>
              <a:rPr lang="en-US" sz="2200" i="1" dirty="0">
                <a:solidFill>
                  <a:schemeClr val="tx1"/>
                </a:solidFill>
              </a:rPr>
              <a:t> IAS Conference, Paris, 2017 Abs. TUPED1341</a:t>
            </a:r>
            <a:endParaRPr lang="en-US" sz="2200" dirty="0">
              <a:solidFill>
                <a:schemeClr val="tx1"/>
              </a:solidFill>
            </a:endParaRPr>
          </a:p>
        </p:txBody>
      </p:sp>
      <p:sp>
        <p:nvSpPr>
          <p:cNvPr id="3" name="Content Placeholder 2">
            <a:extLst>
              <a:ext uri="{FF2B5EF4-FFF2-40B4-BE49-F238E27FC236}">
                <a16:creationId xmlns="" xmlns:a16="http://schemas.microsoft.com/office/drawing/2014/main" id="{7986BD93-C5B1-4F31-828B-702261D474DA}"/>
              </a:ext>
            </a:extLst>
          </p:cNvPr>
          <p:cNvSpPr>
            <a:spLocks noGrp="1"/>
          </p:cNvSpPr>
          <p:nvPr>
            <p:ph idx="1"/>
          </p:nvPr>
        </p:nvSpPr>
        <p:spPr>
          <a:xfrm>
            <a:off x="228600" y="1212292"/>
            <a:ext cx="8686800" cy="5410200"/>
          </a:xfrm>
        </p:spPr>
        <p:txBody>
          <a:bodyPr>
            <a:normAutofit/>
          </a:bodyPr>
          <a:lstStyle/>
          <a:p>
            <a:r>
              <a:rPr lang="en-US" dirty="0"/>
              <a:t>Adolescents contacted at home as part of surveys were offered participation in the </a:t>
            </a:r>
            <a:r>
              <a:rPr lang="en-US" dirty="0" err="1"/>
              <a:t>PopART</a:t>
            </a:r>
            <a:r>
              <a:rPr lang="en-US" dirty="0"/>
              <a:t> intervention. Data were recorded electronically by </a:t>
            </a:r>
            <a:r>
              <a:rPr lang="en-US" dirty="0" err="1"/>
              <a:t>CHiPs</a:t>
            </a:r>
            <a:r>
              <a:rPr lang="en-US" dirty="0"/>
              <a:t> during household visits.</a:t>
            </a:r>
          </a:p>
          <a:p>
            <a:r>
              <a:rPr lang="en-US" dirty="0"/>
              <a:t>For participants aged 10-14 years, a screening tool developed and validated in clinical settings elsewhere was used to identify those at risk of being HIV infected.</a:t>
            </a:r>
          </a:p>
          <a:p>
            <a:r>
              <a:rPr lang="en-US" dirty="0"/>
              <a:t>Screening questions were: </a:t>
            </a:r>
          </a:p>
          <a:p>
            <a:pPr marL="914400" lvl="1" indent="-457200">
              <a:buFont typeface="+mj-lt"/>
              <a:buAutoNum type="arabicPeriod"/>
            </a:pPr>
            <a:r>
              <a:rPr lang="en-US" sz="2300" dirty="0"/>
              <a:t>History of hospital admission </a:t>
            </a:r>
          </a:p>
          <a:p>
            <a:pPr marL="914400" lvl="1" indent="-457200">
              <a:buFont typeface="+mj-lt"/>
              <a:buAutoNum type="arabicPeriod"/>
            </a:pPr>
            <a:r>
              <a:rPr lang="en-US" sz="2300" dirty="0"/>
              <a:t>Recurring skin problems </a:t>
            </a:r>
          </a:p>
          <a:p>
            <a:pPr marL="914400" lvl="1" indent="-457200">
              <a:buFont typeface="+mj-lt"/>
              <a:buAutoNum type="arabicPeriod"/>
            </a:pPr>
            <a:r>
              <a:rPr lang="en-US" sz="2300" dirty="0"/>
              <a:t>Poor health in last 3 months </a:t>
            </a:r>
          </a:p>
          <a:p>
            <a:pPr marL="914400" lvl="1" indent="-457200">
              <a:buFont typeface="+mj-lt"/>
              <a:buAutoNum type="arabicPeriod"/>
            </a:pPr>
            <a:r>
              <a:rPr lang="en-US" sz="2300" dirty="0"/>
              <a:t>Death of one or both natural parents </a:t>
            </a:r>
          </a:p>
          <a:p>
            <a:r>
              <a:rPr lang="en-US" dirty="0"/>
              <a:t>A “yes” response to ≥1 question was considered as an HIV infection suspect (“at risk”).</a:t>
            </a:r>
          </a:p>
        </p:txBody>
      </p:sp>
      <p:cxnSp>
        <p:nvCxnSpPr>
          <p:cNvPr id="4" name="Straight Connector 3">
            <a:extLst>
              <a:ext uri="{FF2B5EF4-FFF2-40B4-BE49-F238E27FC236}">
                <a16:creationId xmlns="" xmlns:a16="http://schemas.microsoft.com/office/drawing/2014/main" id="{E90E0A4A-2197-4DD4-9184-B324F5EE925B}"/>
              </a:ext>
            </a:extLst>
          </p:cNvPr>
          <p:cNvCxnSpPr>
            <a:cxnSpLocks/>
          </p:cNvCxnSpPr>
          <p:nvPr/>
        </p:nvCxnSpPr>
        <p:spPr>
          <a:xfrm flipV="1">
            <a:off x="0" y="1261576"/>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 xmlns:a16="http://schemas.microsoft.com/office/drawing/2014/main" id="{913651AC-F962-435B-A602-A8305EFEEA99}"/>
              </a:ext>
            </a:extLst>
          </p:cNvPr>
          <p:cNvPicPr>
            <a:picLocks noChangeAspect="1"/>
          </p:cNvPicPr>
          <p:nvPr/>
        </p:nvPicPr>
        <p:blipFill>
          <a:blip r:embed="rId2"/>
          <a:stretch>
            <a:fillRect/>
          </a:stretch>
        </p:blipFill>
        <p:spPr>
          <a:xfrm>
            <a:off x="91731" y="304800"/>
            <a:ext cx="640874" cy="381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37264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D1FC8-107D-4B72-BBD2-2214706233E6}"/>
              </a:ext>
            </a:extLst>
          </p:cNvPr>
          <p:cNvSpPr>
            <a:spLocks noGrp="1"/>
          </p:cNvSpPr>
          <p:nvPr>
            <p:ph type="title"/>
          </p:nvPr>
        </p:nvSpPr>
        <p:spPr>
          <a:xfrm>
            <a:off x="428844" y="152400"/>
            <a:ext cx="8373654" cy="1143000"/>
          </a:xfrm>
        </p:spPr>
        <p:txBody>
          <a:bodyPr>
            <a:normAutofit fontScale="90000"/>
          </a:bodyPr>
          <a:lstStyle/>
          <a:p>
            <a:r>
              <a:rPr lang="en-US" sz="3100" dirty="0"/>
              <a:t>Primary Care Algorithm ↑ Testing Yield of HIV+            Young Adolescents - HPTN 071 (</a:t>
            </a:r>
            <a:r>
              <a:rPr lang="en-US" sz="3100" dirty="0" err="1"/>
              <a:t>PopART</a:t>
            </a:r>
            <a:r>
              <a:rPr lang="en-US" sz="3100" dirty="0"/>
              <a:t>), Zambia</a:t>
            </a:r>
            <a:br>
              <a:rPr lang="en-US" sz="3100" dirty="0"/>
            </a:br>
            <a:r>
              <a:rPr lang="en-US" sz="2200" i="1" dirty="0" err="1">
                <a:solidFill>
                  <a:schemeClr val="tx1"/>
                </a:solidFill>
              </a:rPr>
              <a:t>Chaila</a:t>
            </a:r>
            <a:r>
              <a:rPr lang="en-US" sz="2200" i="1" dirty="0">
                <a:solidFill>
                  <a:schemeClr val="tx1"/>
                </a:solidFill>
              </a:rPr>
              <a:t> MJ et al.  9</a:t>
            </a:r>
            <a:r>
              <a:rPr lang="en-US" sz="2200" i="1" baseline="30000" dirty="0">
                <a:solidFill>
                  <a:schemeClr val="tx1"/>
                </a:solidFill>
              </a:rPr>
              <a:t>th</a:t>
            </a:r>
            <a:r>
              <a:rPr lang="en-US" sz="2200" i="1" dirty="0">
                <a:solidFill>
                  <a:schemeClr val="tx1"/>
                </a:solidFill>
              </a:rPr>
              <a:t> IAS Conference, Paris, 2017 Abs. TUPED1341</a:t>
            </a:r>
            <a:endParaRPr lang="en-US" sz="2200" dirty="0">
              <a:solidFill>
                <a:schemeClr val="tx1"/>
              </a:solidFill>
            </a:endParaRPr>
          </a:p>
        </p:txBody>
      </p:sp>
      <p:cxnSp>
        <p:nvCxnSpPr>
          <p:cNvPr id="4" name="Straight Connector 3">
            <a:extLst>
              <a:ext uri="{FF2B5EF4-FFF2-40B4-BE49-F238E27FC236}">
                <a16:creationId xmlns="" xmlns:a16="http://schemas.microsoft.com/office/drawing/2014/main" id="{E90E0A4A-2197-4DD4-9184-B324F5EE925B}"/>
              </a:ext>
            </a:extLst>
          </p:cNvPr>
          <p:cNvCxnSpPr>
            <a:cxnSpLocks/>
          </p:cNvCxnSpPr>
          <p:nvPr/>
        </p:nvCxnSpPr>
        <p:spPr>
          <a:xfrm flipV="1">
            <a:off x="-14681" y="1302348"/>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 xmlns:a16="http://schemas.microsoft.com/office/drawing/2014/main" id="{86079491-D5CE-401E-BF4A-92A1A7E190B3}"/>
              </a:ext>
            </a:extLst>
          </p:cNvPr>
          <p:cNvPicPr>
            <a:picLocks noChangeAspect="1"/>
          </p:cNvPicPr>
          <p:nvPr/>
        </p:nvPicPr>
        <p:blipFill>
          <a:blip r:embed="rId2"/>
          <a:stretch>
            <a:fillRect/>
          </a:stretch>
        </p:blipFill>
        <p:spPr>
          <a:xfrm>
            <a:off x="2362200" y="2057400"/>
            <a:ext cx="6249859" cy="4197948"/>
          </a:xfrm>
          <a:prstGeom prst="rect">
            <a:avLst/>
          </a:prstGeom>
        </p:spPr>
      </p:pic>
      <p:pic>
        <p:nvPicPr>
          <p:cNvPr id="9" name="Picture 8">
            <a:extLst>
              <a:ext uri="{FF2B5EF4-FFF2-40B4-BE49-F238E27FC236}">
                <a16:creationId xmlns="" xmlns:a16="http://schemas.microsoft.com/office/drawing/2014/main" id="{5CBD25F3-E46C-4E9E-B3B5-9C91B138C728}"/>
              </a:ext>
            </a:extLst>
          </p:cNvPr>
          <p:cNvPicPr>
            <a:picLocks noChangeAspect="1"/>
          </p:cNvPicPr>
          <p:nvPr/>
        </p:nvPicPr>
        <p:blipFill>
          <a:blip r:embed="rId3"/>
          <a:stretch>
            <a:fillRect/>
          </a:stretch>
        </p:blipFill>
        <p:spPr>
          <a:xfrm>
            <a:off x="76200" y="129753"/>
            <a:ext cx="702344" cy="41754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 xmlns:a16="http://schemas.microsoft.com/office/drawing/2014/main" id="{F8D4BB31-AC34-4D33-B0CE-8D5DD691F7B3}"/>
              </a:ext>
            </a:extLst>
          </p:cNvPr>
          <p:cNvPicPr>
            <a:picLocks noChangeAspect="1"/>
          </p:cNvPicPr>
          <p:nvPr/>
        </p:nvPicPr>
        <p:blipFill>
          <a:blip r:embed="rId4"/>
          <a:stretch>
            <a:fillRect/>
          </a:stretch>
        </p:blipFill>
        <p:spPr>
          <a:xfrm>
            <a:off x="309201" y="3200400"/>
            <a:ext cx="1671999" cy="1814905"/>
          </a:xfrm>
          <a:prstGeom prst="rect">
            <a:avLst/>
          </a:prstGeom>
          <a:ln>
            <a:noFill/>
          </a:ln>
          <a:effectLst>
            <a:outerShdw blurRad="292100" dist="139700" dir="2700000" algn="tl" rotWithShape="0">
              <a:srgbClr val="333333">
                <a:alpha val="65000"/>
              </a:srgbClr>
            </a:outerShdw>
          </a:effectLst>
        </p:spPr>
      </p:pic>
      <p:sp>
        <p:nvSpPr>
          <p:cNvPr id="11" name="Oval 10">
            <a:extLst>
              <a:ext uri="{FF2B5EF4-FFF2-40B4-BE49-F238E27FC236}">
                <a16:creationId xmlns="" xmlns:a16="http://schemas.microsoft.com/office/drawing/2014/main" id="{AEF74BED-E8F3-404D-9B86-7B3432EE70B6}"/>
              </a:ext>
            </a:extLst>
          </p:cNvPr>
          <p:cNvSpPr/>
          <p:nvPr/>
        </p:nvSpPr>
        <p:spPr>
          <a:xfrm>
            <a:off x="3352800" y="5486400"/>
            <a:ext cx="990600" cy="768948"/>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 xmlns:a16="http://schemas.microsoft.com/office/drawing/2014/main" id="{3C911E93-2A84-4863-9563-B8EB340CCF65}"/>
              </a:ext>
            </a:extLst>
          </p:cNvPr>
          <p:cNvSpPr/>
          <p:nvPr/>
        </p:nvSpPr>
        <p:spPr>
          <a:xfrm>
            <a:off x="5490275" y="5410200"/>
            <a:ext cx="990600" cy="768948"/>
          </a:xfrm>
          <a:prstGeom prst="ellipse">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 xmlns:a16="http://schemas.microsoft.com/office/drawing/2014/main" id="{E18E6EFC-BF4C-4D46-8DD9-2F7FB246A861}"/>
              </a:ext>
            </a:extLst>
          </p:cNvPr>
          <p:cNvSpPr txBox="1"/>
          <p:nvPr/>
        </p:nvSpPr>
        <p:spPr>
          <a:xfrm>
            <a:off x="2945449" y="6255348"/>
            <a:ext cx="1805302" cy="338554"/>
          </a:xfrm>
          <a:prstGeom prst="rect">
            <a:avLst/>
          </a:prstGeom>
          <a:noFill/>
        </p:spPr>
        <p:txBody>
          <a:bodyPr wrap="none" rtlCol="0">
            <a:spAutoFit/>
          </a:bodyPr>
          <a:lstStyle/>
          <a:p>
            <a:r>
              <a:rPr lang="en-US" sz="1600" dirty="0">
                <a:solidFill>
                  <a:srgbClr val="C00000"/>
                </a:solidFill>
                <a:latin typeface="Arial" panose="020B0604020202020204" pitchFamily="34" charset="0"/>
                <a:cs typeface="Arial" panose="020B0604020202020204" pitchFamily="34" charset="0"/>
              </a:rPr>
              <a:t>Screened “at risk”</a:t>
            </a:r>
          </a:p>
        </p:txBody>
      </p:sp>
      <p:sp>
        <p:nvSpPr>
          <p:cNvPr id="14" name="TextBox 13">
            <a:extLst>
              <a:ext uri="{FF2B5EF4-FFF2-40B4-BE49-F238E27FC236}">
                <a16:creationId xmlns="" xmlns:a16="http://schemas.microsoft.com/office/drawing/2014/main" id="{F105C5E7-D527-4D55-8F7E-FB751ED5ED02}"/>
              </a:ext>
            </a:extLst>
          </p:cNvPr>
          <p:cNvSpPr txBox="1"/>
          <p:nvPr/>
        </p:nvSpPr>
        <p:spPr>
          <a:xfrm>
            <a:off x="5248698" y="6255348"/>
            <a:ext cx="2148345" cy="338554"/>
          </a:xfrm>
          <a:prstGeom prst="rect">
            <a:avLst/>
          </a:prstGeom>
          <a:noFill/>
        </p:spPr>
        <p:txBody>
          <a:bodyPr wrap="none" rtlCol="0">
            <a:spAutoFit/>
          </a:bodyPr>
          <a:lstStyle/>
          <a:p>
            <a:r>
              <a:rPr lang="en-US" sz="1600" dirty="0">
                <a:solidFill>
                  <a:schemeClr val="accent6">
                    <a:lumMod val="75000"/>
                  </a:schemeClr>
                </a:solidFill>
                <a:latin typeface="Arial" panose="020B0604020202020204" pitchFamily="34" charset="0"/>
                <a:cs typeface="Arial" panose="020B0604020202020204" pitchFamily="34" charset="0"/>
              </a:rPr>
              <a:t>Screened “not at risk”</a:t>
            </a:r>
          </a:p>
        </p:txBody>
      </p:sp>
      <p:sp>
        <p:nvSpPr>
          <p:cNvPr id="16" name="Content Placeholder 5">
            <a:extLst>
              <a:ext uri="{FF2B5EF4-FFF2-40B4-BE49-F238E27FC236}">
                <a16:creationId xmlns="" xmlns:a16="http://schemas.microsoft.com/office/drawing/2014/main" id="{96FC3108-3906-42AC-B385-D0386F302DCC}"/>
              </a:ext>
            </a:extLst>
          </p:cNvPr>
          <p:cNvSpPr txBox="1">
            <a:spLocks/>
          </p:cNvSpPr>
          <p:nvPr/>
        </p:nvSpPr>
        <p:spPr>
          <a:xfrm>
            <a:off x="228600" y="1295400"/>
            <a:ext cx="8774142"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The screening tool identified youth in the general population who were at relatively high risk of being HIV-infected.</a:t>
            </a:r>
            <a:endParaRPr lang="en-US" dirty="0"/>
          </a:p>
        </p:txBody>
      </p:sp>
    </p:spTree>
    <p:extLst>
      <p:ext uri="{BB962C8B-B14F-4D97-AF65-F5344CB8AC3E}">
        <p14:creationId xmlns:p14="http://schemas.microsoft.com/office/powerpoint/2010/main" val="4185914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D1FC8-107D-4B72-BBD2-2214706233E6}"/>
              </a:ext>
            </a:extLst>
          </p:cNvPr>
          <p:cNvSpPr>
            <a:spLocks noGrp="1"/>
          </p:cNvSpPr>
          <p:nvPr>
            <p:ph type="title"/>
          </p:nvPr>
        </p:nvSpPr>
        <p:spPr>
          <a:xfrm>
            <a:off x="773142" y="69292"/>
            <a:ext cx="8229600" cy="1143000"/>
          </a:xfrm>
        </p:spPr>
        <p:txBody>
          <a:bodyPr>
            <a:normAutofit fontScale="90000"/>
          </a:bodyPr>
          <a:lstStyle/>
          <a:p>
            <a:r>
              <a:rPr lang="en-US" dirty="0"/>
              <a:t>Self-Testing Increased Knowledge HIV Status </a:t>
            </a:r>
            <a:br>
              <a:rPr lang="en-US" dirty="0"/>
            </a:br>
            <a:r>
              <a:rPr lang="en-US" dirty="0"/>
              <a:t>Among Men &amp; Young Adults, HPTN 071 Zambia</a:t>
            </a:r>
            <a:br>
              <a:rPr lang="en-US" dirty="0"/>
            </a:br>
            <a:r>
              <a:rPr lang="en-US" sz="2000" i="1" dirty="0" err="1">
                <a:solidFill>
                  <a:schemeClr val="tx1"/>
                </a:solidFill>
              </a:rPr>
              <a:t>Ayles</a:t>
            </a:r>
            <a:r>
              <a:rPr lang="en-US" sz="2000" i="1" dirty="0">
                <a:solidFill>
                  <a:schemeClr val="tx1"/>
                </a:solidFill>
              </a:rPr>
              <a:t> H et al.  9</a:t>
            </a:r>
            <a:r>
              <a:rPr lang="en-US" sz="2000" i="1" baseline="30000" dirty="0">
                <a:solidFill>
                  <a:schemeClr val="tx1"/>
                </a:solidFill>
              </a:rPr>
              <a:t>th</a:t>
            </a:r>
            <a:r>
              <a:rPr lang="en-US" sz="2000" i="1" dirty="0">
                <a:solidFill>
                  <a:schemeClr val="tx1"/>
                </a:solidFill>
              </a:rPr>
              <a:t> IAS Conference, Paris, 2017 Abs. TUAC0406LB</a:t>
            </a:r>
            <a:endParaRPr lang="en-US" dirty="0">
              <a:solidFill>
                <a:schemeClr val="tx1"/>
              </a:solidFill>
            </a:endParaRPr>
          </a:p>
        </p:txBody>
      </p:sp>
      <p:cxnSp>
        <p:nvCxnSpPr>
          <p:cNvPr id="4" name="Straight Connector 3">
            <a:extLst>
              <a:ext uri="{FF2B5EF4-FFF2-40B4-BE49-F238E27FC236}">
                <a16:creationId xmlns="" xmlns:a16="http://schemas.microsoft.com/office/drawing/2014/main" id="{E90E0A4A-2197-4DD4-9184-B324F5EE925B}"/>
              </a:ext>
            </a:extLst>
          </p:cNvPr>
          <p:cNvCxnSpPr>
            <a:cxnSpLocks/>
          </p:cNvCxnSpPr>
          <p:nvPr/>
        </p:nvCxnSpPr>
        <p:spPr>
          <a:xfrm flipV="1">
            <a:off x="0" y="1212292"/>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 xmlns:a16="http://schemas.microsoft.com/office/drawing/2014/main" id="{5CBD25F3-E46C-4E9E-B3B5-9C91B138C728}"/>
              </a:ext>
            </a:extLst>
          </p:cNvPr>
          <p:cNvPicPr>
            <a:picLocks noChangeAspect="1"/>
          </p:cNvPicPr>
          <p:nvPr/>
        </p:nvPicPr>
        <p:blipFill>
          <a:blip r:embed="rId2"/>
          <a:stretch>
            <a:fillRect/>
          </a:stretch>
        </p:blipFill>
        <p:spPr>
          <a:xfrm>
            <a:off x="107614" y="329113"/>
            <a:ext cx="1048539" cy="623358"/>
          </a:xfrm>
          <a:prstGeom prst="rect">
            <a:avLst/>
          </a:prstGeom>
          <a:ln>
            <a:noFill/>
          </a:ln>
          <a:effectLst>
            <a:outerShdw blurRad="292100" dist="139700" dir="2700000" algn="tl" rotWithShape="0">
              <a:srgbClr val="333333">
                <a:alpha val="65000"/>
              </a:srgbClr>
            </a:outerShdw>
          </a:effectLst>
        </p:spPr>
      </p:pic>
      <p:sp>
        <p:nvSpPr>
          <p:cNvPr id="16" name="Content Placeholder 5">
            <a:extLst>
              <a:ext uri="{FF2B5EF4-FFF2-40B4-BE49-F238E27FC236}">
                <a16:creationId xmlns="" xmlns:a16="http://schemas.microsoft.com/office/drawing/2014/main" id="{96FC3108-3906-42AC-B385-D0386F302DCC}"/>
              </a:ext>
            </a:extLst>
          </p:cNvPr>
          <p:cNvSpPr txBox="1">
            <a:spLocks/>
          </p:cNvSpPr>
          <p:nvPr/>
        </p:nvSpPr>
        <p:spPr>
          <a:xfrm>
            <a:off x="255864" y="1201861"/>
            <a:ext cx="8774142"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Two-arm cluster RCT in 4 HPTN 071 intervention communities in Zambia – allocated to continue with standard </a:t>
            </a:r>
            <a:r>
              <a:rPr lang="en-US" dirty="0" err="1"/>
              <a:t>PopART</a:t>
            </a:r>
            <a:r>
              <a:rPr lang="en-US" dirty="0"/>
              <a:t> intervention or to offer a choice of HIV testing include oral HIV self-test.</a:t>
            </a:r>
          </a:p>
        </p:txBody>
      </p:sp>
      <p:pic>
        <p:nvPicPr>
          <p:cNvPr id="15" name="Picture 14">
            <a:extLst>
              <a:ext uri="{FF2B5EF4-FFF2-40B4-BE49-F238E27FC236}">
                <a16:creationId xmlns="" xmlns:a16="http://schemas.microsoft.com/office/drawing/2014/main" id="{629DEA50-64EB-4CED-B3B9-87F560676527}"/>
              </a:ext>
            </a:extLst>
          </p:cNvPr>
          <p:cNvPicPr>
            <a:picLocks noChangeAspect="1"/>
          </p:cNvPicPr>
          <p:nvPr/>
        </p:nvPicPr>
        <p:blipFill>
          <a:blip r:embed="rId3"/>
          <a:stretch>
            <a:fillRect/>
          </a:stretch>
        </p:blipFill>
        <p:spPr>
          <a:xfrm>
            <a:off x="111807" y="2971800"/>
            <a:ext cx="4480163" cy="3075714"/>
          </a:xfrm>
          <a:prstGeom prst="rect">
            <a:avLst/>
          </a:prstGeom>
        </p:spPr>
      </p:pic>
      <p:pic>
        <p:nvPicPr>
          <p:cNvPr id="17" name="Picture 16">
            <a:extLst>
              <a:ext uri="{FF2B5EF4-FFF2-40B4-BE49-F238E27FC236}">
                <a16:creationId xmlns="" xmlns:a16="http://schemas.microsoft.com/office/drawing/2014/main" id="{C5F6B9C6-88CC-4E9F-9850-7D4B0436BD34}"/>
              </a:ext>
            </a:extLst>
          </p:cNvPr>
          <p:cNvPicPr>
            <a:picLocks noChangeAspect="1"/>
          </p:cNvPicPr>
          <p:nvPr/>
        </p:nvPicPr>
        <p:blipFill>
          <a:blip r:embed="rId4"/>
          <a:stretch>
            <a:fillRect/>
          </a:stretch>
        </p:blipFill>
        <p:spPr>
          <a:xfrm>
            <a:off x="4552426" y="3120292"/>
            <a:ext cx="4361097" cy="2081768"/>
          </a:xfrm>
          <a:prstGeom prst="rect">
            <a:avLst/>
          </a:prstGeom>
        </p:spPr>
      </p:pic>
      <p:sp>
        <p:nvSpPr>
          <p:cNvPr id="18" name="TextBox 17">
            <a:extLst>
              <a:ext uri="{FF2B5EF4-FFF2-40B4-BE49-F238E27FC236}">
                <a16:creationId xmlns="" xmlns:a16="http://schemas.microsoft.com/office/drawing/2014/main" id="{B71B4A5A-C514-4F44-AE77-EC0E6B33C5C7}"/>
              </a:ext>
            </a:extLst>
          </p:cNvPr>
          <p:cNvSpPr txBox="1"/>
          <p:nvPr/>
        </p:nvSpPr>
        <p:spPr>
          <a:xfrm>
            <a:off x="4724400" y="2750960"/>
            <a:ext cx="3544866"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Intervention arm</a:t>
            </a:r>
          </a:p>
        </p:txBody>
      </p:sp>
      <p:sp>
        <p:nvSpPr>
          <p:cNvPr id="19" name="TextBox 18">
            <a:extLst>
              <a:ext uri="{FF2B5EF4-FFF2-40B4-BE49-F238E27FC236}">
                <a16:creationId xmlns="" xmlns:a16="http://schemas.microsoft.com/office/drawing/2014/main" id="{718FB221-661A-4FCA-917C-C51A23744377}"/>
              </a:ext>
            </a:extLst>
          </p:cNvPr>
          <p:cNvSpPr txBox="1"/>
          <p:nvPr/>
        </p:nvSpPr>
        <p:spPr>
          <a:xfrm>
            <a:off x="350105" y="2700047"/>
            <a:ext cx="3851753" cy="369332"/>
          </a:xfrm>
          <a:prstGeom prst="rect">
            <a:avLst/>
          </a:prstGeom>
          <a:noFill/>
        </p:spPr>
        <p:txBody>
          <a:bodyPr wrap="square" rtlCol="0">
            <a:spAutoFit/>
          </a:bodyPr>
          <a:lstStyle/>
          <a:p>
            <a:pPr algn="ctr"/>
            <a:r>
              <a:rPr lang="en-GB" b="1" dirty="0">
                <a:latin typeface="Arial" panose="020B0604020202020204" pitchFamily="34" charset="0"/>
                <a:cs typeface="Arial" panose="020B0604020202020204" pitchFamily="34" charset="0"/>
              </a:rPr>
              <a:t>Standard of care arm</a:t>
            </a:r>
          </a:p>
        </p:txBody>
      </p:sp>
      <p:pic>
        <p:nvPicPr>
          <p:cNvPr id="20" name="Picture 19">
            <a:extLst>
              <a:ext uri="{FF2B5EF4-FFF2-40B4-BE49-F238E27FC236}">
                <a16:creationId xmlns="" xmlns:a16="http://schemas.microsoft.com/office/drawing/2014/main" id="{558C6B4C-3AF6-48E3-A98F-D5F113324B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105" y="5598091"/>
            <a:ext cx="1478695" cy="1053204"/>
          </a:xfrm>
          <a:prstGeom prst="rect">
            <a:avLst/>
          </a:prstGeom>
          <a:ln>
            <a:noFill/>
          </a:ln>
          <a:effectLst>
            <a:outerShdw blurRad="292100" dist="139700" dir="2700000" algn="tl" rotWithShape="0">
              <a:srgbClr val="333333">
                <a:alpha val="65000"/>
              </a:srgbClr>
            </a:outerShdw>
          </a:effectLst>
        </p:spPr>
      </p:pic>
      <p:pic>
        <p:nvPicPr>
          <p:cNvPr id="21" name="Picture 1">
            <a:extLst>
              <a:ext uri="{FF2B5EF4-FFF2-40B4-BE49-F238E27FC236}">
                <a16:creationId xmlns="" xmlns:a16="http://schemas.microsoft.com/office/drawing/2014/main" id="{6F6A8735-4A0B-438D-9E4F-AF01ED2B0B29}"/>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91200" y="5598090"/>
            <a:ext cx="2057400" cy="936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01441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DD1FC8-107D-4B72-BBD2-2214706233E6}"/>
              </a:ext>
            </a:extLst>
          </p:cNvPr>
          <p:cNvSpPr>
            <a:spLocks noGrp="1"/>
          </p:cNvSpPr>
          <p:nvPr>
            <p:ph type="title"/>
          </p:nvPr>
        </p:nvSpPr>
        <p:spPr>
          <a:xfrm>
            <a:off x="773142" y="69292"/>
            <a:ext cx="8229600" cy="1143000"/>
          </a:xfrm>
        </p:spPr>
        <p:txBody>
          <a:bodyPr>
            <a:normAutofit fontScale="90000"/>
          </a:bodyPr>
          <a:lstStyle/>
          <a:p>
            <a:r>
              <a:rPr lang="en-US" sz="3100" dirty="0"/>
              <a:t>Self-Testing Increased Knowledge HIV Status </a:t>
            </a:r>
            <a:br>
              <a:rPr lang="en-US" sz="3100" dirty="0"/>
            </a:br>
            <a:r>
              <a:rPr lang="en-US" sz="3100" dirty="0"/>
              <a:t>Among Men &amp; Young Adults, HPTN 071 Zambia</a:t>
            </a:r>
            <a:r>
              <a:rPr lang="en-US" dirty="0"/>
              <a:t/>
            </a:r>
            <a:br>
              <a:rPr lang="en-US" dirty="0"/>
            </a:br>
            <a:r>
              <a:rPr lang="en-US" sz="2200" i="1" dirty="0" err="1">
                <a:solidFill>
                  <a:schemeClr val="tx1"/>
                </a:solidFill>
              </a:rPr>
              <a:t>Ayles</a:t>
            </a:r>
            <a:r>
              <a:rPr lang="en-US" sz="2200" i="1" dirty="0">
                <a:solidFill>
                  <a:schemeClr val="tx1"/>
                </a:solidFill>
              </a:rPr>
              <a:t> H et al.  9</a:t>
            </a:r>
            <a:r>
              <a:rPr lang="en-US" sz="2200" i="1" baseline="30000" dirty="0">
                <a:solidFill>
                  <a:schemeClr val="tx1"/>
                </a:solidFill>
              </a:rPr>
              <a:t>th</a:t>
            </a:r>
            <a:r>
              <a:rPr lang="en-US" sz="2200" i="1" dirty="0">
                <a:solidFill>
                  <a:schemeClr val="tx1"/>
                </a:solidFill>
              </a:rPr>
              <a:t> IAS Conference, Paris, 2017 Abs. TUAC0406LB</a:t>
            </a:r>
            <a:endParaRPr lang="en-US" sz="2200" dirty="0">
              <a:solidFill>
                <a:schemeClr val="tx1"/>
              </a:solidFill>
            </a:endParaRPr>
          </a:p>
        </p:txBody>
      </p:sp>
      <p:cxnSp>
        <p:nvCxnSpPr>
          <p:cNvPr id="4" name="Straight Connector 3">
            <a:extLst>
              <a:ext uri="{FF2B5EF4-FFF2-40B4-BE49-F238E27FC236}">
                <a16:creationId xmlns="" xmlns:a16="http://schemas.microsoft.com/office/drawing/2014/main" id="{E90E0A4A-2197-4DD4-9184-B324F5EE925B}"/>
              </a:ext>
            </a:extLst>
          </p:cNvPr>
          <p:cNvCxnSpPr>
            <a:cxnSpLocks/>
          </p:cNvCxnSpPr>
          <p:nvPr/>
        </p:nvCxnSpPr>
        <p:spPr>
          <a:xfrm flipV="1">
            <a:off x="0" y="1256400"/>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9" name="Picture 8">
            <a:extLst>
              <a:ext uri="{FF2B5EF4-FFF2-40B4-BE49-F238E27FC236}">
                <a16:creationId xmlns="" xmlns:a16="http://schemas.microsoft.com/office/drawing/2014/main" id="{5CBD25F3-E46C-4E9E-B3B5-9C91B138C728}"/>
              </a:ext>
            </a:extLst>
          </p:cNvPr>
          <p:cNvPicPr>
            <a:picLocks noChangeAspect="1"/>
          </p:cNvPicPr>
          <p:nvPr/>
        </p:nvPicPr>
        <p:blipFill>
          <a:blip r:embed="rId2"/>
          <a:stretch>
            <a:fillRect/>
          </a:stretch>
        </p:blipFill>
        <p:spPr>
          <a:xfrm>
            <a:off x="42556" y="243059"/>
            <a:ext cx="730586" cy="434334"/>
          </a:xfrm>
          <a:prstGeom prst="rect">
            <a:avLst/>
          </a:prstGeom>
          <a:ln>
            <a:noFill/>
          </a:ln>
          <a:effectLst>
            <a:outerShdw blurRad="292100" dist="139700" dir="2700000" algn="tl" rotWithShape="0">
              <a:srgbClr val="333333">
                <a:alpha val="65000"/>
              </a:srgbClr>
            </a:outerShdw>
          </a:effectLst>
        </p:spPr>
      </p:pic>
      <p:sp>
        <p:nvSpPr>
          <p:cNvPr id="16" name="Content Placeholder 5">
            <a:extLst>
              <a:ext uri="{FF2B5EF4-FFF2-40B4-BE49-F238E27FC236}">
                <a16:creationId xmlns="" xmlns:a16="http://schemas.microsoft.com/office/drawing/2014/main" id="{96FC3108-3906-42AC-B385-D0386F302DCC}"/>
              </a:ext>
            </a:extLst>
          </p:cNvPr>
          <p:cNvSpPr txBox="1">
            <a:spLocks/>
          </p:cNvSpPr>
          <p:nvPr/>
        </p:nvSpPr>
        <p:spPr>
          <a:xfrm>
            <a:off x="148161" y="1256400"/>
            <a:ext cx="8854581" cy="1371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200" dirty="0"/>
              <a:t>HIV self-testing increased knowledge HIV status in men, younger adults, &amp; those previously not tested in round 1 &amp; 2 of HPTN 071.  </a:t>
            </a:r>
          </a:p>
          <a:p>
            <a:r>
              <a:rPr lang="en-US" sz="2200" dirty="0"/>
              <a:t>Was acceptable and no self harm. Secondary distribution feasible and led to increased couple testing. </a:t>
            </a:r>
          </a:p>
        </p:txBody>
      </p:sp>
      <p:graphicFrame>
        <p:nvGraphicFramePr>
          <p:cNvPr id="12" name="Content Placeholder 8">
            <a:extLst>
              <a:ext uri="{FF2B5EF4-FFF2-40B4-BE49-F238E27FC236}">
                <a16:creationId xmlns="" xmlns:a16="http://schemas.microsoft.com/office/drawing/2014/main" id="{7B3E54B5-9149-4050-B3EB-F6EAE17B84CD}"/>
              </a:ext>
            </a:extLst>
          </p:cNvPr>
          <p:cNvGraphicFramePr>
            <a:graphicFrameLocks noGrp="1"/>
          </p:cNvGraphicFramePr>
          <p:nvPr>
            <p:ph idx="1"/>
            <p:extLst/>
          </p:nvPr>
        </p:nvGraphicFramePr>
        <p:xfrm>
          <a:off x="228600" y="2819401"/>
          <a:ext cx="8597500" cy="3501055"/>
        </p:xfrm>
        <a:graphic>
          <a:graphicData uri="http://schemas.openxmlformats.org/drawingml/2006/table">
            <a:tbl>
              <a:tblPr firstRow="1" bandRow="1">
                <a:tableStyleId>{00A15C55-8517-42AA-B614-E9B94910E393}</a:tableStyleId>
              </a:tblPr>
              <a:tblGrid>
                <a:gridCol w="2650409">
                  <a:extLst>
                    <a:ext uri="{9D8B030D-6E8A-4147-A177-3AD203B41FA5}">
                      <a16:colId xmlns="" xmlns:a16="http://schemas.microsoft.com/office/drawing/2014/main" val="20000"/>
                    </a:ext>
                  </a:extLst>
                </a:gridCol>
                <a:gridCol w="1701443">
                  <a:extLst>
                    <a:ext uri="{9D8B030D-6E8A-4147-A177-3AD203B41FA5}">
                      <a16:colId xmlns="" xmlns:a16="http://schemas.microsoft.com/office/drawing/2014/main" val="20001"/>
                    </a:ext>
                  </a:extLst>
                </a:gridCol>
                <a:gridCol w="1701443">
                  <a:extLst>
                    <a:ext uri="{9D8B030D-6E8A-4147-A177-3AD203B41FA5}">
                      <a16:colId xmlns="" xmlns:a16="http://schemas.microsoft.com/office/drawing/2014/main" val="20002"/>
                    </a:ext>
                  </a:extLst>
                </a:gridCol>
                <a:gridCol w="1600577">
                  <a:extLst>
                    <a:ext uri="{9D8B030D-6E8A-4147-A177-3AD203B41FA5}">
                      <a16:colId xmlns="" xmlns:a16="http://schemas.microsoft.com/office/drawing/2014/main" val="3594573554"/>
                    </a:ext>
                  </a:extLst>
                </a:gridCol>
                <a:gridCol w="943628">
                  <a:extLst>
                    <a:ext uri="{9D8B030D-6E8A-4147-A177-3AD203B41FA5}">
                      <a16:colId xmlns="" xmlns:a16="http://schemas.microsoft.com/office/drawing/2014/main" val="1270798819"/>
                    </a:ext>
                  </a:extLst>
                </a:gridCol>
              </a:tblGrid>
              <a:tr h="499021">
                <a:tc>
                  <a:txBody>
                    <a:bodyPr/>
                    <a:lstStyle/>
                    <a:p>
                      <a:endParaRPr lang="en-GB" sz="1400" b="1" dirty="0">
                        <a:latin typeface="Arial" panose="020B0604020202020204" pitchFamily="34" charset="0"/>
                        <a:cs typeface="Arial" panose="020B0604020202020204" pitchFamily="34" charset="0"/>
                      </a:endParaRPr>
                    </a:p>
                  </a:txBody>
                  <a:tcPr/>
                </a:tc>
                <a:tc>
                  <a:txBody>
                    <a:bodyPr/>
                    <a:lstStyle/>
                    <a:p>
                      <a:pPr algn="ctr"/>
                      <a:r>
                        <a:rPr lang="en-GB" sz="1400" dirty="0">
                          <a:latin typeface="Arial" panose="020B0604020202020204" pitchFamily="34" charset="0"/>
                          <a:cs typeface="Arial" panose="020B0604020202020204" pitchFamily="34" charset="0"/>
                        </a:rPr>
                        <a:t>Standard of Care</a:t>
                      </a:r>
                    </a:p>
                    <a:p>
                      <a:pPr algn="ctr"/>
                      <a:r>
                        <a:rPr lang="en-GB" sz="1400" dirty="0">
                          <a:latin typeface="Arial" panose="020B0604020202020204" pitchFamily="34" charset="0"/>
                          <a:cs typeface="Arial" panose="020B0604020202020204" pitchFamily="34" charset="0"/>
                        </a:rPr>
                        <a:t>% (n/N)</a:t>
                      </a:r>
                    </a:p>
                  </a:txBody>
                  <a:tcPr/>
                </a:tc>
                <a:tc>
                  <a:txBody>
                    <a:bodyPr/>
                    <a:lstStyle/>
                    <a:p>
                      <a:pPr algn="ctr"/>
                      <a:r>
                        <a:rPr lang="en-GB" sz="1400" dirty="0">
                          <a:latin typeface="Arial" panose="020B0604020202020204" pitchFamily="34" charset="0"/>
                          <a:cs typeface="Arial" panose="020B0604020202020204" pitchFamily="34" charset="0"/>
                        </a:rPr>
                        <a:t>HIV-ST</a:t>
                      </a:r>
                    </a:p>
                    <a:p>
                      <a:pPr algn="ctr"/>
                      <a:r>
                        <a:rPr lang="en-GB" sz="1400" dirty="0">
                          <a:latin typeface="Arial" panose="020B0604020202020204" pitchFamily="34" charset="0"/>
                          <a:cs typeface="Arial" panose="020B0604020202020204" pitchFamily="34" charset="0"/>
                        </a:rPr>
                        <a:t>% (n/N)</a:t>
                      </a:r>
                    </a:p>
                  </a:txBody>
                  <a:tcPr/>
                </a:tc>
                <a:tc>
                  <a:txBody>
                    <a:bodyPr/>
                    <a:lstStyle/>
                    <a:p>
                      <a:pPr algn="ctr"/>
                      <a:r>
                        <a:rPr lang="en-GB" sz="1400" dirty="0">
                          <a:latin typeface="Arial" panose="020B0604020202020204" pitchFamily="34" charset="0"/>
                          <a:cs typeface="Arial" panose="020B0604020202020204" pitchFamily="34" charset="0"/>
                        </a:rPr>
                        <a:t>Adjusted OR</a:t>
                      </a:r>
                    </a:p>
                    <a:p>
                      <a:pPr algn="ctr"/>
                      <a:r>
                        <a:rPr lang="en-GB" sz="1400" dirty="0">
                          <a:latin typeface="Arial" panose="020B0604020202020204" pitchFamily="34" charset="0"/>
                          <a:cs typeface="Arial" panose="020B0604020202020204" pitchFamily="34" charset="0"/>
                        </a:rPr>
                        <a:t>(95% CI)</a:t>
                      </a:r>
                    </a:p>
                  </a:txBody>
                  <a:tcPr/>
                </a:tc>
                <a:tc>
                  <a:txBody>
                    <a:bodyPr/>
                    <a:lstStyle/>
                    <a:p>
                      <a:pPr algn="ctr"/>
                      <a:r>
                        <a:rPr lang="en-GB" sz="1400" dirty="0">
                          <a:latin typeface="Arial" panose="020B0604020202020204" pitchFamily="34" charset="0"/>
                          <a:cs typeface="Arial" panose="020B0604020202020204" pitchFamily="34" charset="0"/>
                        </a:rPr>
                        <a:t>P-value</a:t>
                      </a:r>
                    </a:p>
                  </a:txBody>
                  <a:tcPr/>
                </a:tc>
                <a:extLst>
                  <a:ext uri="{0D108BD9-81ED-4DB2-BD59-A6C34878D82A}">
                    <a16:rowId xmlns="" xmlns:a16="http://schemas.microsoft.com/office/drawing/2014/main" val="10000"/>
                  </a:ext>
                </a:extLst>
              </a:tr>
              <a:tr h="459882">
                <a:tc>
                  <a:txBody>
                    <a:bodyPr/>
                    <a:lstStyle/>
                    <a:p>
                      <a:pPr>
                        <a:spcBef>
                          <a:spcPts val="200"/>
                        </a:spcBef>
                        <a:spcAft>
                          <a:spcPts val="200"/>
                        </a:spcAft>
                      </a:pPr>
                      <a:r>
                        <a:rPr lang="en-GB" sz="1400" dirty="0">
                          <a:effectLst/>
                          <a:latin typeface="Arial" panose="020B0604020202020204" pitchFamily="34" charset="0"/>
                          <a:cs typeface="Arial" panose="020B0604020202020204" pitchFamily="34" charset="0"/>
                        </a:rPr>
                        <a:t>Overall</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65.3 (8,952/13,706)</a:t>
                      </a:r>
                      <a:endPar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68.0 (9,027/13,267)</a:t>
                      </a:r>
                      <a:endPar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1.30 </a:t>
                      </a:r>
                    </a:p>
                    <a:p>
                      <a:pPr algn="ctr">
                        <a:spcBef>
                          <a:spcPts val="200"/>
                        </a:spcBef>
                        <a:spcAft>
                          <a:spcPts val="200"/>
                        </a:spcAft>
                      </a:pPr>
                      <a:r>
                        <a:rPr lang="en-GB" sz="1400" dirty="0">
                          <a:effectLst/>
                          <a:latin typeface="Arial" panose="020B0604020202020204" pitchFamily="34" charset="0"/>
                          <a:cs typeface="Arial" panose="020B0604020202020204" pitchFamily="34" charset="0"/>
                        </a:rPr>
                        <a:t>(1.03, 1.65)</a:t>
                      </a:r>
                      <a:endParaRPr lang="en-GB" sz="1400" b="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0.03</a:t>
                      </a:r>
                      <a:endParaRPr lang="en-GB" sz="1400" b="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1"/>
                  </a:ext>
                </a:extLst>
              </a:tr>
              <a:tr h="459882">
                <a:tc>
                  <a:txBody>
                    <a:bodyPr/>
                    <a:lstStyle/>
                    <a:p>
                      <a:pPr>
                        <a:spcBef>
                          <a:spcPts val="200"/>
                        </a:spcBef>
                        <a:spcAft>
                          <a:spcPts val="200"/>
                        </a:spcAft>
                      </a:pPr>
                      <a:r>
                        <a:rPr lang="en-GB" sz="1400">
                          <a:effectLst/>
                          <a:latin typeface="Arial" panose="020B0604020202020204" pitchFamily="34" charset="0"/>
                          <a:cs typeface="Arial" panose="020B0604020202020204" pitchFamily="34" charset="0"/>
                        </a:rPr>
                        <a:t>Males</a:t>
                      </a:r>
                      <a:endPar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55.1 (3,571/6,486)</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60.4 (3,843/6,368)</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1.31 </a:t>
                      </a:r>
                    </a:p>
                    <a:p>
                      <a:pPr algn="ctr">
                        <a:spcBef>
                          <a:spcPts val="200"/>
                        </a:spcBef>
                        <a:spcAft>
                          <a:spcPts val="200"/>
                        </a:spcAft>
                      </a:pPr>
                      <a:r>
                        <a:rPr lang="en-GB" sz="1400" dirty="0">
                          <a:effectLst/>
                          <a:latin typeface="Arial" panose="020B0604020202020204" pitchFamily="34" charset="0"/>
                          <a:cs typeface="Arial" panose="020B0604020202020204" pitchFamily="34" charset="0"/>
                        </a:rPr>
                        <a:t>(1.07, 1.60)</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0.009</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0002"/>
                  </a:ext>
                </a:extLst>
              </a:tr>
              <a:tr h="310067">
                <a:tc>
                  <a:txBody>
                    <a:bodyPr/>
                    <a:lstStyle/>
                    <a:p>
                      <a:pPr>
                        <a:spcBef>
                          <a:spcPts val="200"/>
                        </a:spcBef>
                        <a:spcAft>
                          <a:spcPts val="200"/>
                        </a:spcAft>
                      </a:pPr>
                      <a:r>
                        <a:rPr lang="en-GB" sz="1400">
                          <a:effectLst/>
                          <a:latin typeface="Arial" panose="020B0604020202020204" pitchFamily="34" charset="0"/>
                          <a:cs typeface="Arial" panose="020B0604020202020204" pitchFamily="34" charset="0"/>
                        </a:rPr>
                        <a:t>Females</a:t>
                      </a:r>
                      <a:endPar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74.5 (5,381/7,220)</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75.1 (5,184/6,899)</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a:effectLst/>
                          <a:latin typeface="Arial" panose="020B0604020202020204" pitchFamily="34" charset="0"/>
                          <a:cs typeface="Arial" panose="020B0604020202020204" pitchFamily="34" charset="0"/>
                        </a:rPr>
                        <a:t>1.05 (0.86, 1.30)</a:t>
                      </a:r>
                      <a:endPar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0.62</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596448840"/>
                  </a:ext>
                </a:extLst>
              </a:tr>
              <a:tr h="459882">
                <a:tc>
                  <a:txBody>
                    <a:bodyPr/>
                    <a:lstStyle/>
                    <a:p>
                      <a:pPr>
                        <a:spcBef>
                          <a:spcPts val="200"/>
                        </a:spcBef>
                        <a:spcAft>
                          <a:spcPts val="200"/>
                        </a:spcAft>
                      </a:pPr>
                      <a:r>
                        <a:rPr lang="en-GB" sz="1400" dirty="0">
                          <a:effectLst/>
                          <a:latin typeface="Arial" panose="020B0604020202020204" pitchFamily="34" charset="0"/>
                          <a:cs typeface="Arial" panose="020B0604020202020204" pitchFamily="34" charset="0"/>
                        </a:rPr>
                        <a:t>Young adults </a:t>
                      </a:r>
                    </a:p>
                    <a:p>
                      <a:pPr>
                        <a:spcBef>
                          <a:spcPts val="200"/>
                        </a:spcBef>
                        <a:spcAft>
                          <a:spcPts val="200"/>
                        </a:spcAft>
                      </a:pPr>
                      <a:r>
                        <a:rPr lang="en-GB" sz="1400" dirty="0">
                          <a:effectLst/>
                          <a:latin typeface="Arial" panose="020B0604020202020204" pitchFamily="34" charset="0"/>
                          <a:cs typeface="Arial" panose="020B0604020202020204" pitchFamily="34" charset="0"/>
                        </a:rPr>
                        <a:t>(16-29)</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70.2 (4,917/7,002)</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73.5 (4,972/6,769)</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a:effectLst/>
                          <a:latin typeface="Arial" panose="020B0604020202020204" pitchFamily="34" charset="0"/>
                          <a:cs typeface="Arial" panose="020B0604020202020204" pitchFamily="34" charset="0"/>
                        </a:rPr>
                        <a:t>1.31 (1.05, 1.63)</a:t>
                      </a:r>
                      <a:endPar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0.02</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4238420909"/>
                  </a:ext>
                </a:extLst>
              </a:tr>
              <a:tr h="620134">
                <a:tc>
                  <a:txBody>
                    <a:bodyPr/>
                    <a:lstStyle/>
                    <a:p>
                      <a:pPr>
                        <a:spcBef>
                          <a:spcPts val="200"/>
                        </a:spcBef>
                        <a:spcAft>
                          <a:spcPts val="200"/>
                        </a:spcAft>
                      </a:pPr>
                      <a:r>
                        <a:rPr lang="en-GB" sz="1400">
                          <a:effectLst/>
                          <a:latin typeface="Arial" panose="020B0604020202020204" pitchFamily="34" charset="0"/>
                          <a:cs typeface="Arial" panose="020B0604020202020204" pitchFamily="34" charset="0"/>
                        </a:rPr>
                        <a:t>Older adults (30+)</a:t>
                      </a:r>
                      <a:endPar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60.2 (4,035/6,704)</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62.4 (4,055/6,498)</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a:effectLst/>
                          <a:latin typeface="Arial" panose="020B0604020202020204" pitchFamily="34" charset="0"/>
                          <a:cs typeface="Arial" panose="020B0604020202020204" pitchFamily="34" charset="0"/>
                        </a:rPr>
                        <a:t>1.22 (0.98, 1.52)</a:t>
                      </a:r>
                      <a:endParaRPr lang="en-GB" sz="140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0.07</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3466193830"/>
                  </a:ext>
                </a:extLst>
              </a:tr>
              <a:tr h="620134">
                <a:tc>
                  <a:txBody>
                    <a:bodyPr/>
                    <a:lstStyle/>
                    <a:p>
                      <a:pPr>
                        <a:spcBef>
                          <a:spcPts val="200"/>
                        </a:spcBef>
                        <a:spcAft>
                          <a:spcPts val="200"/>
                        </a:spcAft>
                      </a:pPr>
                      <a:r>
                        <a:rPr lang="en-GB" sz="1400" dirty="0">
                          <a:effectLst/>
                          <a:latin typeface="Arial" panose="020B0604020202020204" pitchFamily="34" charset="0"/>
                          <a:cs typeface="Arial" panose="020B0604020202020204" pitchFamily="34" charset="0"/>
                        </a:rPr>
                        <a:t>Resident in R1 and R2, and</a:t>
                      </a:r>
                      <a:r>
                        <a:rPr lang="en-GB" sz="1400" baseline="0" dirty="0">
                          <a:effectLst/>
                          <a:latin typeface="Arial" panose="020B0604020202020204" pitchFamily="34" charset="0"/>
                          <a:cs typeface="Arial" panose="020B0604020202020204" pitchFamily="34" charset="0"/>
                        </a:rPr>
                        <a:t> not previously tested</a:t>
                      </a:r>
                      <a:r>
                        <a:rPr lang="en-GB" sz="1400" dirty="0">
                          <a:effectLst/>
                          <a:latin typeface="Arial" panose="020B0604020202020204" pitchFamily="34" charset="0"/>
                          <a:cs typeface="Arial" panose="020B0604020202020204" pitchFamily="34" charset="0"/>
                        </a:rPr>
                        <a:t> in R1 or R2</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20.6 (117/567)</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29.7 (173/583)</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kern="1200" dirty="0">
                          <a:effectLst/>
                          <a:latin typeface="Arial" panose="020B0604020202020204" pitchFamily="34" charset="0"/>
                          <a:cs typeface="Arial" panose="020B0604020202020204" pitchFamily="34" charset="0"/>
                        </a:rPr>
                        <a:t>1.76 (1.25,2.48)</a:t>
                      </a:r>
                      <a:endParaRPr lang="en-GB" sz="1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n-GB" sz="1400" dirty="0">
                          <a:effectLst/>
                          <a:latin typeface="Arial" panose="020B0604020202020204" pitchFamily="34" charset="0"/>
                          <a:cs typeface="Arial" panose="020B0604020202020204" pitchFamily="34" charset="0"/>
                        </a:rPr>
                        <a:t>0.001</a:t>
                      </a: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 xmlns:a16="http://schemas.microsoft.com/office/drawing/2014/main" val="1995628315"/>
                  </a:ext>
                </a:extLst>
              </a:tr>
            </a:tbl>
          </a:graphicData>
        </a:graphic>
      </p:graphicFrame>
      <p:grpSp>
        <p:nvGrpSpPr>
          <p:cNvPr id="3" name="Group 2">
            <a:extLst>
              <a:ext uri="{FF2B5EF4-FFF2-40B4-BE49-F238E27FC236}">
                <a16:creationId xmlns="" xmlns:a16="http://schemas.microsoft.com/office/drawing/2014/main" id="{F292056E-FACE-41F7-B196-CE7C2AF9423C}"/>
              </a:ext>
            </a:extLst>
          </p:cNvPr>
          <p:cNvGrpSpPr/>
          <p:nvPr/>
        </p:nvGrpSpPr>
        <p:grpSpPr>
          <a:xfrm>
            <a:off x="232793" y="3810000"/>
            <a:ext cx="8604354" cy="2527665"/>
            <a:chOff x="159345" y="3783037"/>
            <a:chExt cx="8604354" cy="2527665"/>
          </a:xfrm>
        </p:grpSpPr>
        <p:sp>
          <p:nvSpPr>
            <p:cNvPr id="13" name="Rectangle 12">
              <a:extLst>
                <a:ext uri="{FF2B5EF4-FFF2-40B4-BE49-F238E27FC236}">
                  <a16:creationId xmlns="" xmlns:a16="http://schemas.microsoft.com/office/drawing/2014/main" id="{B7F526B6-899B-40C5-91CE-4DD52CEDC4F7}"/>
                </a:ext>
              </a:extLst>
            </p:cNvPr>
            <p:cNvSpPr/>
            <p:nvPr/>
          </p:nvSpPr>
          <p:spPr>
            <a:xfrm>
              <a:off x="175986" y="4572000"/>
              <a:ext cx="8587713" cy="5021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 xmlns:a16="http://schemas.microsoft.com/office/drawing/2014/main" id="{F3191E72-106C-4593-8D6C-FC78E38251B6}"/>
                </a:ext>
              </a:extLst>
            </p:cNvPr>
            <p:cNvSpPr/>
            <p:nvPr/>
          </p:nvSpPr>
          <p:spPr>
            <a:xfrm>
              <a:off x="159346" y="3783037"/>
              <a:ext cx="8587713" cy="502178"/>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 xmlns:a16="http://schemas.microsoft.com/office/drawing/2014/main" id="{ABF96F68-7603-409C-8F74-DF793BBD9656}"/>
                </a:ext>
              </a:extLst>
            </p:cNvPr>
            <p:cNvSpPr/>
            <p:nvPr/>
          </p:nvSpPr>
          <p:spPr>
            <a:xfrm>
              <a:off x="159345" y="5664711"/>
              <a:ext cx="8587713" cy="64599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418039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5ED21D-831F-48E5-9CC4-02DBEEA4F268}"/>
              </a:ext>
            </a:extLst>
          </p:cNvPr>
          <p:cNvSpPr>
            <a:spLocks noGrp="1"/>
          </p:cNvSpPr>
          <p:nvPr>
            <p:ph type="title"/>
          </p:nvPr>
        </p:nvSpPr>
        <p:spPr>
          <a:xfrm>
            <a:off x="484094" y="79493"/>
            <a:ext cx="8229600" cy="1143000"/>
          </a:xfrm>
        </p:spPr>
        <p:txBody>
          <a:bodyPr>
            <a:normAutofit fontScale="90000"/>
          </a:bodyPr>
          <a:lstStyle/>
          <a:p>
            <a:r>
              <a:rPr lang="en-US" sz="3100" dirty="0"/>
              <a:t>Effectiveness of Community-Based Support </a:t>
            </a:r>
            <a:br>
              <a:rPr lang="en-US" sz="3100" dirty="0"/>
            </a:br>
            <a:r>
              <a:rPr lang="en-US" sz="3100" dirty="0"/>
              <a:t>for Youth on ART</a:t>
            </a:r>
            <a:r>
              <a:rPr lang="en-US" dirty="0"/>
              <a:t/>
            </a:r>
            <a:br>
              <a:rPr lang="en-US" dirty="0"/>
            </a:br>
            <a:r>
              <a:rPr lang="en-US" sz="2200" i="1" dirty="0" err="1">
                <a:solidFill>
                  <a:schemeClr val="tx1"/>
                </a:solidFill>
              </a:rPr>
              <a:t>Fatti</a:t>
            </a:r>
            <a:r>
              <a:rPr lang="en-US" sz="2200" i="1" dirty="0">
                <a:solidFill>
                  <a:schemeClr val="tx1"/>
                </a:solidFill>
              </a:rPr>
              <a:t> G et al.  9</a:t>
            </a:r>
            <a:r>
              <a:rPr lang="en-US" sz="2200" i="1" baseline="30000" dirty="0">
                <a:solidFill>
                  <a:schemeClr val="tx1"/>
                </a:solidFill>
              </a:rPr>
              <a:t>th</a:t>
            </a:r>
            <a:r>
              <a:rPr lang="en-US" sz="2200" i="1" dirty="0">
                <a:solidFill>
                  <a:schemeClr val="tx1"/>
                </a:solidFill>
              </a:rPr>
              <a:t> IAS Conference, Paris, 2017 Abs. MOPDD0105</a:t>
            </a:r>
            <a:endParaRPr lang="en-US" sz="2200" dirty="0"/>
          </a:p>
        </p:txBody>
      </p:sp>
      <p:sp>
        <p:nvSpPr>
          <p:cNvPr id="3" name="Content Placeholder 2">
            <a:extLst>
              <a:ext uri="{FF2B5EF4-FFF2-40B4-BE49-F238E27FC236}">
                <a16:creationId xmlns="" xmlns:a16="http://schemas.microsoft.com/office/drawing/2014/main" id="{B17EDE88-0BEB-40DC-84C2-E945FDABEDD1}"/>
              </a:ext>
            </a:extLst>
          </p:cNvPr>
          <p:cNvSpPr>
            <a:spLocks noGrp="1"/>
          </p:cNvSpPr>
          <p:nvPr>
            <p:ph idx="1"/>
          </p:nvPr>
        </p:nvSpPr>
        <p:spPr>
          <a:xfrm>
            <a:off x="39107" y="1269695"/>
            <a:ext cx="8699384" cy="1512361"/>
          </a:xfrm>
        </p:spPr>
        <p:txBody>
          <a:bodyPr>
            <a:normAutofit/>
          </a:bodyPr>
          <a:lstStyle/>
          <a:p>
            <a:pPr>
              <a:lnSpc>
                <a:spcPct val="103000"/>
              </a:lnSpc>
            </a:pPr>
            <a:r>
              <a:rPr lang="en-ZA" sz="1800" b="1" dirty="0"/>
              <a:t>Aim: </a:t>
            </a:r>
            <a:r>
              <a:rPr lang="en-ZA" sz="1800" dirty="0"/>
              <a:t>Measure effectiveness and cost-effectiveness of a large community-based support (CBS) program for adolescents and youth receiving ART in South Africa.</a:t>
            </a:r>
          </a:p>
          <a:p>
            <a:pPr>
              <a:lnSpc>
                <a:spcPct val="103000"/>
              </a:lnSpc>
            </a:pPr>
            <a:r>
              <a:rPr lang="en-ZA" sz="1800" b="1" dirty="0"/>
              <a:t>Study design: </a:t>
            </a:r>
            <a:r>
              <a:rPr lang="en-ZA" sz="1800" dirty="0"/>
              <a:t>Cohort study including 6,706 adolescents &amp; youth initiating ART at 47 facilities, followed for 9,215 PY.</a:t>
            </a:r>
          </a:p>
          <a:p>
            <a:pPr>
              <a:lnSpc>
                <a:spcPct val="103000"/>
              </a:lnSpc>
            </a:pPr>
            <a:endParaRPr lang="en-US" sz="1800" dirty="0"/>
          </a:p>
        </p:txBody>
      </p:sp>
      <p:grpSp>
        <p:nvGrpSpPr>
          <p:cNvPr id="15" name="Group 14">
            <a:extLst>
              <a:ext uri="{FF2B5EF4-FFF2-40B4-BE49-F238E27FC236}">
                <a16:creationId xmlns="" xmlns:a16="http://schemas.microsoft.com/office/drawing/2014/main" id="{69AD4323-AE06-44E0-A274-AE4E28FA4DE6}"/>
              </a:ext>
            </a:extLst>
          </p:cNvPr>
          <p:cNvGrpSpPr/>
          <p:nvPr/>
        </p:nvGrpSpPr>
        <p:grpSpPr>
          <a:xfrm>
            <a:off x="484094" y="2546278"/>
            <a:ext cx="8970503" cy="3931733"/>
            <a:chOff x="484094" y="2546278"/>
            <a:chExt cx="8970503" cy="3931733"/>
          </a:xfrm>
        </p:grpSpPr>
        <p:grpSp>
          <p:nvGrpSpPr>
            <p:cNvPr id="13" name="Group 12">
              <a:extLst>
                <a:ext uri="{FF2B5EF4-FFF2-40B4-BE49-F238E27FC236}">
                  <a16:creationId xmlns="" xmlns:a16="http://schemas.microsoft.com/office/drawing/2014/main" id="{8534D3BE-351F-4665-86E2-C4DE6DAD5034}"/>
                </a:ext>
              </a:extLst>
            </p:cNvPr>
            <p:cNvGrpSpPr/>
            <p:nvPr/>
          </p:nvGrpSpPr>
          <p:grpSpPr>
            <a:xfrm>
              <a:off x="565187" y="2811681"/>
              <a:ext cx="3805107" cy="3666330"/>
              <a:chOff x="601909" y="3040602"/>
              <a:chExt cx="3805107" cy="3666330"/>
            </a:xfrm>
          </p:grpSpPr>
          <p:pic>
            <p:nvPicPr>
              <p:cNvPr id="4" name="Picture 7">
                <a:extLst>
                  <a:ext uri="{FF2B5EF4-FFF2-40B4-BE49-F238E27FC236}">
                    <a16:creationId xmlns="" xmlns:a16="http://schemas.microsoft.com/office/drawing/2014/main" id="{AD16D148-C6F4-4EB9-872A-9B4FAC2663F8}"/>
                  </a:ext>
                </a:extLst>
              </p:cNvPr>
              <p:cNvPicPr>
                <a:picLocks noChangeAspect="1" noChangeArrowheads="1"/>
              </p:cNvPicPr>
              <p:nvPr/>
            </p:nvPicPr>
            <p:blipFill>
              <a:blip r:embed="rId2" cstate="print"/>
              <a:srcRect/>
              <a:stretch>
                <a:fillRect/>
              </a:stretch>
            </p:blipFill>
            <p:spPr bwMode="auto">
              <a:xfrm>
                <a:off x="601909" y="3040602"/>
                <a:ext cx="3519677" cy="3666330"/>
              </a:xfrm>
              <a:prstGeom prst="rect">
                <a:avLst/>
              </a:prstGeom>
              <a:noFill/>
              <a:ln w="9525">
                <a:noFill/>
                <a:miter lim="800000"/>
                <a:headEnd/>
                <a:tailEnd/>
              </a:ln>
              <a:effectLst/>
            </p:spPr>
          </p:pic>
          <p:sp>
            <p:nvSpPr>
              <p:cNvPr id="6" name="Rectangle 5">
                <a:extLst>
                  <a:ext uri="{FF2B5EF4-FFF2-40B4-BE49-F238E27FC236}">
                    <a16:creationId xmlns="" xmlns:a16="http://schemas.microsoft.com/office/drawing/2014/main" id="{B1D11106-C4A9-4FAB-9FB5-A00C5E25B81C}"/>
                  </a:ext>
                </a:extLst>
              </p:cNvPr>
              <p:cNvSpPr/>
              <p:nvPr/>
            </p:nvSpPr>
            <p:spPr>
              <a:xfrm>
                <a:off x="978015" y="3558775"/>
                <a:ext cx="3429001" cy="276999"/>
              </a:xfrm>
              <a:prstGeom prst="rect">
                <a:avLst/>
              </a:prstGeom>
            </p:spPr>
            <p:txBody>
              <a:bodyPr wrap="square">
                <a:spAutoFit/>
              </a:bodyPr>
              <a:lstStyle/>
              <a:p>
                <a:r>
                  <a:rPr lang="en-ZA" sz="1200" dirty="0" err="1">
                    <a:latin typeface="Arial" pitchFamily="34" charset="0"/>
                    <a:cs typeface="Arial" pitchFamily="34" charset="0"/>
                  </a:rPr>
                  <a:t>aHR</a:t>
                </a:r>
                <a:r>
                  <a:rPr lang="en-ZA" sz="1200" dirty="0">
                    <a:latin typeface="Arial" pitchFamily="34" charset="0"/>
                    <a:cs typeface="Arial" pitchFamily="34" charset="0"/>
                  </a:rPr>
                  <a:t>: 0.60 (95% CI: 0.51-0.71); p&lt;0.0001 </a:t>
                </a:r>
              </a:p>
            </p:txBody>
          </p:sp>
        </p:grpSp>
        <p:grpSp>
          <p:nvGrpSpPr>
            <p:cNvPr id="14" name="Group 13">
              <a:extLst>
                <a:ext uri="{FF2B5EF4-FFF2-40B4-BE49-F238E27FC236}">
                  <a16:creationId xmlns="" xmlns:a16="http://schemas.microsoft.com/office/drawing/2014/main" id="{8A1C5602-8E38-42AE-825A-978E20BBE962}"/>
                </a:ext>
              </a:extLst>
            </p:cNvPr>
            <p:cNvGrpSpPr/>
            <p:nvPr/>
          </p:nvGrpSpPr>
          <p:grpSpPr>
            <a:xfrm>
              <a:off x="4953000" y="2823565"/>
              <a:ext cx="4501597" cy="3593179"/>
              <a:chOff x="5024801" y="3113753"/>
              <a:chExt cx="4501597" cy="3593179"/>
            </a:xfrm>
          </p:grpSpPr>
          <p:pic>
            <p:nvPicPr>
              <p:cNvPr id="9" name="Picture 6">
                <a:extLst>
                  <a:ext uri="{FF2B5EF4-FFF2-40B4-BE49-F238E27FC236}">
                    <a16:creationId xmlns="" xmlns:a16="http://schemas.microsoft.com/office/drawing/2014/main" id="{DE3FA93F-D4FE-42BA-A4EF-877122818A39}"/>
                  </a:ext>
                </a:extLst>
              </p:cNvPr>
              <p:cNvPicPr>
                <a:picLocks noChangeAspect="1" noChangeArrowheads="1"/>
              </p:cNvPicPr>
              <p:nvPr/>
            </p:nvPicPr>
            <p:blipFill>
              <a:blip r:embed="rId3" cstate="print"/>
              <a:srcRect/>
              <a:stretch>
                <a:fillRect/>
              </a:stretch>
            </p:blipFill>
            <p:spPr bwMode="auto">
              <a:xfrm>
                <a:off x="5024801" y="3113753"/>
                <a:ext cx="3520784" cy="3593179"/>
              </a:xfrm>
              <a:prstGeom prst="rect">
                <a:avLst/>
              </a:prstGeom>
              <a:noFill/>
              <a:ln w="9525">
                <a:noFill/>
                <a:miter lim="800000"/>
                <a:headEnd/>
                <a:tailEnd/>
              </a:ln>
              <a:effectLst/>
            </p:spPr>
          </p:pic>
          <p:sp>
            <p:nvSpPr>
              <p:cNvPr id="10" name="Rectangle 9">
                <a:extLst>
                  <a:ext uri="{FF2B5EF4-FFF2-40B4-BE49-F238E27FC236}">
                    <a16:creationId xmlns="" xmlns:a16="http://schemas.microsoft.com/office/drawing/2014/main" id="{5239EF08-3D38-4DA5-B8B6-2FA2DDA83AF3}"/>
                  </a:ext>
                </a:extLst>
              </p:cNvPr>
              <p:cNvSpPr/>
              <p:nvPr/>
            </p:nvSpPr>
            <p:spPr>
              <a:xfrm>
                <a:off x="5411598" y="3571596"/>
                <a:ext cx="4114800" cy="276999"/>
              </a:xfrm>
              <a:prstGeom prst="rect">
                <a:avLst/>
              </a:prstGeom>
            </p:spPr>
            <p:txBody>
              <a:bodyPr wrap="square">
                <a:spAutoFit/>
              </a:bodyPr>
              <a:lstStyle/>
              <a:p>
                <a:r>
                  <a:rPr lang="en-ZA" sz="1200" dirty="0">
                    <a:latin typeface="Arial" pitchFamily="34" charset="0"/>
                    <a:cs typeface="Arial" pitchFamily="34" charset="0"/>
                  </a:rPr>
                  <a:t>aHR: 0.52 (95% CI: 0.37-0.73); P&lt;0.0001 </a:t>
                </a:r>
              </a:p>
            </p:txBody>
          </p:sp>
        </p:grpSp>
        <p:sp>
          <p:nvSpPr>
            <p:cNvPr id="11" name="TextBox 10">
              <a:extLst>
                <a:ext uri="{FF2B5EF4-FFF2-40B4-BE49-F238E27FC236}">
                  <a16:creationId xmlns="" xmlns:a16="http://schemas.microsoft.com/office/drawing/2014/main" id="{59AF5F11-0E02-40BB-BE9A-2C197A9AE772}"/>
                </a:ext>
              </a:extLst>
            </p:cNvPr>
            <p:cNvSpPr txBox="1"/>
            <p:nvPr/>
          </p:nvSpPr>
          <p:spPr>
            <a:xfrm>
              <a:off x="484094" y="2546278"/>
              <a:ext cx="7772400" cy="338554"/>
            </a:xfrm>
            <a:prstGeom prst="rect">
              <a:avLst/>
            </a:prstGeom>
            <a:noFill/>
          </p:spPr>
          <p:txBody>
            <a:bodyPr wrap="square" rtlCol="0">
              <a:spAutoFit/>
            </a:bodyPr>
            <a:lstStyle/>
            <a:p>
              <a:r>
                <a:rPr lang="en-ZA" sz="1600" b="1" dirty="0">
                  <a:latin typeface="Arial" pitchFamily="34" charset="0"/>
                  <a:cs typeface="Arial" pitchFamily="34" charset="0"/>
                </a:rPr>
                <a:t>             Loss to follow-up				 Mortality</a:t>
              </a:r>
            </a:p>
          </p:txBody>
        </p:sp>
      </p:grpSp>
      <p:cxnSp>
        <p:nvCxnSpPr>
          <p:cNvPr id="12" name="Straight Connector 11">
            <a:extLst>
              <a:ext uri="{FF2B5EF4-FFF2-40B4-BE49-F238E27FC236}">
                <a16:creationId xmlns="" xmlns:a16="http://schemas.microsoft.com/office/drawing/2014/main" id="{BF84AE71-4378-47E6-83F0-FD7C6C744D8D}"/>
              </a:ext>
            </a:extLst>
          </p:cNvPr>
          <p:cNvCxnSpPr>
            <a:cxnSpLocks/>
          </p:cNvCxnSpPr>
          <p:nvPr/>
        </p:nvCxnSpPr>
        <p:spPr>
          <a:xfrm flipV="1">
            <a:off x="0" y="1212292"/>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 xmlns:a16="http://schemas.microsoft.com/office/drawing/2014/main" id="{BA152712-68A9-4FAC-830F-32647F907795}"/>
              </a:ext>
            </a:extLst>
          </p:cNvPr>
          <p:cNvPicPr>
            <a:picLocks noChangeAspect="1"/>
          </p:cNvPicPr>
          <p:nvPr/>
        </p:nvPicPr>
        <p:blipFill>
          <a:blip r:embed="rId4"/>
          <a:stretch>
            <a:fillRect/>
          </a:stretch>
        </p:blipFill>
        <p:spPr>
          <a:xfrm>
            <a:off x="127233" y="182437"/>
            <a:ext cx="831475" cy="808163"/>
          </a:xfrm>
          <a:prstGeom prst="rect">
            <a:avLst/>
          </a:prstGeom>
        </p:spPr>
      </p:pic>
    </p:spTree>
    <p:extLst>
      <p:ext uri="{BB962C8B-B14F-4D97-AF65-F5344CB8AC3E}">
        <p14:creationId xmlns:p14="http://schemas.microsoft.com/office/powerpoint/2010/main" val="812386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228600" y="1602025"/>
          <a:ext cx="4038600" cy="4817512"/>
        </p:xfrm>
        <a:graphic>
          <a:graphicData uri="http://schemas.openxmlformats.org/drawingml/2006/table">
            <a:tbl>
              <a:tblPr firstRow="1" bandRow="1">
                <a:tableStyleId>{5C22544A-7EE6-4342-B048-85BDC9FD1C3A}</a:tableStyleId>
              </a:tblPr>
              <a:tblGrid>
                <a:gridCol w="1905000">
                  <a:extLst>
                    <a:ext uri="{9D8B030D-6E8A-4147-A177-3AD203B41FA5}">
                      <a16:colId xmlns="" xmlns:a16="http://schemas.microsoft.com/office/drawing/2014/main" val="20000"/>
                    </a:ext>
                  </a:extLst>
                </a:gridCol>
                <a:gridCol w="2133600">
                  <a:extLst>
                    <a:ext uri="{9D8B030D-6E8A-4147-A177-3AD203B41FA5}">
                      <a16:colId xmlns="" xmlns:a16="http://schemas.microsoft.com/office/drawing/2014/main" val="20001"/>
                    </a:ext>
                  </a:extLst>
                </a:gridCol>
              </a:tblGrid>
              <a:tr h="671875">
                <a:tc>
                  <a:txBody>
                    <a:bodyPr/>
                    <a:lstStyle/>
                    <a:p>
                      <a:pPr>
                        <a:lnSpc>
                          <a:spcPct val="150000"/>
                        </a:lnSpc>
                        <a:spcAft>
                          <a:spcPts val="0"/>
                        </a:spcAft>
                      </a:pPr>
                      <a:r>
                        <a:rPr lang="en-ZA" sz="1300" b="0" dirty="0">
                          <a:solidFill>
                            <a:schemeClr val="bg1"/>
                          </a:solidFill>
                          <a:latin typeface="Arial"/>
                          <a:ea typeface="Calibri"/>
                        </a:rPr>
                        <a:t>Item</a:t>
                      </a:r>
                    </a:p>
                  </a:txBody>
                  <a:tcPr marL="68580" marR="68580" marT="0" marB="0"/>
                </a:tc>
                <a:tc>
                  <a:txBody>
                    <a:bodyPr/>
                    <a:lstStyle/>
                    <a:p>
                      <a:pPr>
                        <a:lnSpc>
                          <a:spcPct val="150000"/>
                        </a:lnSpc>
                        <a:spcAft>
                          <a:spcPts val="0"/>
                        </a:spcAft>
                      </a:pPr>
                      <a:r>
                        <a:rPr lang="en-ZA" sz="1300" b="0" dirty="0">
                          <a:solidFill>
                            <a:schemeClr val="bg1"/>
                          </a:solidFill>
                          <a:latin typeface="Arial"/>
                          <a:ea typeface="Calibri"/>
                        </a:rPr>
                        <a:t>Average costs per patient-year supported, US$ (%)</a:t>
                      </a:r>
                    </a:p>
                  </a:txBody>
                  <a:tcPr marL="68580" marR="68580" marT="0" marB="0"/>
                </a:tc>
                <a:extLst>
                  <a:ext uri="{0D108BD9-81ED-4DB2-BD59-A6C34878D82A}">
                    <a16:rowId xmlns="" xmlns:a16="http://schemas.microsoft.com/office/drawing/2014/main" val="10000"/>
                  </a:ext>
                </a:extLst>
              </a:tr>
              <a:tr h="372412">
                <a:tc>
                  <a:txBody>
                    <a:bodyPr/>
                    <a:lstStyle/>
                    <a:p>
                      <a:pPr>
                        <a:lnSpc>
                          <a:spcPct val="150000"/>
                        </a:lnSpc>
                        <a:spcAft>
                          <a:spcPts val="0"/>
                        </a:spcAft>
                      </a:pPr>
                      <a:r>
                        <a:rPr lang="en-ZA" sz="1300" b="0">
                          <a:solidFill>
                            <a:srgbClr val="000000"/>
                          </a:solidFill>
                          <a:latin typeface="Arial"/>
                          <a:ea typeface="Calibri"/>
                        </a:rPr>
                        <a:t>Human Resources</a:t>
                      </a:r>
                      <a:endParaRPr lang="en-ZA" sz="1300" b="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$41.83 (84.4%)</a:t>
                      </a:r>
                      <a:endParaRPr lang="en-ZA" sz="1300" b="0" dirty="0">
                        <a:latin typeface="Arial"/>
                        <a:ea typeface="Calibri"/>
                      </a:endParaRPr>
                    </a:p>
                  </a:txBody>
                  <a:tcPr marL="68580" marR="68580" marT="0" marB="0"/>
                </a:tc>
                <a:extLst>
                  <a:ext uri="{0D108BD9-81ED-4DB2-BD59-A6C34878D82A}">
                    <a16:rowId xmlns="" xmlns:a16="http://schemas.microsoft.com/office/drawing/2014/main" val="10001"/>
                  </a:ext>
                </a:extLst>
              </a:tr>
              <a:tr h="372412">
                <a:tc>
                  <a:txBody>
                    <a:bodyPr/>
                    <a:lstStyle/>
                    <a:p>
                      <a:pPr>
                        <a:lnSpc>
                          <a:spcPct val="150000"/>
                        </a:lnSpc>
                        <a:spcAft>
                          <a:spcPts val="0"/>
                        </a:spcAft>
                      </a:pPr>
                      <a:r>
                        <a:rPr lang="en-ZA" sz="1300" b="0" dirty="0">
                          <a:solidFill>
                            <a:srgbClr val="000000"/>
                          </a:solidFill>
                          <a:latin typeface="Arial"/>
                          <a:ea typeface="Calibri"/>
                        </a:rPr>
                        <a:t>Training</a:t>
                      </a:r>
                      <a:endParaRPr lang="en-ZA" sz="1300" b="0" dirty="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$5.97 (12.1%)</a:t>
                      </a:r>
                      <a:endParaRPr lang="en-ZA" sz="1300" b="0" dirty="0">
                        <a:latin typeface="Arial"/>
                        <a:ea typeface="Calibri"/>
                      </a:endParaRPr>
                    </a:p>
                  </a:txBody>
                  <a:tcPr marL="68580" marR="68580" marT="0" marB="0"/>
                </a:tc>
                <a:extLst>
                  <a:ext uri="{0D108BD9-81ED-4DB2-BD59-A6C34878D82A}">
                    <a16:rowId xmlns="" xmlns:a16="http://schemas.microsoft.com/office/drawing/2014/main" val="10002"/>
                  </a:ext>
                </a:extLst>
              </a:tr>
              <a:tr h="512113">
                <a:tc>
                  <a:txBody>
                    <a:bodyPr/>
                    <a:lstStyle/>
                    <a:p>
                      <a:pPr>
                        <a:lnSpc>
                          <a:spcPct val="150000"/>
                        </a:lnSpc>
                        <a:spcAft>
                          <a:spcPts val="0"/>
                        </a:spcAft>
                      </a:pPr>
                      <a:r>
                        <a:rPr lang="en-ZA" sz="1300" b="0">
                          <a:solidFill>
                            <a:srgbClr val="000000"/>
                          </a:solidFill>
                          <a:latin typeface="Arial"/>
                          <a:ea typeface="Calibri"/>
                        </a:rPr>
                        <a:t>Infrastructure and equipment</a:t>
                      </a:r>
                      <a:endParaRPr lang="en-ZA" sz="1300" b="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$0.02 (0.05%)</a:t>
                      </a:r>
                      <a:endParaRPr lang="en-ZA" sz="1300" b="0" dirty="0">
                        <a:latin typeface="Arial"/>
                        <a:ea typeface="Calibri"/>
                      </a:endParaRPr>
                    </a:p>
                  </a:txBody>
                  <a:tcPr marL="68580" marR="68580" marT="0" marB="0"/>
                </a:tc>
                <a:extLst>
                  <a:ext uri="{0D108BD9-81ED-4DB2-BD59-A6C34878D82A}">
                    <a16:rowId xmlns="" xmlns:a16="http://schemas.microsoft.com/office/drawing/2014/main" val="10003"/>
                  </a:ext>
                </a:extLst>
              </a:tr>
              <a:tr h="492232">
                <a:tc>
                  <a:txBody>
                    <a:bodyPr/>
                    <a:lstStyle/>
                    <a:p>
                      <a:pPr>
                        <a:lnSpc>
                          <a:spcPct val="150000"/>
                        </a:lnSpc>
                        <a:spcAft>
                          <a:spcPts val="0"/>
                        </a:spcAft>
                      </a:pPr>
                      <a:r>
                        <a:rPr lang="en-ZA" sz="1300" b="0" dirty="0">
                          <a:solidFill>
                            <a:srgbClr val="000000"/>
                          </a:solidFill>
                          <a:latin typeface="Arial"/>
                          <a:ea typeface="Calibri"/>
                        </a:rPr>
                        <a:t>Clothing for CBS-workers</a:t>
                      </a:r>
                      <a:endParaRPr lang="en-ZA" sz="1300" b="0" dirty="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$0.15 (0.3%)</a:t>
                      </a:r>
                      <a:endParaRPr lang="en-ZA" sz="1300" b="0" dirty="0">
                        <a:latin typeface="Arial"/>
                        <a:ea typeface="Calibri"/>
                      </a:endParaRPr>
                    </a:p>
                  </a:txBody>
                  <a:tcPr marL="68580" marR="68580" marT="0" marB="0"/>
                </a:tc>
                <a:extLst>
                  <a:ext uri="{0D108BD9-81ED-4DB2-BD59-A6C34878D82A}">
                    <a16:rowId xmlns="" xmlns:a16="http://schemas.microsoft.com/office/drawing/2014/main" val="10004"/>
                  </a:ext>
                </a:extLst>
              </a:tr>
              <a:tr h="650961">
                <a:tc>
                  <a:txBody>
                    <a:bodyPr/>
                    <a:lstStyle/>
                    <a:p>
                      <a:pPr>
                        <a:lnSpc>
                          <a:spcPct val="150000"/>
                        </a:lnSpc>
                        <a:spcAft>
                          <a:spcPts val="0"/>
                        </a:spcAft>
                      </a:pPr>
                      <a:r>
                        <a:rPr lang="en-ZA" sz="1300" b="0">
                          <a:solidFill>
                            <a:srgbClr val="000000"/>
                          </a:solidFill>
                          <a:latin typeface="Arial"/>
                          <a:ea typeface="Calibri"/>
                        </a:rPr>
                        <a:t>Management and administration</a:t>
                      </a:r>
                      <a:endParaRPr lang="en-ZA" sz="1300" b="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$0.48 (1.0%)</a:t>
                      </a:r>
                      <a:endParaRPr lang="en-ZA" sz="1300" b="0" dirty="0">
                        <a:latin typeface="Arial"/>
                        <a:ea typeface="Calibri"/>
                      </a:endParaRPr>
                    </a:p>
                  </a:txBody>
                  <a:tcPr marL="68580" marR="68580" marT="0" marB="0"/>
                </a:tc>
                <a:extLst>
                  <a:ext uri="{0D108BD9-81ED-4DB2-BD59-A6C34878D82A}">
                    <a16:rowId xmlns="" xmlns:a16="http://schemas.microsoft.com/office/drawing/2014/main" val="10005"/>
                  </a:ext>
                </a:extLst>
              </a:tr>
              <a:tr h="546475">
                <a:tc>
                  <a:txBody>
                    <a:bodyPr/>
                    <a:lstStyle/>
                    <a:p>
                      <a:pPr>
                        <a:lnSpc>
                          <a:spcPct val="150000"/>
                        </a:lnSpc>
                        <a:spcAft>
                          <a:spcPts val="0"/>
                        </a:spcAft>
                      </a:pPr>
                      <a:r>
                        <a:rPr lang="en-ZA" sz="1300" b="0">
                          <a:solidFill>
                            <a:srgbClr val="000000"/>
                          </a:solidFill>
                          <a:latin typeface="Arial"/>
                          <a:ea typeface="Calibri"/>
                        </a:rPr>
                        <a:t>Monitoring and evaluation</a:t>
                      </a:r>
                      <a:endParaRPr lang="en-ZA" sz="1300" b="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$0.10 (0.2%)</a:t>
                      </a:r>
                      <a:endParaRPr lang="en-ZA" sz="1300" b="0" dirty="0">
                        <a:latin typeface="Arial"/>
                        <a:ea typeface="Calibri"/>
                      </a:endParaRPr>
                    </a:p>
                  </a:txBody>
                  <a:tcPr marL="68580" marR="68580" marT="0" marB="0"/>
                </a:tc>
                <a:extLst>
                  <a:ext uri="{0D108BD9-81ED-4DB2-BD59-A6C34878D82A}">
                    <a16:rowId xmlns="" xmlns:a16="http://schemas.microsoft.com/office/drawing/2014/main" val="10006"/>
                  </a:ext>
                </a:extLst>
              </a:tr>
              <a:tr h="372412">
                <a:tc>
                  <a:txBody>
                    <a:bodyPr/>
                    <a:lstStyle/>
                    <a:p>
                      <a:pPr>
                        <a:lnSpc>
                          <a:spcPct val="150000"/>
                        </a:lnSpc>
                        <a:spcAft>
                          <a:spcPts val="0"/>
                        </a:spcAft>
                      </a:pPr>
                      <a:r>
                        <a:rPr lang="en-ZA" sz="1300" b="0">
                          <a:solidFill>
                            <a:srgbClr val="000000"/>
                          </a:solidFill>
                          <a:latin typeface="Arial"/>
                          <a:ea typeface="Calibri"/>
                        </a:rPr>
                        <a:t>Overhead costs</a:t>
                      </a:r>
                      <a:endParaRPr lang="en-ZA" sz="1300" b="0">
                        <a:latin typeface="Arial"/>
                        <a:ea typeface="Calibri"/>
                      </a:endParaRPr>
                    </a:p>
                  </a:txBody>
                  <a:tcPr marL="68580" marR="68580" marT="0" marB="0"/>
                </a:tc>
                <a:tc>
                  <a:txBody>
                    <a:bodyPr/>
                    <a:lstStyle/>
                    <a:p>
                      <a:pPr>
                        <a:lnSpc>
                          <a:spcPct val="150000"/>
                        </a:lnSpc>
                        <a:spcAft>
                          <a:spcPts val="0"/>
                        </a:spcAft>
                      </a:pPr>
                      <a:r>
                        <a:rPr lang="en-ZA" sz="1300" b="0" dirty="0">
                          <a:solidFill>
                            <a:srgbClr val="000000"/>
                          </a:solidFill>
                          <a:latin typeface="Arial"/>
                          <a:ea typeface="Calibri"/>
                        </a:rPr>
                        <a:t>$0.99 (2.0%)</a:t>
                      </a:r>
                      <a:endParaRPr lang="en-ZA" sz="1300" b="0" dirty="0">
                        <a:latin typeface="Arial"/>
                        <a:ea typeface="Calibri"/>
                      </a:endParaRPr>
                    </a:p>
                  </a:txBody>
                  <a:tcPr marL="68580" marR="68580" marT="0" marB="0"/>
                </a:tc>
                <a:extLst>
                  <a:ext uri="{0D108BD9-81ED-4DB2-BD59-A6C34878D82A}">
                    <a16:rowId xmlns="" xmlns:a16="http://schemas.microsoft.com/office/drawing/2014/main" val="10007"/>
                  </a:ext>
                </a:extLst>
              </a:tr>
              <a:tr h="581108">
                <a:tc>
                  <a:txBody>
                    <a:bodyPr/>
                    <a:lstStyle/>
                    <a:p>
                      <a:pPr>
                        <a:lnSpc>
                          <a:spcPct val="150000"/>
                        </a:lnSpc>
                        <a:spcAft>
                          <a:spcPts val="0"/>
                        </a:spcAft>
                      </a:pPr>
                      <a:r>
                        <a:rPr lang="en-ZA" sz="1300" b="1" dirty="0">
                          <a:solidFill>
                            <a:srgbClr val="000000"/>
                          </a:solidFill>
                          <a:latin typeface="Arial"/>
                          <a:ea typeface="Calibri"/>
                        </a:rPr>
                        <a:t>Total cost per patient supported/ year</a:t>
                      </a:r>
                      <a:endParaRPr lang="en-ZA" sz="1300" b="1" dirty="0">
                        <a:latin typeface="Arial"/>
                        <a:ea typeface="Calibri"/>
                      </a:endParaRPr>
                    </a:p>
                  </a:txBody>
                  <a:tcPr marL="68580" marR="68580" marT="0" marB="0"/>
                </a:tc>
                <a:tc>
                  <a:txBody>
                    <a:bodyPr/>
                    <a:lstStyle/>
                    <a:p>
                      <a:pPr>
                        <a:lnSpc>
                          <a:spcPct val="150000"/>
                        </a:lnSpc>
                        <a:spcAft>
                          <a:spcPts val="0"/>
                        </a:spcAft>
                      </a:pPr>
                      <a:r>
                        <a:rPr lang="en-ZA" sz="1300" b="1" dirty="0">
                          <a:solidFill>
                            <a:srgbClr val="000000"/>
                          </a:solidFill>
                          <a:latin typeface="Arial"/>
                          <a:ea typeface="Calibri"/>
                        </a:rPr>
                        <a:t>$49.50 (100.0%)</a:t>
                      </a:r>
                      <a:endParaRPr lang="en-ZA" sz="1300" b="1" dirty="0">
                        <a:latin typeface="Arial"/>
                        <a:ea typeface="Calibri"/>
                      </a:endParaRPr>
                    </a:p>
                  </a:txBody>
                  <a:tcPr marL="68580" marR="68580" marT="0" marB="0"/>
                </a:tc>
                <a:extLst>
                  <a:ext uri="{0D108BD9-81ED-4DB2-BD59-A6C34878D82A}">
                    <a16:rowId xmlns="" xmlns:a16="http://schemas.microsoft.com/office/drawing/2014/main" val="10008"/>
                  </a:ext>
                </a:extLst>
              </a:tr>
            </a:tbl>
          </a:graphicData>
        </a:graphic>
      </p:graphicFrame>
      <p:graphicFrame>
        <p:nvGraphicFramePr>
          <p:cNvPr id="8" name="Content Placeholder 3"/>
          <p:cNvGraphicFramePr>
            <a:graphicFrameLocks/>
          </p:cNvGraphicFramePr>
          <p:nvPr>
            <p:extLst/>
          </p:nvPr>
        </p:nvGraphicFramePr>
        <p:xfrm>
          <a:off x="4444571" y="1614691"/>
          <a:ext cx="4267200" cy="2826410"/>
        </p:xfrm>
        <a:graphic>
          <a:graphicData uri="http://schemas.openxmlformats.org/drawingml/2006/table">
            <a:tbl>
              <a:tblPr firstRow="1" bandRow="1">
                <a:tableStyleId>{5C22544A-7EE6-4342-B048-85BDC9FD1C3A}</a:tableStyleId>
              </a:tblPr>
              <a:tblGrid>
                <a:gridCol w="1005564">
                  <a:extLst>
                    <a:ext uri="{9D8B030D-6E8A-4147-A177-3AD203B41FA5}">
                      <a16:colId xmlns="" xmlns:a16="http://schemas.microsoft.com/office/drawing/2014/main" val="20000"/>
                    </a:ext>
                  </a:extLst>
                </a:gridCol>
                <a:gridCol w="1804858">
                  <a:extLst>
                    <a:ext uri="{9D8B030D-6E8A-4147-A177-3AD203B41FA5}">
                      <a16:colId xmlns="" xmlns:a16="http://schemas.microsoft.com/office/drawing/2014/main" val="20001"/>
                    </a:ext>
                  </a:extLst>
                </a:gridCol>
                <a:gridCol w="1456778">
                  <a:extLst>
                    <a:ext uri="{9D8B030D-6E8A-4147-A177-3AD203B41FA5}">
                      <a16:colId xmlns="" xmlns:a16="http://schemas.microsoft.com/office/drawing/2014/main" val="20002"/>
                    </a:ext>
                  </a:extLst>
                </a:gridCol>
              </a:tblGrid>
              <a:tr h="968045">
                <a:tc>
                  <a:txBody>
                    <a:bodyPr/>
                    <a:lstStyle/>
                    <a:p>
                      <a:pPr algn="ctr" fontAlgn="t"/>
                      <a:r>
                        <a:rPr lang="en-ZA" sz="1400" b="0" i="0" u="none" strike="noStrike" dirty="0">
                          <a:solidFill>
                            <a:schemeClr val="bg1"/>
                          </a:solidFill>
                          <a:latin typeface="Arial"/>
                        </a:rPr>
                        <a:t>Duration of ART (years)</a:t>
                      </a:r>
                    </a:p>
                  </a:txBody>
                  <a:tcPr marL="7315" marR="7315" marT="7315" marB="0"/>
                </a:tc>
                <a:tc>
                  <a:txBody>
                    <a:bodyPr/>
                    <a:lstStyle/>
                    <a:p>
                      <a:pPr algn="ctr" fontAlgn="t"/>
                      <a:r>
                        <a:rPr lang="en-ZA" sz="1400" b="0" i="0" u="none" strike="noStrike" dirty="0">
                          <a:solidFill>
                            <a:schemeClr val="bg1"/>
                          </a:solidFill>
                          <a:latin typeface="Arial"/>
                        </a:rPr>
                        <a:t>Effectiveness of intervention in reducing patient attrition (%)</a:t>
                      </a:r>
                    </a:p>
                  </a:txBody>
                  <a:tcPr marL="7315" marR="7315" marT="7315" marB="0"/>
                </a:tc>
                <a:tc>
                  <a:txBody>
                    <a:bodyPr/>
                    <a:lstStyle/>
                    <a:p>
                      <a:pPr algn="ctr" fontAlgn="t"/>
                      <a:r>
                        <a:rPr lang="en-ZA" sz="1400" b="0" i="0" u="none" strike="noStrike" dirty="0">
                          <a:solidFill>
                            <a:schemeClr val="bg1"/>
                          </a:solidFill>
                          <a:latin typeface="Arial"/>
                        </a:rPr>
                        <a:t>Cost-effectiveness ratio (US$/patient-loss averted)</a:t>
                      </a:r>
                    </a:p>
                  </a:txBody>
                  <a:tcPr marL="7315" marR="7315" marT="7315" marB="0"/>
                </a:tc>
                <a:extLst>
                  <a:ext uri="{0D108BD9-81ED-4DB2-BD59-A6C34878D82A}">
                    <a16:rowId xmlns="" xmlns:a16="http://schemas.microsoft.com/office/drawing/2014/main" val="10000"/>
                  </a:ext>
                </a:extLst>
              </a:tr>
              <a:tr h="365455">
                <a:tc>
                  <a:txBody>
                    <a:bodyPr/>
                    <a:lstStyle/>
                    <a:p>
                      <a:pPr algn="ctr" fontAlgn="t"/>
                      <a:r>
                        <a:rPr lang="en-ZA" sz="1400" b="0" i="0" u="none" strike="noStrike" dirty="0">
                          <a:solidFill>
                            <a:srgbClr val="000000"/>
                          </a:solidFill>
                          <a:latin typeface="Arial"/>
                        </a:rPr>
                        <a:t>1</a:t>
                      </a:r>
                    </a:p>
                  </a:txBody>
                  <a:tcPr marL="7315" marR="7315" marT="7315" marB="0"/>
                </a:tc>
                <a:tc>
                  <a:txBody>
                    <a:bodyPr/>
                    <a:lstStyle/>
                    <a:p>
                      <a:pPr algn="ctr" fontAlgn="t"/>
                      <a:r>
                        <a:rPr lang="en-ZA" sz="1400" b="0" i="0" u="none" strike="noStrike" dirty="0">
                          <a:solidFill>
                            <a:srgbClr val="000000"/>
                          </a:solidFill>
                          <a:latin typeface="Arial"/>
                        </a:rPr>
                        <a:t>42.2%</a:t>
                      </a:r>
                    </a:p>
                  </a:txBody>
                  <a:tcPr marL="7315" marR="7315" marT="7315" marB="0"/>
                </a:tc>
                <a:tc>
                  <a:txBody>
                    <a:bodyPr/>
                    <a:lstStyle/>
                    <a:p>
                      <a:pPr algn="ctr" fontAlgn="t"/>
                      <a:r>
                        <a:rPr lang="en-ZA" sz="1400" b="0" i="0" u="none" strike="noStrike" dirty="0">
                          <a:solidFill>
                            <a:srgbClr val="000000"/>
                          </a:solidFill>
                          <a:latin typeface="Arial"/>
                        </a:rPr>
                        <a:t>$600.7</a:t>
                      </a:r>
                    </a:p>
                  </a:txBody>
                  <a:tcPr marL="7315" marR="7315" marT="7315" marB="0"/>
                </a:tc>
                <a:extLst>
                  <a:ext uri="{0D108BD9-81ED-4DB2-BD59-A6C34878D82A}">
                    <a16:rowId xmlns="" xmlns:a16="http://schemas.microsoft.com/office/drawing/2014/main" val="10001"/>
                  </a:ext>
                </a:extLst>
              </a:tr>
              <a:tr h="349910">
                <a:tc>
                  <a:txBody>
                    <a:bodyPr/>
                    <a:lstStyle/>
                    <a:p>
                      <a:pPr algn="ctr" fontAlgn="t"/>
                      <a:r>
                        <a:rPr lang="en-ZA" sz="1400" b="0" i="0" u="none" strike="noStrike" dirty="0">
                          <a:solidFill>
                            <a:srgbClr val="000000"/>
                          </a:solidFill>
                          <a:latin typeface="Arial"/>
                        </a:rPr>
                        <a:t>2</a:t>
                      </a:r>
                    </a:p>
                  </a:txBody>
                  <a:tcPr marL="7315" marR="7315" marT="7315" marB="0"/>
                </a:tc>
                <a:tc>
                  <a:txBody>
                    <a:bodyPr/>
                    <a:lstStyle/>
                    <a:p>
                      <a:pPr algn="ctr" fontAlgn="t"/>
                      <a:r>
                        <a:rPr lang="en-ZA" sz="1400" b="0" i="0" u="none" strike="noStrike" dirty="0">
                          <a:solidFill>
                            <a:srgbClr val="000000"/>
                          </a:solidFill>
                          <a:latin typeface="Arial"/>
                        </a:rPr>
                        <a:t>40.3%</a:t>
                      </a:r>
                    </a:p>
                  </a:txBody>
                  <a:tcPr marL="7315" marR="7315" marT="7315" marB="0"/>
                </a:tc>
                <a:tc>
                  <a:txBody>
                    <a:bodyPr/>
                    <a:lstStyle/>
                    <a:p>
                      <a:pPr algn="ctr" fontAlgn="t"/>
                      <a:r>
                        <a:rPr lang="en-ZA" sz="1400" b="0" i="0" u="none" strike="noStrike" dirty="0">
                          <a:solidFill>
                            <a:srgbClr val="000000"/>
                          </a:solidFill>
                          <a:latin typeface="Arial"/>
                        </a:rPr>
                        <a:t>$776.3</a:t>
                      </a:r>
                    </a:p>
                  </a:txBody>
                  <a:tcPr marL="7315" marR="7315" marT="7315" marB="0"/>
                </a:tc>
                <a:extLst>
                  <a:ext uri="{0D108BD9-81ED-4DB2-BD59-A6C34878D82A}">
                    <a16:rowId xmlns="" xmlns:a16="http://schemas.microsoft.com/office/drawing/2014/main" val="10002"/>
                  </a:ext>
                </a:extLst>
              </a:tr>
              <a:tr h="381000">
                <a:tc>
                  <a:txBody>
                    <a:bodyPr/>
                    <a:lstStyle/>
                    <a:p>
                      <a:pPr algn="ctr" fontAlgn="t"/>
                      <a:r>
                        <a:rPr lang="en-ZA" sz="1400" b="0" i="0" u="none" strike="noStrike" dirty="0">
                          <a:solidFill>
                            <a:srgbClr val="000000"/>
                          </a:solidFill>
                          <a:latin typeface="Arial"/>
                        </a:rPr>
                        <a:t>3</a:t>
                      </a:r>
                    </a:p>
                  </a:txBody>
                  <a:tcPr marL="7315" marR="7315" marT="7315" marB="0"/>
                </a:tc>
                <a:tc>
                  <a:txBody>
                    <a:bodyPr/>
                    <a:lstStyle/>
                    <a:p>
                      <a:pPr algn="ctr" fontAlgn="t"/>
                      <a:r>
                        <a:rPr lang="en-ZA" sz="1400" b="0" i="0" u="none" strike="noStrike" dirty="0">
                          <a:solidFill>
                            <a:srgbClr val="000000"/>
                          </a:solidFill>
                          <a:latin typeface="Arial"/>
                        </a:rPr>
                        <a:t>38.7%</a:t>
                      </a:r>
                    </a:p>
                  </a:txBody>
                  <a:tcPr marL="7315" marR="7315" marT="7315" marB="0"/>
                </a:tc>
                <a:tc>
                  <a:txBody>
                    <a:bodyPr/>
                    <a:lstStyle/>
                    <a:p>
                      <a:pPr algn="ctr" fontAlgn="t"/>
                      <a:r>
                        <a:rPr lang="en-ZA" sz="1400" b="0" i="0" u="none" strike="noStrike" dirty="0">
                          <a:solidFill>
                            <a:srgbClr val="000000"/>
                          </a:solidFill>
                          <a:latin typeface="Arial"/>
                        </a:rPr>
                        <a:t>$892.1</a:t>
                      </a:r>
                    </a:p>
                  </a:txBody>
                  <a:tcPr marL="7315" marR="7315" marT="7315" marB="0"/>
                </a:tc>
                <a:extLst>
                  <a:ext uri="{0D108BD9-81ED-4DB2-BD59-A6C34878D82A}">
                    <a16:rowId xmlns="" xmlns:a16="http://schemas.microsoft.com/office/drawing/2014/main" val="10003"/>
                  </a:ext>
                </a:extLst>
              </a:tr>
              <a:tr h="381000">
                <a:tc>
                  <a:txBody>
                    <a:bodyPr/>
                    <a:lstStyle/>
                    <a:p>
                      <a:pPr algn="ctr" fontAlgn="t"/>
                      <a:r>
                        <a:rPr lang="en-ZA" sz="1400" b="0" i="0" u="none" strike="noStrike" dirty="0">
                          <a:solidFill>
                            <a:srgbClr val="000000"/>
                          </a:solidFill>
                          <a:latin typeface="Arial"/>
                        </a:rPr>
                        <a:t>4</a:t>
                      </a:r>
                    </a:p>
                  </a:txBody>
                  <a:tcPr marL="7315" marR="7315" marT="7315" marB="0"/>
                </a:tc>
                <a:tc>
                  <a:txBody>
                    <a:bodyPr/>
                    <a:lstStyle/>
                    <a:p>
                      <a:pPr algn="ctr" fontAlgn="t"/>
                      <a:r>
                        <a:rPr lang="en-ZA" sz="1400" b="0" i="0" u="none" strike="noStrike" dirty="0">
                          <a:solidFill>
                            <a:srgbClr val="000000"/>
                          </a:solidFill>
                          <a:latin typeface="Arial"/>
                        </a:rPr>
                        <a:t>37%</a:t>
                      </a:r>
                    </a:p>
                  </a:txBody>
                  <a:tcPr marL="7315" marR="7315" marT="7315" marB="0"/>
                </a:tc>
                <a:tc>
                  <a:txBody>
                    <a:bodyPr/>
                    <a:lstStyle/>
                    <a:p>
                      <a:pPr algn="ctr" fontAlgn="t"/>
                      <a:r>
                        <a:rPr lang="en-ZA" sz="1400" b="0" i="0" u="none" strike="noStrike" dirty="0">
                          <a:solidFill>
                            <a:srgbClr val="000000"/>
                          </a:solidFill>
                          <a:latin typeface="Arial"/>
                        </a:rPr>
                        <a:t>$1007.7</a:t>
                      </a:r>
                    </a:p>
                  </a:txBody>
                  <a:tcPr marL="7315" marR="7315" marT="7315" marB="0"/>
                </a:tc>
                <a:extLst>
                  <a:ext uri="{0D108BD9-81ED-4DB2-BD59-A6C34878D82A}">
                    <a16:rowId xmlns="" xmlns:a16="http://schemas.microsoft.com/office/drawing/2014/main" val="10004"/>
                  </a:ext>
                </a:extLst>
              </a:tr>
              <a:tr h="381000">
                <a:tc>
                  <a:txBody>
                    <a:bodyPr/>
                    <a:lstStyle/>
                    <a:p>
                      <a:pPr algn="ctr" fontAlgn="t"/>
                      <a:r>
                        <a:rPr lang="en-ZA" sz="1400" b="0" i="0" u="none" strike="noStrike" dirty="0">
                          <a:solidFill>
                            <a:srgbClr val="000000"/>
                          </a:solidFill>
                          <a:latin typeface="Arial"/>
                        </a:rPr>
                        <a:t>5</a:t>
                      </a:r>
                    </a:p>
                  </a:txBody>
                  <a:tcPr marL="7315" marR="7315" marT="7315" marB="0"/>
                </a:tc>
                <a:tc>
                  <a:txBody>
                    <a:bodyPr/>
                    <a:lstStyle/>
                    <a:p>
                      <a:pPr algn="ctr" fontAlgn="t"/>
                      <a:r>
                        <a:rPr lang="en-ZA" sz="1400" b="0" i="0" u="none" strike="noStrike" dirty="0">
                          <a:solidFill>
                            <a:srgbClr val="000000"/>
                          </a:solidFill>
                          <a:latin typeface="Arial"/>
                        </a:rPr>
                        <a:t>35.9%</a:t>
                      </a:r>
                    </a:p>
                  </a:txBody>
                  <a:tcPr marL="7315" marR="7315" marT="7315" marB="0"/>
                </a:tc>
                <a:tc>
                  <a:txBody>
                    <a:bodyPr/>
                    <a:lstStyle/>
                    <a:p>
                      <a:pPr algn="ctr" fontAlgn="t"/>
                      <a:r>
                        <a:rPr lang="en-ZA" sz="1400" b="0" i="0" u="none" strike="noStrike" dirty="0">
                          <a:solidFill>
                            <a:srgbClr val="000000"/>
                          </a:solidFill>
                          <a:latin typeface="Arial"/>
                        </a:rPr>
                        <a:t>$1149.1</a:t>
                      </a:r>
                    </a:p>
                  </a:txBody>
                  <a:tcPr marL="7315" marR="7315" marT="7315" marB="0"/>
                </a:tc>
                <a:extLst>
                  <a:ext uri="{0D108BD9-81ED-4DB2-BD59-A6C34878D82A}">
                    <a16:rowId xmlns="" xmlns:a16="http://schemas.microsoft.com/office/drawing/2014/main" val="10005"/>
                  </a:ext>
                </a:extLst>
              </a:tr>
            </a:tbl>
          </a:graphicData>
        </a:graphic>
      </p:graphicFrame>
      <p:sp>
        <p:nvSpPr>
          <p:cNvPr id="9" name="Oval 8"/>
          <p:cNvSpPr/>
          <p:nvPr/>
        </p:nvSpPr>
        <p:spPr>
          <a:xfrm>
            <a:off x="7518962" y="2563193"/>
            <a:ext cx="1066800" cy="3425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0" name="Oval 9"/>
          <p:cNvSpPr/>
          <p:nvPr/>
        </p:nvSpPr>
        <p:spPr>
          <a:xfrm>
            <a:off x="7518962" y="2905744"/>
            <a:ext cx="969299" cy="3002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1" name="Title 1">
            <a:extLst>
              <a:ext uri="{FF2B5EF4-FFF2-40B4-BE49-F238E27FC236}">
                <a16:creationId xmlns="" xmlns:a16="http://schemas.microsoft.com/office/drawing/2014/main" id="{3AAC0266-426C-4984-A221-3B1FE8BF96AC}"/>
              </a:ext>
            </a:extLst>
          </p:cNvPr>
          <p:cNvSpPr>
            <a:spLocks noGrp="1"/>
          </p:cNvSpPr>
          <p:nvPr>
            <p:ph type="title"/>
          </p:nvPr>
        </p:nvSpPr>
        <p:spPr>
          <a:xfrm>
            <a:off x="484094" y="79493"/>
            <a:ext cx="8229600" cy="1143000"/>
          </a:xfrm>
        </p:spPr>
        <p:txBody>
          <a:bodyPr>
            <a:normAutofit fontScale="90000"/>
          </a:bodyPr>
          <a:lstStyle/>
          <a:p>
            <a:r>
              <a:rPr lang="en-US" sz="3100" dirty="0"/>
              <a:t>Effectiveness of Community-Based Support </a:t>
            </a:r>
            <a:br>
              <a:rPr lang="en-US" sz="3100" dirty="0"/>
            </a:br>
            <a:r>
              <a:rPr lang="en-US" sz="3100" dirty="0"/>
              <a:t>for Youth on ART</a:t>
            </a:r>
            <a:r>
              <a:rPr lang="en-US" dirty="0"/>
              <a:t/>
            </a:r>
            <a:br>
              <a:rPr lang="en-US" dirty="0"/>
            </a:br>
            <a:r>
              <a:rPr lang="en-US" sz="2200" i="1" dirty="0" err="1">
                <a:solidFill>
                  <a:schemeClr val="tx1"/>
                </a:solidFill>
              </a:rPr>
              <a:t>Fatti</a:t>
            </a:r>
            <a:r>
              <a:rPr lang="en-US" sz="2200" i="1" dirty="0">
                <a:solidFill>
                  <a:schemeClr val="tx1"/>
                </a:solidFill>
              </a:rPr>
              <a:t> G et al.  9</a:t>
            </a:r>
            <a:r>
              <a:rPr lang="en-US" sz="2200" i="1" baseline="30000" dirty="0">
                <a:solidFill>
                  <a:schemeClr val="tx1"/>
                </a:solidFill>
              </a:rPr>
              <a:t>th</a:t>
            </a:r>
            <a:r>
              <a:rPr lang="en-US" sz="2200" i="1" dirty="0">
                <a:solidFill>
                  <a:schemeClr val="tx1"/>
                </a:solidFill>
              </a:rPr>
              <a:t> IAS Conference, Paris, 2017 Abs. MOPDD0105</a:t>
            </a:r>
            <a:endParaRPr lang="en-US" sz="2200" dirty="0"/>
          </a:p>
        </p:txBody>
      </p:sp>
      <p:cxnSp>
        <p:nvCxnSpPr>
          <p:cNvPr id="12" name="Straight Connector 11">
            <a:extLst>
              <a:ext uri="{FF2B5EF4-FFF2-40B4-BE49-F238E27FC236}">
                <a16:creationId xmlns="" xmlns:a16="http://schemas.microsoft.com/office/drawing/2014/main" id="{B89F7D33-0627-46DF-8D07-4F10607587F6}"/>
              </a:ext>
            </a:extLst>
          </p:cNvPr>
          <p:cNvCxnSpPr>
            <a:cxnSpLocks/>
          </p:cNvCxnSpPr>
          <p:nvPr/>
        </p:nvCxnSpPr>
        <p:spPr>
          <a:xfrm flipV="1">
            <a:off x="0" y="1212292"/>
            <a:ext cx="9144000" cy="1"/>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 xmlns:a16="http://schemas.microsoft.com/office/drawing/2014/main" id="{84091AD2-E42E-4A5E-A1E1-D2F91B307722}"/>
              </a:ext>
            </a:extLst>
          </p:cNvPr>
          <p:cNvSpPr/>
          <p:nvPr/>
        </p:nvSpPr>
        <p:spPr>
          <a:xfrm>
            <a:off x="228600" y="1245359"/>
            <a:ext cx="69762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Cost</a:t>
            </a:r>
          </a:p>
        </p:txBody>
      </p:sp>
      <p:sp>
        <p:nvSpPr>
          <p:cNvPr id="13" name="Rectangle 12">
            <a:extLst>
              <a:ext uri="{FF2B5EF4-FFF2-40B4-BE49-F238E27FC236}">
                <a16:creationId xmlns="" xmlns:a16="http://schemas.microsoft.com/office/drawing/2014/main" id="{00DE0213-7186-4CBC-8915-BEE202D6D62E}"/>
              </a:ext>
            </a:extLst>
          </p:cNvPr>
          <p:cNvSpPr/>
          <p:nvPr/>
        </p:nvSpPr>
        <p:spPr>
          <a:xfrm>
            <a:off x="4444571" y="1245359"/>
            <a:ext cx="2262158"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Cost-Effectiveness</a:t>
            </a:r>
          </a:p>
        </p:txBody>
      </p:sp>
      <p:sp>
        <p:nvSpPr>
          <p:cNvPr id="14" name="Rectangle 13">
            <a:extLst>
              <a:ext uri="{FF2B5EF4-FFF2-40B4-BE49-F238E27FC236}">
                <a16:creationId xmlns="" xmlns:a16="http://schemas.microsoft.com/office/drawing/2014/main" id="{63936F0A-7E36-4DAB-99A6-E1FA4E5CCCAE}"/>
              </a:ext>
            </a:extLst>
          </p:cNvPr>
          <p:cNvSpPr/>
          <p:nvPr/>
        </p:nvSpPr>
        <p:spPr>
          <a:xfrm>
            <a:off x="4343400" y="4466268"/>
            <a:ext cx="4600160" cy="2173544"/>
          </a:xfrm>
          <a:prstGeom prst="rect">
            <a:avLst/>
          </a:prstGeom>
        </p:spPr>
        <p:txBody>
          <a:bodyPr wrap="square">
            <a:spAutoFit/>
          </a:bodyPr>
          <a:lstStyle/>
          <a:p>
            <a:pPr marL="285750" indent="-285750">
              <a:lnSpc>
                <a:spcPct val="103000"/>
              </a:lnSpc>
              <a:spcBef>
                <a:spcPts val="400"/>
              </a:spcBef>
              <a:buClr>
                <a:srgbClr val="C00000"/>
              </a:buClr>
              <a:buFont typeface="Wingdings" panose="05000000000000000000" pitchFamily="2" charset="2"/>
              <a:buChar char="§"/>
            </a:pPr>
            <a:r>
              <a:rPr lang="en-ZA" dirty="0">
                <a:latin typeface="Arial" panose="020B0604020202020204" pitchFamily="34" charset="0"/>
                <a:cs typeface="Arial" panose="020B0604020202020204" pitchFamily="34" charset="0"/>
              </a:rPr>
              <a:t>Community-based adherence support was associated with substantially improved patient retention.</a:t>
            </a:r>
          </a:p>
          <a:p>
            <a:pPr marL="285750" indent="-285750">
              <a:lnSpc>
                <a:spcPct val="103000"/>
              </a:lnSpc>
              <a:spcBef>
                <a:spcPts val="400"/>
              </a:spcBef>
              <a:buClr>
                <a:srgbClr val="C00000"/>
              </a:buClr>
              <a:buFont typeface="Wingdings" panose="05000000000000000000" pitchFamily="2" charset="2"/>
              <a:buChar char="§"/>
            </a:pPr>
            <a:r>
              <a:rPr lang="en-ZA" dirty="0">
                <a:latin typeface="Arial" panose="020B0604020202020204" pitchFamily="34" charset="0"/>
                <a:cs typeface="Arial" panose="020B0604020202020204" pitchFamily="34" charset="0"/>
              </a:rPr>
              <a:t>CBAS is a low-cost intervention, with reasonable cost-effectiveness.</a:t>
            </a:r>
          </a:p>
          <a:p>
            <a:pPr marL="285750" indent="-285750">
              <a:lnSpc>
                <a:spcPct val="103000"/>
              </a:lnSpc>
              <a:spcBef>
                <a:spcPts val="400"/>
              </a:spcBef>
              <a:buClr>
                <a:srgbClr val="C00000"/>
              </a:buClr>
              <a:buFont typeface="Wingdings" panose="05000000000000000000" pitchFamily="2" charset="2"/>
              <a:buChar char="§"/>
            </a:pPr>
            <a:r>
              <a:rPr lang="en-ZA" dirty="0">
                <a:latin typeface="Arial" panose="020B0604020202020204" pitchFamily="34" charset="0"/>
                <a:cs typeface="Arial" panose="020B0604020202020204" pitchFamily="34" charset="0"/>
              </a:rPr>
              <a:t>Cost–effectiveness was maximal during first two years of treatment.</a:t>
            </a:r>
          </a:p>
        </p:txBody>
      </p:sp>
      <p:pic>
        <p:nvPicPr>
          <p:cNvPr id="15" name="Picture 14">
            <a:extLst>
              <a:ext uri="{FF2B5EF4-FFF2-40B4-BE49-F238E27FC236}">
                <a16:creationId xmlns="" xmlns:a16="http://schemas.microsoft.com/office/drawing/2014/main" id="{60A0FB3A-DEC2-48E8-817A-9DEFCB79DEF0}"/>
              </a:ext>
            </a:extLst>
          </p:cNvPr>
          <p:cNvPicPr>
            <a:picLocks noChangeAspect="1"/>
          </p:cNvPicPr>
          <p:nvPr/>
        </p:nvPicPr>
        <p:blipFill>
          <a:blip r:embed="rId2"/>
          <a:stretch>
            <a:fillRect/>
          </a:stretch>
        </p:blipFill>
        <p:spPr>
          <a:xfrm>
            <a:off x="228600" y="228600"/>
            <a:ext cx="786559" cy="764506"/>
          </a:xfrm>
          <a:prstGeom prst="rect">
            <a:avLst/>
          </a:prstGeom>
        </p:spPr>
      </p:pic>
    </p:spTree>
    <p:extLst>
      <p:ext uri="{BB962C8B-B14F-4D97-AF65-F5344CB8AC3E}">
        <p14:creationId xmlns:p14="http://schemas.microsoft.com/office/powerpoint/2010/main" val="1557284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838200" y="1752600"/>
            <a:ext cx="7772400" cy="2875217"/>
          </a:xfrm>
        </p:spPr>
        <p:txBody>
          <a:bodyPr>
            <a:noAutofit/>
          </a:bodyPr>
          <a:lstStyle/>
          <a:p>
            <a:r>
              <a:rPr lang="en-US" altLang="en-US" sz="4000" dirty="0">
                <a:solidFill>
                  <a:srgbClr val="C00000"/>
                </a:solidFill>
                <a:latin typeface="Arial" panose="020B0604020202020204" pitchFamily="34" charset="0"/>
                <a:cs typeface="Arial" panose="020B0604020202020204" pitchFamily="34" charset="0"/>
              </a:rPr>
              <a:t/>
            </a: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
            </a: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Population- Based HIV</a:t>
            </a: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Impact Assessment (PHIA)</a:t>
            </a:r>
            <a:br>
              <a:rPr lang="en-US" altLang="en-US" sz="4000" dirty="0">
                <a:solidFill>
                  <a:srgbClr val="C00000"/>
                </a:solidFill>
                <a:latin typeface="Arial" panose="020B0604020202020204" pitchFamily="34" charset="0"/>
                <a:cs typeface="Arial" panose="020B0604020202020204" pitchFamily="34" charset="0"/>
              </a:rPr>
            </a:br>
            <a:r>
              <a:rPr lang="en-US" altLang="en-US" sz="4000" dirty="0">
                <a:solidFill>
                  <a:srgbClr val="C00000"/>
                </a:solidFill>
                <a:latin typeface="Arial" panose="020B0604020202020204" pitchFamily="34" charset="0"/>
                <a:cs typeface="Arial" panose="020B0604020202020204" pitchFamily="34" charset="0"/>
              </a:rPr>
              <a:t>Household Surveys</a:t>
            </a:r>
            <a:br>
              <a:rPr lang="en-US" altLang="en-US" sz="4000" dirty="0">
                <a:solidFill>
                  <a:srgbClr val="C00000"/>
                </a:solidFill>
                <a:latin typeface="Arial" panose="020B0604020202020204" pitchFamily="34" charset="0"/>
                <a:cs typeface="Arial" panose="020B0604020202020204" pitchFamily="34" charset="0"/>
              </a:rPr>
            </a:br>
            <a:endParaRPr lang="en-US" altLang="en-US" sz="4000" dirty="0">
              <a:solidFill>
                <a:srgbClr val="C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 xmlns:a16="http://schemas.microsoft.com/office/drawing/2014/main" id="{43F94BB4-AF33-403D-AFC0-3DAC0F4BE240}"/>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04828" y="5650063"/>
            <a:ext cx="1574640" cy="917860"/>
          </a:xfrm>
          <a:prstGeom prst="rect">
            <a:avLst/>
          </a:prstGeom>
        </p:spPr>
      </p:pic>
      <p:pic>
        <p:nvPicPr>
          <p:cNvPr id="3074" name="Picture 2" descr="https://www.cdc.gov/globalhivtb/images/interior-banner---phia.jpg">
            <a:extLst>
              <a:ext uri="{FF2B5EF4-FFF2-40B4-BE49-F238E27FC236}">
                <a16:creationId xmlns="" xmlns:a16="http://schemas.microsoft.com/office/drawing/2014/main" id="{C9F7FBB7-F0F9-4347-9EFA-8641FE1D1A9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81000"/>
            <a:ext cx="3200400" cy="123737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tse1.mm.bing.net/th?id=OIP.1KvRatKgbReMB-nKnoNlOAEdEs&amp;pid=15.1&amp;P=0&amp;w=300&amp;h=300">
            <a:extLst>
              <a:ext uri="{FF2B5EF4-FFF2-40B4-BE49-F238E27FC236}">
                <a16:creationId xmlns="" xmlns:a16="http://schemas.microsoft.com/office/drawing/2014/main" id="{7002E9C7-8C4C-43EB-A2ED-BD3EE7991A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179" y="381000"/>
            <a:ext cx="1538288" cy="16205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 xmlns:a16="http://schemas.microsoft.com/office/drawing/2014/main" id="{2C5D48A6-6DDA-401B-A953-2F241389CA6B}"/>
              </a:ext>
            </a:extLst>
          </p:cNvPr>
          <p:cNvPicPr>
            <a:picLocks noChangeAspect="1"/>
          </p:cNvPicPr>
          <p:nvPr/>
        </p:nvPicPr>
        <p:blipFill>
          <a:blip r:embed="rId5"/>
          <a:stretch>
            <a:fillRect/>
          </a:stretch>
        </p:blipFill>
        <p:spPr>
          <a:xfrm>
            <a:off x="5485439" y="4953000"/>
            <a:ext cx="3190875" cy="1694270"/>
          </a:xfrm>
          <a:prstGeom prst="rect">
            <a:avLst/>
          </a:prstGeom>
        </p:spPr>
      </p:pic>
      <p:sp>
        <p:nvSpPr>
          <p:cNvPr id="10" name="Title 1">
            <a:extLst>
              <a:ext uri="{FF2B5EF4-FFF2-40B4-BE49-F238E27FC236}">
                <a16:creationId xmlns="" xmlns:a16="http://schemas.microsoft.com/office/drawing/2014/main" id="{1B9AE9D1-78C5-4BED-9F9F-276BE3201DFC}"/>
              </a:ext>
            </a:extLst>
          </p:cNvPr>
          <p:cNvSpPr txBox="1">
            <a:spLocks/>
          </p:cNvSpPr>
          <p:nvPr/>
        </p:nvSpPr>
        <p:spPr>
          <a:xfrm>
            <a:off x="5195786" y="4495800"/>
            <a:ext cx="3770179" cy="6136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1400" b="1" dirty="0">
                <a:solidFill>
                  <a:schemeClr val="tx1"/>
                </a:solidFill>
              </a:rPr>
              <a:t>90-90-90 in Four PHIA Countries</a:t>
            </a:r>
          </a:p>
        </p:txBody>
      </p:sp>
    </p:spTree>
    <p:extLst>
      <p:ext uri="{BB962C8B-B14F-4D97-AF65-F5344CB8AC3E}">
        <p14:creationId xmlns:p14="http://schemas.microsoft.com/office/powerpoint/2010/main" val="14026658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341179" y="1345428"/>
            <a:ext cx="5807488" cy="4267200"/>
          </a:xfrm>
        </p:spPr>
      </p:pic>
      <p:pic>
        <p:nvPicPr>
          <p:cNvPr id="5" name="Picture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41179" y="5537202"/>
            <a:ext cx="1855413" cy="1081523"/>
          </a:xfrm>
          <a:prstGeom prst="rect">
            <a:avLst/>
          </a:prstGeom>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876800" y="5560594"/>
            <a:ext cx="1314981" cy="952500"/>
          </a:xfrm>
          <a:prstGeom prst="rect">
            <a:avLst/>
          </a:prstGeom>
        </p:spPr>
      </p:pic>
      <p:sp>
        <p:nvSpPr>
          <p:cNvPr id="7" name="Title 1"/>
          <p:cNvSpPr>
            <a:spLocks noGrp="1"/>
          </p:cNvSpPr>
          <p:nvPr>
            <p:ph type="title"/>
          </p:nvPr>
        </p:nvSpPr>
        <p:spPr>
          <a:xfrm>
            <a:off x="-127247" y="311557"/>
            <a:ext cx="9144000" cy="1143000"/>
          </a:xfrm>
        </p:spPr>
        <p:txBody>
          <a:bodyPr>
            <a:noAutofit/>
          </a:bodyPr>
          <a:lstStyle/>
          <a:p>
            <a:pPr algn="ctr"/>
            <a:r>
              <a:rPr lang="en-US" sz="2400" dirty="0"/>
              <a:t>To Better Understand Current State of the Epidemic, PEPFAR</a:t>
            </a:r>
            <a:br>
              <a:rPr lang="en-US" sz="2400" dirty="0"/>
            </a:br>
            <a:r>
              <a:rPr lang="en-US" sz="2400" dirty="0"/>
              <a:t>is Funding Population-Based HIV Impact Assessment </a:t>
            </a:r>
            <a:br>
              <a:rPr lang="en-US" sz="2400" dirty="0"/>
            </a:br>
            <a:r>
              <a:rPr lang="en-US" sz="2400" b="1" dirty="0"/>
              <a:t>(PHIA) </a:t>
            </a:r>
            <a:r>
              <a:rPr lang="en-US" sz="2400" dirty="0"/>
              <a:t>Surveys </a:t>
            </a:r>
            <a:br>
              <a:rPr lang="en-US" sz="2400" dirty="0"/>
            </a:br>
            <a:endParaRPr lang="en-US" sz="2400" dirty="0"/>
          </a:p>
        </p:txBody>
      </p:sp>
      <p:sp>
        <p:nvSpPr>
          <p:cNvPr id="2" name="Rectangle 1"/>
          <p:cNvSpPr/>
          <p:nvPr/>
        </p:nvSpPr>
        <p:spPr>
          <a:xfrm>
            <a:off x="6311283" y="2296879"/>
            <a:ext cx="2680317" cy="3046988"/>
          </a:xfrm>
          <a:prstGeom prst="rect">
            <a:avLst/>
          </a:prstGeom>
        </p:spPr>
        <p:txBody>
          <a:bodyPr wrap="square">
            <a:spAutoFit/>
          </a:bodyPr>
          <a:lstStyle/>
          <a:p>
            <a:pPr algn="ctr"/>
            <a:r>
              <a:rPr lang="en-US" sz="2400" dirty="0">
                <a:latin typeface="Arial" panose="020B0604020202020204" pitchFamily="34" charset="0"/>
                <a:cs typeface="Arial" panose="020B0604020202020204" pitchFamily="34" charset="0"/>
              </a:rPr>
              <a:t>Population-based household HIV </a:t>
            </a:r>
            <a:r>
              <a:rPr lang="en-US" sz="2400" dirty="0" err="1">
                <a:latin typeface="Arial" panose="020B0604020202020204" pitchFamily="34" charset="0"/>
                <a:cs typeface="Arial" panose="020B0604020202020204" pitchFamily="34" charset="0"/>
              </a:rPr>
              <a:t>sero</a:t>
            </a:r>
            <a:r>
              <a:rPr lang="en-US" sz="2400" dirty="0">
                <a:latin typeface="Arial" panose="020B0604020202020204" pitchFamily="34" charset="0"/>
                <a:cs typeface="Arial" panose="020B0604020202020204" pitchFamily="34" charset="0"/>
              </a:rPr>
              <a:t>-surveys completed in 3 countries in </a:t>
            </a:r>
            <a:r>
              <a:rPr lang="en-US" sz="2400" b="1" dirty="0">
                <a:latin typeface="Arial" panose="020B0604020202020204" pitchFamily="34" charset="0"/>
                <a:cs typeface="Arial" panose="020B0604020202020204" pitchFamily="34" charset="0"/>
              </a:rPr>
              <a:t>2015-2016</a:t>
            </a:r>
            <a:r>
              <a:rPr lang="en-US" sz="2400" dirty="0">
                <a:latin typeface="Arial" panose="020B0604020202020204" pitchFamily="34" charset="0"/>
                <a:cs typeface="Arial" panose="020B0604020202020204" pitchFamily="34" charset="0"/>
              </a:rPr>
              <a:t>: Malawi, Zambia and Zimbabwe</a:t>
            </a:r>
          </a:p>
        </p:txBody>
      </p:sp>
      <p:pic>
        <p:nvPicPr>
          <p:cNvPr id="8" name="Picture 7"/>
          <p:cNvPicPr>
            <a:picLocks noChangeAspect="1"/>
          </p:cNvPicPr>
          <p:nvPr/>
        </p:nvPicPr>
        <p:blipFill>
          <a:blip r:embed="rId5"/>
          <a:stretch>
            <a:fillRect/>
          </a:stretch>
        </p:blipFill>
        <p:spPr>
          <a:xfrm>
            <a:off x="6995843" y="1594258"/>
            <a:ext cx="1311196" cy="715198"/>
          </a:xfrm>
          <a:prstGeom prst="rect">
            <a:avLst/>
          </a:prstGeom>
        </p:spPr>
      </p:pic>
      <p:sp>
        <p:nvSpPr>
          <p:cNvPr id="3" name="Rectangle 2">
            <a:extLst>
              <a:ext uri="{FF2B5EF4-FFF2-40B4-BE49-F238E27FC236}">
                <a16:creationId xmlns="" xmlns:a16="http://schemas.microsoft.com/office/drawing/2014/main" id="{15F06F47-DAB9-496A-A5B9-082451583C96}"/>
              </a:ext>
            </a:extLst>
          </p:cNvPr>
          <p:cNvSpPr/>
          <p:nvPr/>
        </p:nvSpPr>
        <p:spPr>
          <a:xfrm>
            <a:off x="304800" y="5257800"/>
            <a:ext cx="685800" cy="3027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15577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FEC36A-3550-4EA8-9064-2D91654E4359}"/>
              </a:ext>
            </a:extLst>
          </p:cNvPr>
          <p:cNvSpPr>
            <a:spLocks noGrp="1"/>
          </p:cNvSpPr>
          <p:nvPr>
            <p:ph type="title"/>
          </p:nvPr>
        </p:nvSpPr>
        <p:spPr>
          <a:xfrm>
            <a:off x="457200" y="0"/>
            <a:ext cx="8229600" cy="1143000"/>
          </a:xfrm>
        </p:spPr>
        <p:txBody>
          <a:bodyPr/>
          <a:lstStyle/>
          <a:p>
            <a:r>
              <a:rPr lang="en-US" dirty="0"/>
              <a:t>PHIA:  90-90-90 Four Countries Summary</a:t>
            </a:r>
          </a:p>
        </p:txBody>
      </p:sp>
      <p:pic>
        <p:nvPicPr>
          <p:cNvPr id="4" name="Picture 3">
            <a:extLst>
              <a:ext uri="{FF2B5EF4-FFF2-40B4-BE49-F238E27FC236}">
                <a16:creationId xmlns="" xmlns:a16="http://schemas.microsoft.com/office/drawing/2014/main" id="{A7755296-580F-4A4F-AE12-DDDFD57A82C1}"/>
              </a:ext>
            </a:extLst>
          </p:cNvPr>
          <p:cNvPicPr>
            <a:picLocks noChangeAspect="1"/>
          </p:cNvPicPr>
          <p:nvPr/>
        </p:nvPicPr>
        <p:blipFill>
          <a:blip r:embed="rId2"/>
          <a:stretch>
            <a:fillRect/>
          </a:stretch>
        </p:blipFill>
        <p:spPr>
          <a:xfrm>
            <a:off x="762000" y="1447800"/>
            <a:ext cx="7031991" cy="3733800"/>
          </a:xfrm>
          <a:prstGeom prst="rect">
            <a:avLst/>
          </a:prstGeom>
        </p:spPr>
      </p:pic>
      <p:cxnSp>
        <p:nvCxnSpPr>
          <p:cNvPr id="5" name="Straight Connector 4">
            <a:extLst>
              <a:ext uri="{FF2B5EF4-FFF2-40B4-BE49-F238E27FC236}">
                <a16:creationId xmlns="" xmlns:a16="http://schemas.microsoft.com/office/drawing/2014/main" id="{BE51E7C0-C716-4C39-B3EB-F35024290F15}"/>
              </a:ext>
            </a:extLst>
          </p:cNvPr>
          <p:cNvCxnSpPr>
            <a:cxnSpLocks/>
          </p:cNvCxnSpPr>
          <p:nvPr/>
        </p:nvCxnSpPr>
        <p:spPr>
          <a:xfrm flipV="1">
            <a:off x="0" y="914400"/>
            <a:ext cx="9144000" cy="1"/>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733363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251F372-845C-4284-B942-C91610824B9C}"/>
              </a:ext>
            </a:extLst>
          </p:cNvPr>
          <p:cNvSpPr>
            <a:spLocks noGrp="1"/>
          </p:cNvSpPr>
          <p:nvPr>
            <p:ph type="title"/>
          </p:nvPr>
        </p:nvSpPr>
        <p:spPr>
          <a:xfrm>
            <a:off x="-67811" y="152400"/>
            <a:ext cx="9372599" cy="1143000"/>
          </a:xfrm>
        </p:spPr>
        <p:txBody>
          <a:bodyPr>
            <a:normAutofit fontScale="90000"/>
          </a:bodyPr>
          <a:lstStyle/>
          <a:p>
            <a:r>
              <a:rPr lang="en-US" sz="2700" dirty="0"/>
              <a:t>No Increase Birth Defects with 1</a:t>
            </a:r>
            <a:r>
              <a:rPr lang="en-US" sz="2700" baseline="30000" dirty="0"/>
              <a:t>st</a:t>
            </a:r>
            <a:r>
              <a:rPr lang="en-US" sz="2700" dirty="0"/>
              <a:t> Trimester DTG or RAL Exposure</a:t>
            </a:r>
            <a:r>
              <a:rPr lang="en-US" sz="3100" dirty="0"/>
              <a:t/>
            </a:r>
            <a:br>
              <a:rPr lang="en-US" sz="3100" dirty="0"/>
            </a:br>
            <a:r>
              <a:rPr lang="en-US" sz="2200" i="1" dirty="0">
                <a:solidFill>
                  <a:schemeClr val="tx1"/>
                </a:solidFill>
              </a:rPr>
              <a:t>Vannappagari V et al.  9</a:t>
            </a:r>
            <a:r>
              <a:rPr lang="en-US" sz="2200" i="1" baseline="30000" dirty="0">
                <a:solidFill>
                  <a:schemeClr val="tx1"/>
                </a:solidFill>
              </a:rPr>
              <a:t>th</a:t>
            </a:r>
            <a:r>
              <a:rPr lang="en-US" sz="2200" i="1" dirty="0">
                <a:solidFill>
                  <a:schemeClr val="tx1"/>
                </a:solidFill>
              </a:rPr>
              <a:t> IAS Conference, Paris, 2017 Abs. MOPEB0283</a:t>
            </a:r>
            <a:br>
              <a:rPr lang="en-US" sz="2200" i="1" dirty="0">
                <a:solidFill>
                  <a:schemeClr val="tx1"/>
                </a:solidFill>
              </a:rPr>
            </a:br>
            <a:r>
              <a:rPr lang="en-US" sz="2200" i="1" dirty="0">
                <a:solidFill>
                  <a:schemeClr val="tx1"/>
                </a:solidFill>
              </a:rPr>
              <a:t>Thorne C et al.  9</a:t>
            </a:r>
            <a:r>
              <a:rPr lang="en-US" sz="2200" i="1" baseline="30000" dirty="0">
                <a:solidFill>
                  <a:schemeClr val="tx1"/>
                </a:solidFill>
              </a:rPr>
              <a:t>th</a:t>
            </a:r>
            <a:r>
              <a:rPr lang="en-US" sz="2200" i="1" dirty="0">
                <a:solidFill>
                  <a:schemeClr val="tx1"/>
                </a:solidFill>
              </a:rPr>
              <a:t> IAS Conference, Paris, 2017 Abs. MOPEC0609</a:t>
            </a:r>
            <a:br>
              <a:rPr lang="en-US" sz="2200" i="1" dirty="0">
                <a:solidFill>
                  <a:schemeClr val="tx1"/>
                </a:solidFill>
              </a:rPr>
            </a:br>
            <a:r>
              <a:rPr lang="en-US" sz="2200" i="1" dirty="0" err="1">
                <a:solidFill>
                  <a:schemeClr val="tx1"/>
                </a:solidFill>
              </a:rPr>
              <a:t>Sibiude</a:t>
            </a:r>
            <a:r>
              <a:rPr lang="en-US" sz="2200" i="1" dirty="0">
                <a:solidFill>
                  <a:schemeClr val="tx1"/>
                </a:solidFill>
              </a:rPr>
              <a:t> J et al.  9</a:t>
            </a:r>
            <a:r>
              <a:rPr lang="en-US" sz="2200" i="1" baseline="30000" dirty="0">
                <a:solidFill>
                  <a:schemeClr val="tx1"/>
                </a:solidFill>
              </a:rPr>
              <a:t>th</a:t>
            </a:r>
            <a:r>
              <a:rPr lang="en-US" sz="2200" i="1" dirty="0">
                <a:solidFill>
                  <a:schemeClr val="tx1"/>
                </a:solidFill>
              </a:rPr>
              <a:t> IAS Conference, Paris, 2017 Abs.MOAB0204</a:t>
            </a:r>
            <a:endParaRPr lang="en-US" sz="2200" dirty="0"/>
          </a:p>
        </p:txBody>
      </p:sp>
      <p:cxnSp>
        <p:nvCxnSpPr>
          <p:cNvPr id="5" name="Straight Connector 4">
            <a:extLst>
              <a:ext uri="{FF2B5EF4-FFF2-40B4-BE49-F238E27FC236}">
                <a16:creationId xmlns="" xmlns:a16="http://schemas.microsoft.com/office/drawing/2014/main" id="{FC9435C7-69EE-42D9-AFE5-1EABC6DAB3E1}"/>
              </a:ext>
            </a:extLst>
          </p:cNvPr>
          <p:cNvCxnSpPr>
            <a:cxnSpLocks/>
          </p:cNvCxnSpPr>
          <p:nvPr/>
        </p:nvCxnSpPr>
        <p:spPr>
          <a:xfrm flipV="1">
            <a:off x="0" y="1447800"/>
            <a:ext cx="9144000" cy="1"/>
          </a:xfrm>
          <a:prstGeom prst="line">
            <a:avLst/>
          </a:prstGeom>
        </p:spPr>
        <p:style>
          <a:lnRef idx="1">
            <a:schemeClr val="dk1"/>
          </a:lnRef>
          <a:fillRef idx="0">
            <a:schemeClr val="dk1"/>
          </a:fillRef>
          <a:effectRef idx="0">
            <a:schemeClr val="dk1"/>
          </a:effectRef>
          <a:fontRef idx="minor">
            <a:schemeClr val="tx1"/>
          </a:fontRef>
        </p:style>
      </p:cxnSp>
      <p:sp>
        <p:nvSpPr>
          <p:cNvPr id="7" name="Content Placeholder 2">
            <a:extLst>
              <a:ext uri="{FF2B5EF4-FFF2-40B4-BE49-F238E27FC236}">
                <a16:creationId xmlns="" xmlns:a16="http://schemas.microsoft.com/office/drawing/2014/main" id="{1F3E70EA-CE22-484D-88A4-68326DBDAE4F}"/>
              </a:ext>
            </a:extLst>
          </p:cNvPr>
          <p:cNvSpPr txBox="1">
            <a:spLocks/>
          </p:cNvSpPr>
          <p:nvPr/>
        </p:nvSpPr>
        <p:spPr>
          <a:xfrm>
            <a:off x="154847" y="1489166"/>
            <a:ext cx="8834305" cy="53688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C00000"/>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C00000"/>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C00000"/>
              </a:buClr>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3000"/>
              </a:lnSpc>
              <a:spcBef>
                <a:spcPts val="600"/>
              </a:spcBef>
              <a:spcAft>
                <a:spcPts val="1000"/>
              </a:spcAft>
            </a:pPr>
            <a:r>
              <a:rPr lang="en-GB" i="1" dirty="0"/>
              <a:t>Vannappagari:  </a:t>
            </a:r>
            <a:r>
              <a:rPr lang="en-GB" dirty="0"/>
              <a:t>APR, 133 live births with DTG exposure</a:t>
            </a:r>
          </a:p>
          <a:p>
            <a:pPr lvl="1">
              <a:lnSpc>
                <a:spcPct val="103000"/>
              </a:lnSpc>
              <a:spcBef>
                <a:spcPts val="600"/>
              </a:spcBef>
              <a:spcAft>
                <a:spcPts val="1000"/>
              </a:spcAft>
            </a:pPr>
            <a:r>
              <a:rPr lang="en-GB" dirty="0"/>
              <a:t>Birth defects 2/77 (2.6%) 1</a:t>
            </a:r>
            <a:r>
              <a:rPr lang="en-GB" baseline="30000" dirty="0"/>
              <a:t>st</a:t>
            </a:r>
            <a:r>
              <a:rPr lang="en-GB" dirty="0"/>
              <a:t> trimester vs 3.6% (2/56) 2</a:t>
            </a:r>
            <a:r>
              <a:rPr lang="en-GB" baseline="30000" dirty="0"/>
              <a:t>nd</a:t>
            </a:r>
            <a:r>
              <a:rPr lang="en-GB" dirty="0"/>
              <a:t>-3</a:t>
            </a:r>
            <a:r>
              <a:rPr lang="en-GB" baseline="30000" dirty="0"/>
              <a:t>rd</a:t>
            </a:r>
            <a:r>
              <a:rPr lang="en-GB" dirty="0"/>
              <a:t> trimester</a:t>
            </a:r>
          </a:p>
          <a:p>
            <a:pPr>
              <a:lnSpc>
                <a:spcPct val="103000"/>
              </a:lnSpc>
              <a:spcBef>
                <a:spcPts val="600"/>
              </a:spcBef>
              <a:spcAft>
                <a:spcPts val="1000"/>
              </a:spcAft>
            </a:pPr>
            <a:r>
              <a:rPr lang="en-GB" i="1" dirty="0"/>
              <a:t>Thorne: </a:t>
            </a:r>
            <a:r>
              <a:rPr lang="en-GB" dirty="0"/>
              <a:t>8 countries Europe, 81 live births with DTG exposure</a:t>
            </a:r>
          </a:p>
          <a:p>
            <a:pPr lvl="1">
              <a:lnSpc>
                <a:spcPct val="103000"/>
              </a:lnSpc>
              <a:spcBef>
                <a:spcPts val="600"/>
              </a:spcBef>
              <a:spcAft>
                <a:spcPts val="1000"/>
              </a:spcAft>
            </a:pPr>
            <a:r>
              <a:rPr lang="en-GB" dirty="0"/>
              <a:t>Birth defects 4/81 (4.9%) (only 2 EUROCAT </a:t>
            </a:r>
            <a:r>
              <a:rPr lang="en-GB" dirty="0" smtClean="0"/>
              <a:t>defects)</a:t>
            </a:r>
            <a:endParaRPr lang="en-GB" dirty="0"/>
          </a:p>
          <a:p>
            <a:pPr>
              <a:lnSpc>
                <a:spcPct val="103000"/>
              </a:lnSpc>
              <a:spcBef>
                <a:spcPts val="600"/>
              </a:spcBef>
              <a:spcAft>
                <a:spcPts val="1000"/>
              </a:spcAft>
            </a:pPr>
            <a:r>
              <a:rPr lang="en-GB" dirty="0">
                <a:solidFill>
                  <a:srgbClr val="0070C0"/>
                </a:solidFill>
              </a:rPr>
              <a:t>DTG exposure, including Botswana data: 4 defects/247 1</a:t>
            </a:r>
            <a:r>
              <a:rPr lang="en-GB" baseline="30000" dirty="0">
                <a:solidFill>
                  <a:srgbClr val="0070C0"/>
                </a:solidFill>
              </a:rPr>
              <a:t>st</a:t>
            </a:r>
            <a:r>
              <a:rPr lang="en-GB" dirty="0">
                <a:solidFill>
                  <a:srgbClr val="0070C0"/>
                </a:solidFill>
              </a:rPr>
              <a:t> trimester exposures: 1.6% rate defects</a:t>
            </a:r>
          </a:p>
          <a:p>
            <a:pPr>
              <a:lnSpc>
                <a:spcPct val="103000"/>
              </a:lnSpc>
              <a:spcBef>
                <a:spcPts val="600"/>
              </a:spcBef>
              <a:spcAft>
                <a:spcPts val="1000"/>
              </a:spcAft>
            </a:pPr>
            <a:r>
              <a:rPr lang="en-GB" i="1" dirty="0" err="1"/>
              <a:t>Sibiude</a:t>
            </a:r>
            <a:r>
              <a:rPr lang="en-GB" i="1" dirty="0"/>
              <a:t>: </a:t>
            </a:r>
            <a:r>
              <a:rPr lang="en-GB" dirty="0"/>
              <a:t>479 women receiving RAL in pregnancy in France</a:t>
            </a:r>
          </a:p>
          <a:p>
            <a:pPr lvl="1">
              <a:lnSpc>
                <a:spcPct val="103000"/>
              </a:lnSpc>
              <a:spcBef>
                <a:spcPts val="600"/>
              </a:spcBef>
              <a:spcAft>
                <a:spcPts val="1000"/>
              </a:spcAft>
            </a:pPr>
            <a:r>
              <a:rPr lang="en-GB" dirty="0"/>
              <a:t>Birth defects not significantly different 1</a:t>
            </a:r>
            <a:r>
              <a:rPr lang="en-GB" baseline="30000" dirty="0"/>
              <a:t>st</a:t>
            </a:r>
            <a:r>
              <a:rPr lang="en-GB" dirty="0"/>
              <a:t> vs 2</a:t>
            </a:r>
            <a:r>
              <a:rPr lang="en-GB" baseline="30000" dirty="0"/>
              <a:t>nd</a:t>
            </a:r>
            <a:r>
              <a:rPr lang="en-GB" dirty="0"/>
              <a:t>-3</a:t>
            </a:r>
            <a:r>
              <a:rPr lang="en-GB" baseline="30000" dirty="0"/>
              <a:t>rd</a:t>
            </a:r>
            <a:r>
              <a:rPr lang="en-GB" dirty="0"/>
              <a:t> trimester (5.7% vs 3.5%, </a:t>
            </a:r>
            <a:r>
              <a:rPr lang="en-GB" dirty="0" smtClean="0"/>
              <a:t>p=0.29)</a:t>
            </a:r>
            <a:endParaRPr lang="en-GB" dirty="0"/>
          </a:p>
          <a:p>
            <a:pPr lvl="1">
              <a:lnSpc>
                <a:spcPct val="103000"/>
              </a:lnSpc>
              <a:spcBef>
                <a:spcPts val="600"/>
              </a:spcBef>
              <a:spcAft>
                <a:spcPts val="1000"/>
              </a:spcAft>
            </a:pPr>
            <a:endParaRPr lang="en-GB" dirty="0"/>
          </a:p>
          <a:p>
            <a:pPr lvl="1">
              <a:lnSpc>
                <a:spcPct val="103000"/>
              </a:lnSpc>
              <a:spcBef>
                <a:spcPts val="600"/>
              </a:spcBef>
              <a:spcAft>
                <a:spcPts val="1000"/>
              </a:spcAft>
            </a:pPr>
            <a:endParaRPr lang="en-US" dirty="0"/>
          </a:p>
          <a:p>
            <a:pPr>
              <a:lnSpc>
                <a:spcPct val="103000"/>
              </a:lnSpc>
              <a:spcBef>
                <a:spcPts val="600"/>
              </a:spcBef>
              <a:spcAft>
                <a:spcPts val="1000"/>
              </a:spcAft>
            </a:pPr>
            <a:endParaRPr lang="en-US" dirty="0"/>
          </a:p>
        </p:txBody>
      </p:sp>
    </p:spTree>
    <p:extLst>
      <p:ext uri="{BB962C8B-B14F-4D97-AF65-F5344CB8AC3E}">
        <p14:creationId xmlns:p14="http://schemas.microsoft.com/office/powerpoint/2010/main" val="1358585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F50C5-8CFC-4D20-BFC7-E6BF2D028615}"/>
              </a:ext>
            </a:extLst>
          </p:cNvPr>
          <p:cNvSpPr>
            <a:spLocks noGrp="1"/>
          </p:cNvSpPr>
          <p:nvPr>
            <p:ph type="title"/>
          </p:nvPr>
        </p:nvSpPr>
        <p:spPr>
          <a:xfrm>
            <a:off x="457200" y="-152400"/>
            <a:ext cx="8229600" cy="1143000"/>
          </a:xfrm>
        </p:spPr>
        <p:txBody>
          <a:bodyPr/>
          <a:lstStyle/>
          <a:p>
            <a:r>
              <a:rPr lang="en-US" dirty="0"/>
              <a:t>Some Take-Aways</a:t>
            </a:r>
          </a:p>
        </p:txBody>
      </p:sp>
      <p:sp>
        <p:nvSpPr>
          <p:cNvPr id="3" name="Content Placeholder 2">
            <a:extLst>
              <a:ext uri="{FF2B5EF4-FFF2-40B4-BE49-F238E27FC236}">
                <a16:creationId xmlns="" xmlns:a16="http://schemas.microsoft.com/office/drawing/2014/main" id="{0AB0E918-B9D4-4026-B6AB-3FBB1CCB633A}"/>
              </a:ext>
            </a:extLst>
          </p:cNvPr>
          <p:cNvSpPr>
            <a:spLocks noGrp="1"/>
          </p:cNvSpPr>
          <p:nvPr>
            <p:ph idx="1"/>
          </p:nvPr>
        </p:nvSpPr>
        <p:spPr>
          <a:xfrm>
            <a:off x="381000" y="838200"/>
            <a:ext cx="8229600" cy="5791200"/>
          </a:xfrm>
        </p:spPr>
        <p:txBody>
          <a:bodyPr>
            <a:normAutofit lnSpcReduction="10000"/>
          </a:bodyPr>
          <a:lstStyle/>
          <a:p>
            <a:pPr>
              <a:lnSpc>
                <a:spcPct val="105000"/>
              </a:lnSpc>
              <a:spcAft>
                <a:spcPts val="300"/>
              </a:spcAft>
            </a:pPr>
            <a:r>
              <a:rPr lang="en-US" dirty="0">
                <a:solidFill>
                  <a:schemeClr val="accent4">
                    <a:lumMod val="75000"/>
                  </a:schemeClr>
                </a:solidFill>
              </a:rPr>
              <a:t>All countries: </a:t>
            </a:r>
            <a:r>
              <a:rPr lang="en-US" dirty="0"/>
              <a:t>HIV prevalence higher in women once &gt;14 years</a:t>
            </a:r>
          </a:p>
          <a:p>
            <a:pPr>
              <a:lnSpc>
                <a:spcPct val="105000"/>
              </a:lnSpc>
              <a:spcBef>
                <a:spcPts val="1200"/>
              </a:spcBef>
              <a:spcAft>
                <a:spcPts val="300"/>
              </a:spcAft>
            </a:pPr>
            <a:r>
              <a:rPr lang="en-US" dirty="0">
                <a:solidFill>
                  <a:srgbClr val="0070C0"/>
                </a:solidFill>
              </a:rPr>
              <a:t>Malawi:  </a:t>
            </a:r>
          </a:p>
          <a:p>
            <a:pPr lvl="1">
              <a:lnSpc>
                <a:spcPct val="105000"/>
              </a:lnSpc>
              <a:spcAft>
                <a:spcPts val="300"/>
              </a:spcAft>
            </a:pPr>
            <a:r>
              <a:rPr lang="en-US" dirty="0"/>
              <a:t>Women doing better than men, younger women (&lt;24 years) lag significantly behind older women</a:t>
            </a:r>
          </a:p>
          <a:p>
            <a:pPr lvl="1">
              <a:lnSpc>
                <a:spcPct val="105000"/>
              </a:lnSpc>
              <a:spcAft>
                <a:spcPts val="300"/>
              </a:spcAft>
            </a:pPr>
            <a:r>
              <a:rPr lang="en-US" dirty="0"/>
              <a:t>Lowest 90-90-90 rates in youth (59%, 77%, 79%)</a:t>
            </a:r>
          </a:p>
          <a:p>
            <a:pPr lvl="1">
              <a:lnSpc>
                <a:spcPct val="105000"/>
              </a:lnSpc>
              <a:spcAft>
                <a:spcPts val="300"/>
              </a:spcAft>
            </a:pPr>
            <a:r>
              <a:rPr lang="en-US" dirty="0" err="1"/>
              <a:t>Pediatic</a:t>
            </a:r>
            <a:r>
              <a:rPr lang="en-US" dirty="0"/>
              <a:t> prevalence lowest among </a:t>
            </a:r>
            <a:r>
              <a:rPr lang="en-US" dirty="0" err="1"/>
              <a:t>childen</a:t>
            </a:r>
            <a:r>
              <a:rPr lang="en-US" dirty="0"/>
              <a:t> 0-4 years (1.1% vs  2.1% 10-14 </a:t>
            </a:r>
            <a:r>
              <a:rPr lang="en-US" dirty="0" err="1"/>
              <a:t>yr</a:t>
            </a:r>
            <a:r>
              <a:rPr lang="en-US" dirty="0"/>
              <a:t>)</a:t>
            </a:r>
          </a:p>
          <a:p>
            <a:pPr lvl="1">
              <a:lnSpc>
                <a:spcPct val="105000"/>
              </a:lnSpc>
              <a:spcAft>
                <a:spcPts val="300"/>
              </a:spcAft>
            </a:pPr>
            <a:r>
              <a:rPr lang="en-US" dirty="0"/>
              <a:t>Lowest rates viral suppression 0-4 years (only 19%!)</a:t>
            </a:r>
          </a:p>
          <a:p>
            <a:pPr>
              <a:lnSpc>
                <a:spcPct val="105000"/>
              </a:lnSpc>
              <a:spcBef>
                <a:spcPts val="1200"/>
              </a:spcBef>
              <a:spcAft>
                <a:spcPts val="300"/>
              </a:spcAft>
            </a:pPr>
            <a:r>
              <a:rPr lang="en-US" dirty="0">
                <a:solidFill>
                  <a:schemeClr val="accent6">
                    <a:lumMod val="75000"/>
                  </a:schemeClr>
                </a:solidFill>
              </a:rPr>
              <a:t>Zambia: </a:t>
            </a:r>
          </a:p>
          <a:p>
            <a:pPr lvl="1">
              <a:lnSpc>
                <a:spcPct val="105000"/>
              </a:lnSpc>
              <a:spcAft>
                <a:spcPts val="300"/>
              </a:spcAft>
            </a:pPr>
            <a:r>
              <a:rPr lang="en-US" dirty="0"/>
              <a:t>Overall pediatric prevalence 0.9% (lowest 0-4 years, &gt;1% &gt;5 years)</a:t>
            </a:r>
          </a:p>
          <a:p>
            <a:pPr lvl="1">
              <a:lnSpc>
                <a:spcPct val="105000"/>
              </a:lnSpc>
              <a:spcAft>
                <a:spcPts val="300"/>
              </a:spcAft>
            </a:pPr>
            <a:r>
              <a:rPr lang="en-US" dirty="0"/>
              <a:t>Lowest rates viral suppression 0-14 and 15-24 years</a:t>
            </a:r>
          </a:p>
          <a:p>
            <a:pPr lvl="1">
              <a:lnSpc>
                <a:spcPct val="105000"/>
              </a:lnSpc>
              <a:spcAft>
                <a:spcPts val="300"/>
              </a:spcAft>
            </a:pPr>
            <a:endParaRPr lang="en-US" dirty="0"/>
          </a:p>
        </p:txBody>
      </p:sp>
      <p:cxnSp>
        <p:nvCxnSpPr>
          <p:cNvPr id="4" name="Straight Connector 3">
            <a:extLst>
              <a:ext uri="{FF2B5EF4-FFF2-40B4-BE49-F238E27FC236}">
                <a16:creationId xmlns="" xmlns:a16="http://schemas.microsoft.com/office/drawing/2014/main" id="{E410AA78-F692-42F3-8A5A-0CD6DF1F159B}"/>
              </a:ext>
            </a:extLst>
          </p:cNvPr>
          <p:cNvCxnSpPr>
            <a:cxnSpLocks/>
          </p:cNvCxnSpPr>
          <p:nvPr/>
        </p:nvCxnSpPr>
        <p:spPr>
          <a:xfrm flipV="1">
            <a:off x="27264" y="762000"/>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5" name="Picture 4">
            <a:extLst>
              <a:ext uri="{FF2B5EF4-FFF2-40B4-BE49-F238E27FC236}">
                <a16:creationId xmlns="" xmlns:a16="http://schemas.microsoft.com/office/drawing/2014/main" id="{91CBC346-3F77-42D0-8AD9-C769953E3032}"/>
              </a:ext>
            </a:extLst>
          </p:cNvPr>
          <p:cNvPicPr>
            <a:picLocks noChangeAspect="1"/>
          </p:cNvPicPr>
          <p:nvPr/>
        </p:nvPicPr>
        <p:blipFill>
          <a:blip r:embed="rId2"/>
          <a:stretch>
            <a:fillRect/>
          </a:stretch>
        </p:blipFill>
        <p:spPr>
          <a:xfrm>
            <a:off x="1981200" y="1689775"/>
            <a:ext cx="1167255" cy="430450"/>
          </a:xfrm>
          <a:prstGeom prst="rect">
            <a:avLst/>
          </a:prstGeom>
        </p:spPr>
      </p:pic>
      <p:pic>
        <p:nvPicPr>
          <p:cNvPr id="6" name="Picture 5">
            <a:extLst>
              <a:ext uri="{FF2B5EF4-FFF2-40B4-BE49-F238E27FC236}">
                <a16:creationId xmlns="" xmlns:a16="http://schemas.microsoft.com/office/drawing/2014/main" id="{D1F3F41D-6544-4717-A0FC-5C90084204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7400" y="4800600"/>
            <a:ext cx="1401282" cy="292644"/>
          </a:xfrm>
          <a:prstGeom prst="rect">
            <a:avLst/>
          </a:prstGeom>
        </p:spPr>
      </p:pic>
    </p:spTree>
    <p:extLst>
      <p:ext uri="{BB962C8B-B14F-4D97-AF65-F5344CB8AC3E}">
        <p14:creationId xmlns:p14="http://schemas.microsoft.com/office/powerpoint/2010/main" val="1452993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62F50C5-8CFC-4D20-BFC7-E6BF2D028615}"/>
              </a:ext>
            </a:extLst>
          </p:cNvPr>
          <p:cNvSpPr>
            <a:spLocks noGrp="1"/>
          </p:cNvSpPr>
          <p:nvPr>
            <p:ph type="title"/>
          </p:nvPr>
        </p:nvSpPr>
        <p:spPr>
          <a:xfrm>
            <a:off x="381000" y="-39196"/>
            <a:ext cx="8229600" cy="1143000"/>
          </a:xfrm>
        </p:spPr>
        <p:txBody>
          <a:bodyPr/>
          <a:lstStyle/>
          <a:p>
            <a:r>
              <a:rPr lang="en-US" dirty="0"/>
              <a:t>Some Take-Aways</a:t>
            </a:r>
          </a:p>
        </p:txBody>
      </p:sp>
      <p:sp>
        <p:nvSpPr>
          <p:cNvPr id="3" name="Content Placeholder 2">
            <a:extLst>
              <a:ext uri="{FF2B5EF4-FFF2-40B4-BE49-F238E27FC236}">
                <a16:creationId xmlns="" xmlns:a16="http://schemas.microsoft.com/office/drawing/2014/main" id="{0AB0E918-B9D4-4026-B6AB-3FBB1CCB633A}"/>
              </a:ext>
            </a:extLst>
          </p:cNvPr>
          <p:cNvSpPr>
            <a:spLocks noGrp="1"/>
          </p:cNvSpPr>
          <p:nvPr>
            <p:ph idx="1"/>
          </p:nvPr>
        </p:nvSpPr>
        <p:spPr>
          <a:xfrm>
            <a:off x="387991" y="792061"/>
            <a:ext cx="8229600" cy="5791200"/>
          </a:xfrm>
        </p:spPr>
        <p:txBody>
          <a:bodyPr>
            <a:normAutofit/>
          </a:bodyPr>
          <a:lstStyle/>
          <a:p>
            <a:pPr>
              <a:lnSpc>
                <a:spcPct val="105000"/>
              </a:lnSpc>
              <a:spcAft>
                <a:spcPts val="600"/>
              </a:spcAft>
            </a:pPr>
            <a:r>
              <a:rPr lang="en-US" dirty="0">
                <a:solidFill>
                  <a:schemeClr val="accent3">
                    <a:lumMod val="75000"/>
                  </a:schemeClr>
                </a:solidFill>
              </a:rPr>
              <a:t>Zimbabwe:</a:t>
            </a:r>
            <a:endParaRPr lang="en-US" dirty="0"/>
          </a:p>
          <a:p>
            <a:pPr lvl="1">
              <a:lnSpc>
                <a:spcPct val="105000"/>
              </a:lnSpc>
              <a:spcAft>
                <a:spcPts val="600"/>
              </a:spcAft>
            </a:pPr>
            <a:r>
              <a:rPr lang="en-US" dirty="0"/>
              <a:t>Correlates not knowing HIV status:  younger age, male gender, never married, no condom use last 12 </a:t>
            </a:r>
            <a:r>
              <a:rPr lang="en-US" dirty="0" err="1"/>
              <a:t>mos</a:t>
            </a:r>
            <a:endParaRPr lang="en-US" dirty="0"/>
          </a:p>
          <a:p>
            <a:pPr lvl="1">
              <a:lnSpc>
                <a:spcPct val="105000"/>
              </a:lnSpc>
              <a:spcAft>
                <a:spcPts val="600"/>
              </a:spcAft>
            </a:pPr>
            <a:r>
              <a:rPr lang="en-US" dirty="0"/>
              <a:t>Correlates not being on ART: younger age, </a:t>
            </a:r>
            <a:r>
              <a:rPr lang="en-US" u="sng" dirty="0"/>
              <a:t>&gt;</a:t>
            </a:r>
            <a:r>
              <a:rPr lang="en-US" dirty="0"/>
              <a:t>2 sexual partners last 12 </a:t>
            </a:r>
            <a:r>
              <a:rPr lang="en-US" dirty="0" err="1"/>
              <a:t>mos</a:t>
            </a:r>
            <a:r>
              <a:rPr lang="en-US" dirty="0"/>
              <a:t>, no condom use last 12 </a:t>
            </a:r>
            <a:r>
              <a:rPr lang="en-US" dirty="0" err="1"/>
              <a:t>mo</a:t>
            </a:r>
            <a:endParaRPr lang="en-US" dirty="0"/>
          </a:p>
          <a:p>
            <a:pPr lvl="1">
              <a:lnSpc>
                <a:spcPct val="105000"/>
              </a:lnSpc>
              <a:spcAft>
                <a:spcPts val="600"/>
              </a:spcAft>
            </a:pPr>
            <a:r>
              <a:rPr lang="en-US" dirty="0"/>
              <a:t>Correlates not having viral suppression:  younger age, male gender</a:t>
            </a:r>
          </a:p>
          <a:p>
            <a:pPr>
              <a:lnSpc>
                <a:spcPct val="105000"/>
              </a:lnSpc>
              <a:spcBef>
                <a:spcPts val="1200"/>
              </a:spcBef>
              <a:spcAft>
                <a:spcPts val="600"/>
              </a:spcAft>
            </a:pPr>
            <a:r>
              <a:rPr lang="en-US" dirty="0">
                <a:solidFill>
                  <a:schemeClr val="accent2">
                    <a:lumMod val="75000"/>
                  </a:schemeClr>
                </a:solidFill>
              </a:rPr>
              <a:t>Swaziland: </a:t>
            </a:r>
          </a:p>
          <a:p>
            <a:pPr lvl="1">
              <a:lnSpc>
                <a:spcPct val="105000"/>
              </a:lnSpc>
              <a:spcAft>
                <a:spcPts val="600"/>
              </a:spcAft>
            </a:pPr>
            <a:r>
              <a:rPr lang="en-US" dirty="0"/>
              <a:t>Comparing 2011 PHIA survey to 2016, 44% decrease HIV incidence and &gt;100% increase viral suppression </a:t>
            </a:r>
          </a:p>
        </p:txBody>
      </p:sp>
      <p:cxnSp>
        <p:nvCxnSpPr>
          <p:cNvPr id="4" name="Straight Connector 3">
            <a:extLst>
              <a:ext uri="{FF2B5EF4-FFF2-40B4-BE49-F238E27FC236}">
                <a16:creationId xmlns="" xmlns:a16="http://schemas.microsoft.com/office/drawing/2014/main" id="{3E78ED78-E0A5-4FE0-B4B8-D63167383643}"/>
              </a:ext>
            </a:extLst>
          </p:cNvPr>
          <p:cNvCxnSpPr>
            <a:cxnSpLocks/>
          </p:cNvCxnSpPr>
          <p:nvPr/>
        </p:nvCxnSpPr>
        <p:spPr>
          <a:xfrm flipV="1">
            <a:off x="-76200" y="762000"/>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6" name="Picture 5">
            <a:extLst>
              <a:ext uri="{FF2B5EF4-FFF2-40B4-BE49-F238E27FC236}">
                <a16:creationId xmlns="" xmlns:a16="http://schemas.microsoft.com/office/drawing/2014/main" id="{1C95320D-6EE6-4D87-84C0-06AE480A0EF2}"/>
              </a:ext>
            </a:extLst>
          </p:cNvPr>
          <p:cNvPicPr>
            <a:picLocks noChangeAspect="1"/>
          </p:cNvPicPr>
          <p:nvPr/>
        </p:nvPicPr>
        <p:blipFill>
          <a:blip r:embed="rId2"/>
          <a:stretch>
            <a:fillRect/>
          </a:stretch>
        </p:blipFill>
        <p:spPr>
          <a:xfrm>
            <a:off x="2438400" y="796907"/>
            <a:ext cx="1319212" cy="402576"/>
          </a:xfrm>
          <a:prstGeom prst="rect">
            <a:avLst/>
          </a:prstGeom>
        </p:spPr>
      </p:pic>
      <p:pic>
        <p:nvPicPr>
          <p:cNvPr id="7" name="Picture 6">
            <a:extLst>
              <a:ext uri="{FF2B5EF4-FFF2-40B4-BE49-F238E27FC236}">
                <a16:creationId xmlns="" xmlns:a16="http://schemas.microsoft.com/office/drawing/2014/main" id="{CD4869DC-2E1C-42D1-8AB6-BEC93D5738C3}"/>
              </a:ext>
            </a:extLst>
          </p:cNvPr>
          <p:cNvPicPr>
            <a:picLocks noChangeAspect="1"/>
          </p:cNvPicPr>
          <p:nvPr/>
        </p:nvPicPr>
        <p:blipFill>
          <a:blip r:embed="rId3"/>
          <a:stretch>
            <a:fillRect/>
          </a:stretch>
        </p:blipFill>
        <p:spPr>
          <a:xfrm>
            <a:off x="2362200" y="4648200"/>
            <a:ext cx="1009650" cy="305072"/>
          </a:xfrm>
          <a:prstGeom prst="rect">
            <a:avLst/>
          </a:prstGeom>
        </p:spPr>
      </p:pic>
    </p:spTree>
    <p:extLst>
      <p:ext uri="{BB962C8B-B14F-4D97-AF65-F5344CB8AC3E}">
        <p14:creationId xmlns:p14="http://schemas.microsoft.com/office/powerpoint/2010/main" val="2228188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39F0EC6-AD86-4F75-8B70-54C81C9446DF}"/>
              </a:ext>
            </a:extLst>
          </p:cNvPr>
          <p:cNvSpPr>
            <a:spLocks noGrp="1"/>
          </p:cNvSpPr>
          <p:nvPr>
            <p:ph type="title"/>
          </p:nvPr>
        </p:nvSpPr>
        <p:spPr>
          <a:xfrm>
            <a:off x="358284" y="160996"/>
            <a:ext cx="8785715" cy="1143000"/>
          </a:xfrm>
        </p:spPr>
        <p:txBody>
          <a:bodyPr>
            <a:normAutofit/>
          </a:bodyPr>
          <a:lstStyle/>
          <a:p>
            <a:r>
              <a:rPr lang="en-US" dirty="0"/>
              <a:t>90-90-90 HIV+ Women, Malawi – MPHIA</a:t>
            </a:r>
            <a:br>
              <a:rPr lang="en-US" dirty="0"/>
            </a:br>
            <a:r>
              <a:rPr lang="en-US" sz="2000" i="1" dirty="0" err="1">
                <a:solidFill>
                  <a:schemeClr val="tx1"/>
                </a:solidFill>
              </a:rPr>
              <a:t>Wadonda-Kabondo</a:t>
            </a:r>
            <a:r>
              <a:rPr lang="en-US" sz="2000" i="1" dirty="0">
                <a:solidFill>
                  <a:schemeClr val="tx1"/>
                </a:solidFill>
              </a:rPr>
              <a:t> N et al. 9</a:t>
            </a:r>
            <a:r>
              <a:rPr lang="en-US" sz="2000" i="1" baseline="30000" dirty="0">
                <a:solidFill>
                  <a:schemeClr val="tx1"/>
                </a:solidFill>
              </a:rPr>
              <a:t>th</a:t>
            </a:r>
            <a:r>
              <a:rPr lang="en-US" sz="2000" i="1" dirty="0">
                <a:solidFill>
                  <a:schemeClr val="tx1"/>
                </a:solidFill>
              </a:rPr>
              <a:t> IAS Conference, Paris, 2017 Abs. </a:t>
            </a:r>
            <a:r>
              <a:rPr lang="en-US" sz="1800" i="1" dirty="0">
                <a:solidFill>
                  <a:schemeClr val="tx1"/>
                </a:solidFill>
              </a:rPr>
              <a:t>TUAC0303</a:t>
            </a:r>
            <a:endParaRPr lang="en-US" sz="1800" dirty="0"/>
          </a:p>
        </p:txBody>
      </p:sp>
      <p:pic>
        <p:nvPicPr>
          <p:cNvPr id="4" name="Picture 3">
            <a:extLst>
              <a:ext uri="{FF2B5EF4-FFF2-40B4-BE49-F238E27FC236}">
                <a16:creationId xmlns="" xmlns:a16="http://schemas.microsoft.com/office/drawing/2014/main" id="{E2E23B88-0A9C-4E5F-975F-754C9D2799AA}"/>
              </a:ext>
            </a:extLst>
          </p:cNvPr>
          <p:cNvPicPr>
            <a:picLocks noChangeAspect="1"/>
          </p:cNvPicPr>
          <p:nvPr/>
        </p:nvPicPr>
        <p:blipFill>
          <a:blip r:embed="rId2"/>
          <a:stretch>
            <a:fillRect/>
          </a:stretch>
        </p:blipFill>
        <p:spPr>
          <a:xfrm>
            <a:off x="152400" y="342107"/>
            <a:ext cx="1167255" cy="430450"/>
          </a:xfrm>
          <a:prstGeom prst="rect">
            <a:avLst/>
          </a:prstGeom>
        </p:spPr>
      </p:pic>
      <p:cxnSp>
        <p:nvCxnSpPr>
          <p:cNvPr id="5" name="Straight Connector 4">
            <a:extLst>
              <a:ext uri="{FF2B5EF4-FFF2-40B4-BE49-F238E27FC236}">
                <a16:creationId xmlns="" xmlns:a16="http://schemas.microsoft.com/office/drawing/2014/main" id="{D260F4EA-B952-48E8-893D-5D2DB9A2F6D1}"/>
              </a:ext>
            </a:extLst>
          </p:cNvPr>
          <p:cNvCxnSpPr>
            <a:cxnSpLocks/>
          </p:cNvCxnSpPr>
          <p:nvPr/>
        </p:nvCxnSpPr>
        <p:spPr>
          <a:xfrm flipV="1">
            <a:off x="0" y="1226070"/>
            <a:ext cx="9144000" cy="1"/>
          </a:xfrm>
          <a:prstGeom prst="line">
            <a:avLst/>
          </a:prstGeom>
        </p:spPr>
        <p:style>
          <a:lnRef idx="1">
            <a:schemeClr val="dk1"/>
          </a:lnRef>
          <a:fillRef idx="0">
            <a:schemeClr val="dk1"/>
          </a:fillRef>
          <a:effectRef idx="0">
            <a:schemeClr val="dk1"/>
          </a:effectRef>
          <a:fontRef idx="minor">
            <a:schemeClr val="tx1"/>
          </a:fontRef>
        </p:style>
      </p:cxnSp>
      <p:graphicFrame>
        <p:nvGraphicFramePr>
          <p:cNvPr id="7" name="Chart 6">
            <a:extLst>
              <a:ext uri="{FF2B5EF4-FFF2-40B4-BE49-F238E27FC236}">
                <a16:creationId xmlns="" xmlns:a16="http://schemas.microsoft.com/office/drawing/2014/main" id="{341F52C8-F85C-44A7-9327-017AF834D57F}"/>
              </a:ext>
            </a:extLst>
          </p:cNvPr>
          <p:cNvGraphicFramePr>
            <a:graphicFrameLocks/>
          </p:cNvGraphicFramePr>
          <p:nvPr>
            <p:extLst>
              <p:ext uri="{D42A27DB-BD31-4B8C-83A1-F6EECF244321}">
                <p14:modId xmlns:p14="http://schemas.microsoft.com/office/powerpoint/2010/main" val="3535910705"/>
              </p:ext>
            </p:extLst>
          </p:nvPr>
        </p:nvGraphicFramePr>
        <p:xfrm>
          <a:off x="76200" y="1295400"/>
          <a:ext cx="4648200" cy="2424841"/>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 xmlns:a16="http://schemas.microsoft.com/office/drawing/2014/main" id="{15C074DC-2196-4456-BF60-35A91AA1B149}"/>
              </a:ext>
            </a:extLst>
          </p:cNvPr>
          <p:cNvSpPr txBox="1"/>
          <p:nvPr/>
        </p:nvSpPr>
        <p:spPr>
          <a:xfrm>
            <a:off x="358285" y="1237794"/>
            <a:ext cx="383271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Awareness of HIV Status by Age in Women</a:t>
            </a:r>
          </a:p>
        </p:txBody>
      </p:sp>
      <p:graphicFrame>
        <p:nvGraphicFramePr>
          <p:cNvPr id="10" name="Content Placeholder 4">
            <a:extLst>
              <a:ext uri="{FF2B5EF4-FFF2-40B4-BE49-F238E27FC236}">
                <a16:creationId xmlns="" xmlns:a16="http://schemas.microsoft.com/office/drawing/2014/main" id="{20AF43EE-82AC-4AFC-8628-19E2BB02E583}"/>
              </a:ext>
            </a:extLst>
          </p:cNvPr>
          <p:cNvGraphicFramePr>
            <a:graphicFrameLocks noGrp="1"/>
          </p:cNvGraphicFramePr>
          <p:nvPr>
            <p:ph idx="1"/>
            <p:extLst>
              <p:ext uri="{D42A27DB-BD31-4B8C-83A1-F6EECF244321}">
                <p14:modId xmlns:p14="http://schemas.microsoft.com/office/powerpoint/2010/main" val="873423397"/>
              </p:ext>
            </p:extLst>
          </p:nvPr>
        </p:nvGraphicFramePr>
        <p:xfrm>
          <a:off x="4191001" y="1257109"/>
          <a:ext cx="4648199" cy="2476691"/>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 xmlns:a16="http://schemas.microsoft.com/office/drawing/2014/main" id="{CB1ACFC3-2D6A-46F1-B301-7F34B337D545}"/>
              </a:ext>
            </a:extLst>
          </p:cNvPr>
          <p:cNvSpPr txBox="1"/>
          <p:nvPr/>
        </p:nvSpPr>
        <p:spPr>
          <a:xfrm>
            <a:off x="4936872" y="1285953"/>
            <a:ext cx="3689856"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Self-Reported ART Use by Age in Women</a:t>
            </a:r>
          </a:p>
        </p:txBody>
      </p:sp>
      <p:graphicFrame>
        <p:nvGraphicFramePr>
          <p:cNvPr id="12" name="Content Placeholder 4">
            <a:extLst>
              <a:ext uri="{FF2B5EF4-FFF2-40B4-BE49-F238E27FC236}">
                <a16:creationId xmlns="" xmlns:a16="http://schemas.microsoft.com/office/drawing/2014/main" id="{E322EF6D-D107-4B32-9745-B9023F722895}"/>
              </a:ext>
            </a:extLst>
          </p:cNvPr>
          <p:cNvGraphicFramePr>
            <a:graphicFrameLocks/>
          </p:cNvGraphicFramePr>
          <p:nvPr>
            <p:extLst>
              <p:ext uri="{D42A27DB-BD31-4B8C-83A1-F6EECF244321}">
                <p14:modId xmlns:p14="http://schemas.microsoft.com/office/powerpoint/2010/main" val="1126134604"/>
              </p:ext>
            </p:extLst>
          </p:nvPr>
        </p:nvGraphicFramePr>
        <p:xfrm>
          <a:off x="152400" y="4384466"/>
          <a:ext cx="5616084" cy="2244934"/>
        </p:xfrm>
        <a:graphic>
          <a:graphicData uri="http://schemas.openxmlformats.org/drawingml/2006/chart">
            <c:chart xmlns:c="http://schemas.openxmlformats.org/drawingml/2006/chart" xmlns:r="http://schemas.openxmlformats.org/officeDocument/2006/relationships" r:id="rId5"/>
          </a:graphicData>
        </a:graphic>
      </p:graphicFrame>
      <p:sp>
        <p:nvSpPr>
          <p:cNvPr id="13" name="TextBox 12">
            <a:extLst>
              <a:ext uri="{FF2B5EF4-FFF2-40B4-BE49-F238E27FC236}">
                <a16:creationId xmlns="" xmlns:a16="http://schemas.microsoft.com/office/drawing/2014/main" id="{7FE904F6-5C8A-4D74-A76C-7E74B2EAB9E2}"/>
              </a:ext>
            </a:extLst>
          </p:cNvPr>
          <p:cNvSpPr txBox="1"/>
          <p:nvPr/>
        </p:nvSpPr>
        <p:spPr>
          <a:xfrm>
            <a:off x="1439510" y="4157325"/>
            <a:ext cx="3246017" cy="307777"/>
          </a:xfrm>
          <a:prstGeom prst="rect">
            <a:avLst/>
          </a:prstGeom>
          <a:noFill/>
        </p:spPr>
        <p:txBody>
          <a:bodyPr wrap="none" rtlCol="0">
            <a:spAutoFit/>
          </a:bodyPr>
          <a:lstStyle/>
          <a:p>
            <a:r>
              <a:rPr lang="en-US" sz="1400" b="1" dirty="0">
                <a:latin typeface="Arial" panose="020B0604020202020204" pitchFamily="34" charset="0"/>
                <a:cs typeface="Arial" panose="020B0604020202020204" pitchFamily="34" charset="0"/>
              </a:rPr>
              <a:t>Viral Suppression by Age in Women</a:t>
            </a:r>
          </a:p>
        </p:txBody>
      </p:sp>
      <p:sp>
        <p:nvSpPr>
          <p:cNvPr id="3" name="TextBox 2">
            <a:extLst>
              <a:ext uri="{FF2B5EF4-FFF2-40B4-BE49-F238E27FC236}">
                <a16:creationId xmlns="" xmlns:a16="http://schemas.microsoft.com/office/drawing/2014/main" id="{A5704CC2-5C6D-4844-8DE2-56BBA6E10A5B}"/>
              </a:ext>
            </a:extLst>
          </p:cNvPr>
          <p:cNvSpPr txBox="1"/>
          <p:nvPr/>
        </p:nvSpPr>
        <p:spPr>
          <a:xfrm>
            <a:off x="5334000" y="5154756"/>
            <a:ext cx="3429000" cy="738664"/>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Overall, 73.1% of women were </a:t>
            </a:r>
          </a:p>
          <a:p>
            <a:pPr algn="ctr"/>
            <a:r>
              <a:rPr lang="en-US" sz="1400" dirty="0">
                <a:latin typeface="Arial" panose="020B0604020202020204" pitchFamily="34" charset="0"/>
                <a:cs typeface="Arial" panose="020B0604020202020204" pitchFamily="34" charset="0"/>
              </a:rPr>
              <a:t>suppressed; </a:t>
            </a:r>
            <a:r>
              <a:rPr lang="en-US" sz="1400" b="1" i="1" dirty="0">
                <a:latin typeface="Arial" panose="020B0604020202020204" pitchFamily="34" charset="0"/>
                <a:cs typeface="Arial" panose="020B0604020202020204" pitchFamily="34" charset="0"/>
              </a:rPr>
              <a:t>younger women                       (15-24 </a:t>
            </a:r>
            <a:r>
              <a:rPr lang="en-US" sz="1400" b="1" i="1" dirty="0" err="1">
                <a:latin typeface="Arial" panose="020B0604020202020204" pitchFamily="34" charset="0"/>
                <a:cs typeface="Arial" panose="020B0604020202020204" pitchFamily="34" charset="0"/>
              </a:rPr>
              <a:t>yrs</a:t>
            </a:r>
            <a:r>
              <a:rPr lang="en-US" sz="1400" b="1" i="1" dirty="0">
                <a:latin typeface="Arial" panose="020B0604020202020204" pitchFamily="34" charset="0"/>
                <a:cs typeface="Arial" panose="020B0604020202020204" pitchFamily="34" charset="0"/>
              </a:rPr>
              <a:t>) lag behind</a:t>
            </a:r>
          </a:p>
        </p:txBody>
      </p:sp>
      <p:sp>
        <p:nvSpPr>
          <p:cNvPr id="14" name="TextBox 13">
            <a:extLst>
              <a:ext uri="{FF2B5EF4-FFF2-40B4-BE49-F238E27FC236}">
                <a16:creationId xmlns="" xmlns:a16="http://schemas.microsoft.com/office/drawing/2014/main" id="{CA0DF2BD-2FD1-4078-877B-BD3256142AA2}"/>
              </a:ext>
            </a:extLst>
          </p:cNvPr>
          <p:cNvSpPr txBox="1"/>
          <p:nvPr/>
        </p:nvSpPr>
        <p:spPr>
          <a:xfrm>
            <a:off x="4513001" y="3657701"/>
            <a:ext cx="4630999"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Overall, 69.5% of women reported being on ART; </a:t>
            </a:r>
            <a:r>
              <a:rPr lang="en-US" sz="1400" b="1" i="1" dirty="0">
                <a:latin typeface="Arial" panose="020B0604020202020204" pitchFamily="34" charset="0"/>
                <a:cs typeface="Arial" panose="020B0604020202020204" pitchFamily="34" charset="0"/>
              </a:rPr>
              <a:t>younger women (15-24 </a:t>
            </a:r>
            <a:r>
              <a:rPr lang="en-US" sz="1400" b="1" i="1" dirty="0" err="1">
                <a:latin typeface="Arial" panose="020B0604020202020204" pitchFamily="34" charset="0"/>
                <a:cs typeface="Arial" panose="020B0604020202020204" pitchFamily="34" charset="0"/>
              </a:rPr>
              <a:t>yrs</a:t>
            </a:r>
            <a:r>
              <a:rPr lang="en-US" sz="1400" b="1" i="1" dirty="0">
                <a:latin typeface="Arial" panose="020B0604020202020204" pitchFamily="34" charset="0"/>
                <a:cs typeface="Arial" panose="020B0604020202020204" pitchFamily="34" charset="0"/>
              </a:rPr>
              <a:t>) lag behind</a:t>
            </a:r>
          </a:p>
        </p:txBody>
      </p:sp>
      <p:sp>
        <p:nvSpPr>
          <p:cNvPr id="15" name="TextBox 14">
            <a:extLst>
              <a:ext uri="{FF2B5EF4-FFF2-40B4-BE49-F238E27FC236}">
                <a16:creationId xmlns="" xmlns:a16="http://schemas.microsoft.com/office/drawing/2014/main" id="{5F21E1CF-03A3-431F-8088-2C5E0127D1CD}"/>
              </a:ext>
            </a:extLst>
          </p:cNvPr>
          <p:cNvSpPr txBox="1"/>
          <p:nvPr/>
        </p:nvSpPr>
        <p:spPr>
          <a:xfrm>
            <a:off x="76200" y="3591580"/>
            <a:ext cx="4630999" cy="523220"/>
          </a:xfrm>
          <a:prstGeom prst="rect">
            <a:avLst/>
          </a:prstGeom>
          <a:noFill/>
        </p:spPr>
        <p:txBody>
          <a:bodyPr wrap="square" rtlCol="0">
            <a:spAutoFit/>
          </a:bodyPr>
          <a:lstStyle/>
          <a:p>
            <a:pPr algn="ctr"/>
            <a:r>
              <a:rPr lang="en-US" sz="1400" dirty="0">
                <a:latin typeface="Arial" panose="020B0604020202020204" pitchFamily="34" charset="0"/>
                <a:cs typeface="Arial" panose="020B0604020202020204" pitchFamily="34" charset="0"/>
              </a:rPr>
              <a:t>No age group met 90% goal; </a:t>
            </a:r>
          </a:p>
          <a:p>
            <a:pPr algn="ctr"/>
            <a:r>
              <a:rPr lang="en-US" sz="1400" b="1" i="1" dirty="0">
                <a:latin typeface="Arial" panose="020B0604020202020204" pitchFamily="34" charset="0"/>
                <a:cs typeface="Arial" panose="020B0604020202020204" pitchFamily="34" charset="0"/>
              </a:rPr>
              <a:t>younger women (15-24 </a:t>
            </a:r>
            <a:r>
              <a:rPr lang="en-US" sz="1400" b="1" i="1" dirty="0" err="1">
                <a:latin typeface="Arial" panose="020B0604020202020204" pitchFamily="34" charset="0"/>
                <a:cs typeface="Arial" panose="020B0604020202020204" pitchFamily="34" charset="0"/>
              </a:rPr>
              <a:t>yrs</a:t>
            </a:r>
            <a:r>
              <a:rPr lang="en-US" sz="1400" b="1" i="1" dirty="0">
                <a:latin typeface="Arial" panose="020B0604020202020204" pitchFamily="34" charset="0"/>
                <a:cs typeface="Arial" panose="020B0604020202020204" pitchFamily="34" charset="0"/>
              </a:rPr>
              <a:t>) lag behind</a:t>
            </a:r>
          </a:p>
        </p:txBody>
      </p:sp>
      <p:sp>
        <p:nvSpPr>
          <p:cNvPr id="16" name="Rectangle 15">
            <a:extLst>
              <a:ext uri="{FF2B5EF4-FFF2-40B4-BE49-F238E27FC236}">
                <a16:creationId xmlns="" xmlns:a16="http://schemas.microsoft.com/office/drawing/2014/main" id="{8829DDC5-253C-49FC-9E27-8B5D9029D60E}"/>
              </a:ext>
            </a:extLst>
          </p:cNvPr>
          <p:cNvSpPr/>
          <p:nvPr/>
        </p:nvSpPr>
        <p:spPr>
          <a:xfrm>
            <a:off x="5051916" y="2097848"/>
            <a:ext cx="739284" cy="144186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7" name="Rectangle 16">
            <a:extLst>
              <a:ext uri="{FF2B5EF4-FFF2-40B4-BE49-F238E27FC236}">
                <a16:creationId xmlns="" xmlns:a16="http://schemas.microsoft.com/office/drawing/2014/main" id="{2AF35E38-E3B5-4D11-A83A-307AB434367C}"/>
              </a:ext>
            </a:extLst>
          </p:cNvPr>
          <p:cNvSpPr/>
          <p:nvPr/>
        </p:nvSpPr>
        <p:spPr>
          <a:xfrm>
            <a:off x="609600" y="1981200"/>
            <a:ext cx="805756" cy="1614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8" name="Rectangle 17">
            <a:extLst>
              <a:ext uri="{FF2B5EF4-FFF2-40B4-BE49-F238E27FC236}">
                <a16:creationId xmlns="" xmlns:a16="http://schemas.microsoft.com/office/drawing/2014/main" id="{2D3D3031-026D-42C0-9FB2-7DFFC89E61B3}"/>
              </a:ext>
            </a:extLst>
          </p:cNvPr>
          <p:cNvSpPr/>
          <p:nvPr/>
        </p:nvSpPr>
        <p:spPr>
          <a:xfrm>
            <a:off x="916776" y="5029200"/>
            <a:ext cx="835823" cy="161409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3547112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Graphic spid="12" grpId="0">
        <p:bldAsOne/>
      </p:bldGraphic>
      <p:bldP spid="13" grpId="0"/>
      <p:bldP spid="3" grpId="0"/>
      <p:bldP spid="14" grpId="0"/>
      <p:bldP spid="16"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1890" y="-9984"/>
            <a:ext cx="8664199" cy="1143000"/>
          </a:xfrm>
        </p:spPr>
        <p:txBody>
          <a:bodyPr/>
          <a:lstStyle/>
          <a:p>
            <a:r>
              <a:rPr lang="en-US" sz="2700" dirty="0"/>
              <a:t>Pediatric HIV Prevalence, Malawi </a:t>
            </a:r>
            <a:br>
              <a:rPr lang="en-US" sz="2700" dirty="0"/>
            </a:br>
            <a:r>
              <a:rPr lang="en-US" sz="2000" i="1" dirty="0" err="1">
                <a:solidFill>
                  <a:schemeClr val="tx1"/>
                </a:solidFill>
              </a:rPr>
              <a:t>Jonnalagadda</a:t>
            </a:r>
            <a:r>
              <a:rPr lang="en-US" sz="2000" i="1" dirty="0">
                <a:solidFill>
                  <a:schemeClr val="tx1"/>
                </a:solidFill>
              </a:rPr>
              <a:t> S et al.  9</a:t>
            </a:r>
            <a:r>
              <a:rPr lang="en-US" sz="2000" i="1" baseline="30000" dirty="0">
                <a:solidFill>
                  <a:schemeClr val="tx1"/>
                </a:solidFill>
              </a:rPr>
              <a:t>th</a:t>
            </a:r>
            <a:r>
              <a:rPr lang="en-US" sz="2000" i="1" dirty="0">
                <a:solidFill>
                  <a:schemeClr val="tx1"/>
                </a:solidFill>
              </a:rPr>
              <a:t> IAS Conference, Paris, 2017  Abs. TUAC0304</a:t>
            </a:r>
            <a:endParaRPr lang="en-US" sz="2700" dirty="0"/>
          </a:p>
        </p:txBody>
      </p:sp>
      <p:cxnSp>
        <p:nvCxnSpPr>
          <p:cNvPr id="18" name="Straight Connector 17">
            <a:extLst>
              <a:ext uri="{FF2B5EF4-FFF2-40B4-BE49-F238E27FC236}">
                <a16:creationId xmlns="" xmlns:a16="http://schemas.microsoft.com/office/drawing/2014/main" id="{015D8337-BD83-4539-983C-C193B8171BD0}"/>
              </a:ext>
            </a:extLst>
          </p:cNvPr>
          <p:cNvCxnSpPr>
            <a:cxnSpLocks/>
          </p:cNvCxnSpPr>
          <p:nvPr/>
        </p:nvCxnSpPr>
        <p:spPr>
          <a:xfrm flipV="1">
            <a:off x="0" y="1015890"/>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21" name="Picture 20">
            <a:extLst>
              <a:ext uri="{FF2B5EF4-FFF2-40B4-BE49-F238E27FC236}">
                <a16:creationId xmlns="" xmlns:a16="http://schemas.microsoft.com/office/drawing/2014/main" id="{4B6892FD-C087-4175-9462-70372E050E36}"/>
              </a:ext>
            </a:extLst>
          </p:cNvPr>
          <p:cNvPicPr>
            <a:picLocks noChangeAspect="1"/>
          </p:cNvPicPr>
          <p:nvPr/>
        </p:nvPicPr>
        <p:blipFill>
          <a:blip r:embed="rId3"/>
          <a:stretch>
            <a:fillRect/>
          </a:stretch>
        </p:blipFill>
        <p:spPr>
          <a:xfrm>
            <a:off x="306630" y="4305497"/>
            <a:ext cx="3282270" cy="2344856"/>
          </a:xfrm>
          <a:prstGeom prst="rect">
            <a:avLst/>
          </a:prstGeom>
        </p:spPr>
      </p:pic>
      <p:sp>
        <p:nvSpPr>
          <p:cNvPr id="22" name="Content Placeholder 2">
            <a:extLst>
              <a:ext uri="{FF2B5EF4-FFF2-40B4-BE49-F238E27FC236}">
                <a16:creationId xmlns="" xmlns:a16="http://schemas.microsoft.com/office/drawing/2014/main" id="{852AD870-EBA0-4DB8-86AC-62EE6225EF9E}"/>
              </a:ext>
            </a:extLst>
          </p:cNvPr>
          <p:cNvSpPr>
            <a:spLocks noGrp="1"/>
          </p:cNvSpPr>
          <p:nvPr>
            <p:ph idx="1"/>
          </p:nvPr>
        </p:nvSpPr>
        <p:spPr>
          <a:xfrm>
            <a:off x="3276600" y="5443883"/>
            <a:ext cx="1173183" cy="737485"/>
          </a:xfrm>
          <a:ln w="19050">
            <a:solidFill>
              <a:srgbClr val="FF0000"/>
            </a:solidFill>
          </a:ln>
        </p:spPr>
        <p:txBody>
          <a:bodyPr>
            <a:noAutofit/>
          </a:bodyPr>
          <a:lstStyle/>
          <a:p>
            <a:pPr marL="0" indent="0" algn="ctr">
              <a:buNone/>
            </a:pPr>
            <a:r>
              <a:rPr lang="en-US" sz="1050" dirty="0"/>
              <a:t>70% of 120,000 CLHIV live in the southern zone (~84,000)</a:t>
            </a:r>
          </a:p>
        </p:txBody>
      </p:sp>
      <p:sp>
        <p:nvSpPr>
          <p:cNvPr id="23" name="Rectangle 22">
            <a:extLst>
              <a:ext uri="{FF2B5EF4-FFF2-40B4-BE49-F238E27FC236}">
                <a16:creationId xmlns="" xmlns:a16="http://schemas.microsoft.com/office/drawing/2014/main" id="{2751BFE9-D5B3-41DC-957A-3CC2EEB53A06}"/>
              </a:ext>
            </a:extLst>
          </p:cNvPr>
          <p:cNvSpPr/>
          <p:nvPr/>
        </p:nvSpPr>
        <p:spPr>
          <a:xfrm>
            <a:off x="-20421" y="4038600"/>
            <a:ext cx="4837651" cy="338554"/>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Geographic Variation Pediatric HIV Prevalence</a:t>
            </a:r>
          </a:p>
        </p:txBody>
      </p:sp>
      <p:pic>
        <p:nvPicPr>
          <p:cNvPr id="24" name="Picture 23">
            <a:extLst>
              <a:ext uri="{FF2B5EF4-FFF2-40B4-BE49-F238E27FC236}">
                <a16:creationId xmlns="" xmlns:a16="http://schemas.microsoft.com/office/drawing/2014/main" id="{25C5BB67-4202-4E2F-8068-0D5B0495802C}"/>
              </a:ext>
            </a:extLst>
          </p:cNvPr>
          <p:cNvPicPr>
            <a:picLocks noChangeAspect="1"/>
          </p:cNvPicPr>
          <p:nvPr/>
        </p:nvPicPr>
        <p:blipFill>
          <a:blip r:embed="rId4"/>
          <a:stretch>
            <a:fillRect/>
          </a:stretch>
        </p:blipFill>
        <p:spPr>
          <a:xfrm>
            <a:off x="88742" y="195033"/>
            <a:ext cx="1167255" cy="430450"/>
          </a:xfrm>
          <a:prstGeom prst="rect">
            <a:avLst/>
          </a:prstGeom>
        </p:spPr>
      </p:pic>
      <p:grpSp>
        <p:nvGrpSpPr>
          <p:cNvPr id="12" name="Group 11">
            <a:extLst>
              <a:ext uri="{FF2B5EF4-FFF2-40B4-BE49-F238E27FC236}">
                <a16:creationId xmlns="" xmlns:a16="http://schemas.microsoft.com/office/drawing/2014/main" id="{CE12286A-0393-4845-A5CE-F207E050D29E}"/>
              </a:ext>
            </a:extLst>
          </p:cNvPr>
          <p:cNvGrpSpPr/>
          <p:nvPr/>
        </p:nvGrpSpPr>
        <p:grpSpPr>
          <a:xfrm>
            <a:off x="1676400" y="982165"/>
            <a:ext cx="5791199" cy="2980235"/>
            <a:chOff x="1676400" y="982165"/>
            <a:chExt cx="5791199" cy="2980235"/>
          </a:xfrm>
        </p:grpSpPr>
        <p:grpSp>
          <p:nvGrpSpPr>
            <p:cNvPr id="14" name="Group 13">
              <a:extLst>
                <a:ext uri="{FF2B5EF4-FFF2-40B4-BE49-F238E27FC236}">
                  <a16:creationId xmlns="" xmlns:a16="http://schemas.microsoft.com/office/drawing/2014/main" id="{02B78F56-82EE-48F5-96CC-D89EBBE46446}"/>
                </a:ext>
              </a:extLst>
            </p:cNvPr>
            <p:cNvGrpSpPr/>
            <p:nvPr/>
          </p:nvGrpSpPr>
          <p:grpSpPr>
            <a:xfrm>
              <a:off x="1676400" y="982165"/>
              <a:ext cx="5791199" cy="2980235"/>
              <a:chOff x="-350121" y="1183589"/>
              <a:chExt cx="5791199" cy="2980235"/>
            </a:xfrm>
          </p:grpSpPr>
          <p:pic>
            <p:nvPicPr>
              <p:cNvPr id="4" name="Picture 3"/>
              <p:cNvPicPr>
                <a:picLocks noChangeAspect="1"/>
              </p:cNvPicPr>
              <p:nvPr/>
            </p:nvPicPr>
            <p:blipFill>
              <a:blip r:embed="rId5"/>
              <a:stretch>
                <a:fillRect/>
              </a:stretch>
            </p:blipFill>
            <p:spPr>
              <a:xfrm>
                <a:off x="-137982" y="1696167"/>
                <a:ext cx="4684742" cy="2467657"/>
              </a:xfrm>
              <a:prstGeom prst="rect">
                <a:avLst/>
              </a:prstGeom>
            </p:spPr>
          </p:pic>
          <p:sp>
            <p:nvSpPr>
              <p:cNvPr id="6" name="Rectangle 5">
                <a:extLst>
                  <a:ext uri="{FF2B5EF4-FFF2-40B4-BE49-F238E27FC236}">
                    <a16:creationId xmlns="" xmlns:a16="http://schemas.microsoft.com/office/drawing/2014/main" id="{AA47C34D-D04E-47A4-905F-FFB522290CD8}"/>
                  </a:ext>
                </a:extLst>
              </p:cNvPr>
              <p:cNvSpPr/>
              <p:nvPr/>
            </p:nvSpPr>
            <p:spPr>
              <a:xfrm>
                <a:off x="-350121" y="1183589"/>
                <a:ext cx="5791199" cy="584775"/>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Pediatric HIV Prevalence by Age</a:t>
                </a:r>
              </a:p>
              <a:p>
                <a:pPr algn="ctr"/>
                <a:r>
                  <a:rPr lang="en-US" sz="1600" dirty="0">
                    <a:latin typeface="Arial" panose="020B0604020202020204" pitchFamily="34" charset="0"/>
                    <a:cs typeface="Arial" panose="020B0604020202020204" pitchFamily="34" charset="0"/>
                  </a:rPr>
                  <a:t>Overall: 1.5% (1.1-1.9%)</a:t>
                </a:r>
              </a:p>
            </p:txBody>
          </p:sp>
          <p:sp>
            <p:nvSpPr>
              <p:cNvPr id="11" name="Oval 10">
                <a:extLst>
                  <a:ext uri="{FF2B5EF4-FFF2-40B4-BE49-F238E27FC236}">
                    <a16:creationId xmlns="" xmlns:a16="http://schemas.microsoft.com/office/drawing/2014/main" id="{3C7209C4-DE2E-479D-9383-F6971C79BC32}"/>
                  </a:ext>
                </a:extLst>
              </p:cNvPr>
              <p:cNvSpPr/>
              <p:nvPr/>
            </p:nvSpPr>
            <p:spPr>
              <a:xfrm>
                <a:off x="3484229" y="3835722"/>
                <a:ext cx="410539" cy="18426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13" name="Rectangle 12">
                <a:extLst>
                  <a:ext uri="{FF2B5EF4-FFF2-40B4-BE49-F238E27FC236}">
                    <a16:creationId xmlns="" xmlns:a16="http://schemas.microsoft.com/office/drawing/2014/main" id="{55B14A51-F0A8-4EBE-8965-3722C0B86B56}"/>
                  </a:ext>
                </a:extLst>
              </p:cNvPr>
              <p:cNvSpPr/>
              <p:nvPr/>
            </p:nvSpPr>
            <p:spPr>
              <a:xfrm>
                <a:off x="3156651" y="1818881"/>
                <a:ext cx="1282379" cy="338554"/>
              </a:xfrm>
              <a:prstGeom prst="rect">
                <a:avLst/>
              </a:prstGeom>
              <a:ln>
                <a:solidFill>
                  <a:srgbClr val="C00000"/>
                </a:solidFill>
              </a:ln>
            </p:spPr>
            <p:txBody>
              <a:bodyPr wrap="square">
                <a:spAutoFit/>
              </a:bodyPr>
              <a:lstStyle/>
              <a:p>
                <a:pPr algn="ctr"/>
                <a:r>
                  <a:rPr lang="en-US" sz="800" dirty="0">
                    <a:solidFill>
                      <a:srgbClr val="000000"/>
                    </a:solidFill>
                    <a:latin typeface="Arial" panose="020B0604020202020204" pitchFamily="34" charset="0"/>
                    <a:cs typeface="Arial" panose="020B0604020202020204" pitchFamily="34" charset="0"/>
                  </a:rPr>
                  <a:t>Birth cohort 2012-2016</a:t>
                </a:r>
              </a:p>
              <a:p>
                <a:pPr algn="ctr"/>
                <a:r>
                  <a:rPr lang="en-US" sz="800" dirty="0">
                    <a:solidFill>
                      <a:srgbClr val="000000"/>
                    </a:solidFill>
                    <a:latin typeface="Arial" panose="020B0604020202020204" pitchFamily="34" charset="0"/>
                    <a:cs typeface="Arial" panose="020B0604020202020204" pitchFamily="34" charset="0"/>
                  </a:rPr>
                  <a:t>Option B+ era</a:t>
                </a:r>
              </a:p>
            </p:txBody>
          </p:sp>
        </p:grpSp>
        <p:sp>
          <p:nvSpPr>
            <p:cNvPr id="25" name="TextBox 24">
              <a:extLst>
                <a:ext uri="{FF2B5EF4-FFF2-40B4-BE49-F238E27FC236}">
                  <a16:creationId xmlns="" xmlns:a16="http://schemas.microsoft.com/office/drawing/2014/main" id="{7D1B4F31-8409-4D64-90E6-E8C1FD84E415}"/>
                </a:ext>
              </a:extLst>
            </p:cNvPr>
            <p:cNvSpPr txBox="1"/>
            <p:nvPr/>
          </p:nvSpPr>
          <p:spPr>
            <a:xfrm>
              <a:off x="2371771" y="1595735"/>
              <a:ext cx="1295400" cy="461665"/>
            </a:xfrm>
            <a:prstGeom prst="rect">
              <a:avLst/>
            </a:prstGeom>
            <a:noFill/>
            <a:ln>
              <a:solidFill>
                <a:schemeClr val="tx1"/>
              </a:solidFill>
            </a:ln>
          </p:spPr>
          <p:txBody>
            <a:bodyPr wrap="square" rtlCol="0">
              <a:spAutoFit/>
            </a:bodyPr>
            <a:lstStyle/>
            <a:p>
              <a:pPr algn="ctr"/>
              <a:r>
                <a:rPr lang="en-US" sz="800" dirty="0">
                  <a:solidFill>
                    <a:srgbClr val="000000"/>
                  </a:solidFill>
                  <a:latin typeface="Arial" panose="020B0604020202020204" pitchFamily="34" charset="0"/>
                  <a:cs typeface="Arial" panose="020B0604020202020204" pitchFamily="34" charset="0"/>
                </a:rPr>
                <a:t>Birth cohort 2002-2006</a:t>
              </a:r>
            </a:p>
            <a:p>
              <a:pPr algn="ctr"/>
              <a:r>
                <a:rPr lang="en-US" sz="800" dirty="0">
                  <a:solidFill>
                    <a:srgbClr val="000000"/>
                  </a:solidFill>
                  <a:latin typeface="Arial" panose="020B0604020202020204" pitchFamily="34" charset="0"/>
                  <a:cs typeface="Arial" panose="020B0604020202020204" pitchFamily="34" charset="0"/>
                </a:rPr>
                <a:t>AZT from 28 weeks +</a:t>
              </a:r>
            </a:p>
            <a:p>
              <a:pPr algn="ctr"/>
              <a:r>
                <a:rPr lang="en-US" sz="800" dirty="0">
                  <a:solidFill>
                    <a:srgbClr val="000000"/>
                  </a:solidFill>
                  <a:latin typeface="Arial" panose="020B0604020202020204" pitchFamily="34" charset="0"/>
                  <a:cs typeface="Arial" panose="020B0604020202020204" pitchFamily="34" charset="0"/>
                </a:rPr>
                <a:t> sdNVP mom/child birth</a:t>
              </a:r>
            </a:p>
          </p:txBody>
        </p:sp>
        <p:sp>
          <p:nvSpPr>
            <p:cNvPr id="27" name="Rectangle 26">
              <a:extLst>
                <a:ext uri="{FF2B5EF4-FFF2-40B4-BE49-F238E27FC236}">
                  <a16:creationId xmlns="" xmlns:a16="http://schemas.microsoft.com/office/drawing/2014/main" id="{215B5C9A-0AC8-46BC-B327-FB8EEDF39FCE}"/>
                </a:ext>
              </a:extLst>
            </p:cNvPr>
            <p:cNvSpPr/>
            <p:nvPr/>
          </p:nvSpPr>
          <p:spPr>
            <a:xfrm>
              <a:off x="4644846" y="2099846"/>
              <a:ext cx="929260" cy="338554"/>
            </a:xfrm>
            <a:prstGeom prst="rect">
              <a:avLst/>
            </a:prstGeom>
            <a:ln>
              <a:solidFill>
                <a:srgbClr val="C00000"/>
              </a:solidFill>
            </a:ln>
          </p:spPr>
          <p:txBody>
            <a:bodyPr wrap="square">
              <a:spAutoFit/>
            </a:bodyPr>
            <a:lstStyle/>
            <a:p>
              <a:pPr algn="ctr"/>
              <a:r>
                <a:rPr lang="en-US" sz="800" b="1" dirty="0">
                  <a:solidFill>
                    <a:srgbClr val="000000"/>
                  </a:solidFill>
                  <a:latin typeface="Arial" panose="020B0604020202020204" pitchFamily="34" charset="0"/>
                  <a:cs typeface="Arial" panose="020B0604020202020204" pitchFamily="34" charset="0"/>
                </a:rPr>
                <a:t>2011 Option B+ </a:t>
              </a:r>
            </a:p>
            <a:p>
              <a:pPr algn="ctr"/>
              <a:r>
                <a:rPr lang="en-US" sz="800" b="1" dirty="0">
                  <a:solidFill>
                    <a:srgbClr val="000000"/>
                  </a:solidFill>
                  <a:latin typeface="Arial" panose="020B0604020202020204" pitchFamily="34" charset="0"/>
                  <a:cs typeface="Arial" panose="020B0604020202020204" pitchFamily="34" charset="0"/>
                </a:rPr>
                <a:t>Lifelong ART </a:t>
              </a:r>
            </a:p>
          </p:txBody>
        </p:sp>
        <p:sp>
          <p:nvSpPr>
            <p:cNvPr id="28" name="TextBox 27">
              <a:extLst>
                <a:ext uri="{FF2B5EF4-FFF2-40B4-BE49-F238E27FC236}">
                  <a16:creationId xmlns="" xmlns:a16="http://schemas.microsoft.com/office/drawing/2014/main" id="{0CAAA6C0-9337-4BF5-BE1B-1F30BFC8EBED}"/>
                </a:ext>
              </a:extLst>
            </p:cNvPr>
            <p:cNvSpPr txBox="1"/>
            <p:nvPr/>
          </p:nvSpPr>
          <p:spPr>
            <a:xfrm>
              <a:off x="3780043" y="1613356"/>
              <a:ext cx="1295400" cy="215444"/>
            </a:xfrm>
            <a:prstGeom prst="rect">
              <a:avLst/>
            </a:prstGeom>
            <a:noFill/>
            <a:ln>
              <a:solidFill>
                <a:schemeClr val="tx1"/>
              </a:solidFill>
            </a:ln>
          </p:spPr>
          <p:txBody>
            <a:bodyPr wrap="square" rtlCol="0">
              <a:spAutoFit/>
            </a:bodyPr>
            <a:lstStyle/>
            <a:p>
              <a:pPr algn="ctr"/>
              <a:r>
                <a:rPr lang="en-US" sz="800" dirty="0">
                  <a:solidFill>
                    <a:srgbClr val="000000"/>
                  </a:solidFill>
                  <a:latin typeface="Arial" panose="020B0604020202020204" pitchFamily="34" charset="0"/>
                  <a:cs typeface="Arial" panose="020B0604020202020204" pitchFamily="34" charset="0"/>
                </a:rPr>
                <a:t>Birth cohort 2007-2011</a:t>
              </a:r>
            </a:p>
          </p:txBody>
        </p:sp>
      </p:grpSp>
      <p:grpSp>
        <p:nvGrpSpPr>
          <p:cNvPr id="20" name="Group 19">
            <a:extLst>
              <a:ext uri="{FF2B5EF4-FFF2-40B4-BE49-F238E27FC236}">
                <a16:creationId xmlns="" xmlns:a16="http://schemas.microsoft.com/office/drawing/2014/main" id="{1638B455-A9AB-490F-8FF6-55291C725156}"/>
              </a:ext>
            </a:extLst>
          </p:cNvPr>
          <p:cNvGrpSpPr/>
          <p:nvPr/>
        </p:nvGrpSpPr>
        <p:grpSpPr>
          <a:xfrm>
            <a:off x="4577593" y="3886200"/>
            <a:ext cx="4566407" cy="2840952"/>
            <a:chOff x="4577593" y="3864648"/>
            <a:chExt cx="4566407" cy="2840952"/>
          </a:xfrm>
        </p:grpSpPr>
        <p:grpSp>
          <p:nvGrpSpPr>
            <p:cNvPr id="19" name="Group 18">
              <a:extLst>
                <a:ext uri="{FF2B5EF4-FFF2-40B4-BE49-F238E27FC236}">
                  <a16:creationId xmlns="" xmlns:a16="http://schemas.microsoft.com/office/drawing/2014/main" id="{BF80CBC0-F7FB-449C-9001-1A0AF8E8205E}"/>
                </a:ext>
              </a:extLst>
            </p:cNvPr>
            <p:cNvGrpSpPr/>
            <p:nvPr/>
          </p:nvGrpSpPr>
          <p:grpSpPr>
            <a:xfrm>
              <a:off x="4577593" y="3864648"/>
              <a:ext cx="4566407" cy="2840952"/>
              <a:chOff x="2716092" y="3951506"/>
              <a:chExt cx="4566407" cy="2840952"/>
            </a:xfrm>
          </p:grpSpPr>
          <p:pic>
            <p:nvPicPr>
              <p:cNvPr id="16" name="Picture 15">
                <a:extLst>
                  <a:ext uri="{FF2B5EF4-FFF2-40B4-BE49-F238E27FC236}">
                    <a16:creationId xmlns="" xmlns:a16="http://schemas.microsoft.com/office/drawing/2014/main" id="{B2BCCD43-5AED-498C-86AD-A6EB67461DA4}"/>
                  </a:ext>
                </a:extLst>
              </p:cNvPr>
              <p:cNvPicPr>
                <a:picLocks noChangeAspect="1"/>
              </p:cNvPicPr>
              <p:nvPr/>
            </p:nvPicPr>
            <p:blipFill>
              <a:blip r:embed="rId6"/>
              <a:stretch>
                <a:fillRect/>
              </a:stretch>
            </p:blipFill>
            <p:spPr>
              <a:xfrm>
                <a:off x="3167011" y="4562507"/>
                <a:ext cx="3332659" cy="2229951"/>
              </a:xfrm>
              <a:prstGeom prst="rect">
                <a:avLst/>
              </a:prstGeom>
            </p:spPr>
          </p:pic>
          <p:sp>
            <p:nvSpPr>
              <p:cNvPr id="17" name="Rectangle 16">
                <a:extLst>
                  <a:ext uri="{FF2B5EF4-FFF2-40B4-BE49-F238E27FC236}">
                    <a16:creationId xmlns="" xmlns:a16="http://schemas.microsoft.com/office/drawing/2014/main" id="{6611B591-4771-46CC-B7A0-282F5996D9FF}"/>
                  </a:ext>
                </a:extLst>
              </p:cNvPr>
              <p:cNvSpPr/>
              <p:nvPr/>
            </p:nvSpPr>
            <p:spPr>
              <a:xfrm>
                <a:off x="2716092" y="3951506"/>
                <a:ext cx="4566407" cy="830997"/>
              </a:xfrm>
              <a:prstGeom prst="rect">
                <a:avLst/>
              </a:prstGeom>
            </p:spPr>
            <p:txBody>
              <a:bodyPr wrap="square">
                <a:spAutoFit/>
              </a:bodyPr>
              <a:lstStyle/>
              <a:p>
                <a:pPr algn="ctr"/>
                <a:r>
                  <a:rPr lang="en-US" sz="1600" dirty="0">
                    <a:latin typeface="Arial" panose="020B0604020202020204" pitchFamily="34" charset="0"/>
                    <a:cs typeface="Arial" panose="020B0604020202020204" pitchFamily="34" charset="0"/>
                  </a:rPr>
                  <a:t>Viral Suppression HIV Children, by Age</a:t>
                </a:r>
              </a:p>
              <a:p>
                <a:pPr algn="ctr"/>
                <a:r>
                  <a:rPr lang="en-US" sz="1600" dirty="0">
                    <a:latin typeface="Arial" panose="020B0604020202020204" pitchFamily="34" charset="0"/>
                    <a:cs typeface="Arial" panose="020B0604020202020204" pitchFamily="34" charset="0"/>
                  </a:rPr>
                  <a:t>Overall: only 41% (28.9-54.0%) suppressed</a:t>
                </a:r>
              </a:p>
              <a:p>
                <a:pPr algn="ctr"/>
                <a:endParaRPr lang="en-US" sz="1600" dirty="0">
                  <a:latin typeface="Arial" panose="020B0604020202020204" pitchFamily="34" charset="0"/>
                  <a:cs typeface="Arial" panose="020B0604020202020204" pitchFamily="34" charset="0"/>
                </a:endParaRPr>
              </a:p>
            </p:txBody>
          </p:sp>
        </p:grpSp>
        <p:sp>
          <p:nvSpPr>
            <p:cNvPr id="30" name="Oval 29">
              <a:extLst>
                <a:ext uri="{FF2B5EF4-FFF2-40B4-BE49-F238E27FC236}">
                  <a16:creationId xmlns="" xmlns:a16="http://schemas.microsoft.com/office/drawing/2014/main" id="{B3560F5B-198D-4FCC-ADFC-5C3F9E3AF9B9}"/>
                </a:ext>
              </a:extLst>
            </p:cNvPr>
            <p:cNvSpPr/>
            <p:nvPr/>
          </p:nvSpPr>
          <p:spPr>
            <a:xfrm>
              <a:off x="7315200" y="5516355"/>
              <a:ext cx="914399" cy="118924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96030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bg/>
                                          </p:spTgt>
                                        </p:tgtEl>
                                        <p:attrNameLst>
                                          <p:attrName>style.visibility</p:attrName>
                                        </p:attrNameLst>
                                      </p:cBhvr>
                                      <p:to>
                                        <p:strVal val="visible"/>
                                      </p:to>
                                    </p:set>
                                    <p:animEffect transition="in" filter="fade">
                                      <p:cBhvr>
                                        <p:cTn id="13" dur="500"/>
                                        <p:tgtEl>
                                          <p:spTgt spid="22">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xEl>
                                              <p:pRg st="0" end="0"/>
                                            </p:txEl>
                                          </p:spTgt>
                                        </p:tgtEl>
                                        <p:attrNameLst>
                                          <p:attrName>style.visibility</p:attrName>
                                        </p:attrNameLst>
                                      </p:cBhvr>
                                      <p:to>
                                        <p:strVal val="visible"/>
                                      </p:to>
                                    </p:set>
                                    <p:animEffect transition="in" filter="fade">
                                      <p:cBhvr>
                                        <p:cTn id="16" dur="500"/>
                                        <p:tgtEl>
                                          <p:spTgt spid="2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uiExpand="1" build="p" animBg="1"/>
      <p:bldP spid="2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 xmlns:a16="http://schemas.microsoft.com/office/drawing/2014/main" id="{61B9CF60-E531-434B-8419-B7A884798660}"/>
              </a:ext>
            </a:extLst>
          </p:cNvPr>
          <p:cNvSpPr txBox="1">
            <a:spLocks/>
          </p:cNvSpPr>
          <p:nvPr/>
        </p:nvSpPr>
        <p:spPr>
          <a:xfrm>
            <a:off x="533400" y="41945"/>
            <a:ext cx="8664199"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2700" dirty="0"/>
              <a:t>VL Suppression and 90-90-90, Zambia</a:t>
            </a:r>
            <a:br>
              <a:rPr lang="en-US" sz="2700" dirty="0"/>
            </a:br>
            <a:r>
              <a:rPr lang="en-US" sz="2000" i="1" dirty="0" err="1">
                <a:solidFill>
                  <a:schemeClr val="tx1"/>
                </a:solidFill>
              </a:rPr>
              <a:t>Barradas</a:t>
            </a:r>
            <a:r>
              <a:rPr lang="en-US" sz="2000" i="1" dirty="0">
                <a:solidFill>
                  <a:schemeClr val="tx1"/>
                </a:solidFill>
              </a:rPr>
              <a:t> DT et al.  9</a:t>
            </a:r>
            <a:r>
              <a:rPr lang="en-US" sz="2000" i="1" baseline="30000" dirty="0">
                <a:solidFill>
                  <a:schemeClr val="tx1"/>
                </a:solidFill>
              </a:rPr>
              <a:t>th</a:t>
            </a:r>
            <a:r>
              <a:rPr lang="en-US" sz="2000" i="1" dirty="0">
                <a:solidFill>
                  <a:schemeClr val="tx1"/>
                </a:solidFill>
              </a:rPr>
              <a:t> IAS Conference, Paris, 2017  Abs. TUAC0301</a:t>
            </a:r>
            <a:endParaRPr lang="en-US" sz="2700" dirty="0"/>
          </a:p>
        </p:txBody>
      </p:sp>
      <p:cxnSp>
        <p:nvCxnSpPr>
          <p:cNvPr id="14" name="Straight Connector 13">
            <a:extLst>
              <a:ext uri="{FF2B5EF4-FFF2-40B4-BE49-F238E27FC236}">
                <a16:creationId xmlns="" xmlns:a16="http://schemas.microsoft.com/office/drawing/2014/main" id="{D62D480C-61DB-4E24-89D4-B25AECA006E2}"/>
              </a:ext>
            </a:extLst>
          </p:cNvPr>
          <p:cNvCxnSpPr>
            <a:cxnSpLocks/>
          </p:cNvCxnSpPr>
          <p:nvPr/>
        </p:nvCxnSpPr>
        <p:spPr>
          <a:xfrm flipV="1">
            <a:off x="7398" y="1016501"/>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 xmlns:a16="http://schemas.microsoft.com/office/drawing/2014/main" id="{A2413153-5643-487D-A9AB-AA42D7EA44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386" y="210309"/>
            <a:ext cx="1401282" cy="292644"/>
          </a:xfrm>
          <a:prstGeom prst="rect">
            <a:avLst/>
          </a:prstGeom>
        </p:spPr>
      </p:pic>
      <p:grpSp>
        <p:nvGrpSpPr>
          <p:cNvPr id="8" name="Group 7">
            <a:extLst>
              <a:ext uri="{FF2B5EF4-FFF2-40B4-BE49-F238E27FC236}">
                <a16:creationId xmlns="" xmlns:a16="http://schemas.microsoft.com/office/drawing/2014/main" id="{E8C6EDBA-C4E5-49C0-AB4A-AA30657BA8FE}"/>
              </a:ext>
            </a:extLst>
          </p:cNvPr>
          <p:cNvGrpSpPr/>
          <p:nvPr/>
        </p:nvGrpSpPr>
        <p:grpSpPr>
          <a:xfrm>
            <a:off x="3295450" y="3717639"/>
            <a:ext cx="5638800" cy="2682649"/>
            <a:chOff x="3352800" y="3958899"/>
            <a:chExt cx="5638800" cy="2682649"/>
          </a:xfrm>
        </p:grpSpPr>
        <p:graphicFrame>
          <p:nvGraphicFramePr>
            <p:cNvPr id="24" name="Chart 23">
              <a:extLst>
                <a:ext uri="{FF2B5EF4-FFF2-40B4-BE49-F238E27FC236}">
                  <a16:creationId xmlns="" xmlns:a16="http://schemas.microsoft.com/office/drawing/2014/main" id="{4EF74A39-5558-4D36-B034-6E4F44DA3A38}"/>
                </a:ext>
              </a:extLst>
            </p:cNvPr>
            <p:cNvGraphicFramePr>
              <a:graphicFrameLocks/>
            </p:cNvGraphicFramePr>
            <p:nvPr>
              <p:extLst/>
            </p:nvPr>
          </p:nvGraphicFramePr>
          <p:xfrm>
            <a:off x="3352800" y="3973689"/>
            <a:ext cx="5638800" cy="2667859"/>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 xmlns:a16="http://schemas.microsoft.com/office/drawing/2014/main" id="{5718AC3F-5B10-41E1-9B2A-C7497FDEF25C}"/>
                </a:ext>
              </a:extLst>
            </p:cNvPr>
            <p:cNvSpPr/>
            <p:nvPr/>
          </p:nvSpPr>
          <p:spPr>
            <a:xfrm>
              <a:off x="4676313" y="3958899"/>
              <a:ext cx="4038670" cy="369332"/>
            </a:xfrm>
            <a:prstGeom prst="rect">
              <a:avLst/>
            </a:prstGeom>
          </p:spPr>
          <p:txBody>
            <a:bodyPr wrap="none">
              <a:spAutoFit/>
            </a:bodyPr>
            <a:lstStyle/>
            <a:p>
              <a:r>
                <a:rPr lang="en-US" b="1" dirty="0"/>
                <a:t>90-90-90 Status by Gender, Zambia 2016</a:t>
              </a:r>
              <a:endParaRPr lang="en-US" dirty="0"/>
            </a:p>
          </p:txBody>
        </p:sp>
      </p:grpSp>
      <p:graphicFrame>
        <p:nvGraphicFramePr>
          <p:cNvPr id="26" name="Chart 25"/>
          <p:cNvGraphicFramePr>
            <a:graphicFrameLocks/>
          </p:cNvGraphicFramePr>
          <p:nvPr>
            <p:extLst/>
          </p:nvPr>
        </p:nvGraphicFramePr>
        <p:xfrm>
          <a:off x="89194" y="1267691"/>
          <a:ext cx="6172199" cy="2489612"/>
        </p:xfrm>
        <a:graphic>
          <a:graphicData uri="http://schemas.openxmlformats.org/drawingml/2006/chart">
            <c:chart xmlns:c="http://schemas.openxmlformats.org/drawingml/2006/chart" xmlns:r="http://schemas.openxmlformats.org/officeDocument/2006/relationships" r:id="rId5"/>
          </a:graphicData>
        </a:graphic>
      </p:graphicFrame>
      <p:sp>
        <p:nvSpPr>
          <p:cNvPr id="12" name="TextBox 11"/>
          <p:cNvSpPr txBox="1"/>
          <p:nvPr/>
        </p:nvSpPr>
        <p:spPr>
          <a:xfrm>
            <a:off x="2938397" y="1528718"/>
            <a:ext cx="2528056" cy="300082"/>
          </a:xfrm>
          <a:prstGeom prst="rect">
            <a:avLst/>
          </a:prstGeom>
          <a:noFill/>
        </p:spPr>
        <p:txBody>
          <a:bodyPr wrap="square" rtlCol="0">
            <a:spAutoFit/>
          </a:bodyPr>
          <a:lstStyle/>
          <a:p>
            <a:r>
              <a:rPr lang="en-US" sz="1350" dirty="0">
                <a:latin typeface="Arial" panose="020B0604020202020204" pitchFamily="34" charset="0"/>
                <a:cs typeface="Arial" panose="020B0604020202020204" pitchFamily="34" charset="0"/>
              </a:rPr>
              <a:t>Overall adult VLS: 59.1%</a:t>
            </a:r>
          </a:p>
        </p:txBody>
      </p:sp>
      <p:sp>
        <p:nvSpPr>
          <p:cNvPr id="3" name="Rectangle 2">
            <a:extLst>
              <a:ext uri="{FF2B5EF4-FFF2-40B4-BE49-F238E27FC236}">
                <a16:creationId xmlns="" xmlns:a16="http://schemas.microsoft.com/office/drawing/2014/main" id="{408ACE83-F4A1-4353-9C97-64586E7FC767}"/>
              </a:ext>
            </a:extLst>
          </p:cNvPr>
          <p:cNvSpPr/>
          <p:nvPr/>
        </p:nvSpPr>
        <p:spPr>
          <a:xfrm>
            <a:off x="1155994" y="1489418"/>
            <a:ext cx="1676400" cy="20574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 xmlns:a16="http://schemas.microsoft.com/office/drawing/2014/main" id="{FCAEBB2D-18AC-40E7-B177-B3AA0577F700}"/>
              </a:ext>
            </a:extLst>
          </p:cNvPr>
          <p:cNvSpPr txBox="1"/>
          <p:nvPr/>
        </p:nvSpPr>
        <p:spPr>
          <a:xfrm>
            <a:off x="5202138" y="2480244"/>
            <a:ext cx="3732112" cy="307777"/>
          </a:xfrm>
          <a:prstGeom prst="rect">
            <a:avLst/>
          </a:prstGeom>
          <a:noFill/>
        </p:spPr>
        <p:txBody>
          <a:bodyPr wrap="none" rtlCol="0">
            <a:spAutoFit/>
          </a:bodyPr>
          <a:lstStyle/>
          <a:p>
            <a:r>
              <a:rPr lang="en-US" sz="1400" b="1" i="1" dirty="0">
                <a:latin typeface="Arial" panose="020B0604020202020204" pitchFamily="34" charset="0"/>
                <a:cs typeface="Arial" panose="020B0604020202020204" pitchFamily="34" charset="0"/>
              </a:rPr>
              <a:t>Lower viral suppression in children/youth</a:t>
            </a:r>
          </a:p>
        </p:txBody>
      </p:sp>
      <p:sp>
        <p:nvSpPr>
          <p:cNvPr id="29" name="Title 1">
            <a:extLst>
              <a:ext uri="{FF2B5EF4-FFF2-40B4-BE49-F238E27FC236}">
                <a16:creationId xmlns="" xmlns:a16="http://schemas.microsoft.com/office/drawing/2014/main" id="{4F8B1E20-8829-4033-BA7F-8DB584773364}"/>
              </a:ext>
            </a:extLst>
          </p:cNvPr>
          <p:cNvSpPr txBox="1">
            <a:spLocks/>
          </p:cNvSpPr>
          <p:nvPr/>
        </p:nvSpPr>
        <p:spPr>
          <a:xfrm>
            <a:off x="661857" y="709287"/>
            <a:ext cx="4536926" cy="9941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kern="1200">
                <a:solidFill>
                  <a:srgbClr val="C00000"/>
                </a:solidFill>
                <a:latin typeface="Arial" panose="020B0604020202020204" pitchFamily="34" charset="0"/>
                <a:ea typeface="+mj-ea"/>
                <a:cs typeface="Arial" panose="020B0604020202020204" pitchFamily="34" charset="0"/>
              </a:defRPr>
            </a:lvl1pPr>
          </a:lstStyle>
          <a:p>
            <a:r>
              <a:rPr lang="en-US" sz="1600" b="1" dirty="0">
                <a:solidFill>
                  <a:schemeClr val="tx1"/>
                </a:solidFill>
              </a:rPr>
              <a:t>Viral Load Suppression by Sex and Age</a:t>
            </a:r>
            <a:endParaRPr lang="en-US" sz="1600" b="1" baseline="30000" dirty="0">
              <a:solidFill>
                <a:schemeClr val="tx1"/>
              </a:solidFill>
            </a:endParaRPr>
          </a:p>
        </p:txBody>
      </p:sp>
      <p:sp>
        <p:nvSpPr>
          <p:cNvPr id="30" name="Content Placeholder 29">
            <a:extLst>
              <a:ext uri="{FF2B5EF4-FFF2-40B4-BE49-F238E27FC236}">
                <a16:creationId xmlns="" xmlns:a16="http://schemas.microsoft.com/office/drawing/2014/main" id="{D4626D83-359B-4473-8ABB-DB8BC4E9250B}"/>
              </a:ext>
            </a:extLst>
          </p:cNvPr>
          <p:cNvSpPr>
            <a:spLocks noGrp="1"/>
          </p:cNvSpPr>
          <p:nvPr>
            <p:ph idx="1"/>
          </p:nvPr>
        </p:nvSpPr>
        <p:spPr>
          <a:xfrm>
            <a:off x="216487" y="4086971"/>
            <a:ext cx="3555414" cy="2112143"/>
          </a:xfrm>
        </p:spPr>
        <p:txBody>
          <a:bodyPr>
            <a:normAutofit/>
          </a:bodyPr>
          <a:lstStyle/>
          <a:p>
            <a:r>
              <a:rPr lang="en-US" sz="2000" dirty="0"/>
              <a:t>Preliminary findings point toward the need to increase HIV testing, treatment, retention and adherence for both </a:t>
            </a:r>
            <a:r>
              <a:rPr lang="en-US" sz="2000" b="1" i="1" dirty="0"/>
              <a:t>young men and young women</a:t>
            </a:r>
            <a:r>
              <a:rPr lang="en-US" sz="2000" dirty="0"/>
              <a:t>. </a:t>
            </a:r>
          </a:p>
          <a:p>
            <a:endParaRPr lang="en-US" sz="2000" dirty="0"/>
          </a:p>
        </p:txBody>
      </p:sp>
    </p:spTree>
    <p:extLst>
      <p:ext uri="{BB962C8B-B14F-4D97-AF65-F5344CB8AC3E}">
        <p14:creationId xmlns:p14="http://schemas.microsoft.com/office/powerpoint/2010/main" val="2677133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0">
                                            <p:txEl>
                                              <p:pRg st="0" end="0"/>
                                            </p:txEl>
                                          </p:spTgt>
                                        </p:tgtEl>
                                        <p:attrNameLst>
                                          <p:attrName>style.visibility</p:attrName>
                                        </p:attrNameLst>
                                      </p:cBhvr>
                                      <p:to>
                                        <p:strVal val="visible"/>
                                      </p:to>
                                    </p:set>
                                    <p:animEffect transition="in" filter="fade">
                                      <p:cBhvr>
                                        <p:cTn id="20"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p:bldP spid="30"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308" y="152400"/>
            <a:ext cx="8229600" cy="1143000"/>
          </a:xfrm>
        </p:spPr>
        <p:txBody>
          <a:bodyPr>
            <a:normAutofit fontScale="90000"/>
          </a:bodyPr>
          <a:lstStyle/>
          <a:p>
            <a:r>
              <a:rPr lang="en-US" sz="3100" dirty="0"/>
              <a:t>Swaziland Second HIV Incidence Measurement Survey (PHIA) – Adults 18-29 Years</a:t>
            </a:r>
            <a:r>
              <a:rPr lang="en-US" dirty="0"/>
              <a:t/>
            </a:r>
            <a:br>
              <a:rPr lang="en-US" dirty="0"/>
            </a:br>
            <a:r>
              <a:rPr lang="en-US" sz="2200" i="1" dirty="0" err="1">
                <a:solidFill>
                  <a:schemeClr val="tx1"/>
                </a:solidFill>
              </a:rPr>
              <a:t>Nkambule</a:t>
            </a:r>
            <a:r>
              <a:rPr lang="en-US" sz="2200" i="1" dirty="0">
                <a:solidFill>
                  <a:schemeClr val="tx1"/>
                </a:solidFill>
              </a:rPr>
              <a:t> R et al.  9</a:t>
            </a:r>
            <a:r>
              <a:rPr lang="en-US" sz="2200" i="1" baseline="30000" dirty="0">
                <a:solidFill>
                  <a:schemeClr val="tx1"/>
                </a:solidFill>
              </a:rPr>
              <a:t>th</a:t>
            </a:r>
            <a:r>
              <a:rPr lang="en-US" sz="2200" i="1" dirty="0">
                <a:solidFill>
                  <a:schemeClr val="tx1"/>
                </a:solidFill>
              </a:rPr>
              <a:t> IAS Conference, Paris, 2017 Abs. MOAZ0204LB</a:t>
            </a:r>
            <a:endParaRPr lang="en-US" sz="2200" dirty="0"/>
          </a:p>
        </p:txBody>
      </p:sp>
      <p:sp>
        <p:nvSpPr>
          <p:cNvPr id="3" name="Content Placeholder 2"/>
          <p:cNvSpPr>
            <a:spLocks noGrp="1"/>
          </p:cNvSpPr>
          <p:nvPr>
            <p:ph idx="1"/>
          </p:nvPr>
        </p:nvSpPr>
        <p:spPr>
          <a:xfrm>
            <a:off x="266700" y="1295400"/>
            <a:ext cx="8610600" cy="731834"/>
          </a:xfrm>
        </p:spPr>
        <p:txBody>
          <a:bodyPr>
            <a:normAutofit fontScale="92500"/>
          </a:bodyPr>
          <a:lstStyle/>
          <a:p>
            <a:r>
              <a:rPr lang="en-US" dirty="0"/>
              <a:t>Comparing </a:t>
            </a:r>
            <a:r>
              <a:rPr lang="en-US" b="1" dirty="0">
                <a:solidFill>
                  <a:srgbClr val="008080"/>
                </a:solidFill>
              </a:rPr>
              <a:t>1</a:t>
            </a:r>
            <a:r>
              <a:rPr lang="en-US" b="1" baseline="30000" dirty="0">
                <a:solidFill>
                  <a:srgbClr val="008080"/>
                </a:solidFill>
              </a:rPr>
              <a:t>st</a:t>
            </a:r>
            <a:r>
              <a:rPr lang="en-US" b="1" dirty="0">
                <a:solidFill>
                  <a:srgbClr val="008080"/>
                </a:solidFill>
              </a:rPr>
              <a:t> PHIA (2011) </a:t>
            </a:r>
            <a:r>
              <a:rPr lang="en-US" dirty="0"/>
              <a:t>to </a:t>
            </a:r>
            <a:r>
              <a:rPr lang="en-US" b="1" dirty="0">
                <a:solidFill>
                  <a:srgbClr val="00CDC8"/>
                </a:solidFill>
              </a:rPr>
              <a:t>2</a:t>
            </a:r>
            <a:r>
              <a:rPr lang="en-US" b="1" baseline="30000" dirty="0">
                <a:solidFill>
                  <a:srgbClr val="00CDC8"/>
                </a:solidFill>
              </a:rPr>
              <a:t>nd</a:t>
            </a:r>
            <a:r>
              <a:rPr lang="en-US" b="1" dirty="0">
                <a:solidFill>
                  <a:srgbClr val="00CDC8"/>
                </a:solidFill>
              </a:rPr>
              <a:t> (2016-17 – universal ART)</a:t>
            </a:r>
          </a:p>
        </p:txBody>
      </p:sp>
      <p:cxnSp>
        <p:nvCxnSpPr>
          <p:cNvPr id="4" name="Straight Connector 3">
            <a:extLst>
              <a:ext uri="{FF2B5EF4-FFF2-40B4-BE49-F238E27FC236}">
                <a16:creationId xmlns="" xmlns:a16="http://schemas.microsoft.com/office/drawing/2014/main" id="{4D35EC17-4E5E-4F1B-88E7-39089A66B2EC}"/>
              </a:ext>
            </a:extLst>
          </p:cNvPr>
          <p:cNvCxnSpPr>
            <a:cxnSpLocks/>
          </p:cNvCxnSpPr>
          <p:nvPr/>
        </p:nvCxnSpPr>
        <p:spPr>
          <a:xfrm flipV="1">
            <a:off x="0" y="1335501"/>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5" name="Picture 4"/>
          <p:cNvPicPr>
            <a:picLocks noChangeAspect="1"/>
          </p:cNvPicPr>
          <p:nvPr/>
        </p:nvPicPr>
        <p:blipFill>
          <a:blip r:embed="rId2"/>
          <a:stretch>
            <a:fillRect/>
          </a:stretch>
        </p:blipFill>
        <p:spPr>
          <a:xfrm>
            <a:off x="152400" y="640083"/>
            <a:ext cx="1085850" cy="305072"/>
          </a:xfrm>
          <a:prstGeom prst="rect">
            <a:avLst/>
          </a:prstGeom>
        </p:spPr>
      </p:pic>
      <p:grpSp>
        <p:nvGrpSpPr>
          <p:cNvPr id="11" name="Group 10"/>
          <p:cNvGrpSpPr/>
          <p:nvPr/>
        </p:nvGrpSpPr>
        <p:grpSpPr>
          <a:xfrm>
            <a:off x="322472" y="1715917"/>
            <a:ext cx="3624262" cy="2267827"/>
            <a:chOff x="304800" y="2305297"/>
            <a:chExt cx="3624262" cy="2267827"/>
          </a:xfrm>
        </p:grpSpPr>
        <p:pic>
          <p:nvPicPr>
            <p:cNvPr id="8" name="Picture 7"/>
            <p:cNvPicPr>
              <a:picLocks noChangeAspect="1"/>
            </p:cNvPicPr>
            <p:nvPr/>
          </p:nvPicPr>
          <p:blipFill>
            <a:blip r:embed="rId3"/>
            <a:stretch>
              <a:fillRect/>
            </a:stretch>
          </p:blipFill>
          <p:spPr>
            <a:xfrm>
              <a:off x="304800" y="2710934"/>
              <a:ext cx="3624262" cy="1862190"/>
            </a:xfrm>
            <a:prstGeom prst="rect">
              <a:avLst/>
            </a:prstGeom>
          </p:spPr>
        </p:pic>
        <p:sp>
          <p:nvSpPr>
            <p:cNvPr id="9" name="TextBox 8"/>
            <p:cNvSpPr txBox="1"/>
            <p:nvPr/>
          </p:nvSpPr>
          <p:spPr>
            <a:xfrm>
              <a:off x="737688" y="2305297"/>
              <a:ext cx="3031599"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Change in HIV </a:t>
              </a:r>
              <a:r>
                <a:rPr lang="en-US" b="1" u="sng" dirty="0">
                  <a:latin typeface="Arial" panose="020B0604020202020204" pitchFamily="34" charset="0"/>
                  <a:cs typeface="Arial" panose="020B0604020202020204" pitchFamily="34" charset="0"/>
                </a:rPr>
                <a:t>Prevalence</a:t>
              </a:r>
            </a:p>
          </p:txBody>
        </p:sp>
      </p:grpSp>
      <p:grpSp>
        <p:nvGrpSpPr>
          <p:cNvPr id="12" name="Group 11"/>
          <p:cNvGrpSpPr/>
          <p:nvPr/>
        </p:nvGrpSpPr>
        <p:grpSpPr>
          <a:xfrm>
            <a:off x="4408163" y="1650746"/>
            <a:ext cx="4007708" cy="2293812"/>
            <a:chOff x="4618228" y="2320069"/>
            <a:chExt cx="4007708" cy="2293812"/>
          </a:xfrm>
        </p:grpSpPr>
        <p:pic>
          <p:nvPicPr>
            <p:cNvPr id="7" name="Picture 6"/>
            <p:cNvPicPr>
              <a:picLocks noChangeAspect="1"/>
            </p:cNvPicPr>
            <p:nvPr/>
          </p:nvPicPr>
          <p:blipFill>
            <a:blip r:embed="rId4"/>
            <a:stretch>
              <a:fillRect/>
            </a:stretch>
          </p:blipFill>
          <p:spPr>
            <a:xfrm>
              <a:off x="4618228" y="2642663"/>
              <a:ext cx="4007708" cy="1971218"/>
            </a:xfrm>
            <a:prstGeom prst="rect">
              <a:avLst/>
            </a:prstGeom>
          </p:spPr>
        </p:pic>
        <p:sp>
          <p:nvSpPr>
            <p:cNvPr id="10" name="TextBox 9"/>
            <p:cNvSpPr txBox="1"/>
            <p:nvPr/>
          </p:nvSpPr>
          <p:spPr>
            <a:xfrm>
              <a:off x="5108962" y="2320069"/>
              <a:ext cx="2941831"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Change in  HIV </a:t>
              </a:r>
              <a:r>
                <a:rPr lang="en-US" b="1" u="sng" dirty="0">
                  <a:latin typeface="Arial" panose="020B0604020202020204" pitchFamily="34" charset="0"/>
                  <a:cs typeface="Arial" panose="020B0604020202020204" pitchFamily="34" charset="0"/>
                </a:rPr>
                <a:t>Incidence</a:t>
              </a:r>
            </a:p>
          </p:txBody>
        </p:sp>
      </p:grpSp>
      <p:grpSp>
        <p:nvGrpSpPr>
          <p:cNvPr id="16" name="Group 15"/>
          <p:cNvGrpSpPr/>
          <p:nvPr/>
        </p:nvGrpSpPr>
        <p:grpSpPr>
          <a:xfrm>
            <a:off x="383922" y="4047900"/>
            <a:ext cx="3643312" cy="2335390"/>
            <a:chOff x="533400" y="4235043"/>
            <a:chExt cx="3643312" cy="2335390"/>
          </a:xfrm>
        </p:grpSpPr>
        <p:pic>
          <p:nvPicPr>
            <p:cNvPr id="13" name="Picture 12"/>
            <p:cNvPicPr>
              <a:picLocks noChangeAspect="1"/>
            </p:cNvPicPr>
            <p:nvPr/>
          </p:nvPicPr>
          <p:blipFill>
            <a:blip r:embed="rId5"/>
            <a:stretch>
              <a:fillRect/>
            </a:stretch>
          </p:blipFill>
          <p:spPr>
            <a:xfrm>
              <a:off x="533400" y="4573124"/>
              <a:ext cx="3643312" cy="1997309"/>
            </a:xfrm>
            <a:prstGeom prst="rect">
              <a:avLst/>
            </a:prstGeom>
          </p:spPr>
        </p:pic>
        <p:sp>
          <p:nvSpPr>
            <p:cNvPr id="15" name="TextBox 14"/>
            <p:cNvSpPr txBox="1"/>
            <p:nvPr/>
          </p:nvSpPr>
          <p:spPr>
            <a:xfrm>
              <a:off x="765314" y="4235043"/>
              <a:ext cx="3322384"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Change in Viral Suppression</a:t>
              </a:r>
            </a:p>
          </p:txBody>
        </p:sp>
      </p:grpSp>
      <p:sp>
        <p:nvSpPr>
          <p:cNvPr id="17" name="Content Placeholder 2"/>
          <p:cNvSpPr>
            <a:spLocks noGrp="1"/>
          </p:cNvSpPr>
          <p:nvPr/>
        </p:nvSpPr>
        <p:spPr bwMode="auto">
          <a:xfrm>
            <a:off x="4122008" y="4030095"/>
            <a:ext cx="5021992" cy="28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91440" tIns="45720" rIns="91440" bIns="45720" numCol="1" anchor="t" anchorCtr="0" compatLnSpc="1">
            <a:prstTxWarp prst="textNoShape">
              <a:avLst/>
            </a:prstTxWarp>
            <a:noAutofit/>
          </a:bodyPr>
          <a:lstStyle>
            <a:lvl1pPr marL="342900" indent="-342900" algn="l" defTabSz="457200" rtl="0" eaLnBrk="1" fontAlgn="base" hangingPunct="1">
              <a:spcBef>
                <a:spcPct val="20000"/>
              </a:spcBef>
              <a:spcAft>
                <a:spcPct val="0"/>
              </a:spcAft>
              <a:buFont typeface="Arial" charset="0"/>
              <a:buChar char="•"/>
              <a:defRPr sz="3200" kern="1200">
                <a:solidFill>
                  <a:srgbClr val="1F497D"/>
                </a:solidFill>
                <a:latin typeface="Garamond"/>
                <a:ea typeface="ＭＳ Ｐゴシック" pitchFamily="-107" charset="-128"/>
                <a:cs typeface="Garamond"/>
              </a:defRPr>
            </a:lvl1pPr>
            <a:lvl2pPr marL="742950" indent="-285750" algn="l" defTabSz="457200" rtl="0" eaLnBrk="1" fontAlgn="base" hangingPunct="1">
              <a:spcBef>
                <a:spcPct val="20000"/>
              </a:spcBef>
              <a:spcAft>
                <a:spcPct val="0"/>
              </a:spcAft>
              <a:buFont typeface="Arial" charset="0"/>
              <a:buChar char="–"/>
              <a:defRPr sz="2800" kern="1200">
                <a:solidFill>
                  <a:srgbClr val="1F497D"/>
                </a:solidFill>
                <a:latin typeface="Garamond"/>
                <a:ea typeface="ＭＳ Ｐゴシック" pitchFamily="-107" charset="-128"/>
                <a:cs typeface="Garamond"/>
              </a:defRPr>
            </a:lvl2pPr>
            <a:lvl3pPr marL="1143000" indent="-228600" algn="l" defTabSz="457200" rtl="0" eaLnBrk="1" fontAlgn="base" hangingPunct="1">
              <a:spcBef>
                <a:spcPct val="20000"/>
              </a:spcBef>
              <a:spcAft>
                <a:spcPct val="0"/>
              </a:spcAft>
              <a:buFont typeface="Arial" charset="0"/>
              <a:buChar char="•"/>
              <a:defRPr sz="2400" kern="1200">
                <a:solidFill>
                  <a:srgbClr val="1F497D"/>
                </a:solidFill>
                <a:latin typeface="Garamond"/>
                <a:ea typeface="ＭＳ Ｐゴシック" pitchFamily="-107" charset="-128"/>
                <a:cs typeface="Garamond"/>
              </a:defRPr>
            </a:lvl3pPr>
            <a:lvl4pPr marL="1600200" indent="-228600" algn="l" defTabSz="457200" rtl="0" eaLnBrk="1" fontAlgn="base" hangingPunct="1">
              <a:spcBef>
                <a:spcPct val="20000"/>
              </a:spcBef>
              <a:spcAft>
                <a:spcPct val="0"/>
              </a:spcAft>
              <a:buFont typeface="Arial" charset="0"/>
              <a:buChar char="–"/>
              <a:defRPr sz="2000" kern="1200">
                <a:solidFill>
                  <a:srgbClr val="1F497D"/>
                </a:solidFill>
                <a:latin typeface="Garamond"/>
                <a:ea typeface="ＭＳ Ｐゴシック" pitchFamily="-107" charset="-128"/>
                <a:cs typeface="Garamond"/>
              </a:defRPr>
            </a:lvl4pPr>
            <a:lvl5pPr marL="2057400" indent="-228600" algn="l" defTabSz="457200" rtl="0" eaLnBrk="1" fontAlgn="base" hangingPunct="1">
              <a:spcBef>
                <a:spcPct val="20000"/>
              </a:spcBef>
              <a:spcAft>
                <a:spcPct val="0"/>
              </a:spcAft>
              <a:buFont typeface="Arial" charset="0"/>
              <a:buChar char="»"/>
              <a:defRPr sz="2000" kern="1200">
                <a:solidFill>
                  <a:srgbClr val="1F497D"/>
                </a:solidFill>
                <a:latin typeface="Garamond"/>
                <a:ea typeface="ＭＳ Ｐゴシック" pitchFamily="-107" charset="-128"/>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3000"/>
              </a:lnSpc>
              <a:spcBef>
                <a:spcPts val="0"/>
              </a:spcBef>
              <a:spcAft>
                <a:spcPts val="0"/>
              </a:spcAft>
              <a:buClr>
                <a:srgbClr val="C00000"/>
              </a:buClr>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Between 2011-2016:</a:t>
            </a:r>
          </a:p>
          <a:p>
            <a:pPr lvl="1">
              <a:lnSpc>
                <a:spcPct val="103000"/>
              </a:lnSpc>
              <a:spcBef>
                <a:spcPts val="0"/>
              </a:spcBef>
              <a:spcAft>
                <a:spcPts val="0"/>
              </a:spcAft>
              <a:buClr>
                <a:srgbClr val="C00000"/>
              </a:buClr>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Decrease by nearly half in HIV incidence</a:t>
            </a:r>
          </a:p>
          <a:p>
            <a:pPr lvl="1">
              <a:lnSpc>
                <a:spcPct val="103000"/>
              </a:lnSpc>
              <a:spcBef>
                <a:spcPts val="0"/>
              </a:spcBef>
              <a:spcAft>
                <a:spcPts val="0"/>
              </a:spcAft>
              <a:buClr>
                <a:srgbClr val="C00000"/>
              </a:buClr>
              <a:buFont typeface="Arial" panose="020B0604020202020204" pitchFamily="34" charset="0"/>
              <a:buChar char="‒"/>
            </a:pPr>
            <a:r>
              <a:rPr lang="en-US" sz="1400" b="1" dirty="0">
                <a:solidFill>
                  <a:schemeClr val="tx1"/>
                </a:solidFill>
                <a:latin typeface="Arial" panose="020B0604020202020204" pitchFamily="34" charset="0"/>
                <a:cs typeface="Arial" panose="020B0604020202020204" pitchFamily="34" charset="0"/>
              </a:rPr>
              <a:t>Doubling of VL suppression regardless of awareness of HIV status and ART use</a:t>
            </a:r>
          </a:p>
          <a:p>
            <a:pPr lvl="1">
              <a:lnSpc>
                <a:spcPct val="103000"/>
              </a:lnSpc>
              <a:spcBef>
                <a:spcPts val="0"/>
              </a:spcBef>
              <a:spcAft>
                <a:spcPts val="0"/>
              </a:spcAft>
              <a:buClr>
                <a:srgbClr val="C00000"/>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Evidence for ‘</a:t>
            </a:r>
            <a:r>
              <a:rPr lang="en-US" sz="1400" dirty="0" err="1">
                <a:solidFill>
                  <a:schemeClr val="tx1"/>
                </a:solidFill>
                <a:latin typeface="Arial" panose="020B0604020202020204" pitchFamily="34" charset="0"/>
                <a:cs typeface="Arial" panose="020B0604020202020204" pitchFamily="34" charset="0"/>
              </a:rPr>
              <a:t>TasP</a:t>
            </a:r>
            <a:r>
              <a:rPr lang="en-US" sz="1400" dirty="0">
                <a:solidFill>
                  <a:schemeClr val="tx1"/>
                </a:solidFill>
                <a:latin typeface="Arial" panose="020B0604020202020204" pitchFamily="34" charset="0"/>
                <a:cs typeface="Arial" panose="020B0604020202020204" pitchFamily="34" charset="0"/>
              </a:rPr>
              <a:t>’ at national level </a:t>
            </a:r>
          </a:p>
          <a:p>
            <a:pPr>
              <a:lnSpc>
                <a:spcPct val="103000"/>
              </a:lnSpc>
              <a:spcBef>
                <a:spcPts val="600"/>
              </a:spcBef>
              <a:spcAft>
                <a:spcPts val="0"/>
              </a:spcAft>
              <a:buClr>
                <a:srgbClr val="C00000"/>
              </a:buClr>
              <a:buFont typeface="Wingdings" panose="05000000000000000000" pitchFamily="2" charset="2"/>
              <a:buChar char="§"/>
            </a:pPr>
            <a:r>
              <a:rPr lang="en-US" sz="1600" dirty="0">
                <a:solidFill>
                  <a:schemeClr val="tx1"/>
                </a:solidFill>
                <a:latin typeface="Arial" panose="020B0604020202020204" pitchFamily="34" charset="0"/>
                <a:cs typeface="Arial" panose="020B0604020202020204" pitchFamily="34" charset="0"/>
              </a:rPr>
              <a:t>Good progress towards global 90/90/90 targets (85/87/92)</a:t>
            </a:r>
          </a:p>
          <a:p>
            <a:pPr>
              <a:lnSpc>
                <a:spcPct val="103000"/>
              </a:lnSpc>
              <a:spcBef>
                <a:spcPts val="600"/>
              </a:spcBef>
              <a:spcAft>
                <a:spcPts val="0"/>
              </a:spcAft>
              <a:buClr>
                <a:srgbClr val="C00000"/>
              </a:buClr>
              <a:buFont typeface="Wingdings" panose="05000000000000000000" pitchFamily="2" charset="2"/>
              <a:buChar char="§"/>
            </a:pPr>
            <a:r>
              <a:rPr lang="en-US" sz="1600" b="1" dirty="0">
                <a:solidFill>
                  <a:schemeClr val="tx1"/>
                </a:solidFill>
                <a:latin typeface="Arial" panose="020B0604020202020204" pitchFamily="34" charset="0"/>
                <a:cs typeface="Arial" panose="020B0604020202020204" pitchFamily="34" charset="0"/>
              </a:rPr>
              <a:t>Importance of continued efforts to reach and engage men and young women </a:t>
            </a:r>
            <a:r>
              <a:rPr lang="en-US" sz="1600" dirty="0">
                <a:solidFill>
                  <a:schemeClr val="tx1"/>
                </a:solidFill>
                <a:latin typeface="Arial" panose="020B0604020202020204" pitchFamily="34" charset="0"/>
                <a:cs typeface="Arial" panose="020B0604020202020204" pitchFamily="34" charset="0"/>
              </a:rPr>
              <a:t>in order to fully achieve the 90/90/90 targets for all populations</a:t>
            </a:r>
          </a:p>
        </p:txBody>
      </p:sp>
      <p:sp>
        <p:nvSpPr>
          <p:cNvPr id="6" name="TextBox 5">
            <a:extLst>
              <a:ext uri="{FF2B5EF4-FFF2-40B4-BE49-F238E27FC236}">
                <a16:creationId xmlns="" xmlns:a16="http://schemas.microsoft.com/office/drawing/2014/main" id="{7F160120-417B-4F4A-8CC4-06D6CEFF0938}"/>
              </a:ext>
            </a:extLst>
          </p:cNvPr>
          <p:cNvSpPr txBox="1"/>
          <p:nvPr/>
        </p:nvSpPr>
        <p:spPr>
          <a:xfrm>
            <a:off x="5562600" y="2961384"/>
            <a:ext cx="611065" cy="276999"/>
          </a:xfrm>
          <a:prstGeom prst="rect">
            <a:avLst/>
          </a:prstGeom>
          <a:noFill/>
        </p:spPr>
        <p:txBody>
          <a:bodyPr wrap="none" rtlCol="0">
            <a:spAutoFit/>
          </a:bodyPr>
          <a:lstStyle/>
          <a:p>
            <a:r>
              <a:rPr lang="en-US" sz="1200" b="1" dirty="0">
                <a:solidFill>
                  <a:srgbClr val="C00000"/>
                </a:solidFill>
                <a:latin typeface="Arial" panose="020B0604020202020204" pitchFamily="34" charset="0"/>
                <a:cs typeface="Arial" panose="020B0604020202020204" pitchFamily="34" charset="0"/>
              </a:rPr>
              <a:t>50% ↓</a:t>
            </a:r>
          </a:p>
        </p:txBody>
      </p:sp>
      <p:sp>
        <p:nvSpPr>
          <p:cNvPr id="18" name="TextBox 17">
            <a:extLst>
              <a:ext uri="{FF2B5EF4-FFF2-40B4-BE49-F238E27FC236}">
                <a16:creationId xmlns="" xmlns:a16="http://schemas.microsoft.com/office/drawing/2014/main" id="{408997C2-B4DD-4356-AB0F-F18F7D5E9CF8}"/>
              </a:ext>
            </a:extLst>
          </p:cNvPr>
          <p:cNvSpPr txBox="1"/>
          <p:nvPr/>
        </p:nvSpPr>
        <p:spPr>
          <a:xfrm>
            <a:off x="6713542" y="2665072"/>
            <a:ext cx="611065" cy="276999"/>
          </a:xfrm>
          <a:prstGeom prst="rect">
            <a:avLst/>
          </a:prstGeom>
          <a:noFill/>
        </p:spPr>
        <p:txBody>
          <a:bodyPr wrap="none" rtlCol="0">
            <a:spAutoFit/>
          </a:bodyPr>
          <a:lstStyle/>
          <a:p>
            <a:r>
              <a:rPr lang="en-US" sz="1200" b="1" dirty="0">
                <a:solidFill>
                  <a:srgbClr val="C00000"/>
                </a:solidFill>
                <a:latin typeface="Arial" panose="020B0604020202020204" pitchFamily="34" charset="0"/>
                <a:cs typeface="Arial" panose="020B0604020202020204" pitchFamily="34" charset="0"/>
              </a:rPr>
              <a:t>38% ↓</a:t>
            </a:r>
          </a:p>
        </p:txBody>
      </p:sp>
      <p:sp>
        <p:nvSpPr>
          <p:cNvPr id="19" name="TextBox 18">
            <a:extLst>
              <a:ext uri="{FF2B5EF4-FFF2-40B4-BE49-F238E27FC236}">
                <a16:creationId xmlns="" xmlns:a16="http://schemas.microsoft.com/office/drawing/2014/main" id="{4A64AAB7-DC49-45E1-823F-E6FC9CD07F0B}"/>
              </a:ext>
            </a:extLst>
          </p:cNvPr>
          <p:cNvSpPr txBox="1"/>
          <p:nvPr/>
        </p:nvSpPr>
        <p:spPr>
          <a:xfrm>
            <a:off x="714163" y="4787624"/>
            <a:ext cx="809837" cy="276999"/>
          </a:xfrm>
          <a:prstGeom prst="rect">
            <a:avLst/>
          </a:prstGeom>
          <a:noFill/>
        </p:spPr>
        <p:txBody>
          <a:bodyPr wrap="none" rtlCol="0">
            <a:spAutoFit/>
          </a:bodyPr>
          <a:lstStyle/>
          <a:p>
            <a:pPr algn="ctr"/>
            <a:r>
              <a:rPr lang="en-US" sz="1200" b="1" dirty="0">
                <a:solidFill>
                  <a:srgbClr val="C00000"/>
                </a:solidFill>
                <a:latin typeface="Arial" panose="020B0604020202020204" pitchFamily="34" charset="0"/>
                <a:cs typeface="Arial" panose="020B0604020202020204" pitchFamily="34" charset="0"/>
              </a:rPr>
              <a:t>1.9-fold↑</a:t>
            </a:r>
          </a:p>
        </p:txBody>
      </p:sp>
      <p:sp>
        <p:nvSpPr>
          <p:cNvPr id="20" name="TextBox 19">
            <a:extLst>
              <a:ext uri="{FF2B5EF4-FFF2-40B4-BE49-F238E27FC236}">
                <a16:creationId xmlns="" xmlns:a16="http://schemas.microsoft.com/office/drawing/2014/main" id="{E13A97F0-CA5B-450D-A64C-F2CC88E42B14}"/>
              </a:ext>
            </a:extLst>
          </p:cNvPr>
          <p:cNvSpPr txBox="1"/>
          <p:nvPr/>
        </p:nvSpPr>
        <p:spPr>
          <a:xfrm>
            <a:off x="1688950" y="4755313"/>
            <a:ext cx="809837" cy="276999"/>
          </a:xfrm>
          <a:prstGeom prst="rect">
            <a:avLst/>
          </a:prstGeom>
          <a:noFill/>
        </p:spPr>
        <p:txBody>
          <a:bodyPr wrap="none" rtlCol="0">
            <a:spAutoFit/>
          </a:bodyPr>
          <a:lstStyle/>
          <a:p>
            <a:pPr algn="ctr"/>
            <a:r>
              <a:rPr lang="en-US" sz="1200" b="1" dirty="0">
                <a:solidFill>
                  <a:srgbClr val="C00000"/>
                </a:solidFill>
                <a:latin typeface="Arial" panose="020B0604020202020204" pitchFamily="34" charset="0"/>
                <a:cs typeface="Arial" panose="020B0604020202020204" pitchFamily="34" charset="0"/>
              </a:rPr>
              <a:t>2.1-fold↑</a:t>
            </a:r>
          </a:p>
        </p:txBody>
      </p:sp>
    </p:spTree>
    <p:extLst>
      <p:ext uri="{BB962C8B-B14F-4D97-AF65-F5344CB8AC3E}">
        <p14:creationId xmlns:p14="http://schemas.microsoft.com/office/powerpoint/2010/main" val="38067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1CD3D7D-3895-4869-803D-3759C0FFD824}"/>
              </a:ext>
            </a:extLst>
          </p:cNvPr>
          <p:cNvSpPr>
            <a:spLocks noGrp="1"/>
          </p:cNvSpPr>
          <p:nvPr>
            <p:ph type="title"/>
          </p:nvPr>
        </p:nvSpPr>
        <p:spPr>
          <a:xfrm>
            <a:off x="381000" y="1371600"/>
            <a:ext cx="8229600" cy="4038600"/>
          </a:xfrm>
        </p:spPr>
        <p:txBody>
          <a:bodyPr>
            <a:normAutofit/>
          </a:bodyPr>
          <a:lstStyle/>
          <a:p>
            <a:r>
              <a:rPr lang="en-US" sz="4000" dirty="0"/>
              <a:t>Pregnancy</a:t>
            </a:r>
            <a:br>
              <a:rPr lang="en-US" sz="4000" dirty="0"/>
            </a:br>
            <a:r>
              <a:rPr lang="en-US" sz="4000" dirty="0"/>
              <a:t/>
            </a:r>
            <a:br>
              <a:rPr lang="en-US" sz="4000" dirty="0"/>
            </a:br>
            <a:r>
              <a:rPr lang="en-US" sz="4000" dirty="0"/>
              <a:t/>
            </a:r>
            <a:br>
              <a:rPr lang="en-US" sz="4000" dirty="0"/>
            </a:br>
            <a:r>
              <a:rPr lang="en-US" sz="4000" dirty="0"/>
              <a:t>HIV Care and Retention</a:t>
            </a:r>
          </a:p>
        </p:txBody>
      </p:sp>
      <p:pic>
        <p:nvPicPr>
          <p:cNvPr id="4" name="Picture 3" descr="Pregnant woman.">
            <a:extLst>
              <a:ext uri="{FF2B5EF4-FFF2-40B4-BE49-F238E27FC236}">
                <a16:creationId xmlns="" xmlns:a16="http://schemas.microsoft.com/office/drawing/2014/main" id="{4787FE5F-9667-4E5A-BD68-54A82D075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787" y="228600"/>
            <a:ext cx="1272956" cy="1676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j03858021">
            <a:extLst>
              <a:ext uri="{FF2B5EF4-FFF2-40B4-BE49-F238E27FC236}">
                <a16:creationId xmlns="" xmlns:a16="http://schemas.microsoft.com/office/drawing/2014/main" id="{D87CD93E-1661-4DFC-89E1-A3925792F40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298231"/>
            <a:ext cx="1619798" cy="11561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https://sbfphc.files.wordpress.com/2012/03/pmtct-flow-diagram1.jpg">
            <a:extLst>
              <a:ext uri="{FF2B5EF4-FFF2-40B4-BE49-F238E27FC236}">
                <a16:creationId xmlns="" xmlns:a16="http://schemas.microsoft.com/office/drawing/2014/main" id="{3293D3ED-FBF8-4529-9C6D-3B90BCAAB2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5257800"/>
            <a:ext cx="42672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02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23AA86B-9D37-440F-9C6A-1AD55E1A43A0}"/>
              </a:ext>
            </a:extLst>
          </p:cNvPr>
          <p:cNvSpPr>
            <a:spLocks noGrp="1"/>
          </p:cNvSpPr>
          <p:nvPr>
            <p:ph type="title"/>
          </p:nvPr>
        </p:nvSpPr>
        <p:spPr>
          <a:xfrm>
            <a:off x="484094" y="35011"/>
            <a:ext cx="8229600" cy="1143000"/>
          </a:xfrm>
        </p:spPr>
        <p:txBody>
          <a:bodyPr>
            <a:normAutofit fontScale="90000"/>
          </a:bodyPr>
          <a:lstStyle/>
          <a:p>
            <a:r>
              <a:rPr lang="en-US" dirty="0"/>
              <a:t>Postpartum Transfer of  Women Starting ART During Pregnancy in Integrated ANC/ART Service</a:t>
            </a:r>
            <a:br>
              <a:rPr lang="en-US" dirty="0"/>
            </a:br>
            <a:r>
              <a:rPr lang="en-US" sz="2000" i="1" dirty="0">
                <a:solidFill>
                  <a:schemeClr val="tx1"/>
                </a:solidFill>
              </a:rPr>
              <a:t>Phillips TK et al.  9</a:t>
            </a:r>
            <a:r>
              <a:rPr lang="en-US" sz="2000" i="1" baseline="30000" dirty="0">
                <a:solidFill>
                  <a:schemeClr val="tx1"/>
                </a:solidFill>
              </a:rPr>
              <a:t>th</a:t>
            </a:r>
            <a:r>
              <a:rPr lang="en-US" sz="2000" i="1" dirty="0">
                <a:solidFill>
                  <a:schemeClr val="tx1"/>
                </a:solidFill>
              </a:rPr>
              <a:t> IAS Conference, Paris, 2017 Abs.TUPED1309</a:t>
            </a:r>
            <a:endParaRPr lang="en-US" dirty="0"/>
          </a:p>
        </p:txBody>
      </p:sp>
      <p:sp>
        <p:nvSpPr>
          <p:cNvPr id="3" name="Content Placeholder 2">
            <a:extLst>
              <a:ext uri="{FF2B5EF4-FFF2-40B4-BE49-F238E27FC236}">
                <a16:creationId xmlns="" xmlns:a16="http://schemas.microsoft.com/office/drawing/2014/main" id="{4449274B-4460-4CE4-9C10-86A9C6B73BE2}"/>
              </a:ext>
            </a:extLst>
          </p:cNvPr>
          <p:cNvSpPr>
            <a:spLocks noGrp="1"/>
          </p:cNvSpPr>
          <p:nvPr>
            <p:ph idx="1"/>
          </p:nvPr>
        </p:nvSpPr>
        <p:spPr>
          <a:xfrm>
            <a:off x="179061" y="1209503"/>
            <a:ext cx="8610600" cy="1828800"/>
          </a:xfrm>
        </p:spPr>
        <p:txBody>
          <a:bodyPr>
            <a:normAutofit lnSpcReduction="10000"/>
          </a:bodyPr>
          <a:lstStyle/>
          <a:p>
            <a:r>
              <a:rPr lang="en-US" dirty="0"/>
              <a:t>Enrolled 486 women initiating ART in MCH/ART service and followed through 18 months PP; transfer from MCH/ART service to general ART clinic occurred 0-12 mo PP.</a:t>
            </a:r>
          </a:p>
          <a:p>
            <a:r>
              <a:rPr lang="en-US" dirty="0"/>
              <a:t>Only 55% of women successfully transferred to ART clinic (evidenced by post-transfer pharmacy refill [PR]).</a:t>
            </a:r>
          </a:p>
        </p:txBody>
      </p:sp>
      <p:pic>
        <p:nvPicPr>
          <p:cNvPr id="4" name="Picture 3"/>
          <p:cNvPicPr>
            <a:picLocks noChangeAspect="1"/>
          </p:cNvPicPr>
          <p:nvPr/>
        </p:nvPicPr>
        <p:blipFill>
          <a:blip r:embed="rId2"/>
          <a:stretch>
            <a:fillRect/>
          </a:stretch>
        </p:blipFill>
        <p:spPr>
          <a:xfrm>
            <a:off x="5280973" y="3962400"/>
            <a:ext cx="3863027" cy="2151380"/>
          </a:xfrm>
          <a:prstGeom prst="rect">
            <a:avLst/>
          </a:prstGeom>
        </p:spPr>
      </p:pic>
      <p:sp>
        <p:nvSpPr>
          <p:cNvPr id="5" name="TextBox 4"/>
          <p:cNvSpPr txBox="1"/>
          <p:nvPr/>
        </p:nvSpPr>
        <p:spPr>
          <a:xfrm>
            <a:off x="5486400" y="3583454"/>
            <a:ext cx="3415166" cy="461665"/>
          </a:xfrm>
          <a:prstGeom prst="rect">
            <a:avLst/>
          </a:prstGeom>
          <a:noFill/>
        </p:spPr>
        <p:txBody>
          <a:bodyPr wrap="none" rtlCol="0">
            <a:spAutoFit/>
          </a:bodyPr>
          <a:lstStyle/>
          <a:p>
            <a:pPr algn="ctr"/>
            <a:r>
              <a:rPr lang="en-US" sz="1200" b="1" dirty="0">
                <a:latin typeface="Arial" panose="020B0604020202020204" pitchFamily="34" charset="0"/>
                <a:cs typeface="Arial" panose="020B0604020202020204" pitchFamily="34" charset="0"/>
              </a:rPr>
              <a:t>Time to successful transfer by total months </a:t>
            </a:r>
          </a:p>
          <a:p>
            <a:pPr algn="ctr"/>
            <a:r>
              <a:rPr lang="en-US" sz="1200" b="1" dirty="0">
                <a:latin typeface="Arial" panose="020B0604020202020204" pitchFamily="34" charset="0"/>
                <a:cs typeface="Arial" panose="020B0604020202020204" pitchFamily="34" charset="0"/>
              </a:rPr>
              <a:t>(pregnant &amp; PP) in the MCH/ART clinic</a:t>
            </a:r>
          </a:p>
        </p:txBody>
      </p:sp>
      <p:pic>
        <p:nvPicPr>
          <p:cNvPr id="6" name="Picture 5"/>
          <p:cNvPicPr>
            <a:picLocks noChangeAspect="1"/>
          </p:cNvPicPr>
          <p:nvPr/>
        </p:nvPicPr>
        <p:blipFill>
          <a:blip r:embed="rId3"/>
          <a:stretch>
            <a:fillRect/>
          </a:stretch>
        </p:blipFill>
        <p:spPr>
          <a:xfrm>
            <a:off x="187232" y="3419641"/>
            <a:ext cx="4962384" cy="2760980"/>
          </a:xfrm>
          <a:prstGeom prst="rect">
            <a:avLst/>
          </a:prstGeom>
        </p:spPr>
      </p:pic>
      <p:sp>
        <p:nvSpPr>
          <p:cNvPr id="7" name="Rectangle 6"/>
          <p:cNvSpPr/>
          <p:nvPr/>
        </p:nvSpPr>
        <p:spPr>
          <a:xfrm>
            <a:off x="176935" y="3927011"/>
            <a:ext cx="4962384" cy="41638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97529" y="4581217"/>
            <a:ext cx="4962384" cy="60024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05522" y="5371427"/>
            <a:ext cx="4962384" cy="79213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31872" y="3117164"/>
            <a:ext cx="4935611" cy="307777"/>
          </a:xfrm>
          <a:prstGeom prst="rect">
            <a:avLst/>
          </a:prstGeom>
          <a:noFill/>
        </p:spPr>
        <p:txBody>
          <a:bodyPr wrap="square" rtlCol="0">
            <a:spAutoFit/>
          </a:bodyPr>
          <a:lstStyle/>
          <a:p>
            <a:pPr algn="ctr"/>
            <a:r>
              <a:rPr lang="en-US" sz="1400" b="1" dirty="0">
                <a:solidFill>
                  <a:srgbClr val="002060"/>
                </a:solidFill>
                <a:latin typeface="Arial" panose="020B0604020202020204" pitchFamily="34" charset="0"/>
                <a:cs typeface="Arial" panose="020B0604020202020204" pitchFamily="34" charset="0"/>
              </a:rPr>
              <a:t>Factors Associated with Successful Post-Transfer PR</a:t>
            </a:r>
          </a:p>
        </p:txBody>
      </p:sp>
      <p:cxnSp>
        <p:nvCxnSpPr>
          <p:cNvPr id="12" name="Straight Arrow Connector 11"/>
          <p:cNvCxnSpPr/>
          <p:nvPr/>
        </p:nvCxnSpPr>
        <p:spPr>
          <a:xfrm flipV="1">
            <a:off x="5167906" y="5910799"/>
            <a:ext cx="285297" cy="17018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5522" y="6159237"/>
            <a:ext cx="8402326" cy="830997"/>
          </a:xfrm>
          <a:prstGeom prst="rect">
            <a:avLst/>
          </a:prstGeom>
        </p:spPr>
        <p:txBody>
          <a:bodyPr wrap="square">
            <a:spAutoFit/>
          </a:bodyPr>
          <a:lstStyle/>
          <a:p>
            <a:r>
              <a:rPr lang="en-US" sz="1600" dirty="0">
                <a:latin typeface="Arial" panose="020B0604020202020204" pitchFamily="34" charset="0"/>
                <a:cs typeface="Arial" panose="020B0604020202020204" pitchFamily="34" charset="0"/>
              </a:rPr>
              <a:t>Successful transfer: Older age, married, multiparous, intended pregnancy, knew HIV status before pregnancy, </a:t>
            </a:r>
            <a:r>
              <a:rPr lang="en-US" sz="1600" b="1" dirty="0">
                <a:latin typeface="Arial" panose="020B0604020202020204" pitchFamily="34" charset="0"/>
                <a:cs typeface="Arial" panose="020B0604020202020204" pitchFamily="34" charset="0"/>
              </a:rPr>
              <a:t>had more time in integrated MCH/ART clinic</a:t>
            </a:r>
          </a:p>
          <a:p>
            <a:endParaRPr lang="en-US" sz="1600" dirty="0">
              <a:latin typeface="Arial" panose="020B0604020202020204" pitchFamily="34" charset="0"/>
              <a:cs typeface="Arial" panose="020B0604020202020204" pitchFamily="34" charset="0"/>
            </a:endParaRPr>
          </a:p>
        </p:txBody>
      </p:sp>
      <p:cxnSp>
        <p:nvCxnSpPr>
          <p:cNvPr id="15" name="Straight Connector 14">
            <a:extLst>
              <a:ext uri="{FF2B5EF4-FFF2-40B4-BE49-F238E27FC236}">
                <a16:creationId xmlns="" xmlns:a16="http://schemas.microsoft.com/office/drawing/2014/main" id="{659E8CE1-C0EC-4272-A814-2078397A22A4}"/>
              </a:ext>
            </a:extLst>
          </p:cNvPr>
          <p:cNvCxnSpPr>
            <a:cxnSpLocks/>
          </p:cNvCxnSpPr>
          <p:nvPr/>
        </p:nvCxnSpPr>
        <p:spPr>
          <a:xfrm>
            <a:off x="0" y="1204784"/>
            <a:ext cx="9067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4314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B381ED-1CA2-4F2A-A0E1-BE57080EC9E8}"/>
              </a:ext>
            </a:extLst>
          </p:cNvPr>
          <p:cNvSpPr>
            <a:spLocks noGrp="1"/>
          </p:cNvSpPr>
          <p:nvPr>
            <p:ph type="title"/>
          </p:nvPr>
        </p:nvSpPr>
        <p:spPr>
          <a:xfrm>
            <a:off x="609600" y="27415"/>
            <a:ext cx="8229600" cy="1143000"/>
          </a:xfrm>
        </p:spPr>
        <p:txBody>
          <a:bodyPr>
            <a:normAutofit fontScale="90000"/>
          </a:bodyPr>
          <a:lstStyle/>
          <a:p>
            <a:r>
              <a:rPr lang="en-US" dirty="0"/>
              <a:t>Peer Support in Malawi Option B+</a:t>
            </a:r>
            <a:br>
              <a:rPr lang="en-US" dirty="0"/>
            </a:br>
            <a:r>
              <a:rPr lang="en-US" sz="2000" i="1" dirty="0">
                <a:solidFill>
                  <a:schemeClr val="tx1"/>
                </a:solidFill>
              </a:rPr>
              <a:t>Hosseinipour M et al.  9</a:t>
            </a:r>
            <a:r>
              <a:rPr lang="en-US" sz="2000" i="1" baseline="30000" dirty="0">
                <a:solidFill>
                  <a:schemeClr val="tx1"/>
                </a:solidFill>
              </a:rPr>
              <a:t>th</a:t>
            </a:r>
            <a:r>
              <a:rPr lang="en-US" sz="2000" i="1" dirty="0">
                <a:solidFill>
                  <a:schemeClr val="tx1"/>
                </a:solidFill>
              </a:rPr>
              <a:t> IAS Conference, Paris, 2017 Abs. MOSA0804</a:t>
            </a:r>
            <a:r>
              <a:rPr lang="en-US" i="1" dirty="0">
                <a:solidFill>
                  <a:schemeClr val="tx1"/>
                </a:solidFill>
              </a:rPr>
              <a:t>.</a:t>
            </a:r>
            <a:endParaRPr lang="en-US" dirty="0"/>
          </a:p>
        </p:txBody>
      </p:sp>
      <p:sp>
        <p:nvSpPr>
          <p:cNvPr id="3" name="Content Placeholder 2">
            <a:extLst>
              <a:ext uri="{FF2B5EF4-FFF2-40B4-BE49-F238E27FC236}">
                <a16:creationId xmlns="" xmlns:a16="http://schemas.microsoft.com/office/drawing/2014/main" id="{49401CB7-95F0-4DB1-B084-CB11352B8D8F}"/>
              </a:ext>
            </a:extLst>
          </p:cNvPr>
          <p:cNvSpPr>
            <a:spLocks noGrp="1"/>
          </p:cNvSpPr>
          <p:nvPr>
            <p:ph idx="1"/>
          </p:nvPr>
        </p:nvSpPr>
        <p:spPr>
          <a:xfrm>
            <a:off x="158038" y="1116311"/>
            <a:ext cx="8786024" cy="1702573"/>
          </a:xfrm>
        </p:spPr>
        <p:txBody>
          <a:bodyPr/>
          <a:lstStyle/>
          <a:p>
            <a:r>
              <a:rPr lang="en-US" dirty="0"/>
              <a:t>3-arm, 21 cluster randomized trial evaluating if facility- &amp; community-based peer support by women who had recently gone through the PMTCT program would improve uptake &amp; retention of mothers/infants in Malawi’s Option B+ program.</a:t>
            </a:r>
          </a:p>
          <a:p>
            <a:endParaRPr lang="en-US" dirty="0"/>
          </a:p>
        </p:txBody>
      </p:sp>
      <p:pic>
        <p:nvPicPr>
          <p:cNvPr id="4" name="Picture 138">
            <a:extLst>
              <a:ext uri="{FF2B5EF4-FFF2-40B4-BE49-F238E27FC236}">
                <a16:creationId xmlns="" xmlns:a16="http://schemas.microsoft.com/office/drawing/2014/main" id="{DEA30356-D355-4040-A8A1-AD65504A679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11182" y="2917696"/>
            <a:ext cx="2732018" cy="3201899"/>
          </a:xfrm>
          <a:prstGeom prst="rect">
            <a:avLst/>
          </a:prstGeom>
        </p:spPr>
      </p:pic>
      <p:sp>
        <p:nvSpPr>
          <p:cNvPr id="5" name="TextBox 4">
            <a:extLst>
              <a:ext uri="{FF2B5EF4-FFF2-40B4-BE49-F238E27FC236}">
                <a16:creationId xmlns="" xmlns:a16="http://schemas.microsoft.com/office/drawing/2014/main" id="{3252E150-3F38-40AE-A82E-1F7342BF8899}"/>
              </a:ext>
            </a:extLst>
          </p:cNvPr>
          <p:cNvSpPr txBox="1"/>
          <p:nvPr/>
        </p:nvSpPr>
        <p:spPr>
          <a:xfrm>
            <a:off x="2743200" y="2761490"/>
            <a:ext cx="6477000" cy="726353"/>
          </a:xfrm>
          <a:prstGeom prst="rect">
            <a:avLst/>
          </a:prstGeom>
          <a:noFill/>
        </p:spPr>
        <p:txBody>
          <a:bodyPr wrap="square" rtlCol="0">
            <a:spAutoFit/>
          </a:bodyPr>
          <a:lstStyle/>
          <a:p>
            <a:pPr>
              <a:lnSpc>
                <a:spcPct val="103000"/>
              </a:lnSpc>
            </a:pPr>
            <a:r>
              <a:rPr lang="en-US" sz="2000" b="1" dirty="0">
                <a:solidFill>
                  <a:schemeClr val="accent3">
                    <a:lumMod val="75000"/>
                  </a:schemeClr>
                </a:solidFill>
                <a:latin typeface="Arial" panose="020B0604020202020204" pitchFamily="34" charset="0"/>
                <a:cs typeface="Arial" panose="020B0604020202020204" pitchFamily="34" charset="0"/>
              </a:rPr>
              <a:t>Standard of care </a:t>
            </a:r>
            <a:r>
              <a:rPr lang="en-US" sz="2000" dirty="0">
                <a:solidFill>
                  <a:schemeClr val="accent3">
                    <a:lumMod val="75000"/>
                  </a:schemeClr>
                </a:solidFill>
                <a:latin typeface="Arial" panose="020B0604020202020204" pitchFamily="34" charset="0"/>
                <a:cs typeface="Arial" panose="020B0604020202020204" pitchFamily="34" charset="0"/>
              </a:rPr>
              <a:t>(N=447, 90% pregnant, 10% BF):  </a:t>
            </a:r>
            <a:r>
              <a:rPr lang="en-US" sz="2000" dirty="0">
                <a:latin typeface="Arial" panose="020B0604020202020204" pitchFamily="34" charset="0"/>
                <a:cs typeface="Arial" panose="020B0604020202020204" pitchFamily="34" charset="0"/>
              </a:rPr>
              <a:t>MOH guidelines care, use of MOH master card/logs </a:t>
            </a:r>
          </a:p>
        </p:txBody>
      </p:sp>
      <p:sp>
        <p:nvSpPr>
          <p:cNvPr id="7" name="TextBox 6">
            <a:extLst>
              <a:ext uri="{FF2B5EF4-FFF2-40B4-BE49-F238E27FC236}">
                <a16:creationId xmlns="" xmlns:a16="http://schemas.microsoft.com/office/drawing/2014/main" id="{0ABBFB10-0B44-4C52-86FD-A5698A1C2760}"/>
              </a:ext>
            </a:extLst>
          </p:cNvPr>
          <p:cNvSpPr txBox="1"/>
          <p:nvPr/>
        </p:nvSpPr>
        <p:spPr>
          <a:xfrm>
            <a:off x="2743200" y="3562988"/>
            <a:ext cx="6266329" cy="1360372"/>
          </a:xfrm>
          <a:prstGeom prst="rect">
            <a:avLst/>
          </a:prstGeom>
          <a:noFill/>
        </p:spPr>
        <p:txBody>
          <a:bodyPr wrap="square" rtlCol="0">
            <a:spAutoFit/>
          </a:bodyPr>
          <a:lstStyle/>
          <a:p>
            <a:pPr>
              <a:lnSpc>
                <a:spcPct val="103000"/>
              </a:lnSpc>
            </a:pPr>
            <a:r>
              <a:rPr lang="en-US" sz="2000" b="1" dirty="0">
                <a:solidFill>
                  <a:schemeClr val="accent2">
                    <a:lumMod val="75000"/>
                  </a:schemeClr>
                </a:solidFill>
                <a:latin typeface="Arial" panose="020B0604020202020204" pitchFamily="34" charset="0"/>
                <a:cs typeface="Arial" panose="020B0604020202020204" pitchFamily="34" charset="0"/>
              </a:rPr>
              <a:t>Facility support </a:t>
            </a:r>
            <a:r>
              <a:rPr lang="en-US" sz="2000" dirty="0">
                <a:solidFill>
                  <a:schemeClr val="accent2">
                    <a:lumMod val="75000"/>
                  </a:schemeClr>
                </a:solidFill>
                <a:latin typeface="Arial" panose="020B0604020202020204" pitchFamily="34" charset="0"/>
                <a:cs typeface="Arial" panose="020B0604020202020204" pitchFamily="34" charset="0"/>
              </a:rPr>
              <a:t>(N=428, 84% pregnant, 16% BF):  </a:t>
            </a:r>
            <a:r>
              <a:rPr lang="en-US" sz="2000" dirty="0">
                <a:latin typeface="Arial" panose="020B0604020202020204" pitchFamily="34" charset="0"/>
                <a:cs typeface="Arial" panose="020B0604020202020204" pitchFamily="34" charset="0"/>
              </a:rPr>
              <a:t>peer one-one support at each clinic visit; lead weekly clinic-based support groups, contacted women within a week of missed visit</a:t>
            </a:r>
          </a:p>
        </p:txBody>
      </p:sp>
      <p:sp>
        <p:nvSpPr>
          <p:cNvPr id="8" name="TextBox 7">
            <a:extLst>
              <a:ext uri="{FF2B5EF4-FFF2-40B4-BE49-F238E27FC236}">
                <a16:creationId xmlns="" xmlns:a16="http://schemas.microsoft.com/office/drawing/2014/main" id="{0FD5ECCC-A527-42A7-ABC7-450B1A543D7F}"/>
              </a:ext>
            </a:extLst>
          </p:cNvPr>
          <p:cNvSpPr txBox="1"/>
          <p:nvPr/>
        </p:nvSpPr>
        <p:spPr>
          <a:xfrm>
            <a:off x="2743200" y="4923360"/>
            <a:ext cx="6400800" cy="1677382"/>
          </a:xfrm>
          <a:prstGeom prst="rect">
            <a:avLst/>
          </a:prstGeom>
          <a:noFill/>
        </p:spPr>
        <p:txBody>
          <a:bodyPr wrap="square" rtlCol="0">
            <a:spAutoFit/>
          </a:bodyPr>
          <a:lstStyle/>
          <a:p>
            <a:pPr>
              <a:lnSpc>
                <a:spcPct val="103000"/>
              </a:lnSpc>
            </a:pPr>
            <a:r>
              <a:rPr lang="en-US" sz="2000" b="1" dirty="0">
                <a:solidFill>
                  <a:schemeClr val="accent1">
                    <a:lumMod val="75000"/>
                  </a:schemeClr>
                </a:solidFill>
                <a:latin typeface="Arial" panose="020B0604020202020204" pitchFamily="34" charset="0"/>
                <a:cs typeface="Arial" panose="020B0604020202020204" pitchFamily="34" charset="0"/>
              </a:rPr>
              <a:t>Community support </a:t>
            </a:r>
            <a:r>
              <a:rPr lang="en-US" sz="2000" dirty="0">
                <a:solidFill>
                  <a:schemeClr val="accent1">
                    <a:lumMod val="75000"/>
                  </a:schemeClr>
                </a:solidFill>
                <a:latin typeface="Arial" panose="020B0604020202020204" pitchFamily="34" charset="0"/>
                <a:cs typeface="Arial" panose="020B0604020202020204" pitchFamily="34" charset="0"/>
              </a:rPr>
              <a:t>(N=394, 85% pregnant, 15% BF):  </a:t>
            </a:r>
            <a:r>
              <a:rPr lang="en-US" sz="2000" dirty="0">
                <a:latin typeface="Arial" panose="020B0604020202020204" pitchFamily="34" charset="0"/>
                <a:cs typeface="Arial" panose="020B0604020202020204" pitchFamily="34" charset="0"/>
              </a:rPr>
              <a:t>peer conducted routine home visits to provide HIV education, support and clinic visit reminders; lead monthly community-based support groups; contacted women within a week of missed visit</a:t>
            </a:r>
          </a:p>
        </p:txBody>
      </p:sp>
      <p:cxnSp>
        <p:nvCxnSpPr>
          <p:cNvPr id="9" name="Straight Connector 8">
            <a:extLst>
              <a:ext uri="{FF2B5EF4-FFF2-40B4-BE49-F238E27FC236}">
                <a16:creationId xmlns="" xmlns:a16="http://schemas.microsoft.com/office/drawing/2014/main" id="{EAE38CD8-17D1-42DE-9DA9-C1F53FA92010}"/>
              </a:ext>
            </a:extLst>
          </p:cNvPr>
          <p:cNvCxnSpPr>
            <a:cxnSpLocks/>
          </p:cNvCxnSpPr>
          <p:nvPr/>
        </p:nvCxnSpPr>
        <p:spPr>
          <a:xfrm flipV="1">
            <a:off x="68058" y="1017498"/>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10" name="Picture 2">
            <a:extLst>
              <a:ext uri="{FF2B5EF4-FFF2-40B4-BE49-F238E27FC236}">
                <a16:creationId xmlns="" xmlns:a16="http://schemas.microsoft.com/office/drawing/2014/main" id="{EA68B3B8-AAD5-444E-B282-D169A859DE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58038" y="354647"/>
            <a:ext cx="1195983" cy="36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3881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B381ED-1CA2-4F2A-A0E1-BE57080EC9E8}"/>
              </a:ext>
            </a:extLst>
          </p:cNvPr>
          <p:cNvSpPr>
            <a:spLocks noGrp="1"/>
          </p:cNvSpPr>
          <p:nvPr>
            <p:ph type="title"/>
          </p:nvPr>
        </p:nvSpPr>
        <p:spPr>
          <a:xfrm>
            <a:off x="1142691" y="41241"/>
            <a:ext cx="8229600" cy="1143000"/>
          </a:xfrm>
        </p:spPr>
        <p:txBody>
          <a:bodyPr>
            <a:normAutofit fontScale="90000"/>
          </a:bodyPr>
          <a:lstStyle/>
          <a:p>
            <a:r>
              <a:rPr lang="en-US" dirty="0"/>
              <a:t>ART Uptake &amp; 24 Month Retention Improved with </a:t>
            </a:r>
            <a:br>
              <a:rPr lang="en-US" dirty="0"/>
            </a:br>
            <a:r>
              <a:rPr lang="en-US" dirty="0"/>
              <a:t>Peer Support Facility or Community Interventions</a:t>
            </a:r>
            <a:br>
              <a:rPr lang="en-US" dirty="0"/>
            </a:br>
            <a:r>
              <a:rPr lang="en-US" sz="2000" i="1" dirty="0">
                <a:solidFill>
                  <a:schemeClr val="tx1"/>
                </a:solidFill>
              </a:rPr>
              <a:t>Hosseinipour M et al.  9</a:t>
            </a:r>
            <a:r>
              <a:rPr lang="en-US" sz="2000" i="1" baseline="30000" dirty="0">
                <a:solidFill>
                  <a:schemeClr val="tx1"/>
                </a:solidFill>
              </a:rPr>
              <a:t>th</a:t>
            </a:r>
            <a:r>
              <a:rPr lang="en-US" sz="2000" i="1" dirty="0">
                <a:solidFill>
                  <a:schemeClr val="tx1"/>
                </a:solidFill>
              </a:rPr>
              <a:t> IAS Conference, Paris, 2017 Abs. MOSA0804.</a:t>
            </a:r>
            <a:endParaRPr lang="en-US" sz="2000" dirty="0"/>
          </a:p>
        </p:txBody>
      </p:sp>
      <p:cxnSp>
        <p:nvCxnSpPr>
          <p:cNvPr id="9" name="Straight Connector 8">
            <a:extLst>
              <a:ext uri="{FF2B5EF4-FFF2-40B4-BE49-F238E27FC236}">
                <a16:creationId xmlns="" xmlns:a16="http://schemas.microsoft.com/office/drawing/2014/main" id="{EAE38CD8-17D1-42DE-9DA9-C1F53FA92010}"/>
              </a:ext>
            </a:extLst>
          </p:cNvPr>
          <p:cNvCxnSpPr>
            <a:cxnSpLocks/>
          </p:cNvCxnSpPr>
          <p:nvPr/>
        </p:nvCxnSpPr>
        <p:spPr>
          <a:xfrm flipV="1">
            <a:off x="0" y="1170415"/>
            <a:ext cx="9144000" cy="1"/>
          </a:xfrm>
          <a:prstGeom prst="line">
            <a:avLst/>
          </a:prstGeom>
        </p:spPr>
        <p:style>
          <a:lnRef idx="1">
            <a:schemeClr val="dk1"/>
          </a:lnRef>
          <a:fillRef idx="0">
            <a:schemeClr val="dk1"/>
          </a:fillRef>
          <a:effectRef idx="0">
            <a:schemeClr val="dk1"/>
          </a:effectRef>
          <a:fontRef idx="minor">
            <a:schemeClr val="tx1"/>
          </a:fontRef>
        </p:style>
      </p:cxnSp>
      <p:pic>
        <p:nvPicPr>
          <p:cNvPr id="10" name="Picture 2">
            <a:extLst>
              <a:ext uri="{FF2B5EF4-FFF2-40B4-BE49-F238E27FC236}">
                <a16:creationId xmlns="" xmlns:a16="http://schemas.microsoft.com/office/drawing/2014/main" id="{EA68B3B8-AAD5-444E-B282-D169A859DEAE}"/>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457200"/>
            <a:ext cx="1308642" cy="40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Content Placeholder 6">
            <a:extLst>
              <a:ext uri="{FF2B5EF4-FFF2-40B4-BE49-F238E27FC236}">
                <a16:creationId xmlns="" xmlns:a16="http://schemas.microsoft.com/office/drawing/2014/main" id="{F222725F-D4C0-4360-8DCC-15B2005D0A90}"/>
              </a:ext>
            </a:extLst>
          </p:cNvPr>
          <p:cNvGraphicFramePr>
            <a:graphicFrameLocks/>
          </p:cNvGraphicFramePr>
          <p:nvPr>
            <p:extLst/>
          </p:nvPr>
        </p:nvGraphicFramePr>
        <p:xfrm>
          <a:off x="257037" y="1244658"/>
          <a:ext cx="5000454" cy="2605577"/>
        </p:xfrm>
        <a:graphic>
          <a:graphicData uri="http://schemas.openxmlformats.org/drawingml/2006/chart">
            <c:chart xmlns:c="http://schemas.openxmlformats.org/drawingml/2006/chart" xmlns:r="http://schemas.openxmlformats.org/officeDocument/2006/relationships" r:id="rId3"/>
          </a:graphicData>
        </a:graphic>
      </p:graphicFrame>
      <p:grpSp>
        <p:nvGrpSpPr>
          <p:cNvPr id="7" name="Group 6">
            <a:extLst>
              <a:ext uri="{FF2B5EF4-FFF2-40B4-BE49-F238E27FC236}">
                <a16:creationId xmlns="" xmlns:a16="http://schemas.microsoft.com/office/drawing/2014/main" id="{DAC7AC1B-A97C-43C5-81D4-6A7E1EE795EA}"/>
              </a:ext>
            </a:extLst>
          </p:cNvPr>
          <p:cNvGrpSpPr/>
          <p:nvPr/>
        </p:nvGrpSpPr>
        <p:grpSpPr>
          <a:xfrm>
            <a:off x="5486400" y="1456066"/>
            <a:ext cx="3435844" cy="1873221"/>
            <a:chOff x="762000" y="2133600"/>
            <a:chExt cx="7625705" cy="3714750"/>
          </a:xfrm>
        </p:grpSpPr>
        <p:pic>
          <p:nvPicPr>
            <p:cNvPr id="8" name="Picture 7">
              <a:extLst>
                <a:ext uri="{FF2B5EF4-FFF2-40B4-BE49-F238E27FC236}">
                  <a16:creationId xmlns="" xmlns:a16="http://schemas.microsoft.com/office/drawing/2014/main" id="{DF03D9DF-4778-4B0B-90BD-4EC15453630F}"/>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762000" y="2133600"/>
              <a:ext cx="6211529" cy="3714750"/>
            </a:xfrm>
            <a:prstGeom prst="rect">
              <a:avLst/>
            </a:prstGeom>
            <a:noFill/>
            <a:ln>
              <a:noFill/>
            </a:ln>
          </p:spPr>
        </p:pic>
        <p:sp>
          <p:nvSpPr>
            <p:cNvPr id="13" name="TextBox 12">
              <a:extLst>
                <a:ext uri="{FF2B5EF4-FFF2-40B4-BE49-F238E27FC236}">
                  <a16:creationId xmlns="" xmlns:a16="http://schemas.microsoft.com/office/drawing/2014/main" id="{3C9213E1-FB9E-4133-9F31-0DB00729710B}"/>
                </a:ext>
              </a:extLst>
            </p:cNvPr>
            <p:cNvSpPr txBox="1"/>
            <p:nvPr/>
          </p:nvSpPr>
          <p:spPr>
            <a:xfrm>
              <a:off x="6602272" y="3687691"/>
              <a:ext cx="1025358" cy="488276"/>
            </a:xfrm>
            <a:prstGeom prst="rect">
              <a:avLst/>
            </a:prstGeom>
            <a:noFill/>
          </p:spPr>
          <p:txBody>
            <a:bodyPr wrap="none" rtlCol="0">
              <a:spAutoFit/>
            </a:bodyPr>
            <a:lstStyle/>
            <a:p>
              <a:r>
                <a:rPr lang="en-US" sz="1000" dirty="0">
                  <a:solidFill>
                    <a:schemeClr val="accent3">
                      <a:lumMod val="75000"/>
                    </a:schemeClr>
                  </a:solidFill>
                  <a:latin typeface="Arial" panose="020B0604020202020204" pitchFamily="34" charset="0"/>
                  <a:cs typeface="Arial" panose="020B0604020202020204" pitchFamily="34" charset="0"/>
                </a:rPr>
                <a:t>SOC</a:t>
              </a:r>
            </a:p>
          </p:txBody>
        </p:sp>
        <p:sp>
          <p:nvSpPr>
            <p:cNvPr id="14" name="TextBox 13">
              <a:extLst>
                <a:ext uri="{FF2B5EF4-FFF2-40B4-BE49-F238E27FC236}">
                  <a16:creationId xmlns="" xmlns:a16="http://schemas.microsoft.com/office/drawing/2014/main" id="{1DACB4EE-2D7A-47D5-BF9A-FC886B4ABAC7}"/>
                </a:ext>
              </a:extLst>
            </p:cNvPr>
            <p:cNvSpPr txBox="1"/>
            <p:nvPr/>
          </p:nvSpPr>
          <p:spPr>
            <a:xfrm>
              <a:off x="6602272" y="3351311"/>
              <a:ext cx="1295750" cy="488276"/>
            </a:xfrm>
            <a:prstGeom prst="rect">
              <a:avLst/>
            </a:prstGeom>
            <a:noFill/>
          </p:spPr>
          <p:txBody>
            <a:bodyPr wrap="none" rtlCol="0">
              <a:spAutoFit/>
            </a:bodyPr>
            <a:lstStyle/>
            <a:p>
              <a:r>
                <a:rPr lang="en-US" sz="1000" dirty="0">
                  <a:solidFill>
                    <a:schemeClr val="accent2">
                      <a:lumMod val="75000"/>
                    </a:schemeClr>
                  </a:solidFill>
                  <a:latin typeface="Arial" panose="020B0604020202020204" pitchFamily="34" charset="0"/>
                  <a:cs typeface="Arial" panose="020B0604020202020204" pitchFamily="34" charset="0"/>
                </a:rPr>
                <a:t>Facility</a:t>
              </a:r>
            </a:p>
          </p:txBody>
        </p:sp>
        <p:sp>
          <p:nvSpPr>
            <p:cNvPr id="15" name="TextBox 14">
              <a:extLst>
                <a:ext uri="{FF2B5EF4-FFF2-40B4-BE49-F238E27FC236}">
                  <a16:creationId xmlns="" xmlns:a16="http://schemas.microsoft.com/office/drawing/2014/main" id="{C89BBD5F-99E7-4517-B3D8-97FE894C352A}"/>
                </a:ext>
              </a:extLst>
            </p:cNvPr>
            <p:cNvSpPr txBox="1"/>
            <p:nvPr/>
          </p:nvSpPr>
          <p:spPr>
            <a:xfrm>
              <a:off x="6540498" y="3078017"/>
              <a:ext cx="1847207" cy="488276"/>
            </a:xfrm>
            <a:prstGeom prst="rect">
              <a:avLst/>
            </a:prstGeom>
            <a:noFill/>
          </p:spPr>
          <p:txBody>
            <a:bodyPr wrap="none" rtlCol="0">
              <a:spAutoFit/>
            </a:bodyPr>
            <a:lstStyle/>
            <a:p>
              <a:r>
                <a:rPr lang="en-US" sz="1000" dirty="0">
                  <a:solidFill>
                    <a:srgbClr val="333399"/>
                  </a:solidFill>
                  <a:latin typeface="Arial" panose="020B0604020202020204" pitchFamily="34" charset="0"/>
                  <a:cs typeface="Arial" panose="020B0604020202020204" pitchFamily="34" charset="0"/>
                </a:rPr>
                <a:t>Community</a:t>
              </a:r>
            </a:p>
          </p:txBody>
        </p:sp>
      </p:grpSp>
      <p:sp>
        <p:nvSpPr>
          <p:cNvPr id="4" name="Oval 3">
            <a:extLst>
              <a:ext uri="{FF2B5EF4-FFF2-40B4-BE49-F238E27FC236}">
                <a16:creationId xmlns="" xmlns:a16="http://schemas.microsoft.com/office/drawing/2014/main" id="{E625CEC5-1BB9-44E5-92E8-16AB5572E2DB}"/>
              </a:ext>
            </a:extLst>
          </p:cNvPr>
          <p:cNvSpPr/>
          <p:nvPr/>
        </p:nvSpPr>
        <p:spPr>
          <a:xfrm>
            <a:off x="8018381" y="1915409"/>
            <a:ext cx="903863" cy="3657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 xmlns:a16="http://schemas.microsoft.com/office/drawing/2014/main" id="{F3E1D341-4F75-4EAF-AE53-55E33D6F531E}"/>
              </a:ext>
            </a:extLst>
          </p:cNvPr>
          <p:cNvSpPr/>
          <p:nvPr/>
        </p:nvSpPr>
        <p:spPr>
          <a:xfrm>
            <a:off x="4267809" y="1704384"/>
            <a:ext cx="780746" cy="3657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 xmlns:a16="http://schemas.microsoft.com/office/drawing/2014/main" id="{A46371BD-BDB4-4E1C-8234-F4F43E3BEDCC}"/>
              </a:ext>
            </a:extLst>
          </p:cNvPr>
          <p:cNvSpPr/>
          <p:nvPr/>
        </p:nvSpPr>
        <p:spPr>
          <a:xfrm>
            <a:off x="1219200" y="1596565"/>
            <a:ext cx="780746" cy="3657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 xmlns:a16="http://schemas.microsoft.com/office/drawing/2014/main" id="{1AC8C9B0-7309-4E4C-B8A6-005BD3E3FCC7}"/>
              </a:ext>
            </a:extLst>
          </p:cNvPr>
          <p:cNvGrpSpPr/>
          <p:nvPr/>
        </p:nvGrpSpPr>
        <p:grpSpPr>
          <a:xfrm>
            <a:off x="533400" y="3924477"/>
            <a:ext cx="8542647" cy="3105467"/>
            <a:chOff x="533400" y="3924477"/>
            <a:chExt cx="8542647" cy="3105467"/>
          </a:xfrm>
        </p:grpSpPr>
        <p:graphicFrame>
          <p:nvGraphicFramePr>
            <p:cNvPr id="17" name="Content Placeholder 3">
              <a:extLst>
                <a:ext uri="{FF2B5EF4-FFF2-40B4-BE49-F238E27FC236}">
                  <a16:creationId xmlns="" xmlns:a16="http://schemas.microsoft.com/office/drawing/2014/main" id="{090793BC-1C00-43EC-93A2-3AE7F630FC16}"/>
                </a:ext>
              </a:extLst>
            </p:cNvPr>
            <p:cNvGraphicFramePr>
              <a:graphicFrameLocks/>
            </p:cNvGraphicFramePr>
            <p:nvPr>
              <p:extLst/>
            </p:nvPr>
          </p:nvGraphicFramePr>
          <p:xfrm>
            <a:off x="533400" y="3924477"/>
            <a:ext cx="5258216" cy="3105467"/>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 xmlns:a16="http://schemas.microsoft.com/office/drawing/2014/main" id="{715AB3F9-42DD-490D-988E-C989FA543E5B}"/>
                </a:ext>
              </a:extLst>
            </p:cNvPr>
            <p:cNvSpPr txBox="1"/>
            <p:nvPr/>
          </p:nvSpPr>
          <p:spPr>
            <a:xfrm>
              <a:off x="5486400" y="4624457"/>
              <a:ext cx="3589647" cy="2031325"/>
            </a:xfrm>
            <a:prstGeom prst="rect">
              <a:avLst/>
            </a:prstGeom>
            <a:noFill/>
          </p:spPr>
          <p:txBody>
            <a:bodyPr wrap="square" rtlCol="0">
              <a:spAutoFit/>
            </a:bodyPr>
            <a:lstStyle/>
            <a:p>
              <a:pPr marL="285750" indent="-285750">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Better retention and lower default rates with  facility or community peer support; mortality low all groups</a:t>
              </a:r>
            </a:p>
            <a:p>
              <a:pPr marL="285750" indent="-285750">
                <a:buClr>
                  <a:srgbClr val="C00000"/>
                </a:buClr>
                <a:buFont typeface="Wingdings" panose="05000000000000000000" pitchFamily="2" charset="2"/>
                <a:buChar char="§"/>
              </a:pPr>
              <a:r>
                <a:rPr lang="en-US" dirty="0">
                  <a:latin typeface="Arial" panose="020B0604020202020204" pitchFamily="34" charset="0"/>
                  <a:cs typeface="Arial" panose="020B0604020202020204" pitchFamily="34" charset="0"/>
                </a:rPr>
                <a:t>VL collected more frequently but viral suppression similar (94%, 96%, 94%) (not shown) </a:t>
              </a:r>
            </a:p>
          </p:txBody>
        </p:sp>
        <p:sp>
          <p:nvSpPr>
            <p:cNvPr id="20" name="Oval 19">
              <a:extLst>
                <a:ext uri="{FF2B5EF4-FFF2-40B4-BE49-F238E27FC236}">
                  <a16:creationId xmlns="" xmlns:a16="http://schemas.microsoft.com/office/drawing/2014/main" id="{1B570B3B-CA2D-4AFD-B52F-D6DD27448012}"/>
                </a:ext>
              </a:extLst>
            </p:cNvPr>
            <p:cNvSpPr/>
            <p:nvPr/>
          </p:nvSpPr>
          <p:spPr>
            <a:xfrm>
              <a:off x="1219200" y="4350965"/>
              <a:ext cx="685800" cy="3657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 xmlns:a16="http://schemas.microsoft.com/office/drawing/2014/main" id="{70EC93CB-B812-4793-A1E5-9396697DB147}"/>
                </a:ext>
              </a:extLst>
            </p:cNvPr>
            <p:cNvSpPr/>
            <p:nvPr/>
          </p:nvSpPr>
          <p:spPr>
            <a:xfrm>
              <a:off x="3124200" y="5477210"/>
              <a:ext cx="704546" cy="365732"/>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 xmlns:a16="http://schemas.microsoft.com/office/drawing/2014/main" id="{80278BA6-F8C9-4906-A8DC-E7A8F0DBFFFD}"/>
              </a:ext>
            </a:extLst>
          </p:cNvPr>
          <p:cNvSpPr txBox="1"/>
          <p:nvPr/>
        </p:nvSpPr>
        <p:spPr>
          <a:xfrm>
            <a:off x="5414768" y="3326965"/>
            <a:ext cx="3405799" cy="923330"/>
          </a:xfrm>
          <a:prstGeom prst="rect">
            <a:avLst/>
          </a:prstGeom>
          <a:noFill/>
        </p:spPr>
        <p:txBody>
          <a:bodyPr wrap="square" rtlCol="0">
            <a:spAutoFit/>
          </a:bodyPr>
          <a:lstStyle/>
          <a:p>
            <a:pPr algn="ctr"/>
            <a:r>
              <a:rPr lang="en-US" dirty="0">
                <a:latin typeface="Arial" panose="020B0604020202020204" pitchFamily="34" charset="0"/>
                <a:cs typeface="Arial" panose="020B0604020202020204" pitchFamily="34" charset="0"/>
              </a:rPr>
              <a:t>Better ART uptake &amp;</a:t>
            </a:r>
          </a:p>
          <a:p>
            <a:pPr algn="ctr"/>
            <a:r>
              <a:rPr lang="en-US" dirty="0">
                <a:latin typeface="Arial" panose="020B0604020202020204" pitchFamily="34" charset="0"/>
                <a:cs typeface="Arial" panose="020B0604020202020204" pitchFamily="34" charset="0"/>
              </a:rPr>
              <a:t>24-month retention with facility or community peer support </a:t>
            </a:r>
          </a:p>
        </p:txBody>
      </p:sp>
    </p:spTree>
    <p:extLst>
      <p:ext uri="{BB962C8B-B14F-4D97-AF65-F5344CB8AC3E}">
        <p14:creationId xmlns:p14="http://schemas.microsoft.com/office/powerpoint/2010/main" val="241841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7733</TotalTime>
  <Words>4958</Words>
  <Application>Microsoft Office PowerPoint</Application>
  <PresentationFormat>On-screen Show (4:3)</PresentationFormat>
  <Paragraphs>733</Paragraphs>
  <Slides>55</Slides>
  <Notes>8</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55</vt:i4>
      </vt:variant>
    </vt:vector>
  </HeadingPairs>
  <TitlesOfParts>
    <vt:vector size="63" baseType="lpstr">
      <vt:lpstr>ＭＳ Ｐゴシック</vt:lpstr>
      <vt:lpstr>Arial</vt:lpstr>
      <vt:lpstr>Arial Narrow</vt:lpstr>
      <vt:lpstr>Calibri</vt:lpstr>
      <vt:lpstr>Geneva</vt:lpstr>
      <vt:lpstr>Times New Roman</vt:lpstr>
      <vt:lpstr>Wingdings</vt:lpstr>
      <vt:lpstr>Office Theme</vt:lpstr>
      <vt:lpstr>PowerPoint Presentation</vt:lpstr>
      <vt:lpstr>Pregnancy  Drugs</vt:lpstr>
      <vt:lpstr>Safety of Dolutegravir in Pregnancy Tsepamo Study, Botswana Zash R et al.  9th IAS Conference, Paris, 2017 Abs. MOAX0202LB</vt:lpstr>
      <vt:lpstr>No Difference Pregnancy Outcomes  EFV vs DTG-Based ART Zash R et al.  9th IAS Conference, Paris, 2017 Abs. MOAX0202LB</vt:lpstr>
      <vt:lpstr>No Increase Birth Defects with 1st Trimester DTG or RAL Exposure Vannappagari V et al.  9th IAS Conference, Paris, 2017 Abs. MOPEB0283 Thorne C et al.  9th IAS Conference, Paris, 2017 Abs. MOPEC0609 Sibiude J et al.  9th IAS Conference, Paris, 2017 Abs.MOAB0204</vt:lpstr>
      <vt:lpstr>Pregnancy   HIV Care and Retention</vt:lpstr>
      <vt:lpstr>Postpartum Transfer of  Women Starting ART During Pregnancy in Integrated ANC/ART Service Phillips TK et al.  9th IAS Conference, Paris, 2017 Abs.TUPED1309</vt:lpstr>
      <vt:lpstr>Peer Support in Malawi Option B+ Hosseinipour M et al.  9th IAS Conference, Paris, 2017 Abs. MOSA0804.</vt:lpstr>
      <vt:lpstr>ART Uptake &amp; 24 Month Retention Improved with  Peer Support Facility or Community Interventions Hosseinipour M et al.  9th IAS Conference, Paris, 2017 Abs. MOSA0804.</vt:lpstr>
      <vt:lpstr>INSPIRE:  MoMent (Mother Mentor) Nigeria Study Sam-Agudu N et al.  9th IAS Conference, Paris, 2017 Abs.MOSA0805</vt:lpstr>
      <vt:lpstr>   Prevention of Mother to Child HIV Transmission</vt:lpstr>
      <vt:lpstr>Cost-Effectiveness of Integrating Maternal ART            into Maternal-Child Health Services Dugdale C et al.  9th IAS Conference, Paris, 2017 Abs. WEAD0106LB </vt:lpstr>
      <vt:lpstr>Cost-Effectiveness of Integrating Maternal ART            into Maternal-Child Health Services Dugdale C et al.  9th IAS Conference, Paris, 2017 Abs. WEAD0106LB</vt:lpstr>
      <vt:lpstr>Cost-Effectiveness of Integrating Maternal ART into Maternal-Child Health Services: Sensitivity Analysis Dugdale C et al.  9th IAS Conference, Paris, 2017 Abs. WEAD0106LB</vt:lpstr>
      <vt:lpstr>Swaziland Household Survey: 18-24 Mo HIV-Free Survival Chouraya C et al.  9th IAS Conference, Paris, 2017 Abs. WEAC0205</vt:lpstr>
      <vt:lpstr>Swaziland Household Survey HIV-Free Survival – Option A Chouraya C et al.  9th IAS Conference, Paris, 2017 Abs. WEAC0205</vt:lpstr>
      <vt:lpstr>  Infant HIV Diagnosis  and HIV Testing Older Children </vt:lpstr>
      <vt:lpstr>EGPAF UNITAID Project: POC EID Implementation Cohn J et al.  9th Pediatric HIV Workshop, Paris, 2017 </vt:lpstr>
      <vt:lpstr>POC EID Placement Models and Results Cohn J et al.  9th Pediatric HIV Workshop, Paris, 2017 </vt:lpstr>
      <vt:lpstr>Comparing Conventional to POC EID Cohn J et al.  9th Pediatric HIV Workshop, Paris, 2017 </vt:lpstr>
      <vt:lpstr>Clinical Impact and Cost-Effectiveness of  Incorporating POC Assays into EID Frank SC et al.  9th IAS Conference, Paris, 2017 Abs.WEAD0105</vt:lpstr>
      <vt:lpstr>Clinical Impact and Cost-Effectiveness of  Incorporating POC Assays into EID Frank SC et al.  9th IAS Conference, Paris, 2017 Abs.WEAD0105</vt:lpstr>
      <vt:lpstr>Clinical Impact and Cost-Effectiveness of  Incorporating POC Assays into EID Frank SC et al.  9th IAS Conference, Paris, 2017 Abs.WEAD0105</vt:lpstr>
      <vt:lpstr>Optimization of HIV Testing Yield in Children  Models of HIV Testing, Uganda Bitimwine H et al.  9th IAS Conference, Paris, 2017 Abs.MOAB0201</vt:lpstr>
      <vt:lpstr>Optimization of HIV Testing Yield in Children Uganda Bitimwine H et al.  9th IAS Conference, Paris, 2017 Abs.MOAB0201</vt:lpstr>
      <vt:lpstr>Optimization of HIV Testing Yield in Children Uganda Bitimwine H et al.  9th IAS Conference, Paris, 2017 Abs.MOAB0201</vt:lpstr>
      <vt:lpstr>PowerPoint Presentation</vt:lpstr>
      <vt:lpstr>Trends in Pediatric HIV Testing in 6 African Countries Wolters T et al.  9th IAS Conference, Paris, 2017 Abs. WEAD0101</vt:lpstr>
      <vt:lpstr>Trends in Pediatric HIV Testing in 6 African Countries Wolters T et al.  9th IAS Conference, Paris, 2017 Abs. WEAD0101</vt:lpstr>
      <vt:lpstr>PowerPoint Presentation</vt:lpstr>
      <vt:lpstr>Community-Based Testing of Children, Lesotho Sindelar K et al.  9th IAS Conference, Paris, 2017 Abs. WEAD0104</vt:lpstr>
      <vt:lpstr>Community-Based Testing of Children,Lesotho Sindelar K et al.  9th IAS Conference, Paris, 2017 Abs. WEAD0104</vt:lpstr>
      <vt:lpstr>Community-Based Testing of Children,Lesotho Sindelar K et al.  9th IAS Conference, Paris, 2017 Abs. WEAD0104</vt:lpstr>
      <vt:lpstr>Community-Based Testing of Children, Lesotho Sindelar K et al.  9th IAS Conference, Paris, 2017 Abs. WEAD0104</vt:lpstr>
      <vt:lpstr>PowerPoint Presentation</vt:lpstr>
      <vt:lpstr>Multi-Month ART Prescription (MMP) in Children- Baylor International Pediatric AIDS Initiative, 6 Countries Kim M et al.  9th IAS Conference, Paris, 2017 Abs. MOAD0105</vt:lpstr>
      <vt:lpstr>Pediatric Treatment South Africa 2008-2013: Children Starting ART Earlier, When Less Sick, Higher CD4 Iyun V et al.  9th IAS Conference, Paris, 2017 Abs. TUPD0206LB</vt:lpstr>
      <vt:lpstr>Children Starting ART in More Recent Years Have Lower Rates of Mortality and LTFU Iyun V et al.  9th IAS Conference, Paris, 2017 Abs. TUPD0206LB</vt:lpstr>
      <vt:lpstr>Viral Remission for 8 Years Off ART in Early-Treated HIV+ Child Randomized to D/C ART at 1 Year in CHER Trial Violari A et al.  9th IAS Conference, Paris, 2017 Abs. TUPEB0106LB</vt:lpstr>
      <vt:lpstr>  Adolescents and HIV    </vt:lpstr>
      <vt:lpstr>Primary Care Algorithm ↑ Testing Yield of HIV+              Young Adolescents HPTN 071 (PopART), Zambia Chaila MJ et al.  9th IAS Conference, Paris, 2017 Abs. TUPED1341</vt:lpstr>
      <vt:lpstr>Primary Care Algorithm ↑ Testing Yield of HIV+            Young Adolescents - HPTN 071 (PopART), Zambia Chaila MJ et al.  9th IAS Conference, Paris, 2017 Abs. TUPED1341</vt:lpstr>
      <vt:lpstr>Self-Testing Increased Knowledge HIV Status  Among Men &amp; Young Adults, HPTN 071 Zambia Ayles H et al.  9th IAS Conference, Paris, 2017 Abs. TUAC0406LB</vt:lpstr>
      <vt:lpstr>Self-Testing Increased Knowledge HIV Status  Among Men &amp; Young Adults, HPTN 071 Zambia Ayles H et al.  9th IAS Conference, Paris, 2017 Abs. TUAC0406LB</vt:lpstr>
      <vt:lpstr>Effectiveness of Community-Based Support  for Youth on ART Fatti G et al.  9th IAS Conference, Paris, 2017 Abs. MOPDD0105</vt:lpstr>
      <vt:lpstr>Effectiveness of Community-Based Support  for Youth on ART Fatti G et al.  9th IAS Conference, Paris, 2017 Abs. MOPDD0105</vt:lpstr>
      <vt:lpstr>  Population- Based HIV Impact Assessment (PHIA) Household Surveys </vt:lpstr>
      <vt:lpstr>To Better Understand Current State of the Epidemic, PEPFAR is Funding Population-Based HIV Impact Assessment  (PHIA) Surveys  </vt:lpstr>
      <vt:lpstr>PHIA:  90-90-90 Four Countries Summary</vt:lpstr>
      <vt:lpstr>Some Take-Aways</vt:lpstr>
      <vt:lpstr>Some Take-Aways</vt:lpstr>
      <vt:lpstr>90-90-90 HIV+ Women, Malawi – MPHIA Wadonda-Kabondo N et al. 9th IAS Conference, Paris, 2017 Abs. TUAC0303</vt:lpstr>
      <vt:lpstr>Pediatric HIV Prevalence, Malawi  Jonnalagadda S et al.  9th IAS Conference, Paris, 2017  Abs. TUAC0304</vt:lpstr>
      <vt:lpstr>PowerPoint Presentation</vt:lpstr>
      <vt:lpstr>Swaziland Second HIV Incidence Measurement Survey (PHIA) – Adults 18-29 Years Nkambule R et al.  9th IAS Conference, Paris, 2017 Abs. MOAZ0204LB</vt:lpstr>
    </vt:vector>
  </TitlesOfParts>
  <Company>NIH NICHD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mofensol</dc:creator>
  <cp:lastModifiedBy>Lynne Mofenson</cp:lastModifiedBy>
  <cp:revision>760</cp:revision>
  <cp:lastPrinted>2015-07-29T18:04:30Z</cp:lastPrinted>
  <dcterms:created xsi:type="dcterms:W3CDTF">2014-06-27T11:52:53Z</dcterms:created>
  <dcterms:modified xsi:type="dcterms:W3CDTF">2017-08-09T20:57:42Z</dcterms:modified>
</cp:coreProperties>
</file>