
<file path=[Content_Types].xml><?xml version="1.0" encoding="utf-8"?>
<Types xmlns="http://schemas.openxmlformats.org/package/2006/content-types">
  <Default Extension="png" ContentType="image/png"/>
  <Default Extension="pdf" ContentType="application/pdf"/>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721" r:id="rId3"/>
    <p:sldMasterId id="2147483727" r:id="rId4"/>
    <p:sldMasterId id="2147483784" r:id="rId5"/>
    <p:sldMasterId id="2147483797" r:id="rId6"/>
    <p:sldMasterId id="2147483827" r:id="rId7"/>
    <p:sldMasterId id="2147483857" r:id="rId8"/>
    <p:sldMasterId id="2147483872" r:id="rId9"/>
    <p:sldMasterId id="2147483887" r:id="rId10"/>
    <p:sldMasterId id="2147483912" r:id="rId11"/>
    <p:sldMasterId id="2147483938" r:id="rId12"/>
    <p:sldMasterId id="2147483950" r:id="rId13"/>
  </p:sldMasterIdLst>
  <p:notesMasterIdLst>
    <p:notesMasterId r:id="rId31"/>
  </p:notesMasterIdLst>
  <p:handoutMasterIdLst>
    <p:handoutMasterId r:id="rId32"/>
  </p:handoutMasterIdLst>
  <p:sldIdLst>
    <p:sldId id="363" r:id="rId14"/>
    <p:sldId id="342" r:id="rId15"/>
    <p:sldId id="281" r:id="rId16"/>
    <p:sldId id="348" r:id="rId17"/>
    <p:sldId id="261" r:id="rId18"/>
    <p:sldId id="263" r:id="rId19"/>
    <p:sldId id="344" r:id="rId20"/>
    <p:sldId id="315" r:id="rId21"/>
    <p:sldId id="346" r:id="rId22"/>
    <p:sldId id="347" r:id="rId23"/>
    <p:sldId id="332" r:id="rId24"/>
    <p:sldId id="319" r:id="rId25"/>
    <p:sldId id="321" r:id="rId26"/>
    <p:sldId id="371" r:id="rId27"/>
    <p:sldId id="340" r:id="rId28"/>
    <p:sldId id="306" r:id="rId29"/>
    <p:sldId id="265" r:id="rId30"/>
  </p:sldIdLst>
  <p:sldSz cx="12192000" cy="6858000"/>
  <p:notesSz cx="6808788" cy="9940925"/>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751" autoAdjust="0"/>
    <p:restoredTop sz="90929" autoAdjust="0"/>
  </p:normalViewPr>
  <p:slideViewPr>
    <p:cSldViewPr snapToGrid="0">
      <p:cViewPr varScale="1">
        <p:scale>
          <a:sx n="70" d="100"/>
          <a:sy n="70" d="100"/>
        </p:scale>
        <p:origin x="893" y="53"/>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25BF3CBD-BB7D-4335-AB8D-08E16FD541B6}" type="datetimeFigureOut">
              <a:rPr lang="en-US" smtClean="0"/>
              <a:t>9/12/2018</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5C9D19C4-41D6-4AEA-ADE9-B0C7415BEEFC}" type="slidenum">
              <a:rPr lang="en-US" smtClean="0"/>
              <a:t>‹#›</a:t>
            </a:fld>
            <a:endParaRPr lang="en-US"/>
          </a:p>
        </p:txBody>
      </p:sp>
    </p:spTree>
    <p:extLst>
      <p:ext uri="{BB962C8B-B14F-4D97-AF65-F5344CB8AC3E}">
        <p14:creationId xmlns:p14="http://schemas.microsoft.com/office/powerpoint/2010/main" val="3402955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E6AC16E-4180-43D9-A5AA-58F574126115}" type="datetimeFigureOut">
              <a:rPr lang="en-US" smtClean="0"/>
              <a:t>9/12/2018</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D7B52CE-6724-4B31-9A0C-F4B45C3CD92F}" type="slidenum">
              <a:rPr lang="en-US" smtClean="0"/>
              <a:t>‹#›</a:t>
            </a:fld>
            <a:endParaRPr lang="en-US"/>
          </a:p>
        </p:txBody>
      </p:sp>
    </p:spTree>
    <p:extLst>
      <p:ext uri="{BB962C8B-B14F-4D97-AF65-F5344CB8AC3E}">
        <p14:creationId xmlns:p14="http://schemas.microsoft.com/office/powerpoint/2010/main" val="1644808204"/>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pPr algn="l" rtl="0"/>
            <a:r>
              <a:rPr lang="en-US" dirty="0">
                <a:latin typeface="Arial" panose="020B0604020202020204" pitchFamily="34" charset="0"/>
                <a:cs typeface="Arial" panose="020B0604020202020204" pitchFamily="34" charset="0"/>
              </a:rPr>
              <a:t>All-Russian Festival of colors in the park "</a:t>
            </a:r>
            <a:r>
              <a:rPr lang="en-US" dirty="0" err="1">
                <a:latin typeface="Arial" panose="020B0604020202020204" pitchFamily="34" charset="0"/>
                <a:cs typeface="Arial" panose="020B0604020202020204" pitchFamily="34" charset="0"/>
              </a:rPr>
              <a:t>Kyrlay</a:t>
            </a:r>
            <a:r>
              <a:rPr lang="en-US" dirty="0">
                <a:latin typeface="Arial" panose="020B0604020202020204" pitchFamily="34" charset="0"/>
                <a:cs typeface="Arial" panose="020B0604020202020204" pitchFamily="34" charset="0"/>
              </a:rPr>
              <a:t>“ – 2017 music festival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6062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81923" name="Notes Placeholder 2"/>
          <p:cNvSpPr>
            <a:spLocks noGrp="1"/>
          </p:cNvSpPr>
          <p:nvPr>
            <p:ph type="body" idx="1"/>
          </p:nvPr>
        </p:nvSpPr>
        <p:spPr>
          <a:noFill/>
        </p:spPr>
        <p:txBody>
          <a:bodyPr/>
          <a:lstStyle/>
          <a:p>
            <a:pPr algn="l"/>
            <a:endParaRPr lang="en-GB" altLang="en-US" baseline="0" dirty="0">
              <a:latin typeface="Arial" pitchFamily="34" charset="0"/>
              <a:cs typeface="Arial" pitchFamily="34" charset="0"/>
            </a:endParaRPr>
          </a:p>
        </p:txBody>
      </p:sp>
      <p:sp>
        <p:nvSpPr>
          <p:cNvPr id="81924" name="Header Placeholder 3"/>
          <p:cNvSpPr>
            <a:spLocks noGrp="1"/>
          </p:cNvSpPr>
          <p:nvPr>
            <p:ph type="hdr" sz="quarter"/>
          </p:nvPr>
        </p:nvSpPr>
        <p:spPr>
          <a:noFill/>
        </p:spPr>
        <p:txBody>
          <a:bodyPr/>
          <a:lstStyle/>
          <a:p>
            <a:r>
              <a:rPr lang="en-US" altLang="en-US">
                <a:solidFill>
                  <a:prstClr val="black"/>
                </a:solidFill>
              </a:rPr>
              <a:t>World Health Organization</a:t>
            </a:r>
          </a:p>
        </p:txBody>
      </p:sp>
      <p:sp>
        <p:nvSpPr>
          <p:cNvPr id="81925" name="Date Placeholder 4"/>
          <p:cNvSpPr>
            <a:spLocks noGrp="1"/>
          </p:cNvSpPr>
          <p:nvPr>
            <p:ph type="dt" sz="quarter" idx="1"/>
          </p:nvPr>
        </p:nvSpPr>
        <p:spPr>
          <a:noFill/>
        </p:spPr>
        <p:txBody>
          <a:bodyPr/>
          <a:lstStyle/>
          <a:p>
            <a:fld id="{5355AE80-A5B5-4E52-A3DF-B598270B9F45}" type="datetime3">
              <a:rPr lang="en-US" altLang="fr-FR">
                <a:solidFill>
                  <a:prstClr val="black"/>
                </a:solidFill>
              </a:rPr>
              <a:pPr/>
              <a:t>12 September 2018</a:t>
            </a:fld>
            <a:endParaRPr lang="en-US" altLang="fr-FR">
              <a:solidFill>
                <a:prstClr val="black"/>
              </a:solidFill>
            </a:endParaRPr>
          </a:p>
        </p:txBody>
      </p:sp>
      <p:sp>
        <p:nvSpPr>
          <p:cNvPr id="81926" name="Slide Number Placeholder 5"/>
          <p:cNvSpPr>
            <a:spLocks noGrp="1"/>
          </p:cNvSpPr>
          <p:nvPr>
            <p:ph type="sldNum" sz="quarter" idx="5"/>
          </p:nvPr>
        </p:nvSpPr>
        <p:spPr>
          <a:noFill/>
        </p:spPr>
        <p:txBody>
          <a:bodyPr/>
          <a:lstStyle/>
          <a:p>
            <a:fld id="{A6C467DA-7A64-4590-8D7E-84EEA73F253E}" type="slidenum">
              <a:rPr lang="en-US" altLang="fr-FR">
                <a:solidFill>
                  <a:prstClr val="black"/>
                </a:solidFill>
              </a:rPr>
              <a:pPr/>
              <a:t>2</a:t>
            </a:fld>
            <a:endParaRPr lang="en-US" altLang="fr-F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r>
              <a:rPr lang="en-GB" dirty="0"/>
              <a:t>Evidence:</a:t>
            </a:r>
            <a:r>
              <a:rPr lang="en-GB" baseline="0" dirty="0"/>
              <a:t> </a:t>
            </a:r>
            <a:r>
              <a:rPr lang="en-GB" dirty="0"/>
              <a:t>The NMA showed that DTG,  was superior to  EFV </a:t>
            </a:r>
            <a:r>
              <a:rPr lang="en-GB" baseline="0" dirty="0"/>
              <a:t> in  terms of viral suppression, CD4 recovery and treatment discontinuation. EFV400 was better than EFV 600 in terms of CD4 recovery and treatment discontinuation, but comparable in terms of viral </a:t>
            </a:r>
            <a:r>
              <a:rPr lang="en-GB" baseline="0" dirty="0" err="1"/>
              <a:t>supression</a:t>
            </a:r>
            <a:r>
              <a:rPr lang="en-GB" baseline="0" dirty="0"/>
              <a:t>. DTG was </a:t>
            </a:r>
            <a:r>
              <a:rPr lang="en-GB" baseline="0" dirty="0" err="1"/>
              <a:t>betetr</a:t>
            </a:r>
            <a:r>
              <a:rPr lang="en-GB" baseline="0" dirty="0"/>
              <a:t> than EFV400 in terms of viral suppression and treatment discontinuation. All regimens were comparable  in terms of mortality, disease progression and occurrence of SAE. The quality for this evidence was rated according GRADE methodology.  </a:t>
            </a:r>
          </a:p>
          <a:p>
            <a:r>
              <a:rPr lang="en-GB" baseline="0" dirty="0"/>
              <a:t>Research gaps: There are concerns on NTD potential risk with DTG if used in the early pregnancy and during the preconception period.</a:t>
            </a:r>
            <a:endParaRPr lang="en-GB" dirty="0"/>
          </a:p>
        </p:txBody>
      </p:sp>
      <p:sp>
        <p:nvSpPr>
          <p:cNvPr id="4" name="Slide Number Placeholder 3"/>
          <p:cNvSpPr>
            <a:spLocks noGrp="1"/>
          </p:cNvSpPr>
          <p:nvPr>
            <p:ph type="sldNum" sz="quarter" idx="10"/>
          </p:nvPr>
        </p:nvSpPr>
        <p:spPr/>
        <p:txBody>
          <a:bodyPr/>
          <a:lstStyle/>
          <a:p>
            <a:fld id="{7471FCBA-9F2E-4906-B1F5-5853AF7D63F6}"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55426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r>
              <a:rPr lang="en-US" dirty="0"/>
              <a:t>TDF &amp; XTC are currently recommended as the preferred NRTI backbone for ART initiation</a:t>
            </a:r>
          </a:p>
          <a:p>
            <a:endParaRPr lang="en-US" dirty="0"/>
          </a:p>
          <a:p>
            <a:r>
              <a:rPr lang="en-US" dirty="0"/>
              <a:t>Large clinical evidence and programmatic advantages support the use of DTG as preferred 1st line option for all adults and adolescents  with HIV , including women and adolescents girls using consistent and reliable contraception.</a:t>
            </a:r>
          </a:p>
          <a:p>
            <a:endParaRPr lang="en-US" dirty="0"/>
          </a:p>
          <a:p>
            <a:r>
              <a:rPr lang="en-US" dirty="0"/>
              <a:t>Concerns regarding safety of DTG use during periconception period were recently identified, but are based  on limited data and has been closely investigated by WHO and other partners. </a:t>
            </a:r>
          </a:p>
          <a:p>
            <a:endParaRPr lang="en-US" dirty="0"/>
          </a:p>
        </p:txBody>
      </p:sp>
      <p:sp>
        <p:nvSpPr>
          <p:cNvPr id="4" name="Slide Number Placeholder 3"/>
          <p:cNvSpPr>
            <a:spLocks noGrp="1"/>
          </p:cNvSpPr>
          <p:nvPr>
            <p:ph type="sldNum" sz="quarter" idx="10"/>
          </p:nvPr>
        </p:nvSpPr>
        <p:spPr/>
        <p:txBody>
          <a:bodyPr/>
          <a:lstStyle/>
          <a:p>
            <a:fld id="{1D7B52CE-6724-4B31-9A0C-F4B45C3CD92F}" type="slidenum">
              <a:rPr lang="en-US" smtClean="0"/>
              <a:t>8</a:t>
            </a:fld>
            <a:endParaRPr lang="en-US"/>
          </a:p>
        </p:txBody>
      </p:sp>
    </p:spTree>
    <p:extLst>
      <p:ext uri="{BB962C8B-B14F-4D97-AF65-F5344CB8AC3E}">
        <p14:creationId xmlns:p14="http://schemas.microsoft.com/office/powerpoint/2010/main" val="327390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1FCBA-9F2E-4906-B1F5-5853AF7D63F6}"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726036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997EFF-8A98-4DA4-9FD7-3C60A0AD231D}"/>
              </a:ext>
            </a:extLst>
          </p:cNvPr>
          <p:cNvSpPr>
            <a:spLocks noGrp="1"/>
          </p:cNvSpPr>
          <p:nvPr>
            <p:ph type="dt" sz="half" idx="10"/>
          </p:nvPr>
        </p:nvSpPr>
        <p:spPr/>
        <p:txBody>
          <a:bodyPr/>
          <a:lstStyle/>
          <a:p>
            <a:fld id="{1503737F-1EB2-4E55-AE19-D630980682BF}" type="datetimeFigureOut">
              <a:rPr lang="en-US" smtClean="0"/>
              <a:t>9/12/2018</a:t>
            </a:fld>
            <a:endParaRPr lang="en-US"/>
          </a:p>
        </p:txBody>
      </p:sp>
      <p:sp>
        <p:nvSpPr>
          <p:cNvPr id="5" name="Footer Placeholder 4">
            <a:extLst>
              <a:ext uri="{FF2B5EF4-FFF2-40B4-BE49-F238E27FC236}">
                <a16:creationId xmlns:a16="http://schemas.microsoft.com/office/drawing/2014/main" id="{8B6932DE-389C-4D80-BEC6-688159E39E14}"/>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399" y="6113334"/>
            <a:ext cx="1778727" cy="608335"/>
          </a:xfrm>
          <a:prstGeom prst="rect">
            <a:avLst/>
          </a:prstGeom>
        </p:spPr>
      </p:pic>
    </p:spTree>
    <p:extLst>
      <p:ext uri="{BB962C8B-B14F-4D97-AF65-F5344CB8AC3E}">
        <p14:creationId xmlns:p14="http://schemas.microsoft.com/office/powerpoint/2010/main" val="2110351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A089-2CE6-4878-B467-1FC6FB1C9AC8}"/>
              </a:ext>
            </a:extLst>
          </p:cNvPr>
          <p:cNvSpPr>
            <a:spLocks noGrp="1"/>
          </p:cNvSpPr>
          <p:nvPr>
            <p:ph type="dt" sz="half" idx="10"/>
          </p:nvPr>
        </p:nvSpPr>
        <p:spPr/>
        <p:txBody>
          <a:bodyPr/>
          <a:lstStyle/>
          <a:p>
            <a:fld id="{1503737F-1EB2-4E55-AE19-D630980682BF}" type="datetimeFigureOut">
              <a:rPr lang="en-US" smtClean="0"/>
              <a:t>9/12/2018</a:t>
            </a:fld>
            <a:endParaRPr lang="en-US"/>
          </a:p>
        </p:txBody>
      </p:sp>
      <p:sp>
        <p:nvSpPr>
          <p:cNvPr id="5" name="Footer Placeholder 4">
            <a:extLst>
              <a:ext uri="{FF2B5EF4-FFF2-40B4-BE49-F238E27FC236}">
                <a16:creationId xmlns:a16="http://schemas.microsoft.com/office/drawing/2014/main" id="{B8F97D0A-FFFE-4A30-B041-4593DB68C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399AD-F4F6-43E1-85DF-F7A7375D0CFC}"/>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25421221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4AC3-0DF1-47BB-99C8-53D9BEF8F90A}"/>
              </a:ext>
            </a:extLst>
          </p:cNvPr>
          <p:cNvSpPr>
            <a:spLocks noGrp="1"/>
          </p:cNvSpPr>
          <p:nvPr>
            <p:ph type="title"/>
          </p:nvPr>
        </p:nvSpPr>
        <p:spPr>
          <a:xfrm>
            <a:off x="831849" y="1709743"/>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501689-A1F4-4670-8612-46FF03AB52DE}"/>
              </a:ext>
            </a:extLst>
          </p:cNvPr>
          <p:cNvSpPr>
            <a:spLocks noGrp="1"/>
          </p:cNvSpPr>
          <p:nvPr>
            <p:ph type="body" idx="1"/>
          </p:nvPr>
        </p:nvSpPr>
        <p:spPr>
          <a:xfrm>
            <a:off x="831849" y="458961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12" y="6113292"/>
            <a:ext cx="2013857" cy="608335"/>
          </a:xfrm>
          <a:prstGeom prst="rect">
            <a:avLst/>
          </a:prstGeom>
        </p:spPr>
      </p:pic>
    </p:spTree>
    <p:extLst>
      <p:ext uri="{BB962C8B-B14F-4D97-AF65-F5344CB8AC3E}">
        <p14:creationId xmlns:p14="http://schemas.microsoft.com/office/powerpoint/2010/main" val="15903921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295AE0-B519-4AAE-9F5F-950ECE494960}"/>
              </a:ext>
            </a:extLst>
          </p:cNvPr>
          <p:cNvSpPr>
            <a:spLocks noGrp="1"/>
          </p:cNvSpPr>
          <p:nvPr>
            <p:ph sz="half" idx="1"/>
          </p:nvPr>
        </p:nvSpPr>
        <p:spPr>
          <a:xfrm>
            <a:off x="838200" y="1825624"/>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548D13-D762-441F-BD4B-F127765F1A0C}"/>
              </a:ext>
            </a:extLst>
          </p:cNvPr>
          <p:cNvSpPr>
            <a:spLocks noGrp="1"/>
          </p:cNvSpPr>
          <p:nvPr>
            <p:ph sz="half" idx="2"/>
          </p:nvPr>
        </p:nvSpPr>
        <p:spPr>
          <a:xfrm>
            <a:off x="6172200" y="1825624"/>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6378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24BE-6836-4D48-BC9B-B6D3A25F42A6}"/>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9B3995-4BCE-47B0-A7A9-44CB80C92A2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3A4EDD-EB17-439B-9F5A-5017BD6F307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4017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3159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3996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2152-5B9D-4CC3-9160-9B6390311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720CEB-F065-4CB3-B6E2-72F18826AE13}"/>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515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59357-D233-4AEB-A70B-F6C443154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156E6A3-1265-40A2-8BA3-89CCFA09D7D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4777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7446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36F80-6CAA-4847-9F35-891FED433568}"/>
              </a:ext>
            </a:extLst>
          </p:cNvPr>
          <p:cNvSpPr>
            <a:spLocks noGrp="1"/>
          </p:cNvSpPr>
          <p:nvPr>
            <p:ph type="title" orient="vert"/>
          </p:nvPr>
        </p:nvSpPr>
        <p:spPr>
          <a:xfrm>
            <a:off x="8724902" y="365124"/>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9CBA51-C92B-4738-BFA8-C73B68ED4563}"/>
              </a:ext>
            </a:extLst>
          </p:cNvPr>
          <p:cNvSpPr>
            <a:spLocks noGrp="1"/>
          </p:cNvSpPr>
          <p:nvPr>
            <p:ph type="body" orient="vert" idx="1"/>
          </p:nvPr>
        </p:nvSpPr>
        <p:spPr>
          <a:xfrm>
            <a:off x="838203" y="36512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3838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8"/>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259183876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EA14F-ACE2-4BE9-B42D-815B8A52745D}"/>
              </a:ext>
            </a:extLst>
          </p:cNvPr>
          <p:cNvSpPr>
            <a:spLocks noGrp="1"/>
          </p:cNvSpPr>
          <p:nvPr>
            <p:ph type="dt" sz="half" idx="10"/>
          </p:nvPr>
        </p:nvSpPr>
        <p:spPr/>
        <p:txBody>
          <a:bodyPr/>
          <a:lstStyle/>
          <a:p>
            <a:fld id="{1503737F-1EB2-4E55-AE19-D630980682BF}" type="datetimeFigureOut">
              <a:rPr lang="en-US" smtClean="0"/>
              <a:t>9/12/2018</a:t>
            </a:fld>
            <a:endParaRPr lang="en-US"/>
          </a:p>
        </p:txBody>
      </p:sp>
      <p:sp>
        <p:nvSpPr>
          <p:cNvPr id="5" name="Footer Placeholder 4">
            <a:extLst>
              <a:ext uri="{FF2B5EF4-FFF2-40B4-BE49-F238E27FC236}">
                <a16:creationId xmlns:a16="http://schemas.microsoft.com/office/drawing/2014/main" id="{5FFC896F-E383-42FD-81E3-7D0F9967B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A1FF4-E6B6-4281-B261-B3499D8594D9}"/>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39883006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3745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5432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2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5"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9172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C4FAA1-0E2C-4180-B49D-F30C1E0DAF5B}"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242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61" y="1535117"/>
            <a:ext cx="5389033" cy="639763"/>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6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FAA1-0E2C-4180-B49D-F30C1E0DAF5B}"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9900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C4FAA1-0E2C-4180-B49D-F30C1E0DAF5B}"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754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4FAA1-0E2C-4180-B49D-F30C1E0DAF5B}"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7034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C4FAA1-0E2C-4180-B49D-F30C1E0DAF5B}"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0537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726"/>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endParaRPr lang="en-US"/>
          </a:p>
        </p:txBody>
      </p:sp>
      <p:sp>
        <p:nvSpPr>
          <p:cNvPr id="4" name="Text Placeholder 3"/>
          <p:cNvSpPr>
            <a:spLocks noGrp="1"/>
          </p:cNvSpPr>
          <p:nvPr>
            <p:ph type="body" sz="half" idx="2"/>
          </p:nvPr>
        </p:nvSpPr>
        <p:spPr>
          <a:xfrm>
            <a:off x="2389717" y="5367578"/>
            <a:ext cx="7315200" cy="8048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C4FAA1-0E2C-4180-B49D-F30C1E0DAF5B}"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0688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28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526"/>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9126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5738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717321" anchor="ctr">
            <a:normAutofit/>
          </a:bodyPr>
          <a:lstStyle>
            <a:lvl1pPr algn="ctr">
              <a:defRPr sz="12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132" y="4482248"/>
            <a:ext cx="12191999" cy="1655999"/>
          </a:xfrm>
          <a:solidFill>
            <a:schemeClr val="tx2"/>
          </a:solidFill>
        </p:spPr>
        <p:txBody>
          <a:bodyPr lIns="405926" tIns="312235" rIns="312235" bIns="718146" anchor="b">
            <a:noAutofit/>
          </a:bodyPr>
          <a:lstStyle>
            <a:lvl1pPr marL="0" indent="0" algn="l">
              <a:lnSpc>
                <a:spcPct val="90000"/>
              </a:lnSpc>
              <a:buNone/>
              <a:defRPr sz="2100" b="1">
                <a:solidFill>
                  <a:schemeClr val="bg1"/>
                </a:solidFill>
                <a:latin typeface="+mj-lt"/>
                <a:cs typeface="Arial" panose="020B0604020202020204" pitchFamily="34" charset="0"/>
              </a:defRPr>
            </a:lvl1pPr>
            <a:lvl2pPr marL="396530" indent="0" algn="ctr">
              <a:buNone/>
              <a:defRPr sz="1800"/>
            </a:lvl2pPr>
            <a:lvl3pPr marL="793085" indent="0" algn="ctr">
              <a:buNone/>
              <a:defRPr sz="1600"/>
            </a:lvl3pPr>
            <a:lvl4pPr marL="1189640" indent="0" algn="ctr">
              <a:buNone/>
              <a:defRPr sz="1500"/>
            </a:lvl4pPr>
            <a:lvl5pPr marL="1586186" indent="0" algn="ctr">
              <a:buNone/>
              <a:defRPr sz="1500"/>
            </a:lvl5pPr>
            <a:lvl6pPr marL="1982735" indent="0" algn="ctr">
              <a:buNone/>
              <a:defRPr sz="1500"/>
            </a:lvl6pPr>
            <a:lvl7pPr marL="2379280" indent="0" algn="ctr">
              <a:buNone/>
              <a:defRPr sz="1500"/>
            </a:lvl7pPr>
            <a:lvl8pPr marL="2775830" indent="0" algn="ctr">
              <a:buNone/>
              <a:defRPr sz="1500"/>
            </a:lvl8pPr>
            <a:lvl9pPr marL="3172374" indent="0" algn="ctr">
              <a:buNone/>
              <a:defRPr sz="1500"/>
            </a:lvl9pPr>
          </a:lstStyle>
          <a:p>
            <a:r>
              <a:rPr lang="en-GB" noProof="0" dirty="0"/>
              <a:t>Click to edit Master subtitle style</a:t>
            </a:r>
          </a:p>
        </p:txBody>
      </p:sp>
      <p:sp>
        <p:nvSpPr>
          <p:cNvPr id="2" name="Title 1"/>
          <p:cNvSpPr>
            <a:spLocks noGrp="1"/>
          </p:cNvSpPr>
          <p:nvPr>
            <p:ph type="ctrTitle" hasCustomPrompt="1"/>
          </p:nvPr>
        </p:nvSpPr>
        <p:spPr bwMode="gray">
          <a:xfrm>
            <a:off x="0" y="485208"/>
            <a:ext cx="7344000" cy="1119159"/>
          </a:xfrm>
          <a:noFill/>
        </p:spPr>
        <p:txBody>
          <a:bodyPr lIns="405926" tIns="62452" rIns="390301" bIns="156112" anchor="t" anchorCtr="0">
            <a:noAutofit/>
          </a:bodyPr>
          <a:lstStyle>
            <a:lvl1pPr algn="l">
              <a:lnSpc>
                <a:spcPct val="85000"/>
              </a:lnSpc>
              <a:defRPr sz="37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4" y="6507130"/>
            <a:ext cx="5971600" cy="247651"/>
          </a:xfrm>
        </p:spPr>
        <p:txBody>
          <a:bodyPr lIns="0" anchor="ctr">
            <a:noAutofit/>
          </a:bodyPr>
          <a:lstStyle>
            <a:lvl1pPr>
              <a:defRPr sz="9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33" y="6476174"/>
            <a:ext cx="2195259" cy="247651"/>
          </a:xfrm>
        </p:spPr>
        <p:txBody>
          <a:bodyPr rIns="0" anchor="ctr">
            <a:noAutofit/>
          </a:bodyPr>
          <a:lstStyle>
            <a:lvl1pPr algn="ctr">
              <a:defRPr sz="15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80062" y="5440856"/>
            <a:ext cx="11211172" cy="288000"/>
          </a:xfrm>
        </p:spPr>
        <p:txBody>
          <a:bodyPr lIns="0" rIns="78052">
            <a:noAutofit/>
          </a:bodyPr>
          <a:lstStyle>
            <a:lvl1pPr algn="l">
              <a:defRPr sz="15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421" y="485187"/>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66970197"/>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86891" y="6650816"/>
            <a:ext cx="182148" cy="36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161" tIns="45080" rIns="90161" bIns="45080">
            <a:spAutoFit/>
          </a:bodyPr>
          <a:lstStyle>
            <a:lvl1pPr defTabSz="514350" eaLnBrk="0" hangingPunct="0">
              <a:defRPr sz="3900" b="1">
                <a:solidFill>
                  <a:srgbClr val="000066"/>
                </a:solidFill>
                <a:latin typeface="Arial" charset="0"/>
                <a:cs typeface="Arial" charset="0"/>
              </a:defRPr>
            </a:lvl1pPr>
            <a:lvl2pPr marL="742950" indent="-285750" defTabSz="514350" eaLnBrk="0" hangingPunct="0">
              <a:defRPr sz="3900" b="1">
                <a:solidFill>
                  <a:srgbClr val="000066"/>
                </a:solidFill>
                <a:latin typeface="Arial" charset="0"/>
                <a:cs typeface="Arial" charset="0"/>
              </a:defRPr>
            </a:lvl2pPr>
            <a:lvl3pPr marL="1143000" indent="-228600" defTabSz="514350" eaLnBrk="0" hangingPunct="0">
              <a:defRPr sz="3900" b="1">
                <a:solidFill>
                  <a:srgbClr val="000066"/>
                </a:solidFill>
                <a:latin typeface="Arial" charset="0"/>
                <a:cs typeface="Arial" charset="0"/>
              </a:defRPr>
            </a:lvl3pPr>
            <a:lvl4pPr marL="1600200" indent="-228600" defTabSz="514350" eaLnBrk="0" hangingPunct="0">
              <a:defRPr sz="3900" b="1">
                <a:solidFill>
                  <a:srgbClr val="000066"/>
                </a:solidFill>
                <a:latin typeface="Arial" charset="0"/>
                <a:cs typeface="Arial" charset="0"/>
              </a:defRPr>
            </a:lvl4pPr>
            <a:lvl5pPr marL="2057400" indent="-228600" defTabSz="514350" eaLnBrk="0" hangingPunct="0">
              <a:defRPr sz="3900" b="1">
                <a:solidFill>
                  <a:srgbClr val="000066"/>
                </a:solidFill>
                <a:latin typeface="Arial" charset="0"/>
                <a:cs typeface="Arial" charset="0"/>
              </a:defRPr>
            </a:lvl5pPr>
            <a:lvl6pPr marL="2514600" indent="-228600" defTabSz="514350" rtl="1" eaLnBrk="0" fontAlgn="base" hangingPunct="0">
              <a:spcBef>
                <a:spcPct val="0"/>
              </a:spcBef>
              <a:spcAft>
                <a:spcPct val="0"/>
              </a:spcAft>
              <a:defRPr sz="3900" b="1">
                <a:solidFill>
                  <a:srgbClr val="000066"/>
                </a:solidFill>
                <a:latin typeface="Arial" charset="0"/>
                <a:cs typeface="Arial" charset="0"/>
              </a:defRPr>
            </a:lvl6pPr>
            <a:lvl7pPr marL="2971800" indent="-228600" defTabSz="514350" rtl="1" eaLnBrk="0" fontAlgn="base" hangingPunct="0">
              <a:spcBef>
                <a:spcPct val="0"/>
              </a:spcBef>
              <a:spcAft>
                <a:spcPct val="0"/>
              </a:spcAft>
              <a:defRPr sz="3900" b="1">
                <a:solidFill>
                  <a:srgbClr val="000066"/>
                </a:solidFill>
                <a:latin typeface="Arial" charset="0"/>
                <a:cs typeface="Arial" charset="0"/>
              </a:defRPr>
            </a:lvl7pPr>
            <a:lvl8pPr marL="3429000" indent="-228600" defTabSz="514350" rtl="1" eaLnBrk="0" fontAlgn="base" hangingPunct="0">
              <a:spcBef>
                <a:spcPct val="0"/>
              </a:spcBef>
              <a:spcAft>
                <a:spcPct val="0"/>
              </a:spcAft>
              <a:defRPr sz="3900" b="1">
                <a:solidFill>
                  <a:srgbClr val="000066"/>
                </a:solidFill>
                <a:latin typeface="Arial" charset="0"/>
                <a:cs typeface="Arial" charset="0"/>
              </a:defRPr>
            </a:lvl8pPr>
            <a:lvl9pPr marL="3886200" indent="-228600" defTabSz="514350" rtl="1" eaLnBrk="0" fontAlgn="base" hangingPunct="0">
              <a:spcBef>
                <a:spcPct val="0"/>
              </a:spcBef>
              <a:spcAft>
                <a:spcPct val="0"/>
              </a:spcAft>
              <a:defRPr sz="3900" b="1">
                <a:solidFill>
                  <a:srgbClr val="000066"/>
                </a:solidFill>
                <a:latin typeface="Arial" charset="0"/>
                <a:cs typeface="Arial" charset="0"/>
              </a:defRPr>
            </a:lvl9pPr>
          </a:lstStyle>
          <a:p>
            <a:pPr eaLnBrk="1" fontAlgn="base" hangingPunct="1">
              <a:spcBef>
                <a:spcPct val="0"/>
              </a:spcBef>
              <a:spcAft>
                <a:spcPct val="0"/>
              </a:spcAft>
              <a:defRPr/>
            </a:pPr>
            <a:endParaRPr lang="es-ES" sz="1800" b="0">
              <a:solidFill>
                <a:srgbClr val="000000"/>
              </a:solidFill>
              <a:latin typeface="Calibri" pitchFamily="34" charset="0"/>
            </a:endParaRPr>
          </a:p>
        </p:txBody>
      </p:sp>
      <p:sp>
        <p:nvSpPr>
          <p:cNvPr id="3" name="Text Placeholder 2"/>
          <p:cNvSpPr>
            <a:spLocks noGrp="1"/>
          </p:cNvSpPr>
          <p:nvPr>
            <p:ph type="body" sz="quarter" idx="10"/>
          </p:nvPr>
        </p:nvSpPr>
        <p:spPr>
          <a:xfrm>
            <a:off x="651936" y="909523"/>
            <a:ext cx="10193867" cy="360363"/>
          </a:xfrm>
          <a:prstGeom prst="rect">
            <a:avLst/>
          </a:prstGeom>
        </p:spPr>
        <p:txBody>
          <a:bodyPr vert="horz" lIns="90161" tIns="45080" rIns="90161" bIns="45080"/>
          <a:lstStyle>
            <a:lvl1pPr marL="0" indent="0">
              <a:buNone/>
              <a:defRPr sz="2800" b="1" i="0">
                <a:solidFill>
                  <a:srgbClr val="006998"/>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651933" y="1381519"/>
            <a:ext cx="10972800" cy="4976813"/>
          </a:xfrm>
          <a:prstGeom prst="rect">
            <a:avLst/>
          </a:prstGeom>
        </p:spPr>
        <p:txBody>
          <a:bodyPr vert="horz" lIns="90161" tIns="45080" rIns="90161" bIns="45080"/>
          <a:lstStyle>
            <a:lvl1pPr marL="281754" indent="-281754">
              <a:buFont typeface="Arial"/>
              <a:buChar char="•"/>
              <a:defRPr sz="16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27344354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0"/>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32289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4"/>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66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5"/>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5809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3035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2"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2"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2807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5519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077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00834"/>
          </a:xfrm>
        </p:spPr>
        <p:txBody>
          <a:bodyPr/>
          <a:lstStyle/>
          <a:p>
            <a:r>
              <a:rPr lang="en-US"/>
              <a:t>Click to edit Master title style</a:t>
            </a:r>
            <a:endParaRPr lang="en-GB"/>
          </a:p>
        </p:txBody>
      </p:sp>
      <p:sp>
        <p:nvSpPr>
          <p:cNvPr id="3" name="Content Placeholder 2"/>
          <p:cNvSpPr>
            <a:spLocks noGrp="1"/>
          </p:cNvSpPr>
          <p:nvPr>
            <p:ph sz="half" idx="1"/>
          </p:nvPr>
        </p:nvSpPr>
        <p:spPr>
          <a:xfrm>
            <a:off x="590057" y="1380818"/>
            <a:ext cx="5440787" cy="461183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4601" y="1380818"/>
            <a:ext cx="5440787" cy="461183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40509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6856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9939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4"/>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6549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3458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85432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4"/>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2778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3"/>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2396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4090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1"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1"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5335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964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71" y="275017"/>
            <a:ext cx="10972076"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971" y="1534880"/>
            <a:ext cx="5386489" cy="639293"/>
          </a:xfrm>
        </p:spPr>
        <p:txBody>
          <a:bodyPr anchor="b"/>
          <a:lstStyle>
            <a:lvl1pPr marL="0" indent="0">
              <a:buNone/>
              <a:defRPr sz="2400" b="1"/>
            </a:lvl1pPr>
            <a:lvl2pPr marL="456960" indent="0">
              <a:buNone/>
              <a:defRPr sz="2100" b="1"/>
            </a:lvl2pPr>
            <a:lvl3pPr marL="913915" indent="0">
              <a:buNone/>
              <a:defRPr sz="1800" b="1"/>
            </a:lvl3pPr>
            <a:lvl4pPr marL="1370874" indent="0">
              <a:buNone/>
              <a:defRPr sz="1600" b="1"/>
            </a:lvl4pPr>
            <a:lvl5pPr marL="1827831" indent="0">
              <a:buNone/>
              <a:defRPr sz="1600" b="1"/>
            </a:lvl5pPr>
            <a:lvl6pPr marL="2284791" indent="0">
              <a:buNone/>
              <a:defRPr sz="1600" b="1"/>
            </a:lvl6pPr>
            <a:lvl7pPr marL="2741749" indent="0">
              <a:buNone/>
              <a:defRPr sz="1600" b="1"/>
            </a:lvl7pPr>
            <a:lvl8pPr marL="3198706" indent="0">
              <a:buNone/>
              <a:defRPr sz="1600" b="1"/>
            </a:lvl8pPr>
            <a:lvl9pPr marL="365566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71" y="2174178"/>
            <a:ext cx="5386489" cy="395238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43" y="1534880"/>
            <a:ext cx="5388300" cy="639293"/>
          </a:xfrm>
        </p:spPr>
        <p:txBody>
          <a:bodyPr anchor="b"/>
          <a:lstStyle>
            <a:lvl1pPr marL="0" indent="0">
              <a:buNone/>
              <a:defRPr sz="2400" b="1"/>
            </a:lvl1pPr>
            <a:lvl2pPr marL="456960" indent="0">
              <a:buNone/>
              <a:defRPr sz="2100" b="1"/>
            </a:lvl2pPr>
            <a:lvl3pPr marL="913915" indent="0">
              <a:buNone/>
              <a:defRPr sz="1800" b="1"/>
            </a:lvl3pPr>
            <a:lvl4pPr marL="1370874" indent="0">
              <a:buNone/>
              <a:defRPr sz="1600" b="1"/>
            </a:lvl4pPr>
            <a:lvl5pPr marL="1827831" indent="0">
              <a:buNone/>
              <a:defRPr sz="1600" b="1"/>
            </a:lvl5pPr>
            <a:lvl6pPr marL="2284791" indent="0">
              <a:buNone/>
              <a:defRPr sz="1600" b="1"/>
            </a:lvl6pPr>
            <a:lvl7pPr marL="2741749" indent="0">
              <a:buNone/>
              <a:defRPr sz="1600" b="1"/>
            </a:lvl7pPr>
            <a:lvl8pPr marL="3198706" indent="0">
              <a:buNone/>
              <a:defRPr sz="1600" b="1"/>
            </a:lvl8pPr>
            <a:lvl9pPr marL="365566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43" y="2174178"/>
            <a:ext cx="5388300" cy="395238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59216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6953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597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1508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4"/>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5726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033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327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49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526"/>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5496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00834"/>
          </a:xfrm>
        </p:spPr>
        <p:txBody>
          <a:bodyPr/>
          <a:lstStyle/>
          <a:p>
            <a:r>
              <a:rPr lang="en-US"/>
              <a:t>Click to edit Master title style</a:t>
            </a:r>
            <a:endParaRPr lang="en-GB"/>
          </a:p>
        </p:txBody>
      </p:sp>
      <p:sp>
        <p:nvSpPr>
          <p:cNvPr id="3" name="Content Placeholder 2"/>
          <p:cNvSpPr>
            <a:spLocks noGrp="1"/>
          </p:cNvSpPr>
          <p:nvPr>
            <p:ph sz="half" idx="1"/>
          </p:nvPr>
        </p:nvSpPr>
        <p:spPr>
          <a:xfrm>
            <a:off x="590057" y="1380818"/>
            <a:ext cx="5440787" cy="461183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4601" y="1380818"/>
            <a:ext cx="5440787" cy="461183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7547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67" y="275015"/>
            <a:ext cx="10972076"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971" y="1534880"/>
            <a:ext cx="5386489" cy="639293"/>
          </a:xfrm>
        </p:spPr>
        <p:txBody>
          <a:bodyPr anchor="b"/>
          <a:lstStyle>
            <a:lvl1pPr marL="0" indent="0">
              <a:buNone/>
              <a:defRPr sz="2400" b="1"/>
            </a:lvl1pPr>
            <a:lvl2pPr marL="457120" indent="0">
              <a:buNone/>
              <a:defRPr sz="2100" b="1"/>
            </a:lvl2pPr>
            <a:lvl3pPr marL="914239" indent="0">
              <a:buNone/>
              <a:defRPr sz="1800" b="1"/>
            </a:lvl3pPr>
            <a:lvl4pPr marL="1371358" indent="0">
              <a:buNone/>
              <a:defRPr sz="1600" b="1"/>
            </a:lvl4pPr>
            <a:lvl5pPr marL="1828477" indent="0">
              <a:buNone/>
              <a:defRPr sz="1600" b="1"/>
            </a:lvl5pPr>
            <a:lvl6pPr marL="2285597" indent="0">
              <a:buNone/>
              <a:defRPr sz="1600" b="1"/>
            </a:lvl6pPr>
            <a:lvl7pPr marL="2742716" indent="0">
              <a:buNone/>
              <a:defRPr sz="1600" b="1"/>
            </a:lvl7pPr>
            <a:lvl8pPr marL="3199836" indent="0">
              <a:buNone/>
              <a:defRPr sz="1600" b="1"/>
            </a:lvl8pPr>
            <a:lvl9pPr marL="36569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71" y="2174178"/>
            <a:ext cx="5386489" cy="395238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43" y="1534880"/>
            <a:ext cx="5388300" cy="639293"/>
          </a:xfrm>
        </p:spPr>
        <p:txBody>
          <a:bodyPr anchor="b"/>
          <a:lstStyle>
            <a:lvl1pPr marL="0" indent="0">
              <a:buNone/>
              <a:defRPr sz="2400" b="1"/>
            </a:lvl1pPr>
            <a:lvl2pPr marL="457120" indent="0">
              <a:buNone/>
              <a:defRPr sz="2100" b="1"/>
            </a:lvl2pPr>
            <a:lvl3pPr marL="914239" indent="0">
              <a:buNone/>
              <a:defRPr sz="1800" b="1"/>
            </a:lvl3pPr>
            <a:lvl4pPr marL="1371358" indent="0">
              <a:buNone/>
              <a:defRPr sz="1600" b="1"/>
            </a:lvl4pPr>
            <a:lvl5pPr marL="1828477" indent="0">
              <a:buNone/>
              <a:defRPr sz="1600" b="1"/>
            </a:lvl5pPr>
            <a:lvl6pPr marL="2285597" indent="0">
              <a:buNone/>
              <a:defRPr sz="1600" b="1"/>
            </a:lvl6pPr>
            <a:lvl7pPr marL="2742716" indent="0">
              <a:buNone/>
              <a:defRPr sz="1600" b="1"/>
            </a:lvl7pPr>
            <a:lvl8pPr marL="3199836" indent="0">
              <a:buNone/>
              <a:defRPr sz="1600" b="1"/>
            </a:lvl8pPr>
            <a:lvl9pPr marL="36569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43" y="2174178"/>
            <a:ext cx="5388300" cy="395238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534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40FB2-E505-48F7-BA17-1AD23B368446}"/>
              </a:ext>
            </a:extLst>
          </p:cNvPr>
          <p:cNvSpPr>
            <a:spLocks noGrp="1"/>
          </p:cNvSpPr>
          <p:nvPr>
            <p:ph type="dt" sz="half" idx="10"/>
          </p:nvPr>
        </p:nvSpPr>
        <p:spPr/>
        <p:txBody>
          <a:bodyPr/>
          <a:lstStyle/>
          <a:p>
            <a:fld id="{1503737F-1EB2-4E55-AE19-D630980682BF}" type="datetimeFigureOut">
              <a:rPr lang="en-US" smtClean="0"/>
              <a:t>9/12/2018</a:t>
            </a:fld>
            <a:endParaRPr lang="en-US"/>
          </a:p>
        </p:txBody>
      </p:sp>
      <p:sp>
        <p:nvSpPr>
          <p:cNvPr id="5" name="Footer Placeholder 4">
            <a:extLst>
              <a:ext uri="{FF2B5EF4-FFF2-40B4-BE49-F238E27FC236}">
                <a16:creationId xmlns:a16="http://schemas.microsoft.com/office/drawing/2014/main" id="{D21ED00F-FE23-44A9-829C-84B815EA27C9}"/>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0" y="6113334"/>
            <a:ext cx="2013857" cy="608335"/>
          </a:xfrm>
          <a:prstGeom prst="rect">
            <a:avLst/>
          </a:prstGeom>
        </p:spPr>
      </p:pic>
    </p:spTree>
    <p:extLst>
      <p:ext uri="{BB962C8B-B14F-4D97-AF65-F5344CB8AC3E}">
        <p14:creationId xmlns:p14="http://schemas.microsoft.com/office/powerpoint/2010/main" val="362643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600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121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399" y="6113334"/>
            <a:ext cx="1778727" cy="608335"/>
          </a:xfrm>
          <a:prstGeom prst="rect">
            <a:avLst/>
          </a:prstGeom>
        </p:spPr>
      </p:pic>
    </p:spTree>
    <p:extLst>
      <p:ext uri="{BB962C8B-B14F-4D97-AF65-F5344CB8AC3E}">
        <p14:creationId xmlns:p14="http://schemas.microsoft.com/office/powerpoint/2010/main" val="3499562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0" y="6113334"/>
            <a:ext cx="2013857" cy="608335"/>
          </a:xfrm>
          <a:prstGeom prst="rect">
            <a:avLst/>
          </a:prstGeom>
        </p:spPr>
      </p:pic>
    </p:spTree>
    <p:extLst>
      <p:ext uri="{BB962C8B-B14F-4D97-AF65-F5344CB8AC3E}">
        <p14:creationId xmlns:p14="http://schemas.microsoft.com/office/powerpoint/2010/main" val="2942433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501689-A1F4-4670-8612-46FF03AB52DE}"/>
              </a:ext>
            </a:extLst>
          </p:cNvPr>
          <p:cNvSpPr>
            <a:spLocks noGrp="1"/>
          </p:cNvSpPr>
          <p:nvPr>
            <p:ph type="body" idx="1"/>
          </p:nvPr>
        </p:nvSpPr>
        <p:spPr>
          <a:xfrm>
            <a:off x="831851" y="4589652"/>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0" y="6113334"/>
            <a:ext cx="2013857" cy="608335"/>
          </a:xfrm>
          <a:prstGeom prst="rect">
            <a:avLst/>
          </a:prstGeom>
        </p:spPr>
      </p:pic>
    </p:spTree>
    <p:extLst>
      <p:ext uri="{BB962C8B-B14F-4D97-AF65-F5344CB8AC3E}">
        <p14:creationId xmlns:p14="http://schemas.microsoft.com/office/powerpoint/2010/main" val="1863341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786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957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124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987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7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501689-A1F4-4670-8612-46FF03AB52DE}"/>
              </a:ext>
            </a:extLst>
          </p:cNvPr>
          <p:cNvSpPr>
            <a:spLocks noGrp="1"/>
          </p:cNvSpPr>
          <p:nvPr>
            <p:ph type="body" idx="1"/>
          </p:nvPr>
        </p:nvSpPr>
        <p:spPr>
          <a:xfrm>
            <a:off x="831851" y="4589652"/>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3CDB44-7A0C-4A27-B319-C4182D5B2546}"/>
              </a:ext>
            </a:extLst>
          </p:cNvPr>
          <p:cNvSpPr>
            <a:spLocks noGrp="1"/>
          </p:cNvSpPr>
          <p:nvPr>
            <p:ph type="dt" sz="half" idx="10"/>
          </p:nvPr>
        </p:nvSpPr>
        <p:spPr/>
        <p:txBody>
          <a:bodyPr/>
          <a:lstStyle/>
          <a:p>
            <a:fld id="{1503737F-1EB2-4E55-AE19-D630980682BF}" type="datetimeFigureOut">
              <a:rPr lang="en-US" smtClean="0"/>
              <a:t>9/12/2018</a:t>
            </a:fld>
            <a:endParaRPr lang="en-US"/>
          </a:p>
        </p:txBody>
      </p:sp>
      <p:sp>
        <p:nvSpPr>
          <p:cNvPr id="5" name="Footer Placeholder 4">
            <a:extLst>
              <a:ext uri="{FF2B5EF4-FFF2-40B4-BE49-F238E27FC236}">
                <a16:creationId xmlns:a16="http://schemas.microsoft.com/office/drawing/2014/main" id="{0F9026DE-18DD-451B-8444-7DC0133B2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3EAD3E-1952-4A53-98A2-5AE621FB57DD}"/>
              </a:ext>
            </a:extLst>
          </p:cNvPr>
          <p:cNvSpPr>
            <a:spLocks noGrp="1"/>
          </p:cNvSpPr>
          <p:nvPr>
            <p:ph type="sldNum" sz="quarter" idx="12"/>
          </p:nvPr>
        </p:nvSpPr>
        <p:spPr/>
        <p:txBody>
          <a:bodyPr/>
          <a:lstStyle/>
          <a:p>
            <a:fld id="{88713A61-5476-47B3-B7D2-459511579640}" type="slidenum">
              <a:rPr lang="en-US" smtClean="0"/>
              <a:t>‹#›</a:t>
            </a:fld>
            <a:endParaRPr lang="en-US"/>
          </a:p>
        </p:txBody>
      </p:sp>
      <p:pic>
        <p:nvPicPr>
          <p:cNvPr id="7" name="Picture 6">
            <a:extLst>
              <a:ext uri="{FF2B5EF4-FFF2-40B4-BE49-F238E27FC236}">
                <a16:creationId xmlns:a16="http://schemas.microsoft.com/office/drawing/2014/main"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0" y="6113334"/>
            <a:ext cx="2013857" cy="608335"/>
          </a:xfrm>
          <a:prstGeom prst="rect">
            <a:avLst/>
          </a:prstGeom>
        </p:spPr>
      </p:pic>
    </p:spTree>
    <p:extLst>
      <p:ext uri="{BB962C8B-B14F-4D97-AF65-F5344CB8AC3E}">
        <p14:creationId xmlns:p14="http://schemas.microsoft.com/office/powerpoint/2010/main" val="1932176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62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43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401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246429068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440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1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4"/>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673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611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90"/>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972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7"/>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7"/>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3B265E-9119-46FB-AC66-24A4D24360BD}"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721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8" y="1535117"/>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8"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97" y="1535117"/>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497"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3B265E-9119-46FB-AC66-24A4D24360BD}"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CC42BE-76CE-4D98-AB2F-79769D08E57D}"/>
              </a:ext>
            </a:extLst>
          </p:cNvPr>
          <p:cNvSpPr>
            <a:spLocks noGrp="1"/>
          </p:cNvSpPr>
          <p:nvPr>
            <p:ph type="dt" sz="half" idx="10"/>
          </p:nvPr>
        </p:nvSpPr>
        <p:spPr/>
        <p:txBody>
          <a:bodyPr/>
          <a:lstStyle/>
          <a:p>
            <a:fld id="{1503737F-1EB2-4E55-AE19-D630980682BF}" type="datetimeFigureOut">
              <a:rPr lang="en-US" smtClean="0"/>
              <a:t>9/12/2018</a:t>
            </a:fld>
            <a:endParaRPr lang="en-US"/>
          </a:p>
        </p:txBody>
      </p:sp>
      <p:sp>
        <p:nvSpPr>
          <p:cNvPr id="6" name="Footer Placeholder 5">
            <a:extLst>
              <a:ext uri="{FF2B5EF4-FFF2-40B4-BE49-F238E27FC236}">
                <a16:creationId xmlns:a16="http://schemas.microsoft.com/office/drawing/2014/main" id="{940C4936-A24B-4BCD-AEEE-AB2B7F370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9E99F-5FAF-49F8-94CC-6F76277A4EEC}"/>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3009272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3B265E-9119-46FB-AC66-24A4D24360BD}"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723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B265E-9119-46FB-AC66-24A4D24360BD}"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331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5"/>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B3B265E-9119-46FB-AC66-24A4D24360BD}"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152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784"/>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717" y="5367527"/>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B3B265E-9119-46FB-AC66-24A4D24360BD}"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3901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259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5"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481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397" y="6113330"/>
            <a:ext cx="1778727" cy="608335"/>
          </a:xfrm>
          <a:prstGeom prst="rect">
            <a:avLst/>
          </a:prstGeom>
        </p:spPr>
      </p:pic>
    </p:spTree>
    <p:extLst>
      <p:ext uri="{BB962C8B-B14F-4D97-AF65-F5344CB8AC3E}">
        <p14:creationId xmlns:p14="http://schemas.microsoft.com/office/powerpoint/2010/main" val="1493324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16520373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501689-A1F4-4670-8612-46FF03AB52DE}"/>
              </a:ext>
            </a:extLst>
          </p:cNvPr>
          <p:cNvSpPr>
            <a:spLocks noGrp="1"/>
          </p:cNvSpPr>
          <p:nvPr>
            <p:ph type="body" idx="1"/>
          </p:nvPr>
        </p:nvSpPr>
        <p:spPr>
          <a:xfrm>
            <a:off x="831851" y="4589648"/>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401756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94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B4A808-CD9F-4458-A43D-004A105647A4}"/>
              </a:ext>
            </a:extLst>
          </p:cNvPr>
          <p:cNvSpPr>
            <a:spLocks noGrp="1"/>
          </p:cNvSpPr>
          <p:nvPr>
            <p:ph type="dt" sz="half" idx="10"/>
          </p:nvPr>
        </p:nvSpPr>
        <p:spPr/>
        <p:txBody>
          <a:bodyPr/>
          <a:lstStyle/>
          <a:p>
            <a:fld id="{1503737F-1EB2-4E55-AE19-D630980682BF}" type="datetimeFigureOut">
              <a:rPr lang="en-US" smtClean="0"/>
              <a:t>9/12/2018</a:t>
            </a:fld>
            <a:endParaRPr lang="en-US"/>
          </a:p>
        </p:txBody>
      </p:sp>
      <p:sp>
        <p:nvSpPr>
          <p:cNvPr id="8" name="Footer Placeholder 7">
            <a:extLst>
              <a:ext uri="{FF2B5EF4-FFF2-40B4-BE49-F238E27FC236}">
                <a16:creationId xmlns:a16="http://schemas.microsoft.com/office/drawing/2014/main" id="{C3F2DEAC-841D-4502-BD52-7BA88247E3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0F125F-A6F8-4894-8989-F03B6E9645A2}"/>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9588804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782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3281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7237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4673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598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1119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396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4190935008"/>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1241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397" y="6113330"/>
            <a:ext cx="1778727" cy="608335"/>
          </a:xfrm>
          <a:prstGeom prst="rect">
            <a:avLst/>
          </a:prstGeom>
        </p:spPr>
      </p:pic>
    </p:spTree>
    <p:extLst>
      <p:ext uri="{BB962C8B-B14F-4D97-AF65-F5344CB8AC3E}">
        <p14:creationId xmlns:p14="http://schemas.microsoft.com/office/powerpoint/2010/main" val="374824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4C5E5E-C9C2-464B-8229-9537ABE82297}"/>
              </a:ext>
            </a:extLst>
          </p:cNvPr>
          <p:cNvSpPr>
            <a:spLocks noGrp="1"/>
          </p:cNvSpPr>
          <p:nvPr>
            <p:ph type="dt" sz="half" idx="10"/>
          </p:nvPr>
        </p:nvSpPr>
        <p:spPr/>
        <p:txBody>
          <a:bodyPr/>
          <a:lstStyle/>
          <a:p>
            <a:fld id="{1503737F-1EB2-4E55-AE19-D630980682BF}" type="datetimeFigureOut">
              <a:rPr lang="en-US" smtClean="0"/>
              <a:t>9/12/2018</a:t>
            </a:fld>
            <a:endParaRPr lang="en-US"/>
          </a:p>
        </p:txBody>
      </p:sp>
      <p:sp>
        <p:nvSpPr>
          <p:cNvPr id="4" name="Footer Placeholder 3">
            <a:extLst>
              <a:ext uri="{FF2B5EF4-FFF2-40B4-BE49-F238E27FC236}">
                <a16:creationId xmlns:a16="http://schemas.microsoft.com/office/drawing/2014/main" id="{0DD084E6-CD64-4528-A4FB-438399E8FE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992C19-4E2B-49A8-9C23-E1121B15EDDD}"/>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15106982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15027027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501689-A1F4-4670-8612-46FF03AB52DE}"/>
              </a:ext>
            </a:extLst>
          </p:cNvPr>
          <p:cNvSpPr>
            <a:spLocks noGrp="1"/>
          </p:cNvSpPr>
          <p:nvPr>
            <p:ph type="body" idx="1"/>
          </p:nvPr>
        </p:nvSpPr>
        <p:spPr>
          <a:xfrm>
            <a:off x="831851" y="4589648"/>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23500188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6360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104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9914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338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6254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0560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3082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04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5FCB1-81DA-4351-929C-7B35CDB5BEE4}"/>
              </a:ext>
            </a:extLst>
          </p:cNvPr>
          <p:cNvSpPr>
            <a:spLocks noGrp="1"/>
          </p:cNvSpPr>
          <p:nvPr>
            <p:ph type="dt" sz="half" idx="10"/>
          </p:nvPr>
        </p:nvSpPr>
        <p:spPr/>
        <p:txBody>
          <a:bodyPr/>
          <a:lstStyle/>
          <a:p>
            <a:fld id="{1503737F-1EB2-4E55-AE19-D630980682BF}" type="datetimeFigureOut">
              <a:rPr lang="en-US" smtClean="0"/>
              <a:t>9/12/2018</a:t>
            </a:fld>
            <a:endParaRPr lang="en-US"/>
          </a:p>
        </p:txBody>
      </p:sp>
      <p:sp>
        <p:nvSpPr>
          <p:cNvPr id="3" name="Footer Placeholder 2">
            <a:extLst>
              <a:ext uri="{FF2B5EF4-FFF2-40B4-BE49-F238E27FC236}">
                <a16:creationId xmlns:a16="http://schemas.microsoft.com/office/drawing/2014/main" id="{1AA61C06-4F5E-4664-B5B7-D2E74E952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E362DC-A749-4348-AC7A-58FE1C17F1A3}"/>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13716071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3285885847"/>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8113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397" y="6113330"/>
            <a:ext cx="1778727" cy="608335"/>
          </a:xfrm>
          <a:prstGeom prst="rect">
            <a:avLst/>
          </a:prstGeom>
        </p:spPr>
      </p:pic>
    </p:spTree>
    <p:extLst>
      <p:ext uri="{BB962C8B-B14F-4D97-AF65-F5344CB8AC3E}">
        <p14:creationId xmlns:p14="http://schemas.microsoft.com/office/powerpoint/2010/main" val="9060507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37429417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501689-A1F4-4670-8612-46FF03AB52DE}"/>
              </a:ext>
            </a:extLst>
          </p:cNvPr>
          <p:cNvSpPr>
            <a:spLocks noGrp="1"/>
          </p:cNvSpPr>
          <p:nvPr>
            <p:ph type="body" idx="1"/>
          </p:nvPr>
        </p:nvSpPr>
        <p:spPr>
          <a:xfrm>
            <a:off x="831851" y="4589648"/>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10576832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7549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6035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4094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256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378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D369B117-509C-4B2E-9C99-22638EC98171}"/>
              </a:ext>
            </a:extLst>
          </p:cNvPr>
          <p:cNvSpPr>
            <a:spLocks noGrp="1"/>
          </p:cNvSpPr>
          <p:nvPr>
            <p:ph type="dt" sz="half" idx="10"/>
          </p:nvPr>
        </p:nvSpPr>
        <p:spPr/>
        <p:txBody>
          <a:bodyPr/>
          <a:lstStyle/>
          <a:p>
            <a:fld id="{1503737F-1EB2-4E55-AE19-D630980682BF}" type="datetimeFigureOut">
              <a:rPr lang="en-US" smtClean="0"/>
              <a:t>9/12/2018</a:t>
            </a:fld>
            <a:endParaRPr lang="en-US"/>
          </a:p>
        </p:txBody>
      </p:sp>
      <p:sp>
        <p:nvSpPr>
          <p:cNvPr id="6" name="Footer Placeholder 5">
            <a:extLst>
              <a:ext uri="{FF2B5EF4-FFF2-40B4-BE49-F238E27FC236}">
                <a16:creationId xmlns:a16="http://schemas.microsoft.com/office/drawing/2014/main" id="{B462236A-4A29-4EDA-B417-BDC1E77662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2E0AA0-2A2E-476D-8A9C-549D8CE45DA5}"/>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31950625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7485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225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5080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1045669"/>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0869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397" y="6113330"/>
            <a:ext cx="1778727" cy="608335"/>
          </a:xfrm>
          <a:prstGeom prst="rect">
            <a:avLst/>
          </a:prstGeom>
        </p:spPr>
      </p:pic>
    </p:spTree>
    <p:extLst>
      <p:ext uri="{BB962C8B-B14F-4D97-AF65-F5344CB8AC3E}">
        <p14:creationId xmlns:p14="http://schemas.microsoft.com/office/powerpoint/2010/main" val="5582101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30550526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501689-A1F4-4670-8612-46FF03AB52DE}"/>
              </a:ext>
            </a:extLst>
          </p:cNvPr>
          <p:cNvSpPr>
            <a:spLocks noGrp="1"/>
          </p:cNvSpPr>
          <p:nvPr>
            <p:ph type="body" idx="1"/>
          </p:nvPr>
        </p:nvSpPr>
        <p:spPr>
          <a:xfrm>
            <a:off x="831851" y="4589648"/>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550890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7839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590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6DE91AF1-8E57-4A25-8061-DB5637BE1A8A}"/>
              </a:ext>
            </a:extLst>
          </p:cNvPr>
          <p:cNvSpPr>
            <a:spLocks noGrp="1"/>
          </p:cNvSpPr>
          <p:nvPr>
            <p:ph type="dt" sz="half" idx="10"/>
          </p:nvPr>
        </p:nvSpPr>
        <p:spPr/>
        <p:txBody>
          <a:bodyPr/>
          <a:lstStyle/>
          <a:p>
            <a:fld id="{1503737F-1EB2-4E55-AE19-D630980682BF}" type="datetimeFigureOut">
              <a:rPr lang="en-US" smtClean="0"/>
              <a:t>9/12/2018</a:t>
            </a:fld>
            <a:endParaRPr lang="en-US"/>
          </a:p>
        </p:txBody>
      </p:sp>
      <p:sp>
        <p:nvSpPr>
          <p:cNvPr id="6" name="Footer Placeholder 5">
            <a:extLst>
              <a:ext uri="{FF2B5EF4-FFF2-40B4-BE49-F238E27FC236}">
                <a16:creationId xmlns:a16="http://schemas.microsoft.com/office/drawing/2014/main" id="{4D69E11C-2878-462D-8720-E3644D951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D7FDA-1464-4A26-B245-EF5254C4DD60}"/>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16865928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6186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5790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9797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334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8258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6559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2114441114"/>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5359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F1D374-4682-4BE8-9725-B8F096F76D8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374" y="6113292"/>
            <a:ext cx="1778727" cy="608335"/>
          </a:xfrm>
          <a:prstGeom prst="rect">
            <a:avLst/>
          </a:prstGeom>
        </p:spPr>
      </p:pic>
    </p:spTree>
    <p:extLst>
      <p:ext uri="{BB962C8B-B14F-4D97-AF65-F5344CB8AC3E}">
        <p14:creationId xmlns:p14="http://schemas.microsoft.com/office/powerpoint/2010/main" val="22562571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12" y="6113292"/>
            <a:ext cx="2013857" cy="608335"/>
          </a:xfrm>
          <a:prstGeom prst="rect">
            <a:avLst/>
          </a:prstGeom>
        </p:spPr>
      </p:pic>
    </p:spTree>
    <p:extLst>
      <p:ext uri="{BB962C8B-B14F-4D97-AF65-F5344CB8AC3E}">
        <p14:creationId xmlns:p14="http://schemas.microsoft.com/office/powerpoint/2010/main" val="3784591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4.emf"/><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2.pdf"/><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w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w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E34B8-7C68-4D3C-A0AB-E745A3B0E683}"/>
              </a:ext>
            </a:extLst>
          </p:cNvPr>
          <p:cNvSpPr>
            <a:spLocks noGrp="1"/>
          </p:cNvSpPr>
          <p:nvPr>
            <p:ph type="dt" sz="half" idx="2"/>
          </p:nvPr>
        </p:nvSpPr>
        <p:spPr>
          <a:xfrm>
            <a:off x="838200" y="6356544"/>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t>9/12/2018</a:t>
            </a:fld>
            <a:endParaRPr lang="en-US"/>
          </a:p>
        </p:txBody>
      </p:sp>
      <p:sp>
        <p:nvSpPr>
          <p:cNvPr id="5" name="Footer Placeholder 4">
            <a:extLst>
              <a:ext uri="{FF2B5EF4-FFF2-40B4-BE49-F238E27FC236}">
                <a16:creationId xmlns:a16="http://schemas.microsoft.com/office/drawing/2014/main" id="{60B7C874-C6C3-4CCF-BCF8-4C9CCA98164B}"/>
              </a:ext>
            </a:extLst>
          </p:cNvPr>
          <p:cNvSpPr>
            <a:spLocks noGrp="1"/>
          </p:cNvSpPr>
          <p:nvPr>
            <p:ph type="ftr" sz="quarter" idx="3"/>
          </p:nvPr>
        </p:nvSpPr>
        <p:spPr>
          <a:xfrm>
            <a:off x="4038607" y="6356544"/>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C5114E-CBDA-4E91-9BE5-05898B0D8E04}"/>
              </a:ext>
            </a:extLst>
          </p:cNvPr>
          <p:cNvSpPr>
            <a:spLocks noGrp="1"/>
          </p:cNvSpPr>
          <p:nvPr>
            <p:ph type="sldNum" sz="quarter" idx="4"/>
          </p:nvPr>
        </p:nvSpPr>
        <p:spPr>
          <a:xfrm>
            <a:off x="8610603" y="6356544"/>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t>‹#›</a:t>
            </a:fld>
            <a:endParaRPr lang="en-US"/>
          </a:p>
        </p:txBody>
      </p:sp>
    </p:spTree>
    <p:extLst>
      <p:ext uri="{BB962C8B-B14F-4D97-AF65-F5344CB8AC3E}">
        <p14:creationId xmlns:p14="http://schemas.microsoft.com/office/powerpoint/2010/main" val="243996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F488E-C0E7-417A-A8B7-8B89E70BB119}"/>
              </a:ext>
            </a:extLst>
          </p:cNvPr>
          <p:cNvSpPr>
            <a:spLocks noGrp="1"/>
          </p:cNvSpPr>
          <p:nvPr>
            <p:ph type="title"/>
          </p:nvPr>
        </p:nvSpPr>
        <p:spPr>
          <a:xfrm>
            <a:off x="838200" y="365126"/>
            <a:ext cx="10515600"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8E2861-C030-4AC8-A0B6-FA5430FFF513}"/>
              </a:ext>
            </a:extLst>
          </p:cNvPr>
          <p:cNvSpPr>
            <a:spLocks noGrp="1"/>
          </p:cNvSpPr>
          <p:nvPr>
            <p:ph type="body" idx="1"/>
          </p:nvPr>
        </p:nvSpPr>
        <p:spPr>
          <a:xfrm>
            <a:off x="838200" y="1825624"/>
            <a:ext cx="10515600"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E34B8-7C68-4D3C-A0AB-E745A3B0E683}"/>
              </a:ext>
            </a:extLst>
          </p:cNvPr>
          <p:cNvSpPr>
            <a:spLocks noGrp="1"/>
          </p:cNvSpPr>
          <p:nvPr>
            <p:ph type="dt" sz="half" idx="2"/>
          </p:nvPr>
        </p:nvSpPr>
        <p:spPr>
          <a:xfrm>
            <a:off x="838200" y="6356501"/>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B7C874-C6C3-4CCF-BCF8-4C9CCA98164B}"/>
              </a:ext>
            </a:extLst>
          </p:cNvPr>
          <p:cNvSpPr>
            <a:spLocks noGrp="1"/>
          </p:cNvSpPr>
          <p:nvPr>
            <p:ph type="ftr" sz="quarter" idx="3"/>
          </p:nvPr>
        </p:nvSpPr>
        <p:spPr>
          <a:xfrm>
            <a:off x="4038600" y="6356501"/>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3C5114E-CBDA-4E91-9BE5-05898B0D8E04}"/>
              </a:ext>
            </a:extLst>
          </p:cNvPr>
          <p:cNvSpPr>
            <a:spLocks noGrp="1"/>
          </p:cNvSpPr>
          <p:nvPr>
            <p:ph type="sldNum" sz="quarter" idx="4"/>
          </p:nvPr>
        </p:nvSpPr>
        <p:spPr>
          <a:xfrm>
            <a:off x="8610600" y="6356501"/>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34647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24" tIns="45712" rIns="91424" bIns="45712"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24" tIns="45712" rIns="91424" bIns="457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477"/>
            <a:ext cx="28448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pPr defTabSz="914239"/>
            <a:fld id="{04C4FAA1-0E2C-4180-B49D-F30C1E0DAF5B}" type="datetimeFigureOut">
              <a:rPr lang="en-US" smtClean="0">
                <a:solidFill>
                  <a:prstClr val="black">
                    <a:tint val="75000"/>
                  </a:prstClr>
                </a:solidFill>
                <a:ea typeface="ヒラギノ角ゴ Pro W3" pitchFamily="-107" charset="-128"/>
              </a:rPr>
              <a:pPr defTabSz="914239"/>
              <a:t>9/12/2018</a:t>
            </a:fld>
            <a:endParaRPr lang="en-US">
              <a:solidFill>
                <a:prstClr val="black">
                  <a:tint val="75000"/>
                </a:prstClr>
              </a:solidFill>
              <a:ea typeface="ヒラギノ角ゴ Pro W3" pitchFamily="-107" charset="-128"/>
            </a:endParaRPr>
          </a:p>
        </p:txBody>
      </p:sp>
      <p:sp>
        <p:nvSpPr>
          <p:cNvPr id="5" name="Footer Placeholder 4"/>
          <p:cNvSpPr>
            <a:spLocks noGrp="1"/>
          </p:cNvSpPr>
          <p:nvPr>
            <p:ph type="ftr" sz="quarter" idx="3"/>
          </p:nvPr>
        </p:nvSpPr>
        <p:spPr>
          <a:xfrm>
            <a:off x="4165601" y="6356477"/>
            <a:ext cx="38608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pPr defTabSz="914239"/>
            <a:endParaRPr lang="en-US">
              <a:solidFill>
                <a:prstClr val="black">
                  <a:tint val="75000"/>
                </a:prstClr>
              </a:solidFill>
              <a:ea typeface="ヒラギノ角ゴ Pro W3" pitchFamily="-107" charset="-128"/>
            </a:endParaRPr>
          </a:p>
        </p:txBody>
      </p:sp>
      <p:sp>
        <p:nvSpPr>
          <p:cNvPr id="6" name="Slide Number Placeholder 5"/>
          <p:cNvSpPr>
            <a:spLocks noGrp="1"/>
          </p:cNvSpPr>
          <p:nvPr>
            <p:ph type="sldNum" sz="quarter" idx="4"/>
          </p:nvPr>
        </p:nvSpPr>
        <p:spPr>
          <a:xfrm>
            <a:off x="8737600" y="6356477"/>
            <a:ext cx="28448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pPr defTabSz="914239"/>
            <a:fld id="{9CD2EFCB-B3FD-4721-B2EA-1936C2614C2B}" type="slidenum">
              <a:rPr lang="en-US" smtClean="0">
                <a:solidFill>
                  <a:prstClr val="black">
                    <a:tint val="75000"/>
                  </a:prstClr>
                </a:solidFill>
                <a:ea typeface="ヒラギノ角ゴ Pro W3" pitchFamily="-107" charset="-128"/>
              </a:rPr>
              <a:pPr defTabSz="914239"/>
              <a:t>‹#›</a:t>
            </a:fld>
            <a:endParaRPr lang="en-US">
              <a:solidFill>
                <a:prstClr val="black">
                  <a:tint val="75000"/>
                </a:prstClr>
              </a:solidFill>
              <a:ea typeface="ヒラギノ角ゴ Pro W3" pitchFamily="-107" charset="-128"/>
            </a:endParaRPr>
          </a:p>
        </p:txBody>
      </p:sp>
    </p:spTree>
    <p:extLst>
      <p:ext uri="{BB962C8B-B14F-4D97-AF65-F5344CB8AC3E}">
        <p14:creationId xmlns:p14="http://schemas.microsoft.com/office/powerpoint/2010/main" val="421218485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txStyles>
    <p:titleStyle>
      <a:lvl1pPr algn="ctr" defTabSz="914239" rtl="0" eaLnBrk="1" latinLnBrk="0" hangingPunct="1">
        <a:spcBef>
          <a:spcPct val="0"/>
        </a:spcBef>
        <a:buNone/>
        <a:defRPr sz="4400" kern="1200">
          <a:solidFill>
            <a:schemeClr val="tx1"/>
          </a:solidFill>
          <a:latin typeface="+mj-lt"/>
          <a:ea typeface="+mj-ea"/>
          <a:cs typeface="+mj-cs"/>
        </a:defRPr>
      </a:lvl1pPr>
    </p:titleStyle>
    <p:bodyStyle>
      <a:lvl1pPr marL="342839" indent="-342839" algn="l" defTabSz="9142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19" indent="-285700" algn="l" defTabSz="91423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98" indent="-228560" algn="l" defTabSz="91423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18"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37"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56"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9787521" y="6314568"/>
            <a:ext cx="1794935" cy="406991"/>
          </a:xfrm>
          <a:prstGeom prst="rect">
            <a:avLst/>
          </a:prstGeom>
        </p:spPr>
      </p:pic>
      <p:sp>
        <p:nvSpPr>
          <p:cNvPr id="4" name="Date Placeholder 3"/>
          <p:cNvSpPr>
            <a:spLocks noGrp="1"/>
          </p:cNvSpPr>
          <p:nvPr>
            <p:ph type="dt" sz="half" idx="2"/>
          </p:nvPr>
        </p:nvSpPr>
        <p:spPr>
          <a:xfrm>
            <a:off x="609600" y="635643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199E5A-DE46-0141-836C-CE1F2AA3A87C}" type="datetimeFigureOut">
              <a:rPr lang="en-US" smtClean="0">
                <a:solidFill>
                  <a:prstClr val="black">
                    <a:tint val="75000"/>
                  </a:prstClr>
                </a:solidFill>
              </a:rPr>
              <a:pPr defTabSz="457200"/>
              <a:t>9/12/2018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3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43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AB857B8-A485-4540-AC19-C8A772B0FC4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22100321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a:off x="9787499" y="6314536"/>
            <a:ext cx="1794935" cy="406991"/>
          </a:xfrm>
          <a:prstGeom prst="rect">
            <a:avLst/>
          </a:prstGeom>
        </p:spPr>
      </p:pic>
      <p:sp>
        <p:nvSpPr>
          <p:cNvPr id="4" name="Date Placeholder 3"/>
          <p:cNvSpPr>
            <a:spLocks noGrp="1"/>
          </p:cNvSpPr>
          <p:nvPr>
            <p:ph type="dt" sz="half" idx="2"/>
          </p:nvPr>
        </p:nvSpPr>
        <p:spPr>
          <a:xfrm>
            <a:off x="609600" y="635640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199E5A-DE46-0141-836C-CE1F2AA3A87C}" type="datetimeFigureOut">
              <a:rPr lang="en-US" smtClean="0">
                <a:solidFill>
                  <a:prstClr val="black">
                    <a:tint val="75000"/>
                  </a:prstClr>
                </a:solidFill>
              </a:rPr>
              <a:pPr defTabSz="457200"/>
              <a:t>9/12/2018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0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40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AB857B8-A485-4540-AC19-C8A772B0FC4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26616619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bwMode="auto">
          <a:xfrm>
            <a:off x="0" y="0"/>
            <a:ext cx="12192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2291" name="Rectangle 4"/>
          <p:cNvSpPr>
            <a:spLocks noGrp="1" noChangeArrowheads="1"/>
          </p:cNvSpPr>
          <p:nvPr>
            <p:ph type="body" idx="1"/>
          </p:nvPr>
        </p:nvSpPr>
        <p:spPr bwMode="auto">
          <a:xfrm>
            <a:off x="590056" y="1380818"/>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2292" name="Rectangle 12"/>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2" tIns="45696" rIns="91392" bIns="45696" anchor="ctr"/>
          <a:lstStyle/>
          <a:p>
            <a:pPr defTabSz="914400" rtl="1" fontAlgn="base">
              <a:spcBef>
                <a:spcPct val="0"/>
              </a:spcBef>
              <a:spcAft>
                <a:spcPct val="0"/>
              </a:spcAft>
            </a:pPr>
            <a:endParaRPr lang="en-GB" altLang="en-US" sz="3900" b="1">
              <a:solidFill>
                <a:srgbClr val="000066"/>
              </a:solidFill>
            </a:endParaRPr>
          </a:p>
        </p:txBody>
      </p:sp>
      <p:pic>
        <p:nvPicPr>
          <p:cNvPr id="12293" name="Picture 17" descr="WHO-EN-white-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37665" y="6107839"/>
            <a:ext cx="2581027" cy="6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20341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ctr" defTabSz="1041216" rtl="0" eaLnBrk="0" fontAlgn="base" hangingPunct="0">
        <a:spcBef>
          <a:spcPct val="0"/>
        </a:spcBef>
        <a:spcAft>
          <a:spcPct val="0"/>
        </a:spcAft>
        <a:defRPr sz="4000" b="1">
          <a:solidFill>
            <a:srgbClr val="000066"/>
          </a:solidFill>
          <a:latin typeface="+mj-lt"/>
          <a:ea typeface="+mj-ea"/>
          <a:cs typeface="+mj-cs"/>
        </a:defRPr>
      </a:lvl1pPr>
      <a:lvl2pPr algn="ctr" defTabSz="1041216" rtl="0" eaLnBrk="0" fontAlgn="base" hangingPunct="0">
        <a:spcBef>
          <a:spcPct val="0"/>
        </a:spcBef>
        <a:spcAft>
          <a:spcPct val="0"/>
        </a:spcAft>
        <a:defRPr sz="4000" b="1">
          <a:solidFill>
            <a:srgbClr val="000066"/>
          </a:solidFill>
          <a:latin typeface="Arial" charset="0"/>
          <a:cs typeface="Arial" charset="0"/>
        </a:defRPr>
      </a:lvl2pPr>
      <a:lvl3pPr algn="ctr" defTabSz="1041216" rtl="0" eaLnBrk="0" fontAlgn="base" hangingPunct="0">
        <a:spcBef>
          <a:spcPct val="0"/>
        </a:spcBef>
        <a:spcAft>
          <a:spcPct val="0"/>
        </a:spcAft>
        <a:defRPr sz="4000" b="1">
          <a:solidFill>
            <a:srgbClr val="000066"/>
          </a:solidFill>
          <a:latin typeface="Arial" charset="0"/>
          <a:cs typeface="Arial" charset="0"/>
        </a:defRPr>
      </a:lvl3pPr>
      <a:lvl4pPr algn="ctr" defTabSz="1041216" rtl="0" eaLnBrk="0" fontAlgn="base" hangingPunct="0">
        <a:spcBef>
          <a:spcPct val="0"/>
        </a:spcBef>
        <a:spcAft>
          <a:spcPct val="0"/>
        </a:spcAft>
        <a:defRPr sz="4000" b="1">
          <a:solidFill>
            <a:srgbClr val="000066"/>
          </a:solidFill>
          <a:latin typeface="Arial" charset="0"/>
          <a:cs typeface="Arial" charset="0"/>
        </a:defRPr>
      </a:lvl4pPr>
      <a:lvl5pPr algn="ctr" defTabSz="1041216" rtl="0" eaLnBrk="0" fontAlgn="base" hangingPunct="0">
        <a:spcBef>
          <a:spcPct val="0"/>
        </a:spcBef>
        <a:spcAft>
          <a:spcPct val="0"/>
        </a:spcAft>
        <a:defRPr sz="4000" b="1">
          <a:solidFill>
            <a:srgbClr val="000066"/>
          </a:solidFill>
          <a:latin typeface="Arial" charset="0"/>
          <a:cs typeface="Arial" charset="0"/>
        </a:defRPr>
      </a:lvl5pPr>
      <a:lvl6pPr marL="456960" algn="ctr" defTabSz="1042436" rtl="0" fontAlgn="base">
        <a:spcBef>
          <a:spcPct val="0"/>
        </a:spcBef>
        <a:spcAft>
          <a:spcPct val="0"/>
        </a:spcAft>
        <a:defRPr sz="4000" b="1">
          <a:solidFill>
            <a:srgbClr val="000066"/>
          </a:solidFill>
          <a:latin typeface="Arial" charset="0"/>
          <a:cs typeface="Arial" charset="0"/>
        </a:defRPr>
      </a:lvl6pPr>
      <a:lvl7pPr marL="913915" algn="ctr" defTabSz="1042436" rtl="0" fontAlgn="base">
        <a:spcBef>
          <a:spcPct val="0"/>
        </a:spcBef>
        <a:spcAft>
          <a:spcPct val="0"/>
        </a:spcAft>
        <a:defRPr sz="4000" b="1">
          <a:solidFill>
            <a:srgbClr val="000066"/>
          </a:solidFill>
          <a:latin typeface="Arial" charset="0"/>
          <a:cs typeface="Arial" charset="0"/>
        </a:defRPr>
      </a:lvl7pPr>
      <a:lvl8pPr marL="1370874" algn="ctr" defTabSz="1042436" rtl="0" fontAlgn="base">
        <a:spcBef>
          <a:spcPct val="0"/>
        </a:spcBef>
        <a:spcAft>
          <a:spcPct val="0"/>
        </a:spcAft>
        <a:defRPr sz="4000" b="1">
          <a:solidFill>
            <a:srgbClr val="000066"/>
          </a:solidFill>
          <a:latin typeface="Arial" charset="0"/>
          <a:cs typeface="Arial" charset="0"/>
        </a:defRPr>
      </a:lvl8pPr>
      <a:lvl9pPr marL="1827831" algn="ctr" defTabSz="1042436" rtl="0" fontAlgn="base">
        <a:spcBef>
          <a:spcPct val="0"/>
        </a:spcBef>
        <a:spcAft>
          <a:spcPct val="0"/>
        </a:spcAft>
        <a:defRPr sz="4000" b="1">
          <a:solidFill>
            <a:srgbClr val="000066"/>
          </a:solidFill>
          <a:latin typeface="Arial" charset="0"/>
          <a:cs typeface="Arial" charset="0"/>
        </a:defRPr>
      </a:lvl9pPr>
    </p:titleStyle>
    <p:bodyStyle>
      <a:lvl1pPr marL="388869" indent="-388869" algn="l" defTabSz="1041216"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7413" indent="-320619" algn="l" defTabSz="1041216"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31672" indent="-306334" algn="l" defTabSz="1041216"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6729" indent="-257130" algn="l" defTabSz="1041216"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6550" indent="-163484" algn="r" defTabSz="1041216" rtl="1" eaLnBrk="0" fontAlgn="base" hangingPunct="0">
        <a:spcBef>
          <a:spcPct val="20000"/>
        </a:spcBef>
        <a:spcAft>
          <a:spcPct val="0"/>
        </a:spcAft>
        <a:buChar char="»"/>
        <a:defRPr sz="2300">
          <a:solidFill>
            <a:srgbClr val="000066"/>
          </a:solidFill>
          <a:latin typeface="+mn-lt"/>
          <a:cs typeface="+mn-cs"/>
        </a:defRPr>
      </a:lvl5pPr>
      <a:lvl6pPr marL="2724295" indent="-165013" algn="r" defTabSz="1042436" rtl="1" fontAlgn="base">
        <a:spcBef>
          <a:spcPct val="20000"/>
        </a:spcBef>
        <a:spcAft>
          <a:spcPct val="0"/>
        </a:spcAft>
        <a:buChar char="»"/>
        <a:defRPr sz="2300">
          <a:solidFill>
            <a:srgbClr val="000066"/>
          </a:solidFill>
          <a:latin typeface="+mn-lt"/>
          <a:cs typeface="+mn-cs"/>
        </a:defRPr>
      </a:lvl6pPr>
      <a:lvl7pPr marL="3181254" indent="-165013" algn="r" defTabSz="1042436" rtl="1" fontAlgn="base">
        <a:spcBef>
          <a:spcPct val="20000"/>
        </a:spcBef>
        <a:spcAft>
          <a:spcPct val="0"/>
        </a:spcAft>
        <a:buChar char="»"/>
        <a:defRPr sz="2300">
          <a:solidFill>
            <a:srgbClr val="000066"/>
          </a:solidFill>
          <a:latin typeface="+mn-lt"/>
          <a:cs typeface="+mn-cs"/>
        </a:defRPr>
      </a:lvl7pPr>
      <a:lvl8pPr marL="3638212" indent="-165013" algn="r" defTabSz="1042436" rtl="1" fontAlgn="base">
        <a:spcBef>
          <a:spcPct val="20000"/>
        </a:spcBef>
        <a:spcAft>
          <a:spcPct val="0"/>
        </a:spcAft>
        <a:buChar char="»"/>
        <a:defRPr sz="2300">
          <a:solidFill>
            <a:srgbClr val="000066"/>
          </a:solidFill>
          <a:latin typeface="+mn-lt"/>
          <a:cs typeface="+mn-cs"/>
        </a:defRPr>
      </a:lvl8pPr>
      <a:lvl9pPr marL="4095169" indent="-165013" algn="r" defTabSz="1042436"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3915" rtl="0" eaLnBrk="1" latinLnBrk="0" hangingPunct="1">
        <a:defRPr sz="1800" kern="1200">
          <a:solidFill>
            <a:schemeClr val="tx1"/>
          </a:solidFill>
          <a:latin typeface="+mn-lt"/>
          <a:ea typeface="+mn-ea"/>
          <a:cs typeface="+mn-cs"/>
        </a:defRPr>
      </a:lvl1pPr>
      <a:lvl2pPr marL="456960" algn="l" defTabSz="913915" rtl="0" eaLnBrk="1" latinLnBrk="0" hangingPunct="1">
        <a:defRPr sz="1800" kern="1200">
          <a:solidFill>
            <a:schemeClr val="tx1"/>
          </a:solidFill>
          <a:latin typeface="+mn-lt"/>
          <a:ea typeface="+mn-ea"/>
          <a:cs typeface="+mn-cs"/>
        </a:defRPr>
      </a:lvl2pPr>
      <a:lvl3pPr marL="913915" algn="l" defTabSz="913915" rtl="0" eaLnBrk="1" latinLnBrk="0" hangingPunct="1">
        <a:defRPr sz="1800" kern="1200">
          <a:solidFill>
            <a:schemeClr val="tx1"/>
          </a:solidFill>
          <a:latin typeface="+mn-lt"/>
          <a:ea typeface="+mn-ea"/>
          <a:cs typeface="+mn-cs"/>
        </a:defRPr>
      </a:lvl3pPr>
      <a:lvl4pPr marL="1370874" algn="l" defTabSz="913915" rtl="0" eaLnBrk="1" latinLnBrk="0" hangingPunct="1">
        <a:defRPr sz="1800" kern="1200">
          <a:solidFill>
            <a:schemeClr val="tx1"/>
          </a:solidFill>
          <a:latin typeface="+mn-lt"/>
          <a:ea typeface="+mn-ea"/>
          <a:cs typeface="+mn-cs"/>
        </a:defRPr>
      </a:lvl4pPr>
      <a:lvl5pPr marL="1827831" algn="l" defTabSz="913915" rtl="0" eaLnBrk="1" latinLnBrk="0" hangingPunct="1">
        <a:defRPr sz="1800" kern="1200">
          <a:solidFill>
            <a:schemeClr val="tx1"/>
          </a:solidFill>
          <a:latin typeface="+mn-lt"/>
          <a:ea typeface="+mn-ea"/>
          <a:cs typeface="+mn-cs"/>
        </a:defRPr>
      </a:lvl5pPr>
      <a:lvl6pPr marL="2284791" algn="l" defTabSz="913915" rtl="0" eaLnBrk="1" latinLnBrk="0" hangingPunct="1">
        <a:defRPr sz="1800" kern="1200">
          <a:solidFill>
            <a:schemeClr val="tx1"/>
          </a:solidFill>
          <a:latin typeface="+mn-lt"/>
          <a:ea typeface="+mn-ea"/>
          <a:cs typeface="+mn-cs"/>
        </a:defRPr>
      </a:lvl6pPr>
      <a:lvl7pPr marL="2741749" algn="l" defTabSz="913915" rtl="0" eaLnBrk="1" latinLnBrk="0" hangingPunct="1">
        <a:defRPr sz="1800" kern="1200">
          <a:solidFill>
            <a:schemeClr val="tx1"/>
          </a:solidFill>
          <a:latin typeface="+mn-lt"/>
          <a:ea typeface="+mn-ea"/>
          <a:cs typeface="+mn-cs"/>
        </a:defRPr>
      </a:lvl7pPr>
      <a:lvl8pPr marL="3198706" algn="l" defTabSz="913915" rtl="0" eaLnBrk="1" latinLnBrk="0" hangingPunct="1">
        <a:defRPr sz="1800" kern="1200">
          <a:solidFill>
            <a:schemeClr val="tx1"/>
          </a:solidFill>
          <a:latin typeface="+mn-lt"/>
          <a:ea typeface="+mn-ea"/>
          <a:cs typeface="+mn-cs"/>
        </a:defRPr>
      </a:lvl8pPr>
      <a:lvl9pPr marL="3655664" algn="l" defTabSz="9139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0" y="0"/>
            <a:ext cx="12192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3315" name="Rectangle 4"/>
          <p:cNvSpPr>
            <a:spLocks noGrp="1" noChangeArrowheads="1"/>
          </p:cNvSpPr>
          <p:nvPr>
            <p:ph type="body" idx="1"/>
          </p:nvPr>
        </p:nvSpPr>
        <p:spPr bwMode="auto">
          <a:xfrm>
            <a:off x="590056" y="1380818"/>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3316" name="Rectangle 12"/>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defTabSz="914400" rtl="1" fontAlgn="base">
              <a:spcBef>
                <a:spcPct val="0"/>
              </a:spcBef>
              <a:spcAft>
                <a:spcPct val="0"/>
              </a:spcAft>
            </a:pPr>
            <a:endParaRPr lang="en-GB" altLang="en-US" sz="3900" b="1">
              <a:solidFill>
                <a:srgbClr val="000066"/>
              </a:solidFill>
            </a:endParaRPr>
          </a:p>
        </p:txBody>
      </p:sp>
      <p:pic>
        <p:nvPicPr>
          <p:cNvPr id="13317" name="Picture 17" descr="WHO-EN-white-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37665" y="6107839"/>
            <a:ext cx="2581027" cy="6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17851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txStyles>
    <p:titleStyle>
      <a:lvl1pPr algn="ctr" defTabSz="1042804" rtl="0" eaLnBrk="0" fontAlgn="base" hangingPunct="0">
        <a:spcBef>
          <a:spcPct val="0"/>
        </a:spcBef>
        <a:spcAft>
          <a:spcPct val="0"/>
        </a:spcAft>
        <a:defRPr sz="4000" b="1">
          <a:solidFill>
            <a:srgbClr val="000066"/>
          </a:solidFill>
          <a:latin typeface="+mj-lt"/>
          <a:ea typeface="+mj-ea"/>
          <a:cs typeface="+mj-cs"/>
        </a:defRPr>
      </a:lvl1pPr>
      <a:lvl2pPr algn="ctr" defTabSz="1042804" rtl="0" eaLnBrk="0" fontAlgn="base" hangingPunct="0">
        <a:spcBef>
          <a:spcPct val="0"/>
        </a:spcBef>
        <a:spcAft>
          <a:spcPct val="0"/>
        </a:spcAft>
        <a:defRPr sz="4000" b="1">
          <a:solidFill>
            <a:srgbClr val="000066"/>
          </a:solidFill>
          <a:latin typeface="Arial" charset="0"/>
          <a:cs typeface="Arial" charset="0"/>
        </a:defRPr>
      </a:lvl2pPr>
      <a:lvl3pPr algn="ctr" defTabSz="1042804" rtl="0" eaLnBrk="0" fontAlgn="base" hangingPunct="0">
        <a:spcBef>
          <a:spcPct val="0"/>
        </a:spcBef>
        <a:spcAft>
          <a:spcPct val="0"/>
        </a:spcAft>
        <a:defRPr sz="4000" b="1">
          <a:solidFill>
            <a:srgbClr val="000066"/>
          </a:solidFill>
          <a:latin typeface="Arial" charset="0"/>
          <a:cs typeface="Arial" charset="0"/>
        </a:defRPr>
      </a:lvl3pPr>
      <a:lvl4pPr algn="ctr" defTabSz="1042804" rtl="0" eaLnBrk="0" fontAlgn="base" hangingPunct="0">
        <a:spcBef>
          <a:spcPct val="0"/>
        </a:spcBef>
        <a:spcAft>
          <a:spcPct val="0"/>
        </a:spcAft>
        <a:defRPr sz="4000" b="1">
          <a:solidFill>
            <a:srgbClr val="000066"/>
          </a:solidFill>
          <a:latin typeface="Arial" charset="0"/>
          <a:cs typeface="Arial" charset="0"/>
        </a:defRPr>
      </a:lvl4pPr>
      <a:lvl5pPr algn="ctr" defTabSz="1042804" rtl="0" eaLnBrk="0" fontAlgn="base" hangingPunct="0">
        <a:spcBef>
          <a:spcPct val="0"/>
        </a:spcBef>
        <a:spcAft>
          <a:spcPct val="0"/>
        </a:spcAft>
        <a:defRPr sz="4000" b="1">
          <a:solidFill>
            <a:srgbClr val="000066"/>
          </a:solidFill>
          <a:latin typeface="Arial" charset="0"/>
          <a:cs typeface="Arial" charset="0"/>
        </a:defRPr>
      </a:lvl5pPr>
      <a:lvl6pPr marL="457120" algn="ctr" defTabSz="1042804" rtl="0" fontAlgn="base">
        <a:spcBef>
          <a:spcPct val="0"/>
        </a:spcBef>
        <a:spcAft>
          <a:spcPct val="0"/>
        </a:spcAft>
        <a:defRPr sz="4000" b="1">
          <a:solidFill>
            <a:srgbClr val="000066"/>
          </a:solidFill>
          <a:latin typeface="Arial" charset="0"/>
          <a:cs typeface="Arial" charset="0"/>
        </a:defRPr>
      </a:lvl6pPr>
      <a:lvl7pPr marL="914239" algn="ctr" defTabSz="1042804" rtl="0" fontAlgn="base">
        <a:spcBef>
          <a:spcPct val="0"/>
        </a:spcBef>
        <a:spcAft>
          <a:spcPct val="0"/>
        </a:spcAft>
        <a:defRPr sz="4000" b="1">
          <a:solidFill>
            <a:srgbClr val="000066"/>
          </a:solidFill>
          <a:latin typeface="Arial" charset="0"/>
          <a:cs typeface="Arial" charset="0"/>
        </a:defRPr>
      </a:lvl7pPr>
      <a:lvl8pPr marL="1371358" algn="ctr" defTabSz="1042804" rtl="0" fontAlgn="base">
        <a:spcBef>
          <a:spcPct val="0"/>
        </a:spcBef>
        <a:spcAft>
          <a:spcPct val="0"/>
        </a:spcAft>
        <a:defRPr sz="4000" b="1">
          <a:solidFill>
            <a:srgbClr val="000066"/>
          </a:solidFill>
          <a:latin typeface="Arial" charset="0"/>
          <a:cs typeface="Arial" charset="0"/>
        </a:defRPr>
      </a:lvl8pPr>
      <a:lvl9pPr marL="1828477" algn="ctr" defTabSz="1042804" rtl="0" fontAlgn="base">
        <a:spcBef>
          <a:spcPct val="0"/>
        </a:spcBef>
        <a:spcAft>
          <a:spcPct val="0"/>
        </a:spcAft>
        <a:defRPr sz="4000" b="1">
          <a:solidFill>
            <a:srgbClr val="000066"/>
          </a:solidFill>
          <a:latin typeface="Arial" charset="0"/>
          <a:cs typeface="Arial" charset="0"/>
        </a:defRPr>
      </a:lvl9pPr>
    </p:titleStyle>
    <p:bodyStyle>
      <a:lvl1pPr marL="390456" indent="-390456" algn="l" defTabSz="1042804"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9000" indent="-322207" algn="l" defTabSz="1042804"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33260" indent="-307921" algn="l" defTabSz="104280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315" indent="-258718" algn="l" defTabSz="104280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138" indent="-165071" algn="r" defTabSz="1042804" rtl="1" eaLnBrk="0" fontAlgn="base" hangingPunct="0">
        <a:spcBef>
          <a:spcPct val="20000"/>
        </a:spcBef>
        <a:spcAft>
          <a:spcPct val="0"/>
        </a:spcAft>
        <a:buChar char="»"/>
        <a:defRPr sz="2300">
          <a:solidFill>
            <a:srgbClr val="000066"/>
          </a:solidFill>
          <a:latin typeface="+mn-lt"/>
          <a:cs typeface="+mn-cs"/>
        </a:defRPr>
      </a:lvl5pPr>
      <a:lvl6pPr marL="2725257" indent="-165071" algn="r" defTabSz="1042804" rtl="1" fontAlgn="base">
        <a:spcBef>
          <a:spcPct val="20000"/>
        </a:spcBef>
        <a:spcAft>
          <a:spcPct val="0"/>
        </a:spcAft>
        <a:buChar char="»"/>
        <a:defRPr sz="2300">
          <a:solidFill>
            <a:srgbClr val="000066"/>
          </a:solidFill>
          <a:latin typeface="+mn-lt"/>
          <a:cs typeface="+mn-cs"/>
        </a:defRPr>
      </a:lvl6pPr>
      <a:lvl7pPr marL="3182376" indent="-165071" algn="r" defTabSz="1042804" rtl="1" fontAlgn="base">
        <a:spcBef>
          <a:spcPct val="20000"/>
        </a:spcBef>
        <a:spcAft>
          <a:spcPct val="0"/>
        </a:spcAft>
        <a:buChar char="»"/>
        <a:defRPr sz="2300">
          <a:solidFill>
            <a:srgbClr val="000066"/>
          </a:solidFill>
          <a:latin typeface="+mn-lt"/>
          <a:cs typeface="+mn-cs"/>
        </a:defRPr>
      </a:lvl7pPr>
      <a:lvl8pPr marL="3639496" indent="-165071" algn="r" defTabSz="1042804" rtl="1" fontAlgn="base">
        <a:spcBef>
          <a:spcPct val="20000"/>
        </a:spcBef>
        <a:spcAft>
          <a:spcPct val="0"/>
        </a:spcAft>
        <a:buChar char="»"/>
        <a:defRPr sz="2300">
          <a:solidFill>
            <a:srgbClr val="000066"/>
          </a:solidFill>
          <a:latin typeface="+mn-lt"/>
          <a:cs typeface="+mn-cs"/>
        </a:defRPr>
      </a:lvl8pPr>
      <a:lvl9pPr marL="4096615" indent="-165071" algn="r" defTabSz="1042804"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20"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7"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6"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E34B8-7C68-4D3C-A0AB-E745A3B0E683}"/>
              </a:ext>
            </a:extLst>
          </p:cNvPr>
          <p:cNvSpPr>
            <a:spLocks noGrp="1"/>
          </p:cNvSpPr>
          <p:nvPr>
            <p:ph type="dt" sz="half" idx="2"/>
          </p:nvPr>
        </p:nvSpPr>
        <p:spPr>
          <a:xfrm>
            <a:off x="838200" y="6356544"/>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B7C874-C6C3-4CCF-BCF8-4C9CCA98164B}"/>
              </a:ext>
            </a:extLst>
          </p:cNvPr>
          <p:cNvSpPr>
            <a:spLocks noGrp="1"/>
          </p:cNvSpPr>
          <p:nvPr>
            <p:ph type="ftr" sz="quarter" idx="3"/>
          </p:nvPr>
        </p:nvSpPr>
        <p:spPr>
          <a:xfrm>
            <a:off x="4038607" y="6356544"/>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3C5114E-CBDA-4E91-9BE5-05898B0D8E04}"/>
              </a:ext>
            </a:extLst>
          </p:cNvPr>
          <p:cNvSpPr>
            <a:spLocks noGrp="1"/>
          </p:cNvSpPr>
          <p:nvPr>
            <p:ph type="sldNum" sz="quarter" idx="4"/>
          </p:nvPr>
        </p:nvSpPr>
        <p:spPr>
          <a:xfrm>
            <a:off x="8610603" y="6356544"/>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76264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17" tIns="60958" rIns="121917" bIns="60958" rtlCol="0" anchor="ctr">
            <a:normAutofit/>
          </a:bodyPr>
          <a:lstStyle/>
          <a:p>
            <a:r>
              <a:rPr lang="en-US"/>
              <a:t>Click to edit Master title style</a:t>
            </a:r>
          </a:p>
        </p:txBody>
      </p:sp>
      <p:sp>
        <p:nvSpPr>
          <p:cNvPr id="3" name="Text Placeholder 2"/>
          <p:cNvSpPr>
            <a:spLocks noGrp="1"/>
          </p:cNvSpPr>
          <p:nvPr>
            <p:ph type="body" idx="1"/>
          </p:nvPr>
        </p:nvSpPr>
        <p:spPr>
          <a:xfrm>
            <a:off x="609600" y="1600207"/>
            <a:ext cx="10972800" cy="4525963"/>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3" y="6356540"/>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170"/>
            <a:fld id="{4B3B265E-9119-46FB-AC66-24A4D24360BD}" type="datetimeFigureOut">
              <a:rPr lang="en-US" smtClean="0">
                <a:solidFill>
                  <a:prstClr val="black">
                    <a:tint val="75000"/>
                  </a:prstClr>
                </a:solidFill>
              </a:rPr>
              <a:pPr defTabSz="1219170"/>
              <a:t>9/12/2018</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540"/>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40"/>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170"/>
            <a:fld id="{920FBBD4-3E65-4CD7-90FE-47F66E42547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886506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E34B8-7C68-4D3C-A0AB-E745A3B0E683}"/>
              </a:ext>
            </a:extLst>
          </p:cNvPr>
          <p:cNvSpPr>
            <a:spLocks noGrp="1"/>
          </p:cNvSpPr>
          <p:nvPr>
            <p:ph type="dt" sz="half" idx="2"/>
          </p:nvPr>
        </p:nvSpPr>
        <p:spPr>
          <a:xfrm>
            <a:off x="838200" y="6356540"/>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B7C874-C6C3-4CCF-BCF8-4C9CCA98164B}"/>
              </a:ext>
            </a:extLst>
          </p:cNvPr>
          <p:cNvSpPr>
            <a:spLocks noGrp="1"/>
          </p:cNvSpPr>
          <p:nvPr>
            <p:ph type="ftr" sz="quarter" idx="3"/>
          </p:nvPr>
        </p:nvSpPr>
        <p:spPr>
          <a:xfrm>
            <a:off x="4038607" y="6356540"/>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3C5114E-CBDA-4E91-9BE5-05898B0D8E04}"/>
              </a:ext>
            </a:extLst>
          </p:cNvPr>
          <p:cNvSpPr>
            <a:spLocks noGrp="1"/>
          </p:cNvSpPr>
          <p:nvPr>
            <p:ph type="sldNum" sz="quarter" idx="4"/>
          </p:nvPr>
        </p:nvSpPr>
        <p:spPr>
          <a:xfrm>
            <a:off x="8610603" y="6356540"/>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45793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E34B8-7C68-4D3C-A0AB-E745A3B0E683}"/>
              </a:ext>
            </a:extLst>
          </p:cNvPr>
          <p:cNvSpPr>
            <a:spLocks noGrp="1"/>
          </p:cNvSpPr>
          <p:nvPr>
            <p:ph type="dt" sz="half" idx="2"/>
          </p:nvPr>
        </p:nvSpPr>
        <p:spPr>
          <a:xfrm>
            <a:off x="838200" y="6356540"/>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B7C874-C6C3-4CCF-BCF8-4C9CCA98164B}"/>
              </a:ext>
            </a:extLst>
          </p:cNvPr>
          <p:cNvSpPr>
            <a:spLocks noGrp="1"/>
          </p:cNvSpPr>
          <p:nvPr>
            <p:ph type="ftr" sz="quarter" idx="3"/>
          </p:nvPr>
        </p:nvSpPr>
        <p:spPr>
          <a:xfrm>
            <a:off x="4038607" y="6356540"/>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3C5114E-CBDA-4E91-9BE5-05898B0D8E04}"/>
              </a:ext>
            </a:extLst>
          </p:cNvPr>
          <p:cNvSpPr>
            <a:spLocks noGrp="1"/>
          </p:cNvSpPr>
          <p:nvPr>
            <p:ph type="sldNum" sz="quarter" idx="4"/>
          </p:nvPr>
        </p:nvSpPr>
        <p:spPr>
          <a:xfrm>
            <a:off x="8610603" y="6356540"/>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02029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E34B8-7C68-4D3C-A0AB-E745A3B0E683}"/>
              </a:ext>
            </a:extLst>
          </p:cNvPr>
          <p:cNvSpPr>
            <a:spLocks noGrp="1"/>
          </p:cNvSpPr>
          <p:nvPr>
            <p:ph type="dt" sz="half" idx="2"/>
          </p:nvPr>
        </p:nvSpPr>
        <p:spPr>
          <a:xfrm>
            <a:off x="838200" y="6356540"/>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B7C874-C6C3-4CCF-BCF8-4C9CCA98164B}"/>
              </a:ext>
            </a:extLst>
          </p:cNvPr>
          <p:cNvSpPr>
            <a:spLocks noGrp="1"/>
          </p:cNvSpPr>
          <p:nvPr>
            <p:ph type="ftr" sz="quarter" idx="3"/>
          </p:nvPr>
        </p:nvSpPr>
        <p:spPr>
          <a:xfrm>
            <a:off x="4038607" y="6356540"/>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3C5114E-CBDA-4E91-9BE5-05898B0D8E04}"/>
              </a:ext>
            </a:extLst>
          </p:cNvPr>
          <p:cNvSpPr>
            <a:spLocks noGrp="1"/>
          </p:cNvSpPr>
          <p:nvPr>
            <p:ph type="sldNum" sz="quarter" idx="4"/>
          </p:nvPr>
        </p:nvSpPr>
        <p:spPr>
          <a:xfrm>
            <a:off x="8610603" y="6356540"/>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44435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E34B8-7C68-4D3C-A0AB-E745A3B0E683}"/>
              </a:ext>
            </a:extLst>
          </p:cNvPr>
          <p:cNvSpPr>
            <a:spLocks noGrp="1"/>
          </p:cNvSpPr>
          <p:nvPr>
            <p:ph type="dt" sz="half" idx="2"/>
          </p:nvPr>
        </p:nvSpPr>
        <p:spPr>
          <a:xfrm>
            <a:off x="838200" y="6356540"/>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B7C874-C6C3-4CCF-BCF8-4C9CCA98164B}"/>
              </a:ext>
            </a:extLst>
          </p:cNvPr>
          <p:cNvSpPr>
            <a:spLocks noGrp="1"/>
          </p:cNvSpPr>
          <p:nvPr>
            <p:ph type="ftr" sz="quarter" idx="3"/>
          </p:nvPr>
        </p:nvSpPr>
        <p:spPr>
          <a:xfrm>
            <a:off x="4038607" y="6356540"/>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3C5114E-CBDA-4E91-9BE5-05898B0D8E04}"/>
              </a:ext>
            </a:extLst>
          </p:cNvPr>
          <p:cNvSpPr>
            <a:spLocks noGrp="1"/>
          </p:cNvSpPr>
          <p:nvPr>
            <p:ph type="sldNum" sz="quarter" idx="4"/>
          </p:nvPr>
        </p:nvSpPr>
        <p:spPr>
          <a:xfrm>
            <a:off x="8610603" y="6356540"/>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14347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3.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12192000" cy="7093414"/>
          </a:xfrm>
        </p:spPr>
      </p:pic>
      <p:sp>
        <p:nvSpPr>
          <p:cNvPr id="10" name="Subtitle 9"/>
          <p:cNvSpPr>
            <a:spLocks noGrp="1"/>
          </p:cNvSpPr>
          <p:nvPr>
            <p:ph type="subTitle" idx="1"/>
          </p:nvPr>
        </p:nvSpPr>
        <p:spPr>
          <a:xfrm>
            <a:off x="96" y="4303151"/>
            <a:ext cx="12191999" cy="1699443"/>
          </a:xfrm>
          <a:solidFill>
            <a:srgbClr val="0070C0"/>
          </a:solidFill>
        </p:spPr>
        <p:txBody>
          <a:bodyPr tIns="374862" anchor="ctr" anchorCtr="0"/>
          <a:lstStyle/>
          <a:p>
            <a:pPr algn="ctr"/>
            <a:endParaRPr lang="en-GB" sz="2800" dirty="0"/>
          </a:p>
          <a:p>
            <a:pPr algn="ctr"/>
            <a:r>
              <a:rPr lang="en-US" sz="2400" dirty="0"/>
              <a:t>Prof. Elaine Abrams</a:t>
            </a:r>
          </a:p>
          <a:p>
            <a:pPr algn="ctr"/>
            <a:r>
              <a:rPr lang="en-US" sz="2400" dirty="0"/>
              <a:t>September 13</a:t>
            </a:r>
            <a:r>
              <a:rPr lang="en-US" sz="2400" baseline="30000" dirty="0"/>
              <a:t>th</a:t>
            </a:r>
            <a:r>
              <a:rPr lang="en-US" sz="2400" dirty="0"/>
              <a:t> 2018</a:t>
            </a:r>
          </a:p>
          <a:p>
            <a:pPr algn="ctr"/>
            <a:r>
              <a:rPr lang="en-US" sz="2400" dirty="0"/>
              <a:t>ICAP at Columbia University</a:t>
            </a:r>
            <a:br>
              <a:rPr lang="en-US" sz="2400" dirty="0"/>
            </a:br>
            <a:endParaRPr lang="en-GB" sz="2400" dirty="0"/>
          </a:p>
        </p:txBody>
      </p:sp>
      <p:sp>
        <p:nvSpPr>
          <p:cNvPr id="9" name="Title 8"/>
          <p:cNvSpPr>
            <a:spLocks noGrp="1"/>
          </p:cNvSpPr>
          <p:nvPr>
            <p:ph type="ctrTitle"/>
          </p:nvPr>
        </p:nvSpPr>
        <p:spPr>
          <a:xfrm>
            <a:off x="0" y="-54883"/>
            <a:ext cx="12192000" cy="2076187"/>
          </a:xfrm>
          <a:solidFill>
            <a:schemeClr val="tx1">
              <a:lumMod val="95000"/>
              <a:lumOff val="5000"/>
              <a:alpha val="52000"/>
            </a:schemeClr>
          </a:solidFill>
        </p:spPr>
        <p:txBody>
          <a:bodyPr/>
          <a:lstStyle/>
          <a:p>
            <a:pPr algn="ctr">
              <a:lnSpc>
                <a:spcPct val="80000"/>
              </a:lnSpc>
            </a:pPr>
            <a:br>
              <a:rPr lang="en-GB" sz="4000" b="1" dirty="0">
                <a:solidFill>
                  <a:schemeClr val="bg1"/>
                </a:solidFill>
              </a:rPr>
            </a:br>
            <a:r>
              <a:rPr lang="en-GB" sz="4000" b="1" dirty="0">
                <a:solidFill>
                  <a:schemeClr val="bg1"/>
                </a:solidFill>
              </a:rPr>
              <a:t>The role of DTG based regimens in first- and second-line HIV treatment and PEP – Updated WHO recommendations</a:t>
            </a:r>
          </a:p>
        </p:txBody>
      </p:sp>
      <p:pic>
        <p:nvPicPr>
          <p:cNvPr id="1027" name="Picture 3" descr="C:\Users\BEUSEN~1\AppData\Local\Temp\WHO-EN-W-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0019" y="5882120"/>
            <a:ext cx="3617748" cy="88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527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40DE-29E6-4B22-A61E-5A563F0904E1}"/>
              </a:ext>
            </a:extLst>
          </p:cNvPr>
          <p:cNvSpPr>
            <a:spLocks noGrp="1"/>
          </p:cNvSpPr>
          <p:nvPr>
            <p:ph type="title"/>
          </p:nvPr>
        </p:nvSpPr>
        <p:spPr>
          <a:xfrm>
            <a:off x="475116" y="134920"/>
            <a:ext cx="10866652" cy="1308870"/>
          </a:xfrm>
        </p:spPr>
        <p:txBody>
          <a:bodyPr>
            <a:normAutofit/>
          </a:bodyPr>
          <a:lstStyle/>
          <a:p>
            <a:r>
              <a:rPr lang="en-GB" sz="4000" b="1" dirty="0">
                <a:solidFill>
                  <a:srgbClr val="0070C0"/>
                </a:solidFill>
              </a:rPr>
              <a:t>Note of caution for using DTG in women and adolescent girls of childbearing potential</a:t>
            </a:r>
            <a:endParaRPr lang="en-US" sz="4000" b="1" dirty="0">
              <a:solidFill>
                <a:srgbClr val="0070C0"/>
              </a:solidFill>
            </a:endParaRPr>
          </a:p>
        </p:txBody>
      </p:sp>
      <p:sp>
        <p:nvSpPr>
          <p:cNvPr id="3" name="Content Placeholder 2">
            <a:extLst>
              <a:ext uri="{FF2B5EF4-FFF2-40B4-BE49-F238E27FC236}">
                <a16:creationId xmlns:a16="http://schemas.microsoft.com/office/drawing/2014/main" id="{D16D3933-83A5-456B-9BBE-F14580412414}"/>
              </a:ext>
            </a:extLst>
          </p:cNvPr>
          <p:cNvSpPr>
            <a:spLocks noGrp="1"/>
          </p:cNvSpPr>
          <p:nvPr>
            <p:ph idx="1"/>
          </p:nvPr>
        </p:nvSpPr>
        <p:spPr>
          <a:xfrm>
            <a:off x="401053" y="1509501"/>
            <a:ext cx="11582400" cy="5213684"/>
          </a:xfrm>
          <a:solidFill>
            <a:schemeClr val="bg1">
              <a:lumMod val="95000"/>
            </a:schemeClr>
          </a:solidFill>
        </p:spPr>
        <p:txBody>
          <a:bodyPr>
            <a:normAutofit/>
          </a:bodyPr>
          <a:lstStyle/>
          <a:p>
            <a:r>
              <a:rPr lang="en-GB" sz="2400" dirty="0"/>
              <a:t>Exposure to DTG at the time of conception may be associated with NTD risk  among infants.</a:t>
            </a:r>
            <a:endParaRPr lang="en-US" sz="2400" dirty="0"/>
          </a:p>
          <a:p>
            <a:r>
              <a:rPr lang="en-GB" sz="2400" dirty="0"/>
              <a:t>DTG appears to be </a:t>
            </a:r>
            <a:r>
              <a:rPr lang="en-GB" sz="2400" b="1" dirty="0">
                <a:solidFill>
                  <a:srgbClr val="FF0000"/>
                </a:solidFill>
              </a:rPr>
              <a:t>safe when started after the period of risk </a:t>
            </a:r>
            <a:r>
              <a:rPr lang="en-GB" sz="2400" dirty="0"/>
              <a:t>of neural tube defects (</a:t>
            </a:r>
            <a:r>
              <a:rPr lang="en-GB" sz="2400" dirty="0" err="1"/>
              <a:t>ie</a:t>
            </a:r>
            <a:r>
              <a:rPr lang="en-GB" sz="2400" dirty="0"/>
              <a:t>, up to 8  weeks after conception).</a:t>
            </a:r>
            <a:endParaRPr lang="en-US" sz="2400" dirty="0"/>
          </a:p>
          <a:p>
            <a:r>
              <a:rPr lang="en-GB" sz="2400" dirty="0"/>
              <a:t>Adolescent girls and women of childbearing potential who do not currently want to become pregnant can receive DTG together </a:t>
            </a:r>
            <a:r>
              <a:rPr lang="en-GB" sz="2400" b="1" dirty="0">
                <a:solidFill>
                  <a:srgbClr val="FF0000"/>
                </a:solidFill>
              </a:rPr>
              <a:t>with consistent contraception </a:t>
            </a:r>
            <a:r>
              <a:rPr lang="en-GB" sz="2400" dirty="0"/>
              <a:t>(hormonal contraception and DTG have no reported or expected drug–drug interactions).</a:t>
            </a:r>
            <a:endParaRPr lang="en-US" sz="2400" dirty="0"/>
          </a:p>
          <a:p>
            <a:r>
              <a:rPr lang="en-GB" sz="2400" dirty="0"/>
              <a:t>An </a:t>
            </a:r>
            <a:r>
              <a:rPr lang="en-GB" sz="2400" b="1" dirty="0">
                <a:solidFill>
                  <a:srgbClr val="FF0000"/>
                </a:solidFill>
              </a:rPr>
              <a:t>EFV-based</a:t>
            </a:r>
            <a:r>
              <a:rPr lang="en-GB" sz="2400" dirty="0"/>
              <a:t> regimen is a safe and effective first-line regimen and can be used among women of childbearing potential during the period of potential risk for developing NTDs.</a:t>
            </a:r>
          </a:p>
          <a:p>
            <a:r>
              <a:rPr lang="en-GB" sz="2400" dirty="0"/>
              <a:t>National programmes should consider the </a:t>
            </a:r>
            <a:r>
              <a:rPr lang="en-GB" sz="2400" b="1" dirty="0">
                <a:solidFill>
                  <a:srgbClr val="FF0000"/>
                </a:solidFill>
              </a:rPr>
              <a:t>balance of benefits and risks </a:t>
            </a:r>
            <a:r>
              <a:rPr lang="en-GB" sz="2400" dirty="0"/>
              <a:t>when selecting the optimal ARV regimen for women and adolescent girls of childbearing potential (fertility levels, contraceptive availability and coverage, pretreatment resistance to NNRTIs at the population level, drug availability and the maternal and infant toxicity profile)</a:t>
            </a:r>
            <a:r>
              <a:rPr lang="en-GB" dirty="0"/>
              <a:t>.</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7" t="6148" r="1490" b="3736"/>
          <a:stretch/>
        </p:blipFill>
        <p:spPr bwMode="auto">
          <a:xfrm>
            <a:off x="593561" y="2053389"/>
            <a:ext cx="11143233" cy="316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63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55" y="1939159"/>
            <a:ext cx="12216558" cy="4039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normAutofit/>
          </a:bodyPr>
          <a:lstStyle/>
          <a:p>
            <a:pPr algn="ctr"/>
            <a:r>
              <a:rPr lang="en-US" sz="4000" b="1" dirty="0">
                <a:solidFill>
                  <a:srgbClr val="0070C0"/>
                </a:solidFill>
              </a:rPr>
              <a:t>2018 WHO recommendations for second-line ARV drug regimens </a:t>
            </a:r>
            <a:endParaRPr lang="en-US" sz="4000" dirty="0">
              <a:solidFill>
                <a:srgbClr val="0070C0"/>
              </a:solidFill>
            </a:endParaRPr>
          </a:p>
        </p:txBody>
      </p:sp>
    </p:spTree>
    <p:extLst>
      <p:ext uri="{BB962C8B-B14F-4D97-AF65-F5344CB8AC3E}">
        <p14:creationId xmlns:p14="http://schemas.microsoft.com/office/powerpoint/2010/main" val="1977182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384" y="476677"/>
            <a:ext cx="11329259" cy="732811"/>
          </a:xfrm>
        </p:spPr>
        <p:txBody>
          <a:bodyPr>
            <a:noAutofit/>
          </a:bodyPr>
          <a:lstStyle/>
          <a:p>
            <a:pPr algn="ctr"/>
            <a:r>
              <a:rPr lang="en-GB" sz="3600" b="1" dirty="0">
                <a:solidFill>
                  <a:srgbClr val="0070C0"/>
                </a:solidFill>
              </a:rPr>
              <a:t>Comparative Safety and Efficacy of  DTG and LPV/r in 2</a:t>
            </a:r>
            <a:r>
              <a:rPr lang="en-GB" sz="3600" b="1" baseline="30000" dirty="0">
                <a:solidFill>
                  <a:srgbClr val="0070C0"/>
                </a:solidFill>
              </a:rPr>
              <a:t>nd</a:t>
            </a:r>
            <a:r>
              <a:rPr lang="en-GB" sz="3600" b="1" dirty="0">
                <a:solidFill>
                  <a:srgbClr val="0070C0"/>
                </a:solidFill>
              </a:rPr>
              <a:t> line ART (DAWNING Study – NMA</a:t>
            </a:r>
            <a:r>
              <a:rPr lang="en-GB" sz="3200" b="1" dirty="0">
                <a:solidFill>
                  <a:srgbClr val="0070C0"/>
                </a:solidFill>
              </a:rPr>
              <a:t>)</a:t>
            </a:r>
          </a:p>
        </p:txBody>
      </p:sp>
      <p:graphicFrame>
        <p:nvGraphicFramePr>
          <p:cNvPr id="4" name="Table 3"/>
          <p:cNvGraphicFramePr>
            <a:graphicFrameLocks noGrp="1"/>
          </p:cNvGraphicFramePr>
          <p:nvPr>
            <p:extLst>
              <p:ext uri="{D42A27DB-BD31-4B8C-83A1-F6EECF244321}">
                <p14:modId xmlns:p14="http://schemas.microsoft.com/office/powerpoint/2010/main" val="3897788578"/>
              </p:ext>
            </p:extLst>
          </p:nvPr>
        </p:nvGraphicFramePr>
        <p:xfrm>
          <a:off x="398806" y="1592317"/>
          <a:ext cx="11519925" cy="4130565"/>
        </p:xfrm>
        <a:graphic>
          <a:graphicData uri="http://schemas.openxmlformats.org/drawingml/2006/table">
            <a:tbl>
              <a:tblPr firstRow="1" bandRow="1">
                <a:tableStyleId>{5C22544A-7EE6-4342-B048-85BDC9FD1C3A}</a:tableStyleId>
              </a:tblPr>
              <a:tblGrid>
                <a:gridCol w="2350952">
                  <a:extLst>
                    <a:ext uri="{9D8B030D-6E8A-4147-A177-3AD203B41FA5}">
                      <a16:colId xmlns:a16="http://schemas.microsoft.com/office/drawing/2014/main" val="20000"/>
                    </a:ext>
                  </a:extLst>
                </a:gridCol>
                <a:gridCol w="1193639">
                  <a:extLst>
                    <a:ext uri="{9D8B030D-6E8A-4147-A177-3AD203B41FA5}">
                      <a16:colId xmlns:a16="http://schemas.microsoft.com/office/drawing/2014/main" val="20001"/>
                    </a:ext>
                  </a:extLst>
                </a:gridCol>
                <a:gridCol w="1889844">
                  <a:extLst>
                    <a:ext uri="{9D8B030D-6E8A-4147-A177-3AD203B41FA5}">
                      <a16:colId xmlns:a16="http://schemas.microsoft.com/office/drawing/2014/main" val="20002"/>
                    </a:ext>
                  </a:extLst>
                </a:gridCol>
                <a:gridCol w="1654750">
                  <a:extLst>
                    <a:ext uri="{9D8B030D-6E8A-4147-A177-3AD203B41FA5}">
                      <a16:colId xmlns:a16="http://schemas.microsoft.com/office/drawing/2014/main" val="20003"/>
                    </a:ext>
                  </a:extLst>
                </a:gridCol>
                <a:gridCol w="3011843">
                  <a:extLst>
                    <a:ext uri="{9D8B030D-6E8A-4147-A177-3AD203B41FA5}">
                      <a16:colId xmlns:a16="http://schemas.microsoft.com/office/drawing/2014/main" val="20004"/>
                    </a:ext>
                  </a:extLst>
                </a:gridCol>
                <a:gridCol w="1418897">
                  <a:extLst>
                    <a:ext uri="{9D8B030D-6E8A-4147-A177-3AD203B41FA5}">
                      <a16:colId xmlns:a16="http://schemas.microsoft.com/office/drawing/2014/main" val="20005"/>
                    </a:ext>
                  </a:extLst>
                </a:gridCol>
              </a:tblGrid>
              <a:tr h="410010">
                <a:tc rowSpan="2">
                  <a:txBody>
                    <a:bodyPr/>
                    <a:lstStyle/>
                    <a:p>
                      <a:pPr algn="ctr"/>
                      <a:r>
                        <a:rPr lang="en-GB" sz="1800" b="1" dirty="0">
                          <a:solidFill>
                            <a:schemeClr val="bg1"/>
                          </a:solidFill>
                          <a:latin typeface="+mn-lt"/>
                        </a:rPr>
                        <a:t>MAJOR</a:t>
                      </a:r>
                      <a:r>
                        <a:rPr lang="en-GB" sz="1800" b="1" baseline="0" dirty="0">
                          <a:solidFill>
                            <a:schemeClr val="bg1"/>
                          </a:solidFill>
                          <a:latin typeface="+mn-lt"/>
                        </a:rPr>
                        <a:t> OUTCOMES</a:t>
                      </a:r>
                      <a:endParaRPr lang="en-GB" sz="1800" b="1" dirty="0">
                        <a:solidFill>
                          <a:schemeClr val="bg1"/>
                        </a:solidFill>
                        <a:latin typeface="+mn-lt"/>
                      </a:endParaRPr>
                    </a:p>
                  </a:txBody>
                  <a:tcPr marL="121920" marR="121920" anchor="ctr"/>
                </a:tc>
                <a:tc rowSpan="2">
                  <a:txBody>
                    <a:bodyPr/>
                    <a:lstStyle/>
                    <a:p>
                      <a:pPr algn="ctr"/>
                      <a:r>
                        <a:rPr lang="en-GB" sz="1800" b="1" dirty="0">
                          <a:solidFill>
                            <a:schemeClr val="bg1"/>
                          </a:solidFill>
                          <a:latin typeface="+mn-lt"/>
                        </a:rPr>
                        <a:t>NUMBER OF STUDIES</a:t>
                      </a:r>
                    </a:p>
                  </a:txBody>
                  <a:tcPr marL="121920" marR="121920" anchor="ctr"/>
                </a:tc>
                <a:tc rowSpan="2">
                  <a:txBody>
                    <a:bodyPr/>
                    <a:lstStyle/>
                    <a:p>
                      <a:pPr algn="ctr"/>
                      <a:r>
                        <a:rPr lang="en-GB" sz="1800" b="1" baseline="0" dirty="0">
                          <a:solidFill>
                            <a:schemeClr val="bg1"/>
                          </a:solidFill>
                          <a:latin typeface="+mn-lt"/>
                        </a:rPr>
                        <a:t>INTERPRETATION</a:t>
                      </a:r>
                    </a:p>
                  </a:txBody>
                  <a:tcPr marL="121920" marR="121920" anchor="ctr">
                    <a:lnR w="12700" cap="flat" cmpd="sng" algn="ctr">
                      <a:solidFill>
                        <a:schemeClr val="bg1"/>
                      </a:solidFill>
                      <a:prstDash val="solid"/>
                      <a:round/>
                      <a:headEnd type="none" w="med" len="med"/>
                      <a:tailEnd type="none" w="med" len="med"/>
                    </a:lnR>
                  </a:tcPr>
                </a:tc>
                <a:tc gridSpan="2">
                  <a:txBody>
                    <a:bodyPr/>
                    <a:lstStyle/>
                    <a:p>
                      <a:pPr algn="ctr"/>
                      <a:r>
                        <a:rPr lang="en-GB" sz="1800" b="1" baseline="0" dirty="0">
                          <a:latin typeface="+mn-lt"/>
                        </a:rPr>
                        <a:t>EFFECT</a:t>
                      </a:r>
                    </a:p>
                  </a:txBody>
                  <a:tcPr marL="121920" marR="1219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a:endParaRPr lang="en-GB" sz="1600" baseline="-25000" dirty="0"/>
                    </a:p>
                  </a:txBody>
                  <a:tcPr anchor="ctr">
                    <a:lnB w="12700" cap="flat" cmpd="sng" algn="ctr">
                      <a:solidFill>
                        <a:schemeClr val="tx1"/>
                      </a:solidFill>
                      <a:prstDash val="solid"/>
                      <a:round/>
                      <a:headEnd type="none" w="med" len="med"/>
                      <a:tailEnd type="none" w="med" len="med"/>
                    </a:lnB>
                  </a:tcPr>
                </a:tc>
                <a:tc rowSpan="2">
                  <a:txBody>
                    <a:bodyPr/>
                    <a:lstStyle/>
                    <a:p>
                      <a:pPr algn="ctr"/>
                      <a:r>
                        <a:rPr lang="en-GB" sz="1800" b="1" baseline="0" dirty="0">
                          <a:solidFill>
                            <a:schemeClr val="bg1"/>
                          </a:solidFill>
                          <a:latin typeface="+mn-lt"/>
                        </a:rPr>
                        <a:t>QUALITY OF EVIDENCE</a:t>
                      </a:r>
                    </a:p>
                  </a:txBody>
                  <a:tcPr marL="121920" marR="12192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7082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GB" sz="1800" b="1" baseline="0" dirty="0">
                          <a:solidFill>
                            <a:schemeClr val="bg1"/>
                          </a:solidFill>
                          <a:latin typeface="+mn-lt"/>
                        </a:rPr>
                        <a:t>Relative </a:t>
                      </a:r>
                    </a:p>
                    <a:p>
                      <a:pPr algn="ctr"/>
                      <a:r>
                        <a:rPr lang="en-GB" sz="1800" b="1" baseline="0" dirty="0">
                          <a:solidFill>
                            <a:schemeClr val="bg1"/>
                          </a:solidFill>
                          <a:latin typeface="+mn-lt"/>
                        </a:rPr>
                        <a:t>(95% CI)</a:t>
                      </a:r>
                    </a:p>
                  </a:txBody>
                  <a:tcPr marL="121920" marR="12192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800" b="1" baseline="0" dirty="0">
                          <a:solidFill>
                            <a:schemeClr val="bg1"/>
                          </a:solidFill>
                          <a:latin typeface="+mn-lt"/>
                        </a:rPr>
                        <a:t>Absolute </a:t>
                      </a:r>
                    </a:p>
                    <a:p>
                      <a:pPr algn="ctr"/>
                      <a:r>
                        <a:rPr lang="en-GB" sz="1800" b="1" baseline="0" dirty="0">
                          <a:solidFill>
                            <a:schemeClr val="bg1"/>
                          </a:solidFill>
                          <a:latin typeface="+mn-lt"/>
                        </a:rPr>
                        <a:t>( 95% CI)</a:t>
                      </a:r>
                    </a:p>
                  </a:txBody>
                  <a:tcPr marL="121920" marR="12192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vMerge="1">
                  <a:txBody>
                    <a:bodyPr/>
                    <a:lstStyle/>
                    <a:p>
                      <a:endParaRPr lang="en-US"/>
                    </a:p>
                  </a:txBody>
                  <a:tcPr/>
                </a:tc>
                <a:extLst>
                  <a:ext uri="{0D108BD9-81ED-4DB2-BD59-A6C34878D82A}">
                    <a16:rowId xmlns:a16="http://schemas.microsoft.com/office/drawing/2014/main" val="10001"/>
                  </a:ext>
                </a:extLst>
              </a:tr>
              <a:tr h="6769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mn-lt"/>
                        </a:rPr>
                        <a:t>Emergent</a:t>
                      </a:r>
                      <a:r>
                        <a:rPr lang="en-GB" sz="1800" b="1" baseline="0" dirty="0">
                          <a:latin typeface="+mn-lt"/>
                        </a:rPr>
                        <a:t> adverse events</a:t>
                      </a:r>
                      <a:endParaRPr lang="en-GB" sz="1800" b="1" dirty="0">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mn-lt"/>
                        </a:rPr>
                        <a:t>1</a:t>
                      </a:r>
                    </a:p>
                  </a:txBody>
                  <a:tcPr marL="121920" marR="121920"/>
                </a:tc>
                <a:tc>
                  <a:txBody>
                    <a:bodyPr/>
                    <a:lstStyle/>
                    <a:p>
                      <a:pPr algn="ctr"/>
                      <a:r>
                        <a:rPr lang="en-GB" sz="1800" dirty="0">
                          <a:latin typeface="+mn-lt"/>
                        </a:rPr>
                        <a:t>DTG better</a:t>
                      </a:r>
                      <a:endParaRPr lang="en-GB" sz="1800" b="1" dirty="0">
                        <a:solidFill>
                          <a:srgbClr val="FFFF00"/>
                        </a:solidFill>
                        <a:latin typeface="+mn-lt"/>
                      </a:endParaRPr>
                    </a:p>
                  </a:txBody>
                  <a:tcPr marL="121920" marR="121920"/>
                </a:tc>
                <a:tc>
                  <a:txBody>
                    <a:bodyPr/>
                    <a:lstStyle/>
                    <a:p>
                      <a:pPr algn="ctr"/>
                      <a:r>
                        <a:rPr lang="en-US" sz="1800" b="1" i="0" u="none" strike="noStrike" baseline="0" dirty="0">
                          <a:solidFill>
                            <a:srgbClr val="000000"/>
                          </a:solidFill>
                          <a:latin typeface="+mn-lt"/>
                        </a:rPr>
                        <a:t>0.63 </a:t>
                      </a:r>
                    </a:p>
                    <a:p>
                      <a:pPr algn="ctr"/>
                      <a:r>
                        <a:rPr lang="en-US" sz="1800" b="0" i="0" u="none" strike="noStrike" baseline="0" dirty="0">
                          <a:solidFill>
                            <a:srgbClr val="000000"/>
                          </a:solidFill>
                          <a:latin typeface="+mn-lt"/>
                        </a:rPr>
                        <a:t>(0.45 to 0.89)</a:t>
                      </a:r>
                    </a:p>
                  </a:txBody>
                  <a:tcPr marL="121920" marR="121920"/>
                </a:tc>
                <a:tc>
                  <a:txBody>
                    <a:bodyPr/>
                    <a:lstStyle/>
                    <a:p>
                      <a:pPr algn="ctr"/>
                      <a:r>
                        <a:rPr lang="en-US" sz="1800" b="1" i="0" u="none" strike="noStrike" baseline="0" dirty="0">
                          <a:solidFill>
                            <a:srgbClr val="000000"/>
                          </a:solidFill>
                          <a:latin typeface="+mn-lt"/>
                        </a:rPr>
                        <a:t>103 fewer per 1,000 </a:t>
                      </a:r>
                    </a:p>
                    <a:p>
                      <a:pPr algn="ctr"/>
                      <a:r>
                        <a:rPr lang="en-US" sz="1800" b="0" i="0" u="none" strike="noStrike" baseline="0" dirty="0">
                          <a:solidFill>
                            <a:srgbClr val="000000"/>
                          </a:solidFill>
                          <a:latin typeface="+mn-lt"/>
                        </a:rPr>
                        <a:t>(from 187 fewer to 25 fewer) </a:t>
                      </a:r>
                    </a:p>
                  </a:txBody>
                  <a:tcPr marL="121920" marR="1219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mn-lt"/>
                          <a:ea typeface="+mn-ea"/>
                          <a:cs typeface="+mn-cs"/>
                        </a:rPr>
                        <a:t>HIGH</a:t>
                      </a:r>
                    </a:p>
                  </a:txBody>
                  <a:tcPr marL="121920" marR="121920">
                    <a:solidFill>
                      <a:schemeClr val="accent6"/>
                    </a:solidFill>
                  </a:tcPr>
                </a:tc>
                <a:extLst>
                  <a:ext uri="{0D108BD9-81ED-4DB2-BD59-A6C34878D82A}">
                    <a16:rowId xmlns:a16="http://schemas.microsoft.com/office/drawing/2014/main" val="10002"/>
                  </a:ext>
                </a:extLst>
              </a:tr>
              <a:tr h="676968">
                <a:tc>
                  <a:txBody>
                    <a:bodyPr/>
                    <a:lstStyle/>
                    <a:p>
                      <a:pPr algn="ctr"/>
                      <a:r>
                        <a:rPr lang="en-GB" sz="1800" dirty="0">
                          <a:latin typeface="+mn-lt"/>
                        </a:rPr>
                        <a:t>Viral suppression </a:t>
                      </a:r>
                    </a:p>
                    <a:p>
                      <a:pPr algn="ctr"/>
                      <a:r>
                        <a:rPr lang="en-GB" sz="1800" dirty="0">
                          <a:latin typeface="+mn-lt"/>
                        </a:rPr>
                        <a:t>(48 weeks)</a:t>
                      </a:r>
                    </a:p>
                  </a:txBody>
                  <a:tcPr marL="121920" marR="121920"/>
                </a:tc>
                <a:tc>
                  <a:txBody>
                    <a:bodyPr/>
                    <a:lstStyle/>
                    <a:p>
                      <a:pPr algn="ctr"/>
                      <a:r>
                        <a:rPr lang="en-GB" sz="1800" b="1" dirty="0">
                          <a:latin typeface="+mn-lt"/>
                        </a:rPr>
                        <a:t>1</a:t>
                      </a:r>
                    </a:p>
                  </a:txBody>
                  <a:tcPr marL="121920" marR="121920"/>
                </a:tc>
                <a:tc>
                  <a:txBody>
                    <a:bodyPr/>
                    <a:lstStyle/>
                    <a:p>
                      <a:pPr algn="ctr"/>
                      <a:r>
                        <a:rPr lang="en-GB" sz="1800" dirty="0">
                          <a:latin typeface="+mn-lt"/>
                        </a:rPr>
                        <a:t>DTG better</a:t>
                      </a:r>
                    </a:p>
                  </a:txBody>
                  <a:tcPr marL="121920" marR="121920"/>
                </a:tc>
                <a:tc>
                  <a:txBody>
                    <a:bodyPr/>
                    <a:lstStyle/>
                    <a:p>
                      <a:pPr algn="ctr"/>
                      <a:r>
                        <a:rPr lang="en-US" sz="1800" b="1" i="0" u="none" strike="noStrike" baseline="0" dirty="0">
                          <a:solidFill>
                            <a:schemeClr val="tx1"/>
                          </a:solidFill>
                          <a:latin typeface="+mn-lt"/>
                        </a:rPr>
                        <a:t>2.11 </a:t>
                      </a:r>
                    </a:p>
                    <a:p>
                      <a:pPr algn="ctr"/>
                      <a:r>
                        <a:rPr lang="en-US" sz="1800" b="0" i="0" u="none" strike="noStrike" baseline="0" dirty="0">
                          <a:solidFill>
                            <a:schemeClr val="tx1"/>
                          </a:solidFill>
                          <a:latin typeface="+mn-lt"/>
                        </a:rPr>
                        <a:t>(1.45 to 3.21)</a:t>
                      </a:r>
                    </a:p>
                  </a:txBody>
                  <a:tcPr marL="121920" marR="121920"/>
                </a:tc>
                <a:tc>
                  <a:txBody>
                    <a:bodyPr/>
                    <a:lstStyle/>
                    <a:p>
                      <a:pPr algn="ctr"/>
                      <a:r>
                        <a:rPr lang="en-US" sz="1800" b="1" i="0" u="none" strike="noStrike" baseline="0" dirty="0">
                          <a:solidFill>
                            <a:schemeClr val="tx1"/>
                          </a:solidFill>
                          <a:latin typeface="+mn-lt"/>
                        </a:rPr>
                        <a:t>109 more per 1,000 </a:t>
                      </a:r>
                    </a:p>
                    <a:p>
                      <a:pPr algn="ctr"/>
                      <a:r>
                        <a:rPr lang="en-US" sz="1800" b="0" i="0" u="none" strike="noStrike" baseline="0" dirty="0">
                          <a:solidFill>
                            <a:schemeClr val="tx1"/>
                          </a:solidFill>
                          <a:latin typeface="+mn-lt"/>
                        </a:rPr>
                        <a:t>(from 54 more to 154 more) </a:t>
                      </a:r>
                    </a:p>
                  </a:txBody>
                  <a:tcPr marL="121920" marR="121920"/>
                </a:tc>
                <a:tc>
                  <a:txBody>
                    <a:bodyPr/>
                    <a:lstStyle/>
                    <a:p>
                      <a:pPr algn="ctr"/>
                      <a:r>
                        <a:rPr lang="en-GB" sz="1800" b="1" dirty="0">
                          <a:solidFill>
                            <a:schemeClr val="tx1"/>
                          </a:solidFill>
                          <a:latin typeface="+mn-lt"/>
                        </a:rPr>
                        <a:t>MODERATE</a:t>
                      </a:r>
                    </a:p>
                  </a:txBody>
                  <a:tcPr marL="121920" marR="121920">
                    <a:solidFill>
                      <a:schemeClr val="accent6">
                        <a:lumMod val="40000"/>
                        <a:lumOff val="60000"/>
                      </a:schemeClr>
                    </a:solidFill>
                  </a:tcPr>
                </a:tc>
                <a:extLst>
                  <a:ext uri="{0D108BD9-81ED-4DB2-BD59-A6C34878D82A}">
                    <a16:rowId xmlns:a16="http://schemas.microsoft.com/office/drawing/2014/main" val="10003"/>
                  </a:ext>
                </a:extLst>
              </a:tr>
              <a:tr h="9620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latin typeface="+mn-lt"/>
                        </a:rPr>
                        <a:t>Treatment</a:t>
                      </a:r>
                      <a:r>
                        <a:rPr lang="en-GB" sz="1800" baseline="0" dirty="0">
                          <a:latin typeface="+mn-lt"/>
                        </a:rPr>
                        <a:t> discontinuation (overall)</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mn-lt"/>
                        </a:rPr>
                        <a:t>1</a:t>
                      </a:r>
                    </a:p>
                  </a:txBody>
                  <a:tcPr marL="121920" marR="121920"/>
                </a:tc>
                <a:tc>
                  <a:txBody>
                    <a:bodyPr/>
                    <a:lstStyle/>
                    <a:p>
                      <a:pPr algn="ctr"/>
                      <a:r>
                        <a:rPr lang="en-GB" sz="1800" dirty="0">
                          <a:latin typeface="+mn-lt"/>
                        </a:rPr>
                        <a:t>DTG better</a:t>
                      </a:r>
                      <a:endParaRPr lang="en-GB" sz="1800" b="1" dirty="0">
                        <a:solidFill>
                          <a:srgbClr val="FFFF00"/>
                        </a:solidFill>
                        <a:latin typeface="+mn-lt"/>
                      </a:endParaRPr>
                    </a:p>
                  </a:txBody>
                  <a:tcPr marL="121920" marR="121920"/>
                </a:tc>
                <a:tc>
                  <a:txBody>
                    <a:bodyPr/>
                    <a:lstStyle/>
                    <a:p>
                      <a:pPr algn="ctr"/>
                      <a:r>
                        <a:rPr lang="en-US" sz="1800" b="1" i="0" u="none" strike="noStrike" baseline="0" dirty="0">
                          <a:solidFill>
                            <a:srgbClr val="000000"/>
                          </a:solidFill>
                          <a:latin typeface="+mn-lt"/>
                        </a:rPr>
                        <a:t>0.76 </a:t>
                      </a:r>
                    </a:p>
                    <a:p>
                      <a:pPr algn="ctr"/>
                      <a:r>
                        <a:rPr lang="en-US" sz="1800" b="0" i="0" u="none" strike="noStrike" baseline="0" dirty="0">
                          <a:solidFill>
                            <a:srgbClr val="000000"/>
                          </a:solidFill>
                          <a:latin typeface="+mn-lt"/>
                        </a:rPr>
                        <a:t>(0.44 to 1.3)</a:t>
                      </a:r>
                    </a:p>
                  </a:txBody>
                  <a:tcPr marL="121920" marR="121920"/>
                </a:tc>
                <a:tc>
                  <a:txBody>
                    <a:bodyPr/>
                    <a:lstStyle/>
                    <a:p>
                      <a:pPr algn="ctr"/>
                      <a:r>
                        <a:rPr lang="en-US" sz="1800" b="1" i="0" u="none" strike="noStrike" baseline="0" dirty="0">
                          <a:solidFill>
                            <a:srgbClr val="000000"/>
                          </a:solidFill>
                          <a:latin typeface="+mn-lt"/>
                        </a:rPr>
                        <a:t>26 fewer per 1,000 </a:t>
                      </a:r>
                    </a:p>
                    <a:p>
                      <a:pPr algn="ctr"/>
                      <a:r>
                        <a:rPr lang="en-US" sz="1800" b="0" i="0" u="none" strike="noStrike" baseline="0" dirty="0">
                          <a:solidFill>
                            <a:srgbClr val="000000"/>
                          </a:solidFill>
                          <a:latin typeface="+mn-lt"/>
                        </a:rPr>
                        <a:t>(from 45 fewer to 2 fewer) </a:t>
                      </a:r>
                    </a:p>
                  </a:txBody>
                  <a:tcPr marL="121920" marR="1219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mn-lt"/>
                          <a:ea typeface="+mn-ea"/>
                          <a:cs typeface="+mn-cs"/>
                        </a:rPr>
                        <a:t>MODERATE</a:t>
                      </a:r>
                    </a:p>
                  </a:txBody>
                  <a:tcPr marL="121920" marR="121920">
                    <a:solidFill>
                      <a:schemeClr val="accent6">
                        <a:lumMod val="40000"/>
                        <a:lumOff val="60000"/>
                      </a:schemeClr>
                    </a:solidFill>
                  </a:tcPr>
                </a:tc>
                <a:extLst>
                  <a:ext uri="{0D108BD9-81ED-4DB2-BD59-A6C34878D82A}">
                    <a16:rowId xmlns:a16="http://schemas.microsoft.com/office/drawing/2014/main" val="10004"/>
                  </a:ext>
                </a:extLst>
              </a:tr>
              <a:tr h="6964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latin typeface="+mn-lt"/>
                        </a:rPr>
                        <a:t>Treatment</a:t>
                      </a:r>
                      <a:r>
                        <a:rPr lang="en-GB" sz="1800" baseline="0" dirty="0">
                          <a:latin typeface="+mn-lt"/>
                        </a:rPr>
                        <a:t> related adverse events</a:t>
                      </a:r>
                      <a:endParaRPr lang="en-GB" sz="1800" b="1" dirty="0">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mn-lt"/>
                        </a:rPr>
                        <a:t>1</a:t>
                      </a:r>
                    </a:p>
                  </a:txBody>
                  <a:tcPr marL="121920" marR="121920"/>
                </a:tc>
                <a:tc>
                  <a:txBody>
                    <a:bodyPr/>
                    <a:lstStyle/>
                    <a:p>
                      <a:pPr algn="ctr"/>
                      <a:r>
                        <a:rPr lang="en-GB" sz="1800" dirty="0">
                          <a:latin typeface="+mn-lt"/>
                        </a:rPr>
                        <a:t>DTG better</a:t>
                      </a:r>
                      <a:endParaRPr lang="en-GB" sz="1800" b="1" dirty="0">
                        <a:solidFill>
                          <a:srgbClr val="FFFF00"/>
                        </a:solidFill>
                        <a:latin typeface="+mn-lt"/>
                      </a:endParaRPr>
                    </a:p>
                  </a:txBody>
                  <a:tcPr marL="121920" marR="121920"/>
                </a:tc>
                <a:tc>
                  <a:txBody>
                    <a:bodyPr/>
                    <a:lstStyle/>
                    <a:p>
                      <a:pPr algn="ctr"/>
                      <a:r>
                        <a:rPr lang="en-US" sz="1800" b="1" i="0" u="none" strike="noStrike" baseline="0" dirty="0">
                          <a:solidFill>
                            <a:srgbClr val="000000"/>
                          </a:solidFill>
                          <a:latin typeface="+mn-lt"/>
                        </a:rPr>
                        <a:t>0.31 </a:t>
                      </a:r>
                    </a:p>
                    <a:p>
                      <a:pPr algn="ctr"/>
                      <a:r>
                        <a:rPr lang="en-US" sz="1800" b="0" i="0" u="none" strike="noStrike" baseline="0" dirty="0">
                          <a:solidFill>
                            <a:srgbClr val="000000"/>
                          </a:solidFill>
                          <a:latin typeface="+mn-lt"/>
                        </a:rPr>
                        <a:t>(0.21 to 0.45</a:t>
                      </a:r>
                    </a:p>
                  </a:txBody>
                  <a:tcPr marL="121920" marR="121920"/>
                </a:tc>
                <a:tc>
                  <a:txBody>
                    <a:bodyPr/>
                    <a:lstStyle/>
                    <a:p>
                      <a:pPr algn="ctr"/>
                      <a:r>
                        <a:rPr lang="en-US" sz="1800" b="1" i="0" u="none" strike="noStrike" baseline="0" dirty="0">
                          <a:solidFill>
                            <a:srgbClr val="000000"/>
                          </a:solidFill>
                          <a:latin typeface="+mn-lt"/>
                        </a:rPr>
                        <a:t>47 fewer per 1,000 </a:t>
                      </a:r>
                    </a:p>
                    <a:p>
                      <a:pPr algn="ctr"/>
                      <a:r>
                        <a:rPr lang="en-US" sz="1800" b="0" i="0" u="none" strike="noStrike" baseline="0" dirty="0">
                          <a:solidFill>
                            <a:srgbClr val="000000"/>
                          </a:solidFill>
                          <a:latin typeface="+mn-lt"/>
                        </a:rPr>
                        <a:t>(from 66 fewer to 31 fewer) </a:t>
                      </a:r>
                    </a:p>
                  </a:txBody>
                  <a:tcPr marL="121920" marR="1219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mn-lt"/>
                          <a:ea typeface="+mn-ea"/>
                          <a:cs typeface="+mn-cs"/>
                        </a:rPr>
                        <a:t>LOW</a:t>
                      </a:r>
                    </a:p>
                  </a:txBody>
                  <a:tcPr marL="121920" marR="121920">
                    <a:solidFill>
                      <a:srgbClr val="FFC000"/>
                    </a:solidFill>
                  </a:tcPr>
                </a:tc>
                <a:extLst>
                  <a:ext uri="{0D108BD9-81ED-4DB2-BD59-A6C34878D82A}">
                    <a16:rowId xmlns:a16="http://schemas.microsoft.com/office/drawing/2014/main" val="10005"/>
                  </a:ext>
                </a:extLst>
              </a:tr>
            </a:tbl>
          </a:graphicData>
        </a:graphic>
      </p:graphicFrame>
      <p:sp>
        <p:nvSpPr>
          <p:cNvPr id="10" name="TextBox 9"/>
          <p:cNvSpPr txBox="1"/>
          <p:nvPr/>
        </p:nvSpPr>
        <p:spPr>
          <a:xfrm>
            <a:off x="398807" y="6612280"/>
            <a:ext cx="5423925" cy="245720"/>
          </a:xfrm>
          <a:prstGeom prst="rect">
            <a:avLst/>
          </a:prstGeom>
          <a:noFill/>
        </p:spPr>
        <p:txBody>
          <a:bodyPr wrap="square" lIns="90944" tIns="45472" rIns="90944" bIns="45472" rtlCol="0">
            <a:spAutoFit/>
          </a:bodyPr>
          <a:lstStyle/>
          <a:p>
            <a:pPr defTabSz="913593"/>
            <a:r>
              <a:rPr lang="en-GB" sz="1000" i="1" dirty="0">
                <a:solidFill>
                  <a:prstClr val="black"/>
                </a:solidFill>
                <a:latin typeface="Arial" charset="0"/>
              </a:rPr>
              <a:t>Reference: Steve Kanters, For WHO ARV GDG, 16-18 May 2018</a:t>
            </a:r>
          </a:p>
        </p:txBody>
      </p:sp>
      <p:sp>
        <p:nvSpPr>
          <p:cNvPr id="3" name="Rectangle 2"/>
          <p:cNvSpPr/>
          <p:nvPr/>
        </p:nvSpPr>
        <p:spPr>
          <a:xfrm>
            <a:off x="35170" y="2760785"/>
            <a:ext cx="12045462" cy="2286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63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84" y="236483"/>
            <a:ext cx="11487440" cy="1547960"/>
          </a:xfrm>
        </p:spPr>
        <p:txBody>
          <a:bodyPr>
            <a:normAutofit fontScale="90000"/>
          </a:bodyPr>
          <a:lstStyle/>
          <a:p>
            <a:pPr algn="ctr"/>
            <a:r>
              <a:rPr lang="en-GB" sz="4000" b="1" dirty="0">
                <a:solidFill>
                  <a:srgbClr val="0070C0"/>
                </a:solidFill>
              </a:rPr>
              <a:t>Preferred and alternative second-line ART regimens for adults, and adolescents  (including pregnant / breastfeeding women)</a:t>
            </a:r>
            <a:endParaRPr lang="en-US" dirty="0">
              <a:solidFill>
                <a:srgbClr val="0070C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97222354"/>
              </p:ext>
            </p:extLst>
          </p:nvPr>
        </p:nvGraphicFramePr>
        <p:xfrm>
          <a:off x="346841" y="1860334"/>
          <a:ext cx="11556126" cy="3003189"/>
        </p:xfrm>
        <a:graphic>
          <a:graphicData uri="http://schemas.openxmlformats.org/drawingml/2006/table">
            <a:tbl>
              <a:tblPr firstRow="1" firstCol="1" bandRow="1" bandCol="1">
                <a:tableStyleId>{B301B821-A1FF-4177-AEE7-76D212191A09}</a:tableStyleId>
              </a:tblPr>
              <a:tblGrid>
                <a:gridCol w="1843882">
                  <a:extLst>
                    <a:ext uri="{9D8B030D-6E8A-4147-A177-3AD203B41FA5}">
                      <a16:colId xmlns:a16="http://schemas.microsoft.com/office/drawing/2014/main" val="20000"/>
                    </a:ext>
                  </a:extLst>
                </a:gridCol>
                <a:gridCol w="3159266">
                  <a:extLst>
                    <a:ext uri="{9D8B030D-6E8A-4147-A177-3AD203B41FA5}">
                      <a16:colId xmlns:a16="http://schemas.microsoft.com/office/drawing/2014/main" val="20001"/>
                    </a:ext>
                  </a:extLst>
                </a:gridCol>
                <a:gridCol w="3393855">
                  <a:extLst>
                    <a:ext uri="{9D8B030D-6E8A-4147-A177-3AD203B41FA5}">
                      <a16:colId xmlns:a16="http://schemas.microsoft.com/office/drawing/2014/main" val="20002"/>
                    </a:ext>
                  </a:extLst>
                </a:gridCol>
                <a:gridCol w="3159123">
                  <a:extLst>
                    <a:ext uri="{9D8B030D-6E8A-4147-A177-3AD203B41FA5}">
                      <a16:colId xmlns:a16="http://schemas.microsoft.com/office/drawing/2014/main" val="20003"/>
                    </a:ext>
                  </a:extLst>
                </a:gridCol>
              </a:tblGrid>
              <a:tr h="837237">
                <a:tc>
                  <a:txBody>
                    <a:bodyPr/>
                    <a:lstStyle/>
                    <a:p>
                      <a:pPr algn="ctr">
                        <a:lnSpc>
                          <a:spcPct val="115000"/>
                        </a:lnSpc>
                        <a:spcAft>
                          <a:spcPts val="1000"/>
                        </a:spcAft>
                      </a:pPr>
                      <a:r>
                        <a:rPr lang="en-GB" sz="2400" dirty="0">
                          <a:effectLst/>
                        </a:rPr>
                        <a:t>Population</a:t>
                      </a:r>
                      <a:endParaRPr lang="en-US" sz="2400" dirty="0">
                        <a:effectLst/>
                        <a:latin typeface="Cambria"/>
                        <a:ea typeface="MS Mincho"/>
                        <a:cs typeface="Times New Roman"/>
                      </a:endParaRPr>
                    </a:p>
                  </a:txBody>
                  <a:tcPr marL="68580" marR="68580" marT="0" marB="0"/>
                </a:tc>
                <a:tc>
                  <a:txBody>
                    <a:bodyPr/>
                    <a:lstStyle/>
                    <a:p>
                      <a:pPr algn="ctr">
                        <a:lnSpc>
                          <a:spcPct val="115000"/>
                        </a:lnSpc>
                        <a:spcAft>
                          <a:spcPts val="1000"/>
                        </a:spcAft>
                      </a:pPr>
                      <a:r>
                        <a:rPr lang="en-GB" sz="2400" dirty="0">
                          <a:effectLst/>
                        </a:rPr>
                        <a:t>Failing first-line              regimen</a:t>
                      </a:r>
                      <a:endParaRPr lang="en-US" sz="2400" dirty="0">
                        <a:effectLst/>
                        <a:latin typeface="Cambria"/>
                        <a:ea typeface="MS Mincho"/>
                        <a:cs typeface="Times New Roman"/>
                      </a:endParaRPr>
                    </a:p>
                  </a:txBody>
                  <a:tcPr marL="68580" marR="68580" marT="0" marB="0"/>
                </a:tc>
                <a:tc>
                  <a:txBody>
                    <a:bodyPr/>
                    <a:lstStyle/>
                    <a:p>
                      <a:pPr algn="ctr">
                        <a:lnSpc>
                          <a:spcPct val="115000"/>
                        </a:lnSpc>
                        <a:spcAft>
                          <a:spcPts val="1000"/>
                        </a:spcAft>
                      </a:pPr>
                      <a:r>
                        <a:rPr lang="en-GB" sz="2400" dirty="0">
                          <a:effectLst/>
                        </a:rPr>
                        <a:t>Preferred second-line </a:t>
                      </a:r>
                      <a:r>
                        <a:rPr lang="en-GB" sz="2400" baseline="0" dirty="0">
                          <a:effectLst/>
                        </a:rPr>
                        <a:t>       </a:t>
                      </a:r>
                      <a:r>
                        <a:rPr lang="en-GB" sz="2400" dirty="0">
                          <a:effectLst/>
                        </a:rPr>
                        <a:t>regimen</a:t>
                      </a:r>
                      <a:endParaRPr lang="en-US" sz="2400" dirty="0">
                        <a:effectLst/>
                        <a:latin typeface="Cambria"/>
                        <a:ea typeface="MS Mincho"/>
                        <a:cs typeface="Times New Roman"/>
                      </a:endParaRPr>
                    </a:p>
                  </a:txBody>
                  <a:tcPr marL="68580" marR="68580" marT="0" marB="0"/>
                </a:tc>
                <a:tc>
                  <a:txBody>
                    <a:bodyPr/>
                    <a:lstStyle/>
                    <a:p>
                      <a:pPr algn="ctr">
                        <a:lnSpc>
                          <a:spcPct val="115000"/>
                        </a:lnSpc>
                        <a:spcAft>
                          <a:spcPts val="1000"/>
                        </a:spcAft>
                      </a:pPr>
                      <a:r>
                        <a:rPr lang="en-GB" sz="2400" dirty="0">
                          <a:effectLst/>
                        </a:rPr>
                        <a:t>Alternative second-line regimens</a:t>
                      </a:r>
                      <a:endParaRPr lang="en-US" sz="2400" dirty="0">
                        <a:effectLst/>
                        <a:latin typeface="Cambria"/>
                        <a:ea typeface="MS Mincho"/>
                        <a:cs typeface="Times New Roman"/>
                      </a:endParaRPr>
                    </a:p>
                  </a:txBody>
                  <a:tcPr marL="68580" marR="68580" marT="0" marB="0"/>
                </a:tc>
                <a:extLst>
                  <a:ext uri="{0D108BD9-81ED-4DB2-BD59-A6C34878D82A}">
                    <a16:rowId xmlns:a16="http://schemas.microsoft.com/office/drawing/2014/main" val="10000"/>
                  </a:ext>
                </a:extLst>
              </a:tr>
              <a:tr h="837237">
                <a:tc rowSpan="2">
                  <a:txBody>
                    <a:bodyPr/>
                    <a:lstStyle/>
                    <a:p>
                      <a:pPr>
                        <a:lnSpc>
                          <a:spcPct val="115000"/>
                        </a:lnSpc>
                        <a:spcAft>
                          <a:spcPts val="1000"/>
                        </a:spcAft>
                      </a:pPr>
                      <a:r>
                        <a:rPr lang="en-GB" sz="2400" dirty="0">
                          <a:effectLst/>
                        </a:rPr>
                        <a:t>Adults and adolescents </a:t>
                      </a:r>
                      <a:endParaRPr lang="en-US" sz="2400" dirty="0">
                        <a:effectLst/>
                        <a:latin typeface="Cambria"/>
                        <a:ea typeface="MS Mincho"/>
                        <a:cs typeface="Times New Roman"/>
                      </a:endParaRPr>
                    </a:p>
                  </a:txBody>
                  <a:tcPr marL="68580" marR="68580" marT="0" marB="0" anchor="ctr"/>
                </a:tc>
                <a:tc>
                  <a:txBody>
                    <a:bodyPr/>
                    <a:lstStyle/>
                    <a:p>
                      <a:pPr algn="ctr">
                        <a:lnSpc>
                          <a:spcPct val="115000"/>
                        </a:lnSpc>
                        <a:spcAft>
                          <a:spcPts val="1000"/>
                        </a:spcAft>
                      </a:pPr>
                      <a:r>
                        <a:rPr lang="en-GB" sz="2400" dirty="0">
                          <a:effectLst/>
                        </a:rPr>
                        <a:t>2 NRTIs + </a:t>
                      </a:r>
                      <a:r>
                        <a:rPr lang="en-GB" sz="2400" b="1" dirty="0" err="1">
                          <a:solidFill>
                            <a:srgbClr val="C00000"/>
                          </a:solidFill>
                          <a:effectLst/>
                        </a:rPr>
                        <a:t>DTG</a:t>
                      </a:r>
                      <a:r>
                        <a:rPr lang="en-GB" sz="2400" baseline="30000" dirty="0" err="1">
                          <a:effectLst/>
                        </a:rPr>
                        <a:t>a</a:t>
                      </a:r>
                      <a:endParaRPr lang="en-US" sz="2400" dirty="0">
                        <a:effectLst/>
                        <a:latin typeface="Cambria"/>
                        <a:ea typeface="MS Mincho"/>
                        <a:cs typeface="Times New Roman"/>
                      </a:endParaRPr>
                    </a:p>
                  </a:txBody>
                  <a:tcPr marL="68580" marR="68580" marT="0" marB="0" anchor="ctr"/>
                </a:tc>
                <a:tc>
                  <a:txBody>
                    <a:bodyPr/>
                    <a:lstStyle/>
                    <a:p>
                      <a:pPr algn="ctr">
                        <a:lnSpc>
                          <a:spcPct val="115000"/>
                        </a:lnSpc>
                        <a:spcAft>
                          <a:spcPts val="1000"/>
                        </a:spcAft>
                      </a:pPr>
                      <a:r>
                        <a:rPr lang="en-GB" sz="2400" dirty="0">
                          <a:effectLst/>
                        </a:rPr>
                        <a:t>2 </a:t>
                      </a:r>
                      <a:r>
                        <a:rPr lang="en-GB" sz="2400" dirty="0" err="1">
                          <a:effectLst/>
                        </a:rPr>
                        <a:t>NRTIs</a:t>
                      </a:r>
                      <a:r>
                        <a:rPr lang="en-GB" sz="2400" baseline="30000" dirty="0" err="1">
                          <a:effectLst/>
                        </a:rPr>
                        <a:t>b</a:t>
                      </a:r>
                      <a:r>
                        <a:rPr lang="en-GB" sz="2400" dirty="0">
                          <a:effectLst/>
                        </a:rPr>
                        <a:t> + (ATV/r or LPV/r)</a:t>
                      </a:r>
                      <a:endParaRPr lang="en-US" sz="2400" dirty="0">
                        <a:effectLst/>
                        <a:latin typeface="Cambria"/>
                        <a:ea typeface="MS Mincho"/>
                        <a:cs typeface="Times New Roman"/>
                      </a:endParaRPr>
                    </a:p>
                  </a:txBody>
                  <a:tcPr marL="68580" marR="68580" marT="0" marB="0" anchor="ctr"/>
                </a:tc>
                <a:tc>
                  <a:txBody>
                    <a:bodyPr/>
                    <a:lstStyle/>
                    <a:p>
                      <a:pPr algn="ctr">
                        <a:lnSpc>
                          <a:spcPct val="115000"/>
                        </a:lnSpc>
                        <a:spcAft>
                          <a:spcPts val="1000"/>
                        </a:spcAft>
                      </a:pPr>
                      <a:r>
                        <a:rPr lang="en-GB" sz="2400" dirty="0">
                          <a:effectLst/>
                        </a:rPr>
                        <a:t>2 </a:t>
                      </a:r>
                      <a:r>
                        <a:rPr lang="en-GB" sz="2400" dirty="0" err="1">
                          <a:effectLst/>
                        </a:rPr>
                        <a:t>NRTIs</a:t>
                      </a:r>
                      <a:r>
                        <a:rPr lang="en-GB" sz="2400" baseline="30000" dirty="0" err="1">
                          <a:effectLst/>
                        </a:rPr>
                        <a:t>b</a:t>
                      </a:r>
                      <a:r>
                        <a:rPr lang="en-GB" sz="2400" dirty="0">
                          <a:effectLst/>
                        </a:rPr>
                        <a:t> + DRV/</a:t>
                      </a:r>
                      <a:r>
                        <a:rPr lang="en-GB" sz="2400" dirty="0" err="1">
                          <a:effectLst/>
                        </a:rPr>
                        <a:t>r</a:t>
                      </a:r>
                      <a:r>
                        <a:rPr lang="en-GB" sz="2400" baseline="30000" dirty="0" err="1">
                          <a:effectLst/>
                        </a:rPr>
                        <a:t>b,c</a:t>
                      </a:r>
                      <a:endParaRPr lang="en-US" sz="2400" dirty="0">
                        <a:effectLst/>
                        <a:latin typeface="Cambria"/>
                        <a:ea typeface="MS Mincho"/>
                        <a:cs typeface="Times New Roman"/>
                      </a:endParaRPr>
                    </a:p>
                  </a:txBody>
                  <a:tcPr marL="68580" marR="68580" marT="0" marB="0" anchor="ctr"/>
                </a:tc>
                <a:extLst>
                  <a:ext uri="{0D108BD9-81ED-4DB2-BD59-A6C34878D82A}">
                    <a16:rowId xmlns:a16="http://schemas.microsoft.com/office/drawing/2014/main" val="10001"/>
                  </a:ext>
                </a:extLst>
              </a:tr>
              <a:tr h="1328715">
                <a:tc vMerge="1">
                  <a:txBody>
                    <a:bodyPr/>
                    <a:lstStyle/>
                    <a:p>
                      <a:endParaRPr lang="en-US"/>
                    </a:p>
                  </a:txBody>
                  <a:tcPr/>
                </a:tc>
                <a:tc>
                  <a:txBody>
                    <a:bodyPr/>
                    <a:lstStyle/>
                    <a:p>
                      <a:pPr algn="ctr">
                        <a:lnSpc>
                          <a:spcPct val="115000"/>
                        </a:lnSpc>
                        <a:spcAft>
                          <a:spcPts val="1000"/>
                        </a:spcAft>
                      </a:pPr>
                      <a:r>
                        <a:rPr lang="en-GB" sz="2400" dirty="0">
                          <a:effectLst/>
                        </a:rPr>
                        <a:t>2 </a:t>
                      </a:r>
                      <a:r>
                        <a:rPr lang="en-GB" sz="2400" dirty="0" err="1">
                          <a:effectLst/>
                        </a:rPr>
                        <a:t>NRTIs</a:t>
                      </a:r>
                      <a:r>
                        <a:rPr lang="en-GB" sz="2400" baseline="30000" dirty="0" err="1">
                          <a:effectLst/>
                        </a:rPr>
                        <a:t>b</a:t>
                      </a:r>
                      <a:r>
                        <a:rPr lang="en-GB" sz="2400" dirty="0">
                          <a:effectLst/>
                        </a:rPr>
                        <a:t> + EFV (or NVP)</a:t>
                      </a:r>
                      <a:endParaRPr lang="en-US" sz="2400" dirty="0">
                        <a:effectLst/>
                        <a:latin typeface="Cambria"/>
                        <a:ea typeface="MS Mincho"/>
                        <a:cs typeface="Times New Roman"/>
                      </a:endParaRPr>
                    </a:p>
                  </a:txBody>
                  <a:tcPr marL="68580" marR="68580" marT="0" marB="0" anchor="ctr"/>
                </a:tc>
                <a:tc>
                  <a:txBody>
                    <a:bodyPr/>
                    <a:lstStyle/>
                    <a:p>
                      <a:pPr algn="ctr">
                        <a:lnSpc>
                          <a:spcPct val="115000"/>
                        </a:lnSpc>
                        <a:spcAft>
                          <a:spcPts val="1000"/>
                        </a:spcAft>
                      </a:pPr>
                      <a:r>
                        <a:rPr lang="en-GB" sz="2400" dirty="0">
                          <a:effectLst/>
                        </a:rPr>
                        <a:t>2 </a:t>
                      </a:r>
                      <a:r>
                        <a:rPr lang="en-GB" sz="2400" dirty="0" err="1">
                          <a:effectLst/>
                        </a:rPr>
                        <a:t>NRTIs</a:t>
                      </a:r>
                      <a:r>
                        <a:rPr lang="en-GB" sz="2400" baseline="30000" dirty="0" err="1">
                          <a:effectLst/>
                        </a:rPr>
                        <a:t>b</a:t>
                      </a:r>
                      <a:r>
                        <a:rPr lang="en-GB" sz="2400" dirty="0">
                          <a:effectLst/>
                        </a:rPr>
                        <a:t> + </a:t>
                      </a:r>
                      <a:r>
                        <a:rPr lang="en-GB" sz="2400" b="1" dirty="0">
                          <a:solidFill>
                            <a:srgbClr val="C00000"/>
                          </a:solidFill>
                          <a:effectLst/>
                        </a:rPr>
                        <a:t>DTG</a:t>
                      </a:r>
                      <a:r>
                        <a:rPr lang="en-GB" sz="2400" dirty="0">
                          <a:effectLst/>
                        </a:rPr>
                        <a:t> </a:t>
                      </a:r>
                      <a:r>
                        <a:rPr lang="en-GB" sz="2400" baseline="30000" dirty="0" err="1">
                          <a:effectLst/>
                        </a:rPr>
                        <a:t>a,b</a:t>
                      </a:r>
                      <a:endParaRPr lang="en-US" sz="2400" dirty="0">
                        <a:effectLst/>
                        <a:latin typeface="Cambria"/>
                        <a:ea typeface="MS Mincho"/>
                        <a:cs typeface="Times New Roman"/>
                      </a:endParaRPr>
                    </a:p>
                  </a:txBody>
                  <a:tcPr marL="68580" marR="68580" marT="0" marB="0" anchor="ctr">
                    <a:solidFill>
                      <a:schemeClr val="accent3">
                        <a:lumMod val="20000"/>
                        <a:lumOff val="80000"/>
                      </a:schemeClr>
                    </a:solidFill>
                  </a:tcPr>
                </a:tc>
                <a:tc>
                  <a:txBody>
                    <a:bodyPr/>
                    <a:lstStyle/>
                    <a:p>
                      <a:pPr algn="ctr">
                        <a:lnSpc>
                          <a:spcPct val="115000"/>
                        </a:lnSpc>
                        <a:spcAft>
                          <a:spcPts val="1000"/>
                        </a:spcAft>
                      </a:pPr>
                      <a:r>
                        <a:rPr lang="en-GB" sz="2400" dirty="0">
                          <a:effectLst/>
                        </a:rPr>
                        <a:t>2  </a:t>
                      </a:r>
                      <a:r>
                        <a:rPr lang="en-GB" sz="2400" dirty="0" err="1">
                          <a:effectLst/>
                        </a:rPr>
                        <a:t>NRTIs</a:t>
                      </a:r>
                      <a:r>
                        <a:rPr lang="en-GB" sz="2400" baseline="30000" dirty="0" err="1">
                          <a:effectLst/>
                        </a:rPr>
                        <a:t>b</a:t>
                      </a:r>
                      <a:r>
                        <a:rPr lang="en-GB" sz="2400" dirty="0">
                          <a:effectLst/>
                        </a:rPr>
                        <a:t> + (ATV/r or LPV/r or DRV/</a:t>
                      </a:r>
                      <a:r>
                        <a:rPr lang="en-GB" sz="2400" dirty="0" err="1">
                          <a:effectLst/>
                        </a:rPr>
                        <a:t>r</a:t>
                      </a:r>
                      <a:r>
                        <a:rPr lang="en-GB" sz="2400" baseline="30000" dirty="0" err="1">
                          <a:effectLst/>
                        </a:rPr>
                        <a:t>c,d</a:t>
                      </a:r>
                      <a:r>
                        <a:rPr lang="en-GB" sz="2400" dirty="0">
                          <a:effectLst/>
                        </a:rPr>
                        <a:t>)</a:t>
                      </a:r>
                      <a:endParaRPr lang="en-US" sz="2400" dirty="0">
                        <a:effectLst/>
                        <a:latin typeface="Cambria"/>
                        <a:ea typeface="MS Mincho"/>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
        <p:nvSpPr>
          <p:cNvPr id="5" name="Rectangle 4"/>
          <p:cNvSpPr/>
          <p:nvPr/>
        </p:nvSpPr>
        <p:spPr>
          <a:xfrm>
            <a:off x="346841" y="5218388"/>
            <a:ext cx="10266730" cy="1384993"/>
          </a:xfrm>
          <a:prstGeom prst="rect">
            <a:avLst/>
          </a:prstGeom>
        </p:spPr>
        <p:txBody>
          <a:bodyPr wrap="square" lIns="91438" tIns="45719" rIns="91438" bIns="45719">
            <a:spAutoFit/>
          </a:bodyPr>
          <a:lstStyle/>
          <a:p>
            <a:r>
              <a:rPr lang="en-GB" sz="1400" baseline="30000" dirty="0">
                <a:solidFill>
                  <a:prstClr val="black"/>
                </a:solidFill>
              </a:rPr>
              <a:t>a </a:t>
            </a:r>
            <a:r>
              <a:rPr lang="en-GB" sz="1400" dirty="0">
                <a:solidFill>
                  <a:prstClr val="black"/>
                </a:solidFill>
              </a:rPr>
              <a:t>DTG can be offered to women receiving </a:t>
            </a:r>
            <a:r>
              <a:rPr lang="en-GB" sz="1400" b="1" dirty="0">
                <a:solidFill>
                  <a:srgbClr val="C00000"/>
                </a:solidFill>
              </a:rPr>
              <a:t>reliable contraception and who are fully informed of the benefits and risks, including the potential risk of neural tube defects </a:t>
            </a:r>
            <a:r>
              <a:rPr lang="en-GB" sz="1400" dirty="0">
                <a:solidFill>
                  <a:prstClr val="black"/>
                </a:solidFill>
              </a:rPr>
              <a:t>(see Box 1 and the section on safety concern about DTG for women and adolescent girls of childbearing potential).</a:t>
            </a:r>
            <a:endParaRPr lang="en-US" sz="1400" dirty="0">
              <a:solidFill>
                <a:prstClr val="black"/>
              </a:solidFill>
            </a:endParaRPr>
          </a:p>
          <a:p>
            <a:r>
              <a:rPr lang="en-GB" sz="1400" b="1" baseline="30000" dirty="0">
                <a:solidFill>
                  <a:prstClr val="black"/>
                </a:solidFill>
              </a:rPr>
              <a:t>b </a:t>
            </a:r>
            <a:r>
              <a:rPr lang="en-GB" sz="1400" b="1" dirty="0">
                <a:solidFill>
                  <a:prstClr val="black"/>
                </a:solidFill>
              </a:rPr>
              <a:t>If ABC + 3TC or TDF + 3TC (or FTC) was used in the failing first-line regimen, AZT + 3TC should be used in second-line ART and vice versa</a:t>
            </a:r>
            <a:r>
              <a:rPr lang="en-GB" sz="1400" dirty="0">
                <a:solidFill>
                  <a:prstClr val="black"/>
                </a:solidFill>
              </a:rPr>
              <a:t>.</a:t>
            </a:r>
            <a:endParaRPr lang="en-US" sz="1400" dirty="0">
              <a:solidFill>
                <a:prstClr val="black"/>
              </a:solidFill>
            </a:endParaRPr>
          </a:p>
          <a:p>
            <a:r>
              <a:rPr lang="en-GB" sz="1400" baseline="30000" dirty="0">
                <a:solidFill>
                  <a:prstClr val="black"/>
                </a:solidFill>
              </a:rPr>
              <a:t>c </a:t>
            </a:r>
            <a:r>
              <a:rPr lang="en-GB" sz="1400" dirty="0">
                <a:solidFill>
                  <a:prstClr val="black"/>
                </a:solidFill>
              </a:rPr>
              <a:t>RAL + LPV/r can be used as an alternative second-line regimen for adults and adolescents.</a:t>
            </a:r>
            <a:endParaRPr lang="en-US" sz="1400" dirty="0">
              <a:solidFill>
                <a:prstClr val="black"/>
              </a:solidFill>
            </a:endParaRPr>
          </a:p>
          <a:p>
            <a:r>
              <a:rPr lang="en-GB" sz="1400" baseline="30000" dirty="0">
                <a:solidFill>
                  <a:prstClr val="black"/>
                </a:solidFill>
              </a:rPr>
              <a:t>d </a:t>
            </a:r>
            <a:r>
              <a:rPr lang="en-GB" sz="1400" dirty="0">
                <a:solidFill>
                  <a:prstClr val="black"/>
                </a:solidFill>
              </a:rPr>
              <a:t>DRV/r can be used as an alternative PI option.</a:t>
            </a:r>
            <a:endParaRPr lang="en-US" sz="1400" dirty="0">
              <a:solidFill>
                <a:prstClr val="black"/>
              </a:solidFill>
            </a:endParaRPr>
          </a:p>
        </p:txBody>
      </p:sp>
    </p:spTree>
    <p:extLst>
      <p:ext uri="{BB962C8B-B14F-4D97-AF65-F5344CB8AC3E}">
        <p14:creationId xmlns:p14="http://schemas.microsoft.com/office/powerpoint/2010/main" val="956963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138" y="140672"/>
            <a:ext cx="11306909" cy="808892"/>
          </a:xfrm>
        </p:spPr>
        <p:txBody>
          <a:bodyPr>
            <a:normAutofit/>
          </a:bodyPr>
          <a:lstStyle/>
          <a:p>
            <a:r>
              <a:rPr lang="en-GB" sz="4000" b="1" dirty="0">
                <a:solidFill>
                  <a:srgbClr val="0070C0"/>
                </a:solidFill>
              </a:rPr>
              <a:t>PEP recommendation</a:t>
            </a:r>
            <a:endParaRPr lang="en-US" sz="4000" b="1" dirty="0">
              <a:solidFill>
                <a:srgbClr val="0070C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0266" y="861228"/>
            <a:ext cx="8704991" cy="599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1977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1734" y="305988"/>
            <a:ext cx="6027000" cy="2701697"/>
          </a:xfrm>
        </p:spPr>
        <p:txBody>
          <a:bodyPr>
            <a:noAutofit/>
          </a:bodyPr>
          <a:lstStyle/>
          <a:p>
            <a:pPr marL="0" indent="0">
              <a:buNone/>
            </a:pPr>
            <a:r>
              <a:rPr lang="en-US" dirty="0"/>
              <a:t>Programs should strengthen the </a:t>
            </a:r>
            <a:r>
              <a:rPr lang="en-US" b="1" dirty="0">
                <a:solidFill>
                  <a:srgbClr val="0070C0"/>
                </a:solidFill>
              </a:rPr>
              <a:t>integration of sexual and reproductive health services within HIV treatment </a:t>
            </a:r>
            <a:r>
              <a:rPr lang="en-US" dirty="0"/>
              <a:t>programs to ensure reliable and consistent access to contraception for women and adolescent girls living with HIV.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43" y="1475150"/>
            <a:ext cx="5092261" cy="3753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497" y="3168741"/>
            <a:ext cx="4181475" cy="3009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20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9" y="65577"/>
            <a:ext cx="10565532" cy="974947"/>
          </a:xfrm>
        </p:spPr>
        <p:txBody>
          <a:bodyPr>
            <a:normAutofit/>
          </a:bodyPr>
          <a:lstStyle/>
          <a:p>
            <a:r>
              <a:rPr lang="en-GB" sz="4000" b="1" dirty="0">
                <a:solidFill>
                  <a:srgbClr val="0070C0"/>
                </a:solidFill>
              </a:rPr>
              <a:t>Conclusions</a:t>
            </a:r>
            <a:endParaRPr lang="en-US" sz="4000" b="1" dirty="0">
              <a:solidFill>
                <a:srgbClr val="0070C0"/>
              </a:solidFill>
            </a:endParaRPr>
          </a:p>
        </p:txBody>
      </p:sp>
      <p:sp>
        <p:nvSpPr>
          <p:cNvPr id="3" name="Content Placeholder 2"/>
          <p:cNvSpPr>
            <a:spLocks noGrp="1"/>
          </p:cNvSpPr>
          <p:nvPr>
            <p:ph idx="1"/>
          </p:nvPr>
        </p:nvSpPr>
        <p:spPr>
          <a:xfrm>
            <a:off x="567564" y="1087821"/>
            <a:ext cx="10830911" cy="5202620"/>
          </a:xfrm>
        </p:spPr>
        <p:txBody>
          <a:bodyPr>
            <a:normAutofit fontScale="92500" lnSpcReduction="10000"/>
          </a:bodyPr>
          <a:lstStyle/>
          <a:p>
            <a:r>
              <a:rPr lang="en-GB" dirty="0"/>
              <a:t>Faced with an unexpected signal of risk in a high value and much anticipated ARV</a:t>
            </a:r>
          </a:p>
          <a:p>
            <a:r>
              <a:rPr lang="en-GB" dirty="0"/>
              <a:t>WHO along with other regulatory agencies issued drug safety warnings</a:t>
            </a:r>
          </a:p>
          <a:p>
            <a:r>
              <a:rPr lang="en-GB" dirty="0"/>
              <a:t>2018 WHO guidelines identify DTG-based ART as the preferred ARV regimen including for women and adolescents of child bearing potential using consistent and reliable contraception. EFV-based ART is preferred for women desiring pregnancy. </a:t>
            </a:r>
          </a:p>
          <a:p>
            <a:r>
              <a:rPr lang="en-GB" dirty="0"/>
              <a:t>WHO emphasizes that women and adolescents of child bearing potential will need informed choices</a:t>
            </a:r>
          </a:p>
          <a:p>
            <a:r>
              <a:rPr lang="en-GB" dirty="0"/>
              <a:t>Communities need to be at the table to discuss policy translation at country level.  </a:t>
            </a:r>
          </a:p>
          <a:p>
            <a:r>
              <a:rPr lang="en-GB" dirty="0"/>
              <a:t>Silver lining is an opportunity for integration and real linkages between HIV and SHR;  FP choices need to be available in HIV clinics (and vice -versa)</a:t>
            </a:r>
          </a:p>
          <a:p>
            <a:endParaRPr lang="en-GB" dirty="0"/>
          </a:p>
          <a:p>
            <a:endParaRPr lang="en-US" dirty="0"/>
          </a:p>
        </p:txBody>
      </p:sp>
    </p:spTree>
    <p:extLst>
      <p:ext uri="{BB962C8B-B14F-4D97-AF65-F5344CB8AC3E}">
        <p14:creationId xmlns:p14="http://schemas.microsoft.com/office/powerpoint/2010/main" val="3063631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84AD-17E1-400D-87FD-9146B275EC23}"/>
              </a:ext>
            </a:extLst>
          </p:cNvPr>
          <p:cNvSpPr>
            <a:spLocks noGrp="1"/>
          </p:cNvSpPr>
          <p:nvPr>
            <p:ph type="title"/>
          </p:nvPr>
        </p:nvSpPr>
        <p:spPr>
          <a:xfrm>
            <a:off x="750283" y="0"/>
            <a:ext cx="10515601" cy="1325563"/>
          </a:xfrm>
        </p:spPr>
        <p:txBody>
          <a:bodyPr>
            <a:normAutofit/>
          </a:bodyPr>
          <a:lstStyle/>
          <a:p>
            <a:r>
              <a:rPr lang="en-GB" sz="4000" b="1" dirty="0">
                <a:solidFill>
                  <a:srgbClr val="0070C0"/>
                </a:solidFill>
              </a:rPr>
              <a:t>Acknowledgements</a:t>
            </a:r>
            <a:endParaRPr lang="en-US" sz="4000" b="1" dirty="0">
              <a:solidFill>
                <a:srgbClr val="0070C0"/>
              </a:solidFill>
            </a:endParaRPr>
          </a:p>
        </p:txBody>
      </p:sp>
      <p:sp>
        <p:nvSpPr>
          <p:cNvPr id="3" name="Content Placeholder 2">
            <a:extLst>
              <a:ext uri="{FF2B5EF4-FFF2-40B4-BE49-F238E27FC236}">
                <a16:creationId xmlns:a16="http://schemas.microsoft.com/office/drawing/2014/main" id="{82022ED6-A960-406F-971C-C271337EE3FE}"/>
              </a:ext>
            </a:extLst>
          </p:cNvPr>
          <p:cNvSpPr>
            <a:spLocks noGrp="1"/>
          </p:cNvSpPr>
          <p:nvPr>
            <p:ph sz="half" idx="1"/>
          </p:nvPr>
        </p:nvSpPr>
        <p:spPr>
          <a:xfrm>
            <a:off x="580291" y="1142998"/>
            <a:ext cx="10093571" cy="5222633"/>
          </a:xfrm>
        </p:spPr>
        <p:txBody>
          <a:bodyPr numCol="2">
            <a:noAutofit/>
          </a:bodyPr>
          <a:lstStyle/>
          <a:p>
            <a:pPr marL="0" indent="0">
              <a:buNone/>
            </a:pPr>
            <a:r>
              <a:rPr lang="en-GB" sz="2400" b="1" dirty="0">
                <a:solidFill>
                  <a:srgbClr val="C00000"/>
                </a:solidFill>
              </a:rPr>
              <a:t>Guidelines Development Group members</a:t>
            </a:r>
          </a:p>
          <a:p>
            <a:r>
              <a:rPr lang="en-GB" sz="2400" dirty="0"/>
              <a:t>Lynne Mofenson</a:t>
            </a:r>
          </a:p>
          <a:p>
            <a:r>
              <a:rPr lang="en-GB" sz="2400" dirty="0"/>
              <a:t>Rebecca Zash</a:t>
            </a:r>
          </a:p>
          <a:p>
            <a:pPr marL="0" indent="0">
              <a:buNone/>
            </a:pPr>
            <a:r>
              <a:rPr lang="en-GB" sz="2400" b="1" dirty="0"/>
              <a:t>WHO Treatment and Care team </a:t>
            </a:r>
          </a:p>
          <a:p>
            <a:r>
              <a:rPr lang="en-GB" sz="2400" dirty="0"/>
              <a:t>Marco Vitoria </a:t>
            </a:r>
          </a:p>
          <a:p>
            <a:r>
              <a:rPr lang="en-GB" sz="2400" dirty="0"/>
              <a:t>Martina </a:t>
            </a:r>
            <a:r>
              <a:rPr lang="en-GB" sz="2400" dirty="0" err="1"/>
              <a:t>Penazzato</a:t>
            </a:r>
            <a:endParaRPr lang="en-GB" sz="2400" dirty="0"/>
          </a:p>
          <a:p>
            <a:r>
              <a:rPr lang="en-GB" sz="2400" dirty="0"/>
              <a:t>Serena </a:t>
            </a:r>
            <a:r>
              <a:rPr lang="en-GB" sz="2400" dirty="0" err="1"/>
              <a:t>Brusamento</a:t>
            </a:r>
            <a:endParaRPr lang="en-GB" sz="2400" dirty="0"/>
          </a:p>
          <a:p>
            <a:r>
              <a:rPr lang="en-GB" sz="2400" dirty="0"/>
              <a:t>Chantal </a:t>
            </a:r>
            <a:r>
              <a:rPr lang="en-GB" sz="2400" dirty="0" err="1"/>
              <a:t>Migone</a:t>
            </a:r>
            <a:endParaRPr lang="en-GB" sz="2400" dirty="0"/>
          </a:p>
          <a:p>
            <a:r>
              <a:rPr lang="en-GB" sz="2400" dirty="0"/>
              <a:t>Nathan Ford</a:t>
            </a:r>
          </a:p>
          <a:p>
            <a:r>
              <a:rPr lang="en-GB" sz="2400" dirty="0"/>
              <a:t>Lara </a:t>
            </a:r>
            <a:r>
              <a:rPr lang="en-GB" sz="2400" dirty="0" err="1"/>
              <a:t>Vojnov</a:t>
            </a:r>
            <a:endParaRPr lang="en-GB" sz="2400" dirty="0"/>
          </a:p>
          <a:p>
            <a:r>
              <a:rPr lang="en-GB" sz="2400" dirty="0"/>
              <a:t>Silvia Bertagnolio</a:t>
            </a:r>
          </a:p>
          <a:p>
            <a:endParaRPr lang="en-GB" sz="2400" dirty="0"/>
          </a:p>
          <a:p>
            <a:r>
              <a:rPr lang="en-GB" sz="2400" dirty="0"/>
              <a:t>Vindi Singh</a:t>
            </a:r>
          </a:p>
          <a:p>
            <a:r>
              <a:rPr lang="en-GB" sz="2400" dirty="0"/>
              <a:t>Ajay </a:t>
            </a:r>
            <a:r>
              <a:rPr lang="en-GB" sz="2400" dirty="0" err="1"/>
              <a:t>Rangaraj</a:t>
            </a:r>
            <a:endParaRPr lang="en-GB" sz="2400" dirty="0"/>
          </a:p>
          <a:p>
            <a:r>
              <a:rPr lang="en-GB" sz="2400" dirty="0"/>
              <a:t>Anisa </a:t>
            </a:r>
            <a:r>
              <a:rPr lang="en-GB" sz="2400" dirty="0" err="1"/>
              <a:t>Ghadrshenasa</a:t>
            </a:r>
            <a:endParaRPr lang="en-GB" sz="2400" dirty="0"/>
          </a:p>
          <a:p>
            <a:endParaRPr lang="en-GB" sz="2400" dirty="0"/>
          </a:p>
          <a:p>
            <a:r>
              <a:rPr lang="en-GB" sz="2400" b="1" dirty="0"/>
              <a:t>Systematic Review Teams</a:t>
            </a:r>
          </a:p>
          <a:p>
            <a:r>
              <a:rPr lang="en-GB" sz="2400" b="1" dirty="0"/>
              <a:t>External Review Group</a:t>
            </a:r>
          </a:p>
          <a:p>
            <a:r>
              <a:rPr lang="en-GB" sz="2400" b="1" dirty="0"/>
              <a:t>PEPFAR, Global Fund, Gates, CDC, USAID</a:t>
            </a:r>
          </a:p>
          <a:p>
            <a:r>
              <a:rPr lang="en-GB" sz="2400" b="1" dirty="0"/>
              <a:t>ICW, GPN+, APN+, ITPC </a:t>
            </a:r>
          </a:p>
          <a:p>
            <a:pPr marL="0" indent="0">
              <a:buNone/>
            </a:pPr>
            <a:endParaRPr lang="en-GB" sz="2400" b="1" dirty="0"/>
          </a:p>
          <a:p>
            <a:pPr marL="0" indent="0">
              <a:buNone/>
            </a:pPr>
            <a:endParaRPr lang="en-GB" sz="2400" b="1" dirty="0"/>
          </a:p>
          <a:p>
            <a:pPr marL="0" indent="0">
              <a:buNone/>
            </a:pPr>
            <a:endParaRPr lang="en-GB" sz="2400" b="1" dirty="0"/>
          </a:p>
          <a:p>
            <a:pPr marL="0" indent="0">
              <a:buNone/>
            </a:pPr>
            <a:endParaRPr lang="en-GB" sz="2400" b="1" dirty="0"/>
          </a:p>
          <a:p>
            <a:pPr marL="0" indent="0">
              <a:buNone/>
            </a:pPr>
            <a:endParaRPr lang="en-GB" sz="2400" b="1"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5191" y="243273"/>
            <a:ext cx="2334953" cy="2974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681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37323" y="131778"/>
            <a:ext cx="11570732" cy="1311193"/>
          </a:xfrm>
          <a:prstGeom prst="rect">
            <a:avLst/>
          </a:prstGeom>
          <a:noFill/>
          <a:ln>
            <a:noFill/>
          </a:ln>
          <a:extLst/>
        </p:spPr>
        <p:txBody>
          <a:bodyPr wrap="square" lIns="79305" tIns="39656" rIns="79305" bIns="39656">
            <a:spAutoFit/>
          </a:bodyPr>
          <a:lstStyle/>
          <a:p>
            <a:pPr algn="ctr"/>
            <a:r>
              <a:rPr lang="fr-CH" sz="4000" b="1" dirty="0">
                <a:solidFill>
                  <a:srgbClr val="0070C0"/>
                </a:solidFill>
                <a:latin typeface="Calibri Light" panose="020F0302020204030204"/>
              </a:rPr>
              <a:t>2016 WHO </a:t>
            </a:r>
            <a:r>
              <a:rPr lang="fr-CH" sz="4000" b="1" dirty="0" err="1">
                <a:solidFill>
                  <a:srgbClr val="0070C0"/>
                </a:solidFill>
                <a:latin typeface="Calibri Light" panose="020F0302020204030204"/>
              </a:rPr>
              <a:t>recommendations</a:t>
            </a:r>
            <a:r>
              <a:rPr lang="fr-CH" sz="4000" b="1" dirty="0">
                <a:solidFill>
                  <a:srgbClr val="0070C0"/>
                </a:solidFill>
                <a:latin typeface="Calibri Light" panose="020F0302020204030204"/>
              </a:rPr>
              <a:t> for 1st Line ART in Adults and Adolescents</a:t>
            </a:r>
            <a:endParaRPr lang="en-US" sz="4000" b="1" dirty="0">
              <a:solidFill>
                <a:srgbClr val="0070C0"/>
              </a:solidFill>
              <a:latin typeface="Calibri Light" panose="020F0302020204030204"/>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183" y="1981500"/>
            <a:ext cx="5469689" cy="358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a:grpSpLocks/>
          </p:cNvGrpSpPr>
          <p:nvPr/>
        </p:nvGrpSpPr>
        <p:grpSpPr bwMode="auto">
          <a:xfrm>
            <a:off x="137752" y="1981495"/>
            <a:ext cx="6089117" cy="3168352"/>
            <a:chOff x="2135777" y="2100051"/>
            <a:chExt cx="7741849" cy="2320508"/>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5777" y="2100051"/>
              <a:ext cx="7739269" cy="23205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p:cNvPr>
            <p:cNvSpPr txBox="1"/>
            <p:nvPr/>
          </p:nvSpPr>
          <p:spPr>
            <a:xfrm>
              <a:off x="6787032" y="2708477"/>
              <a:ext cx="2428820" cy="326854"/>
            </a:xfrm>
            <a:prstGeom prst="rect">
              <a:avLst/>
            </a:prstGeom>
            <a:noFill/>
            <a:ln w="38100">
              <a:solidFill>
                <a:srgbClr val="FF0000"/>
              </a:solidFill>
            </a:ln>
          </p:spPr>
          <p:txBody>
            <a:bodyPr wrap="square">
              <a:spAutoFit/>
            </a:bodyPr>
            <a:lstStyle/>
            <a:p>
              <a:pPr defTabSz="913762">
                <a:defRPr/>
              </a:pPr>
              <a:endParaRPr lang="en-US" sz="2300" kern="0" dirty="0">
                <a:solidFill>
                  <a:prstClr val="black"/>
                </a:solidFill>
                <a:ea typeface="MS PGothic" pitchFamily="34" charset="-128"/>
                <a:cs typeface="Arial"/>
              </a:endParaRPr>
            </a:p>
          </p:txBody>
        </p:sp>
        <p:sp>
          <p:nvSpPr>
            <p:cNvPr id="9" name="TextBox 8">
              <a:extLst/>
            </p:cNvPr>
            <p:cNvSpPr txBox="1"/>
            <p:nvPr/>
          </p:nvSpPr>
          <p:spPr>
            <a:xfrm>
              <a:off x="6775691" y="3852189"/>
              <a:ext cx="3101935" cy="326854"/>
            </a:xfrm>
            <a:prstGeom prst="rect">
              <a:avLst/>
            </a:prstGeom>
            <a:noFill/>
            <a:ln w="38100">
              <a:solidFill>
                <a:srgbClr val="FF0000"/>
              </a:solidFill>
            </a:ln>
          </p:spPr>
          <p:txBody>
            <a:bodyPr wrap="square">
              <a:spAutoFit/>
            </a:bodyPr>
            <a:lstStyle/>
            <a:p>
              <a:pPr defTabSz="913762">
                <a:defRPr/>
              </a:pPr>
              <a:endParaRPr lang="en-US" sz="2300" kern="0" dirty="0">
                <a:solidFill>
                  <a:prstClr val="black"/>
                </a:solidFill>
                <a:ea typeface="MS PGothic" pitchFamily="34" charset="-128"/>
                <a:cs typeface="Arial"/>
              </a:endParaRPr>
            </a:p>
          </p:txBody>
        </p:sp>
      </p:grpSp>
      <p:sp>
        <p:nvSpPr>
          <p:cNvPr id="2" name="TextBox 1"/>
          <p:cNvSpPr txBox="1"/>
          <p:nvPr/>
        </p:nvSpPr>
        <p:spPr>
          <a:xfrm>
            <a:off x="9284006" y="5503293"/>
            <a:ext cx="2907996" cy="276997"/>
          </a:xfrm>
          <a:prstGeom prst="rect">
            <a:avLst/>
          </a:prstGeom>
          <a:noFill/>
        </p:spPr>
        <p:txBody>
          <a:bodyPr wrap="square" lIns="91438" tIns="45719" rIns="91438" bIns="45719" rtlCol="0">
            <a:spAutoFit/>
          </a:bodyPr>
          <a:lstStyle/>
          <a:p>
            <a:r>
              <a:rPr lang="en-US" sz="1200" dirty="0">
                <a:solidFill>
                  <a:prstClr val="black"/>
                </a:solidFill>
              </a:rPr>
              <a:t>WHO Consolidated ARV Guidelines , 2016</a:t>
            </a:r>
          </a:p>
        </p:txBody>
      </p:sp>
      <p:sp>
        <p:nvSpPr>
          <p:cNvPr id="10" name="Rectangle 9">
            <a:extLst>
              <a:ext uri="{FF2B5EF4-FFF2-40B4-BE49-F238E27FC236}">
                <a16:creationId xmlns:a16="http://schemas.microsoft.com/office/drawing/2014/main" id="{D71A23FE-649C-4250-9761-CE426CC69039}"/>
              </a:ext>
            </a:extLst>
          </p:cNvPr>
          <p:cNvSpPr/>
          <p:nvPr/>
        </p:nvSpPr>
        <p:spPr>
          <a:xfrm>
            <a:off x="56595" y="5232418"/>
            <a:ext cx="7478920" cy="1493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t"/>
          <a:lstStyle/>
          <a:p>
            <a:pPr defTabSz="457027"/>
            <a:r>
              <a:rPr lang="en-US" b="1" dirty="0">
                <a:solidFill>
                  <a:prstClr val="black"/>
                </a:solidFill>
                <a:cs typeface="Microsoft New Tai Lue" panose="020B0502040204020203" pitchFamily="34" charset="0"/>
              </a:rPr>
              <a:t>In 2017 WHO Recommendations:</a:t>
            </a:r>
          </a:p>
          <a:p>
            <a:pPr defTabSz="457027"/>
            <a:r>
              <a:rPr lang="en-US" dirty="0">
                <a:solidFill>
                  <a:prstClr val="black"/>
                </a:solidFill>
                <a:cs typeface="Microsoft New Tai Lue" panose="020B0502040204020203" pitchFamily="34" charset="0"/>
              </a:rPr>
              <a:t>1) Countries with national pretreatment HIVDR to EFV or NVP </a:t>
            </a:r>
            <a:r>
              <a:rPr lang="en-US" b="1" dirty="0">
                <a:solidFill>
                  <a:prstClr val="black"/>
                </a:solidFill>
                <a:cs typeface="Microsoft New Tai Lue" panose="020B0502040204020203" pitchFamily="34" charset="0"/>
              </a:rPr>
              <a:t>≥10% </a:t>
            </a:r>
            <a:r>
              <a:rPr lang="en-US" dirty="0">
                <a:solidFill>
                  <a:prstClr val="black"/>
                </a:solidFill>
                <a:cs typeface="Microsoft New Tai Lue" panose="020B0502040204020203" pitchFamily="34" charset="0"/>
              </a:rPr>
              <a:t>should consider a </a:t>
            </a:r>
            <a:r>
              <a:rPr lang="en-US" b="1" dirty="0">
                <a:solidFill>
                  <a:prstClr val="black"/>
                </a:solidFill>
                <a:cs typeface="Microsoft New Tai Lue" panose="020B0502040204020203" pitchFamily="34" charset="0"/>
              </a:rPr>
              <a:t>RAPID</a:t>
            </a:r>
            <a:r>
              <a:rPr lang="en-US" dirty="0">
                <a:solidFill>
                  <a:prstClr val="black"/>
                </a:solidFill>
                <a:cs typeface="Microsoft New Tai Lue" panose="020B0502040204020203" pitchFamily="34" charset="0"/>
              </a:rPr>
              <a:t> transition to </a:t>
            </a:r>
            <a:r>
              <a:rPr lang="en-US" b="1" dirty="0">
                <a:solidFill>
                  <a:prstClr val="black"/>
                </a:solidFill>
                <a:cs typeface="Microsoft New Tai Lue" panose="020B0502040204020203" pitchFamily="34" charset="0"/>
              </a:rPr>
              <a:t>non-NNRTI for all new ART starters:</a:t>
            </a:r>
            <a:endParaRPr lang="en-US" dirty="0">
              <a:solidFill>
                <a:prstClr val="black"/>
              </a:solidFill>
              <a:cs typeface="Microsoft New Tai Lue" panose="020B0502040204020203" pitchFamily="34" charset="0"/>
            </a:endParaRPr>
          </a:p>
          <a:p>
            <a:pPr defTabSz="457027"/>
            <a:r>
              <a:rPr lang="en-GB" dirty="0">
                <a:solidFill>
                  <a:prstClr val="black"/>
                </a:solidFill>
                <a:cs typeface="Microsoft New Tai Lue" panose="020B0502040204020203" pitchFamily="34" charset="0"/>
              </a:rPr>
              <a:t>2) ART starters with reported prior exposure to ARVs: start </a:t>
            </a:r>
            <a:r>
              <a:rPr lang="en-GB" b="1" dirty="0">
                <a:solidFill>
                  <a:prstClr val="black"/>
                </a:solidFill>
                <a:cs typeface="Microsoft New Tai Lue" panose="020B0502040204020203" pitchFamily="34" charset="0"/>
              </a:rPr>
              <a:t>a non-NNRTI </a:t>
            </a:r>
            <a:r>
              <a:rPr lang="en-GB" dirty="0">
                <a:solidFill>
                  <a:prstClr val="black"/>
                </a:solidFill>
                <a:cs typeface="Microsoft New Tai Lue" panose="020B0502040204020203" pitchFamily="34" charset="0"/>
              </a:rPr>
              <a:t>(i.e. DTG), regardless of level of PDR</a:t>
            </a:r>
            <a:r>
              <a:rPr lang="en-US" sz="1500" dirty="0">
                <a:solidFill>
                  <a:prstClr val="black"/>
                </a:solidFill>
                <a:cs typeface="Microsoft New Tai Lue" panose="020B0502040204020203" pitchFamily="34" charset="0"/>
              </a:rPr>
              <a:t> </a:t>
            </a:r>
          </a:p>
        </p:txBody>
      </p:sp>
    </p:spTree>
    <p:extLst>
      <p:ext uri="{BB962C8B-B14F-4D97-AF65-F5344CB8AC3E}">
        <p14:creationId xmlns:p14="http://schemas.microsoft.com/office/powerpoint/2010/main" val="61013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49" y="331076"/>
            <a:ext cx="10644360" cy="693684"/>
          </a:xfrm>
        </p:spPr>
        <p:txBody>
          <a:bodyPr>
            <a:normAutofit/>
          </a:bodyPr>
          <a:lstStyle/>
          <a:p>
            <a:pPr algn="ctr"/>
            <a:r>
              <a:rPr lang="en-GB" sz="4000" b="1" dirty="0">
                <a:solidFill>
                  <a:srgbClr val="0070C0"/>
                </a:solidFill>
              </a:rPr>
              <a:t>Gaps on clinical use of dolutegravir</a:t>
            </a:r>
            <a:endParaRPr lang="en-US" sz="4000" b="1" dirty="0">
              <a:solidFill>
                <a:srgbClr val="0070C0"/>
              </a:solidFill>
            </a:endParaRPr>
          </a:p>
        </p:txBody>
      </p:sp>
      <p:pic>
        <p:nvPicPr>
          <p:cNvPr id="4"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b="15132"/>
          <a:stretch/>
        </p:blipFill>
        <p:spPr bwMode="auto">
          <a:xfrm>
            <a:off x="524321" y="1340768"/>
            <a:ext cx="2004875" cy="1357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Image result for iris h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832" y="1412776"/>
            <a:ext cx="2076320" cy="12852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ubercul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9116" y="1350754"/>
            <a:ext cx="2052501" cy="1357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pregnan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9656" y="1340768"/>
            <a:ext cx="2179575" cy="13672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3340" y="2698046"/>
            <a:ext cx="2723493" cy="2289072"/>
          </a:xfrm>
          <a:prstGeom prst="rect">
            <a:avLst/>
          </a:prstGeom>
          <a:noFill/>
        </p:spPr>
        <p:txBody>
          <a:bodyPr wrap="square" lIns="77452" tIns="38727" rIns="77452" bIns="38727" rtlCol="0">
            <a:spAutoFit/>
          </a:bodyPr>
          <a:lstStyle/>
          <a:p>
            <a:pPr algn="ctr" defTabSz="770989" fontAlgn="base">
              <a:spcBef>
                <a:spcPct val="0"/>
              </a:spcBef>
              <a:spcAft>
                <a:spcPct val="0"/>
              </a:spcAft>
            </a:pPr>
            <a:r>
              <a:rPr lang="en-GB" sz="1796" b="1" dirty="0">
                <a:solidFill>
                  <a:prstClr val="black"/>
                </a:solidFill>
                <a:latin typeface="Calibri" pitchFamily="34" charset="0"/>
                <a:ea typeface="ＭＳ Ｐゴシック" pitchFamily="34" charset="-128"/>
                <a:cs typeface="Arial"/>
              </a:rPr>
              <a:t>CNS side effects: </a:t>
            </a:r>
            <a:r>
              <a:rPr lang="en-GB" sz="1796" dirty="0">
                <a:solidFill>
                  <a:prstClr val="black"/>
                </a:solidFill>
                <a:latin typeface="Calibri" pitchFamily="34" charset="0"/>
                <a:ea typeface="ＭＳ Ｐゴシック" pitchFamily="34" charset="-128"/>
                <a:cs typeface="Arial"/>
              </a:rPr>
              <a:t>higher than expected rate of DTG discontinuation  due to insomnia in some cohort studies (higher rates compared with RCTs) but very low occurrence  of other side effects.</a:t>
            </a:r>
            <a:endParaRPr lang="en-US" sz="1625" dirty="0">
              <a:solidFill>
                <a:prstClr val="black"/>
              </a:solidFill>
              <a:latin typeface="Calibri" pitchFamily="34" charset="0"/>
              <a:ea typeface="ＭＳ Ｐゴシック" pitchFamily="34" charset="-128"/>
              <a:cs typeface="Arial"/>
            </a:endParaRPr>
          </a:p>
        </p:txBody>
      </p:sp>
      <p:sp>
        <p:nvSpPr>
          <p:cNvPr id="11" name="TextBox 10"/>
          <p:cNvSpPr txBox="1"/>
          <p:nvPr/>
        </p:nvSpPr>
        <p:spPr>
          <a:xfrm>
            <a:off x="2923815" y="2735603"/>
            <a:ext cx="2308097" cy="2289072"/>
          </a:xfrm>
          <a:prstGeom prst="rect">
            <a:avLst/>
          </a:prstGeom>
          <a:noFill/>
        </p:spPr>
        <p:txBody>
          <a:bodyPr wrap="square" lIns="77452" tIns="38727" rIns="77452" bIns="38727" rtlCol="0">
            <a:spAutoFit/>
          </a:bodyPr>
          <a:lstStyle/>
          <a:p>
            <a:pPr algn="ctr" defTabSz="770989" fontAlgn="base">
              <a:spcBef>
                <a:spcPct val="0"/>
              </a:spcBef>
              <a:spcAft>
                <a:spcPct val="0"/>
              </a:spcAft>
            </a:pPr>
            <a:r>
              <a:rPr lang="en-GB" sz="1796" b="1" dirty="0">
                <a:solidFill>
                  <a:prstClr val="black"/>
                </a:solidFill>
                <a:latin typeface="Calibri" pitchFamily="34" charset="0"/>
                <a:ea typeface="ＭＳ Ｐゴシック" pitchFamily="34" charset="-128"/>
                <a:cs typeface="Arial"/>
              </a:rPr>
              <a:t>IRIS </a:t>
            </a:r>
            <a:r>
              <a:rPr lang="en-GB" sz="1796" dirty="0">
                <a:solidFill>
                  <a:prstClr val="black"/>
                </a:solidFill>
                <a:latin typeface="Calibri" pitchFamily="34" charset="0"/>
                <a:ea typeface="ＭＳ Ｐゴシック" pitchFamily="34" charset="-128"/>
                <a:cs typeface="Arial"/>
              </a:rPr>
              <a:t>in PLHIV with advanced HIV disease: increased risk observed in some cohort studies  </a:t>
            </a:r>
            <a:r>
              <a:rPr lang="en-GB" sz="1796" b="1" dirty="0">
                <a:solidFill>
                  <a:srgbClr val="C00000"/>
                </a:solidFill>
                <a:latin typeface="Calibri" pitchFamily="34" charset="0"/>
                <a:ea typeface="ＭＳ Ｐゴシック" pitchFamily="34" charset="-128"/>
                <a:cs typeface="Arial"/>
              </a:rPr>
              <a:t>but not detected in RCTs with other INSTIs </a:t>
            </a:r>
            <a:r>
              <a:rPr lang="en-GB" sz="1796" dirty="0">
                <a:solidFill>
                  <a:srgbClr val="C00000"/>
                </a:solidFill>
                <a:latin typeface="Calibri" pitchFamily="34" charset="0"/>
                <a:ea typeface="ＭＳ Ｐゴシック" pitchFamily="34" charset="-128"/>
                <a:cs typeface="Arial"/>
              </a:rPr>
              <a:t>(REALITY trial).  </a:t>
            </a:r>
            <a:endParaRPr lang="en-US" sz="1625" dirty="0">
              <a:solidFill>
                <a:srgbClr val="C00000"/>
              </a:solidFill>
              <a:latin typeface="Calibri" pitchFamily="34" charset="0"/>
              <a:ea typeface="ＭＳ Ｐゴシック" pitchFamily="34" charset="-128"/>
              <a:cs typeface="Arial"/>
            </a:endParaRPr>
          </a:p>
        </p:txBody>
      </p:sp>
      <p:sp>
        <p:nvSpPr>
          <p:cNvPr id="12" name="TextBox 11"/>
          <p:cNvSpPr txBox="1"/>
          <p:nvPr/>
        </p:nvSpPr>
        <p:spPr>
          <a:xfrm>
            <a:off x="7440152" y="2741040"/>
            <a:ext cx="2496277" cy="1832537"/>
          </a:xfrm>
          <a:prstGeom prst="rect">
            <a:avLst/>
          </a:prstGeom>
          <a:noFill/>
        </p:spPr>
        <p:txBody>
          <a:bodyPr wrap="square" lIns="77452" tIns="38727" rIns="77452" bIns="38727" rtlCol="0">
            <a:spAutoFit/>
          </a:bodyPr>
          <a:lstStyle/>
          <a:p>
            <a:pPr algn="ctr" defTabSz="770989" fontAlgn="base">
              <a:spcBef>
                <a:spcPct val="0"/>
              </a:spcBef>
              <a:spcAft>
                <a:spcPct val="0"/>
              </a:spcAft>
            </a:pPr>
            <a:r>
              <a:rPr lang="en-GB" b="1" dirty="0">
                <a:latin typeface="Calibri" pitchFamily="34" charset="0"/>
                <a:ea typeface="ＭＳ Ｐゴシック" pitchFamily="34" charset="-128"/>
                <a:cs typeface="Arial"/>
              </a:rPr>
              <a:t>Pregnant/BF women:</a:t>
            </a:r>
            <a:r>
              <a:rPr lang="en-GB" dirty="0">
                <a:latin typeface="Calibri" pitchFamily="34" charset="0"/>
                <a:ea typeface="ＭＳ Ｐゴシック" pitchFamily="34" charset="-128"/>
                <a:cs typeface="Arial"/>
              </a:rPr>
              <a:t> limited  safety data,  v</a:t>
            </a:r>
            <a:r>
              <a:rPr lang="en-US" dirty="0">
                <a:latin typeface="Calibri" pitchFamily="34" charset="0"/>
                <a:ea typeface="ＭＳ Ｐゴシック" pitchFamily="34" charset="-128"/>
                <a:cs typeface="Arial"/>
              </a:rPr>
              <a:t>ery high DTG concentrations in blood cord at birth </a:t>
            </a:r>
            <a:r>
              <a:rPr lang="en-GB" dirty="0">
                <a:solidFill>
                  <a:schemeClr val="tx2"/>
                </a:solidFill>
                <a:latin typeface="Calibri" pitchFamily="34" charset="0"/>
                <a:ea typeface="ＭＳ Ｐゴシック" pitchFamily="34" charset="-128"/>
                <a:cs typeface="Arial"/>
              </a:rPr>
              <a:t>(</a:t>
            </a:r>
            <a:r>
              <a:rPr lang="en-GB" dirty="0">
                <a:solidFill>
                  <a:srgbClr val="C00000"/>
                </a:solidFill>
                <a:latin typeface="Calibri" pitchFamily="34" charset="0"/>
                <a:ea typeface="ＭＳ Ｐゴシック" pitchFamily="34" charset="-128"/>
                <a:cs typeface="Arial"/>
              </a:rPr>
              <a:t>clinical studies ongoing)</a:t>
            </a:r>
            <a:endParaRPr lang="en-US" dirty="0">
              <a:solidFill>
                <a:srgbClr val="C00000"/>
              </a:solidFill>
              <a:latin typeface="Calibri" pitchFamily="34" charset="0"/>
              <a:ea typeface="ＭＳ Ｐゴシック" pitchFamily="34" charset="-128"/>
              <a:cs typeface="Arial"/>
            </a:endParaRPr>
          </a:p>
        </p:txBody>
      </p:sp>
      <p:pic>
        <p:nvPicPr>
          <p:cNvPr id="8" name="Picture 7">
            <a:extLst>
              <a:ext uri="{FF2B5EF4-FFF2-40B4-BE49-F238E27FC236}">
                <a16:creationId xmlns:a16="http://schemas.microsoft.com/office/drawing/2014/main" id="{1D837422-7AC4-449A-9046-351B04A3744B}"/>
              </a:ext>
            </a:extLst>
          </p:cNvPr>
          <p:cNvPicPr>
            <a:picLocks noChangeAspect="1"/>
          </p:cNvPicPr>
          <p:nvPr/>
        </p:nvPicPr>
        <p:blipFill rotWithShape="1">
          <a:blip r:embed="rId6">
            <a:extLst>
              <a:ext uri="{28A0092B-C50C-407E-A947-70E740481C1C}">
                <a14:useLocalDpi xmlns:a14="http://schemas.microsoft.com/office/drawing/2010/main" val="0"/>
              </a:ext>
            </a:extLst>
          </a:blip>
          <a:srcRect r="29030"/>
          <a:stretch/>
        </p:blipFill>
        <p:spPr>
          <a:xfrm>
            <a:off x="10069359" y="1340769"/>
            <a:ext cx="1943263" cy="1367261"/>
          </a:xfrm>
          <a:prstGeom prst="rect">
            <a:avLst/>
          </a:prstGeom>
        </p:spPr>
      </p:pic>
      <p:sp>
        <p:nvSpPr>
          <p:cNvPr id="13" name="TextBox 12">
            <a:extLst>
              <a:ext uri="{FF2B5EF4-FFF2-40B4-BE49-F238E27FC236}">
                <a16:creationId xmlns:a16="http://schemas.microsoft.com/office/drawing/2014/main" id="{15E05672-F8C6-4FA5-A9F0-A040A1719494}"/>
              </a:ext>
            </a:extLst>
          </p:cNvPr>
          <p:cNvSpPr txBox="1"/>
          <p:nvPr/>
        </p:nvSpPr>
        <p:spPr>
          <a:xfrm>
            <a:off x="5253880" y="2749432"/>
            <a:ext cx="2095973" cy="1540149"/>
          </a:xfrm>
          <a:prstGeom prst="rect">
            <a:avLst/>
          </a:prstGeom>
          <a:noFill/>
        </p:spPr>
        <p:txBody>
          <a:bodyPr wrap="square" lIns="77452" tIns="38727" rIns="77452" bIns="38727" rtlCol="0">
            <a:spAutoFit/>
          </a:bodyPr>
          <a:lstStyle/>
          <a:p>
            <a:pPr algn="ctr" defTabSz="770989" fontAlgn="base">
              <a:spcBef>
                <a:spcPct val="0"/>
              </a:spcBef>
              <a:spcAft>
                <a:spcPct val="0"/>
              </a:spcAft>
            </a:pPr>
            <a:r>
              <a:rPr lang="en-GB" b="1" dirty="0">
                <a:solidFill>
                  <a:prstClr val="black"/>
                </a:solidFill>
                <a:latin typeface="Calibri" pitchFamily="34" charset="0"/>
                <a:ea typeface="ＭＳ Ｐゴシック" pitchFamily="34" charset="-128"/>
                <a:cs typeface="Arial"/>
              </a:rPr>
              <a:t>HIV-associated TB:  </a:t>
            </a:r>
            <a:r>
              <a:rPr lang="en-GB" dirty="0">
                <a:solidFill>
                  <a:prstClr val="black"/>
                </a:solidFill>
                <a:latin typeface="Calibri" pitchFamily="34" charset="0"/>
                <a:ea typeface="ＭＳ Ｐゴシック" pitchFamily="34" charset="-128"/>
                <a:cs typeface="Arial"/>
              </a:rPr>
              <a:t>need to double dose  if rifampin is used (</a:t>
            </a:r>
            <a:r>
              <a:rPr lang="en-GB" dirty="0">
                <a:solidFill>
                  <a:srgbClr val="C00000"/>
                </a:solidFill>
                <a:latin typeface="Calibri" pitchFamily="34" charset="0"/>
                <a:ea typeface="ＭＳ Ｐゴシック" pitchFamily="34" charset="-128"/>
                <a:cs typeface="Arial"/>
              </a:rPr>
              <a:t>INSPIRING – 50 mg BID)</a:t>
            </a:r>
          </a:p>
        </p:txBody>
      </p:sp>
      <p:sp>
        <p:nvSpPr>
          <p:cNvPr id="14" name="TextBox 13">
            <a:extLst>
              <a:ext uri="{FF2B5EF4-FFF2-40B4-BE49-F238E27FC236}">
                <a16:creationId xmlns:a16="http://schemas.microsoft.com/office/drawing/2014/main" id="{4822969C-9FB7-4208-A38D-740DE578B737}"/>
              </a:ext>
            </a:extLst>
          </p:cNvPr>
          <p:cNvSpPr txBox="1"/>
          <p:nvPr/>
        </p:nvSpPr>
        <p:spPr>
          <a:xfrm>
            <a:off x="9936427" y="2773322"/>
            <a:ext cx="2076092" cy="1832537"/>
          </a:xfrm>
          <a:prstGeom prst="rect">
            <a:avLst/>
          </a:prstGeom>
          <a:noFill/>
        </p:spPr>
        <p:txBody>
          <a:bodyPr wrap="square" lIns="77452" tIns="38727" rIns="77452" bIns="38727" rtlCol="0">
            <a:spAutoFit/>
          </a:bodyPr>
          <a:lstStyle/>
          <a:p>
            <a:pPr algn="ctr" defTabSz="770989" fontAlgn="base">
              <a:spcBef>
                <a:spcPct val="0"/>
              </a:spcBef>
              <a:spcAft>
                <a:spcPct val="0"/>
              </a:spcAft>
            </a:pPr>
            <a:r>
              <a:rPr lang="en-GB" b="1" dirty="0">
                <a:solidFill>
                  <a:prstClr val="black"/>
                </a:solidFill>
                <a:latin typeface="Calibri" pitchFamily="34" charset="0"/>
                <a:ea typeface="ＭＳ Ｐゴシック" pitchFamily="34" charset="-128"/>
                <a:cs typeface="Arial"/>
              </a:rPr>
              <a:t>Infants and children:</a:t>
            </a:r>
            <a:r>
              <a:rPr lang="en-GB" dirty="0">
                <a:solidFill>
                  <a:prstClr val="black"/>
                </a:solidFill>
                <a:latin typeface="Calibri" pitchFamily="34" charset="0"/>
                <a:ea typeface="ＭＳ Ｐゴシック" pitchFamily="34" charset="-128"/>
                <a:cs typeface="Arial"/>
              </a:rPr>
              <a:t> safety and dose finding trial underway.</a:t>
            </a:r>
          </a:p>
          <a:p>
            <a:pPr algn="ctr" defTabSz="770989" fontAlgn="base">
              <a:spcBef>
                <a:spcPct val="0"/>
              </a:spcBef>
              <a:spcAft>
                <a:spcPct val="0"/>
              </a:spcAft>
            </a:pPr>
            <a:r>
              <a:rPr lang="en-GB" dirty="0">
                <a:solidFill>
                  <a:srgbClr val="C00000"/>
                </a:solidFill>
                <a:latin typeface="Calibri" pitchFamily="34" charset="0"/>
                <a:ea typeface="ＭＳ Ｐゴシック" pitchFamily="34" charset="-128"/>
                <a:cs typeface="Arial"/>
              </a:rPr>
              <a:t>Very limited clinical experience</a:t>
            </a:r>
            <a:endParaRPr lang="en-US" dirty="0">
              <a:solidFill>
                <a:srgbClr val="C00000"/>
              </a:solidFill>
              <a:latin typeface="Calibri" pitchFamily="34" charset="0"/>
              <a:ea typeface="ＭＳ Ｐゴシック" pitchFamily="34" charset="-128"/>
              <a:cs typeface="Arial"/>
            </a:endParaRPr>
          </a:p>
        </p:txBody>
      </p:sp>
    </p:spTree>
    <p:extLst>
      <p:ext uri="{BB962C8B-B14F-4D97-AF65-F5344CB8AC3E}">
        <p14:creationId xmlns:p14="http://schemas.microsoft.com/office/powerpoint/2010/main" val="2097314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0B8A7B-53F0-44FE-B369-D1E71DFD0AA0}"/>
              </a:ext>
            </a:extLst>
          </p:cNvPr>
          <p:cNvSpPr>
            <a:spLocks noGrp="1"/>
          </p:cNvSpPr>
          <p:nvPr>
            <p:ph type="title"/>
          </p:nvPr>
        </p:nvSpPr>
        <p:spPr>
          <a:xfrm>
            <a:off x="470649" y="256674"/>
            <a:ext cx="10722730" cy="1273594"/>
          </a:xfrm>
        </p:spPr>
        <p:txBody>
          <a:bodyPr>
            <a:normAutofit fontScale="90000"/>
          </a:bodyPr>
          <a:lstStyle/>
          <a:p>
            <a:r>
              <a:rPr lang="en-GB" b="1" dirty="0">
                <a:solidFill>
                  <a:srgbClr val="0070C0"/>
                </a:solidFill>
              </a:rPr>
              <a:t>New findings informed DTG safety profile among women of child bearing potential </a:t>
            </a:r>
          </a:p>
        </p:txBody>
      </p:sp>
      <p:pic>
        <p:nvPicPr>
          <p:cNvPr id="7" name="Picture 6">
            <a:extLst>
              <a:ext uri="{FF2B5EF4-FFF2-40B4-BE49-F238E27FC236}">
                <a16:creationId xmlns:a16="http://schemas.microsoft.com/office/drawing/2014/main" id="{3C57BC0C-6873-4CEB-B61B-74EF72A093D0}"/>
              </a:ext>
            </a:extLst>
          </p:cNvPr>
          <p:cNvPicPr>
            <a:picLocks noChangeAspect="1"/>
          </p:cNvPicPr>
          <p:nvPr/>
        </p:nvPicPr>
        <p:blipFill rotWithShape="1">
          <a:blip r:embed="rId2"/>
          <a:srcRect l="9475" t="2610" r="6885" b="10778"/>
          <a:stretch/>
        </p:blipFill>
        <p:spPr>
          <a:xfrm>
            <a:off x="8499867" y="1546308"/>
            <a:ext cx="3495184" cy="4532817"/>
          </a:xfrm>
          <a:prstGeom prst="rect">
            <a:avLst/>
          </a:prstGeom>
          <a:effectLst>
            <a:outerShdw blurRad="381000" dist="38100" dir="2700000" algn="tl" rotWithShape="0">
              <a:prstClr val="black">
                <a:alpha val="40000"/>
              </a:prstClr>
            </a:outerShdw>
          </a:effectLst>
        </p:spPr>
      </p:pic>
      <p:sp>
        <p:nvSpPr>
          <p:cNvPr id="8" name="Rectangle 7">
            <a:extLst>
              <a:ext uri="{FF2B5EF4-FFF2-40B4-BE49-F238E27FC236}">
                <a16:creationId xmlns:a16="http://schemas.microsoft.com/office/drawing/2014/main" id="{328539EE-21BB-47F7-BBC6-2665F0CA19DA}"/>
              </a:ext>
            </a:extLst>
          </p:cNvPr>
          <p:cNvSpPr/>
          <p:nvPr/>
        </p:nvSpPr>
        <p:spPr>
          <a:xfrm>
            <a:off x="159832" y="1690702"/>
            <a:ext cx="8163573" cy="4401205"/>
          </a:xfrm>
          <a:prstGeom prst="rect">
            <a:avLst/>
          </a:prstGeom>
          <a:solidFill>
            <a:schemeClr val="bg1">
              <a:lumMod val="95000"/>
            </a:schemeClr>
          </a:solidFill>
        </p:spPr>
        <p:txBody>
          <a:bodyPr wrap="square">
            <a:spAutoFit/>
          </a:bodyPr>
          <a:lstStyle/>
          <a:p>
            <a:pPr marL="342900" indent="-342900">
              <a:buFont typeface="Arial" panose="020B0604020202020204" pitchFamily="34" charset="0"/>
              <a:buChar char="•"/>
            </a:pPr>
            <a:r>
              <a:rPr lang="en-US" sz="2800" dirty="0">
                <a:solidFill>
                  <a:prstClr val="black"/>
                </a:solidFill>
              </a:rPr>
              <a:t>NIH‐funded study identified a potential safety concern; these findings were reported to the World Health Organization (WHO) and </a:t>
            </a:r>
            <a:r>
              <a:rPr lang="en-US" sz="2800" dirty="0" err="1">
                <a:solidFill>
                  <a:prstClr val="black"/>
                </a:solidFill>
              </a:rPr>
              <a:t>ViiV</a:t>
            </a:r>
            <a:r>
              <a:rPr lang="en-US" sz="2800" dirty="0">
                <a:solidFill>
                  <a:prstClr val="black"/>
                </a:solidFill>
              </a:rPr>
              <a:t> Healthcare. </a:t>
            </a:r>
          </a:p>
          <a:p>
            <a:pPr marL="342900" indent="-342900">
              <a:buFont typeface="Arial" panose="020B0604020202020204" pitchFamily="34" charset="0"/>
              <a:buChar char="•"/>
            </a:pPr>
            <a:r>
              <a:rPr lang="en-US" sz="2800" dirty="0">
                <a:solidFill>
                  <a:prstClr val="black"/>
                </a:solidFill>
              </a:rPr>
              <a:t>Observational study in Botswana, found </a:t>
            </a:r>
            <a:r>
              <a:rPr lang="en-US" sz="2800" b="1" dirty="0">
                <a:solidFill>
                  <a:prstClr val="black"/>
                </a:solidFill>
              </a:rPr>
              <a:t>4 cases of neural tube defects</a:t>
            </a:r>
            <a:r>
              <a:rPr lang="en-US" sz="2800" dirty="0">
                <a:solidFill>
                  <a:prstClr val="black"/>
                </a:solidFill>
              </a:rPr>
              <a:t> out of 426 women who became pregnant while taking DTG. </a:t>
            </a:r>
          </a:p>
          <a:p>
            <a:pPr marL="342900" indent="-342900">
              <a:buFont typeface="Arial" panose="020B0604020202020204" pitchFamily="34" charset="0"/>
              <a:buChar char="•"/>
            </a:pPr>
            <a:r>
              <a:rPr lang="en-US" sz="2800" dirty="0">
                <a:solidFill>
                  <a:prstClr val="black"/>
                </a:solidFill>
              </a:rPr>
              <a:t>This rate of </a:t>
            </a:r>
            <a:r>
              <a:rPr lang="en-US" sz="2800" b="1" dirty="0">
                <a:solidFill>
                  <a:prstClr val="black"/>
                </a:solidFill>
              </a:rPr>
              <a:t>approximately 0.9% compares to a 0.1% risk of neural tube defects in infants born to women taking other antiretroviral medicines at the time of conception.</a:t>
            </a:r>
          </a:p>
        </p:txBody>
      </p:sp>
    </p:spTree>
    <p:extLst>
      <p:ext uri="{BB962C8B-B14F-4D97-AF65-F5344CB8AC3E}">
        <p14:creationId xmlns:p14="http://schemas.microsoft.com/office/powerpoint/2010/main" val="75781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5925083"/>
              </p:ext>
            </p:extLst>
          </p:nvPr>
        </p:nvGraphicFramePr>
        <p:xfrm>
          <a:off x="610461" y="1627290"/>
          <a:ext cx="11083308" cy="3982202"/>
        </p:xfrm>
        <a:graphic>
          <a:graphicData uri="http://schemas.openxmlformats.org/drawingml/2006/table">
            <a:tbl>
              <a:tblPr firstRow="1" bandRow="1">
                <a:tableStyleId>{7DF18680-E054-41AD-8BC1-D1AEF772440D}</a:tableStyleId>
              </a:tblPr>
              <a:tblGrid>
                <a:gridCol w="2278811">
                  <a:extLst>
                    <a:ext uri="{9D8B030D-6E8A-4147-A177-3AD203B41FA5}">
                      <a16:colId xmlns:a16="http://schemas.microsoft.com/office/drawing/2014/main" val="20000"/>
                    </a:ext>
                  </a:extLst>
                </a:gridCol>
                <a:gridCol w="4648256">
                  <a:extLst>
                    <a:ext uri="{9D8B030D-6E8A-4147-A177-3AD203B41FA5}">
                      <a16:colId xmlns:a16="http://schemas.microsoft.com/office/drawing/2014/main" val="20001"/>
                    </a:ext>
                  </a:extLst>
                </a:gridCol>
                <a:gridCol w="4156241">
                  <a:extLst>
                    <a:ext uri="{9D8B030D-6E8A-4147-A177-3AD203B41FA5}">
                      <a16:colId xmlns:a16="http://schemas.microsoft.com/office/drawing/2014/main" val="20002"/>
                    </a:ext>
                  </a:extLst>
                </a:gridCol>
              </a:tblGrid>
              <a:tr h="774404">
                <a:tc>
                  <a:txBody>
                    <a:bodyPr/>
                    <a:lstStyle/>
                    <a:p>
                      <a:pPr algn="ctr"/>
                      <a:r>
                        <a:rPr lang="en-US" sz="2400" b="1" dirty="0"/>
                        <a:t>DOCUMENT</a:t>
                      </a:r>
                      <a:endParaRPr lang="en-US" sz="2400" b="1" dirty="0">
                        <a:latin typeface="+mn-lt"/>
                      </a:endParaRPr>
                    </a:p>
                  </a:txBody>
                  <a:tcPr marL="121920" marR="121920" anchor="ctr"/>
                </a:tc>
                <a:tc>
                  <a:txBody>
                    <a:bodyPr/>
                    <a:lstStyle/>
                    <a:p>
                      <a:pPr algn="ctr"/>
                      <a:r>
                        <a:rPr lang="en-US" sz="2400" dirty="0"/>
                        <a:t>CHARACTERISTICS</a:t>
                      </a:r>
                      <a:endParaRPr lang="en-US" sz="2400" dirty="0">
                        <a:latin typeface="+mn-lt"/>
                      </a:endParaRPr>
                    </a:p>
                  </a:txBody>
                  <a:tcPr marL="121920" marR="121920" anchor="ctr"/>
                </a:tc>
                <a:tc>
                  <a:txBody>
                    <a:bodyPr/>
                    <a:lstStyle/>
                    <a:p>
                      <a:pPr algn="ctr"/>
                      <a:r>
                        <a:rPr lang="en-US" sz="2400" dirty="0"/>
                        <a:t>EXAMPLES</a:t>
                      </a:r>
                      <a:endParaRPr lang="en-US" sz="2400" dirty="0">
                        <a:latin typeface="+mn-lt"/>
                      </a:endParaRPr>
                    </a:p>
                  </a:txBody>
                  <a:tcPr marL="121920" marR="121920" anchor="ctr"/>
                </a:tc>
                <a:extLst>
                  <a:ext uri="{0D108BD9-81ED-4DB2-BD59-A6C34878D82A}">
                    <a16:rowId xmlns:a16="http://schemas.microsoft.com/office/drawing/2014/main" val="10000"/>
                  </a:ext>
                </a:extLst>
              </a:tr>
              <a:tr h="1603899">
                <a:tc>
                  <a:txBody>
                    <a:bodyPr/>
                    <a:lstStyle/>
                    <a:p>
                      <a:r>
                        <a:rPr lang="en-US" sz="2400" b="1" dirty="0"/>
                        <a:t>DRUG SAFETY ALERTS</a:t>
                      </a:r>
                      <a:endParaRPr lang="en-US" sz="2400" b="1" dirty="0">
                        <a:latin typeface="+mn-lt"/>
                      </a:endParaRPr>
                    </a:p>
                  </a:txBody>
                  <a:tcPr marL="121920" marR="121920" anchor="ctr"/>
                </a:tc>
                <a:tc>
                  <a:txBody>
                    <a:bodyPr/>
                    <a:lstStyle/>
                    <a:p>
                      <a:r>
                        <a:rPr lang="en-US" sz="2400" dirty="0"/>
                        <a:t>Drug</a:t>
                      </a:r>
                      <a:r>
                        <a:rPr lang="en-US" sz="2400" baseline="0" dirty="0"/>
                        <a:t> centered, more restrictive,  consider major clinical scenarios</a:t>
                      </a:r>
                      <a:endParaRPr lang="en-US" sz="2400" dirty="0">
                        <a:latin typeface="+mn-lt"/>
                      </a:endParaRPr>
                    </a:p>
                  </a:txBody>
                  <a:tcPr marL="121920" marR="12192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WHO (EMP</a:t>
                      </a:r>
                      <a:r>
                        <a:rPr lang="en-US" sz="2400" dirty="0"/>
                        <a:t>), FDA, EMA,</a:t>
                      </a:r>
                      <a:r>
                        <a:rPr lang="en-US" sz="2400" baseline="0" dirty="0"/>
                        <a:t> PEPFAR, SAHCS, </a:t>
                      </a:r>
                      <a:r>
                        <a:rPr lang="en-US" sz="2400" baseline="0" dirty="0" err="1"/>
                        <a:t>ViiV</a:t>
                      </a:r>
                      <a:r>
                        <a:rPr lang="en-US" sz="2400" baseline="0" dirty="0"/>
                        <a:t>, </a:t>
                      </a:r>
                      <a:r>
                        <a:rPr lang="en-US" sz="2400" dirty="0"/>
                        <a:t>Brazilian</a:t>
                      </a:r>
                      <a:r>
                        <a:rPr lang="en-US" sz="2400" baseline="0" dirty="0"/>
                        <a:t> </a:t>
                      </a:r>
                      <a:r>
                        <a:rPr lang="en-US" sz="2400" baseline="0" dirty="0" err="1"/>
                        <a:t>MoH</a:t>
                      </a:r>
                      <a:endParaRPr lang="en-US" sz="2400" dirty="0">
                        <a:latin typeface="+mn-lt"/>
                      </a:endParaRPr>
                    </a:p>
                  </a:txBody>
                  <a:tcPr marL="121920" marR="121920" anchor="ctr"/>
                </a:tc>
                <a:extLst>
                  <a:ext uri="{0D108BD9-81ED-4DB2-BD59-A6C34878D82A}">
                    <a16:rowId xmlns:a16="http://schemas.microsoft.com/office/drawing/2014/main" val="10001"/>
                  </a:ext>
                </a:extLst>
              </a:tr>
              <a:tr h="1603899">
                <a:tc>
                  <a:txBody>
                    <a:bodyPr/>
                    <a:lstStyle/>
                    <a:p>
                      <a:r>
                        <a:rPr lang="en-US" sz="2400" b="1" dirty="0"/>
                        <a:t>GUIDELINES</a:t>
                      </a:r>
                      <a:endParaRPr lang="en-US" sz="2400" b="1" dirty="0">
                        <a:latin typeface="+mn-lt"/>
                      </a:endParaRPr>
                    </a:p>
                  </a:txBody>
                  <a:tcPr marL="121920" marR="121920" anchor="ctr"/>
                </a:tc>
                <a:tc>
                  <a:txBody>
                    <a:bodyPr/>
                    <a:lstStyle/>
                    <a:p>
                      <a:r>
                        <a:rPr lang="en-US" sz="2400" dirty="0"/>
                        <a:t>Patient centered, consider</a:t>
                      </a:r>
                      <a:r>
                        <a:rPr lang="en-US" sz="2400" baseline="0" dirty="0"/>
                        <a:t> </a:t>
                      </a:r>
                      <a:r>
                        <a:rPr lang="en-US" sz="2400" dirty="0"/>
                        <a:t>clinical</a:t>
                      </a:r>
                      <a:r>
                        <a:rPr lang="en-US" sz="2400" baseline="0" dirty="0"/>
                        <a:t> and programmatic  aspects in addition to scientific evidence in decision making</a:t>
                      </a:r>
                      <a:endParaRPr lang="en-US" sz="2400" dirty="0">
                        <a:latin typeface="+mn-lt"/>
                      </a:endParaRPr>
                    </a:p>
                  </a:txBody>
                  <a:tcPr marL="121920" marR="121920" anchor="ctr"/>
                </a:tc>
                <a:tc>
                  <a:txBody>
                    <a:bodyPr/>
                    <a:lstStyle/>
                    <a:p>
                      <a:r>
                        <a:rPr lang="en-US" sz="2400" b="1" dirty="0"/>
                        <a:t>WHO (HIV), </a:t>
                      </a:r>
                      <a:r>
                        <a:rPr lang="en-US" sz="2400" dirty="0"/>
                        <a:t>DHHS, BHIVA </a:t>
                      </a:r>
                      <a:endParaRPr lang="en-US" sz="2400" dirty="0">
                        <a:latin typeface="+mn-lt"/>
                      </a:endParaRPr>
                    </a:p>
                  </a:txBody>
                  <a:tcPr marL="121920" marR="121920" anchor="ctr"/>
                </a:tc>
                <a:extLst>
                  <a:ext uri="{0D108BD9-81ED-4DB2-BD59-A6C34878D82A}">
                    <a16:rowId xmlns:a16="http://schemas.microsoft.com/office/drawing/2014/main" val="10002"/>
                  </a:ext>
                </a:extLst>
              </a:tr>
            </a:tbl>
          </a:graphicData>
        </a:graphic>
      </p:graphicFrame>
      <p:sp>
        <p:nvSpPr>
          <p:cNvPr id="2" name="TextBox 1"/>
          <p:cNvSpPr txBox="1"/>
          <p:nvPr/>
        </p:nvSpPr>
        <p:spPr>
          <a:xfrm>
            <a:off x="819807" y="536033"/>
            <a:ext cx="10641724" cy="707886"/>
          </a:xfrm>
          <a:prstGeom prst="rect">
            <a:avLst/>
          </a:prstGeom>
          <a:noFill/>
        </p:spPr>
        <p:txBody>
          <a:bodyPr wrap="square" rtlCol="0">
            <a:spAutoFit/>
          </a:bodyPr>
          <a:lstStyle/>
          <a:p>
            <a:r>
              <a:rPr lang="en-GB" sz="4000" b="1" dirty="0">
                <a:solidFill>
                  <a:srgbClr val="0070C0"/>
                </a:solidFill>
              </a:rPr>
              <a:t>Drug Safety Alert  vs. Policy Guidelines</a:t>
            </a:r>
            <a:endParaRPr lang="en-US" sz="4000" b="1" dirty="0">
              <a:solidFill>
                <a:srgbClr val="0070C0"/>
              </a:solidFill>
            </a:endParaRPr>
          </a:p>
        </p:txBody>
      </p:sp>
    </p:spTree>
    <p:extLst>
      <p:ext uri="{BB962C8B-B14F-4D97-AF65-F5344CB8AC3E}">
        <p14:creationId xmlns:p14="http://schemas.microsoft.com/office/powerpoint/2010/main" val="159694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44BD-48B6-48D9-B77A-AE8394C5B62E}"/>
              </a:ext>
            </a:extLst>
          </p:cNvPr>
          <p:cNvSpPr>
            <a:spLocks noGrp="1"/>
          </p:cNvSpPr>
          <p:nvPr>
            <p:ph type="ctrTitle"/>
          </p:nvPr>
        </p:nvSpPr>
        <p:spPr>
          <a:xfrm>
            <a:off x="4652211" y="224588"/>
            <a:ext cx="7090610" cy="1082839"/>
          </a:xfrm>
        </p:spPr>
        <p:txBody>
          <a:bodyPr>
            <a:noAutofit/>
          </a:bodyPr>
          <a:lstStyle/>
          <a:p>
            <a:r>
              <a:rPr lang="en-GB" sz="4000" b="1" dirty="0">
                <a:solidFill>
                  <a:srgbClr val="0070C0"/>
                </a:solidFill>
              </a:rPr>
              <a:t>2018 WHO recommendations first-line ARV regimens</a:t>
            </a:r>
            <a:endParaRPr lang="en-US" sz="4000" b="1" dirty="0">
              <a:solidFill>
                <a:srgbClr val="0070C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69" t="8774"/>
          <a:stretch/>
        </p:blipFill>
        <p:spPr bwMode="auto">
          <a:xfrm>
            <a:off x="4513086" y="1454891"/>
            <a:ext cx="7394029" cy="4508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56" y="748638"/>
            <a:ext cx="3975900" cy="56261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9111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40" y="245790"/>
            <a:ext cx="11809309" cy="1008112"/>
          </a:xfrm>
        </p:spPr>
        <p:txBody>
          <a:bodyPr>
            <a:noAutofit/>
          </a:bodyPr>
          <a:lstStyle/>
          <a:p>
            <a:pPr algn="ctr"/>
            <a:r>
              <a:rPr lang="en-GB" sz="4000" b="1" dirty="0">
                <a:solidFill>
                  <a:srgbClr val="0070C0"/>
                </a:solidFill>
              </a:rPr>
              <a:t>Safety and Efficacy of DTG and EFV600 in 1</a:t>
            </a:r>
            <a:r>
              <a:rPr lang="en-GB" sz="4000" b="1" baseline="30000" dirty="0">
                <a:solidFill>
                  <a:srgbClr val="0070C0"/>
                </a:solidFill>
              </a:rPr>
              <a:t>st</a:t>
            </a:r>
            <a:r>
              <a:rPr lang="en-GB" sz="4000" b="1" dirty="0">
                <a:solidFill>
                  <a:srgbClr val="0070C0"/>
                </a:solidFill>
              </a:rPr>
              <a:t> line ART  </a:t>
            </a:r>
            <a:br>
              <a:rPr lang="en-GB" sz="4000" b="1" dirty="0">
                <a:solidFill>
                  <a:srgbClr val="0070C0"/>
                </a:solidFill>
              </a:rPr>
            </a:br>
            <a:r>
              <a:rPr lang="en-GB" sz="3200" b="1" dirty="0">
                <a:solidFill>
                  <a:srgbClr val="0070C0"/>
                </a:solidFill>
              </a:rPr>
              <a:t>(summary 2018 WHO Sys Review &amp; NMA)</a:t>
            </a:r>
          </a:p>
        </p:txBody>
      </p:sp>
      <p:graphicFrame>
        <p:nvGraphicFramePr>
          <p:cNvPr id="4" name="Table 3"/>
          <p:cNvGraphicFramePr>
            <a:graphicFrameLocks noGrp="1"/>
          </p:cNvGraphicFramePr>
          <p:nvPr>
            <p:extLst>
              <p:ext uri="{D42A27DB-BD31-4B8C-83A1-F6EECF244321}">
                <p14:modId xmlns:p14="http://schemas.microsoft.com/office/powerpoint/2010/main" val="2472371402"/>
              </p:ext>
            </p:extLst>
          </p:nvPr>
        </p:nvGraphicFramePr>
        <p:xfrm>
          <a:off x="431372" y="1407809"/>
          <a:ext cx="10945215" cy="4384521"/>
        </p:xfrm>
        <a:graphic>
          <a:graphicData uri="http://schemas.openxmlformats.org/drawingml/2006/table">
            <a:tbl>
              <a:tblPr firstRow="1" bandRow="1">
                <a:tableStyleId>{5C22544A-7EE6-4342-B048-85BDC9FD1C3A}</a:tableStyleId>
              </a:tblPr>
              <a:tblGrid>
                <a:gridCol w="4704523">
                  <a:extLst>
                    <a:ext uri="{9D8B030D-6E8A-4147-A177-3AD203B41FA5}">
                      <a16:colId xmlns:a16="http://schemas.microsoft.com/office/drawing/2014/main" val="20000"/>
                    </a:ext>
                  </a:extLst>
                </a:gridCol>
                <a:gridCol w="3142992">
                  <a:extLst>
                    <a:ext uri="{9D8B030D-6E8A-4147-A177-3AD203B41FA5}">
                      <a16:colId xmlns:a16="http://schemas.microsoft.com/office/drawing/2014/main" val="20001"/>
                    </a:ext>
                  </a:extLst>
                </a:gridCol>
                <a:gridCol w="3097700">
                  <a:extLst>
                    <a:ext uri="{9D8B030D-6E8A-4147-A177-3AD203B41FA5}">
                      <a16:colId xmlns:a16="http://schemas.microsoft.com/office/drawing/2014/main" val="20002"/>
                    </a:ext>
                  </a:extLst>
                </a:gridCol>
              </a:tblGrid>
              <a:tr h="783636">
                <a:tc>
                  <a:txBody>
                    <a:bodyPr/>
                    <a:lstStyle/>
                    <a:p>
                      <a:pPr algn="ctr"/>
                      <a:r>
                        <a:rPr lang="en-GB" sz="2800" dirty="0"/>
                        <a:t>major outcomes</a:t>
                      </a:r>
                    </a:p>
                  </a:txBody>
                  <a:tcPr marL="121920" marR="121920" anchor="ctr"/>
                </a:tc>
                <a:tc>
                  <a:txBody>
                    <a:bodyPr/>
                    <a:lstStyle/>
                    <a:p>
                      <a:pPr algn="ctr"/>
                      <a:r>
                        <a:rPr lang="en-GB" sz="2800" dirty="0"/>
                        <a:t>DTG vs EFV</a:t>
                      </a:r>
                      <a:r>
                        <a:rPr lang="en-GB" sz="2800" baseline="-25000" dirty="0"/>
                        <a:t>600</a:t>
                      </a:r>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aseline="-25000" dirty="0"/>
                        <a:t>QUALITY OF EVIDENCE</a:t>
                      </a:r>
                    </a:p>
                  </a:txBody>
                  <a:tcPr marL="121920" marR="121920" anchor="ctr"/>
                </a:tc>
                <a:extLst>
                  <a:ext uri="{0D108BD9-81ED-4DB2-BD59-A6C34878D82A}">
                    <a16:rowId xmlns:a16="http://schemas.microsoft.com/office/drawing/2014/main" val="10000"/>
                  </a:ext>
                </a:extLst>
              </a:tr>
              <a:tr h="656523">
                <a:tc>
                  <a:txBody>
                    <a:bodyPr/>
                    <a:lstStyle/>
                    <a:p>
                      <a:r>
                        <a:rPr lang="en-GB" sz="2800" b="1" dirty="0"/>
                        <a:t>Viral suppression (96 weeks)</a:t>
                      </a:r>
                    </a:p>
                  </a:txBody>
                  <a:tcPr marL="121920" marR="121920" anchor="ctr"/>
                </a:tc>
                <a:tc>
                  <a:txBody>
                    <a:bodyPr/>
                    <a:lstStyle/>
                    <a:p>
                      <a:pPr algn="ctr"/>
                      <a:r>
                        <a:rPr lang="en-GB" sz="2800" b="1" dirty="0">
                          <a:solidFill>
                            <a:srgbClr val="FFFF00"/>
                          </a:solidFill>
                        </a:rPr>
                        <a:t>DTG better</a:t>
                      </a:r>
                    </a:p>
                  </a:txBody>
                  <a:tcPr marL="121920" marR="121920" anchor="ctr">
                    <a:solidFill>
                      <a:srgbClr val="002060"/>
                    </a:solidFill>
                  </a:tcPr>
                </a:tc>
                <a:tc>
                  <a:txBody>
                    <a:bodyPr/>
                    <a:lstStyle/>
                    <a:p>
                      <a:pPr algn="ctr"/>
                      <a:r>
                        <a:rPr lang="en-GB" sz="2800" b="0" dirty="0">
                          <a:solidFill>
                            <a:schemeClr val="tx1"/>
                          </a:solidFill>
                        </a:rPr>
                        <a:t>moderate</a:t>
                      </a:r>
                    </a:p>
                  </a:txBody>
                  <a:tcPr marL="121920" marR="121920" anchor="ctr">
                    <a:solidFill>
                      <a:schemeClr val="accent6">
                        <a:lumMod val="40000"/>
                        <a:lumOff val="60000"/>
                      </a:schemeClr>
                    </a:solidFill>
                  </a:tcPr>
                </a:tc>
                <a:extLst>
                  <a:ext uri="{0D108BD9-81ED-4DB2-BD59-A6C34878D82A}">
                    <a16:rowId xmlns:a16="http://schemas.microsoft.com/office/drawing/2014/main" val="10001"/>
                  </a:ext>
                </a:extLst>
              </a:tr>
              <a:tr h="6034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dirty="0"/>
                        <a:t>Treatment</a:t>
                      </a:r>
                      <a:r>
                        <a:rPr lang="en-GB" sz="2800" b="1" baseline="0" dirty="0"/>
                        <a:t> discontinuation</a:t>
                      </a:r>
                      <a:endParaRPr lang="en-GB" sz="2800" b="1" dirty="0"/>
                    </a:p>
                  </a:txBody>
                  <a:tcPr marL="121920" marR="121920" anchor="ctr"/>
                </a:tc>
                <a:tc>
                  <a:txBody>
                    <a:bodyPr/>
                    <a:lstStyle/>
                    <a:p>
                      <a:pPr algn="ctr"/>
                      <a:r>
                        <a:rPr lang="en-GB" sz="2800" b="1" dirty="0">
                          <a:solidFill>
                            <a:srgbClr val="FFFF00"/>
                          </a:solidFill>
                        </a:rPr>
                        <a:t>DTG better</a:t>
                      </a:r>
                    </a:p>
                  </a:txBody>
                  <a:tcPr marL="121920" marR="121920" anchor="ctr">
                    <a:solidFill>
                      <a:srgbClr val="002060"/>
                    </a:solidFill>
                  </a:tcPr>
                </a:tc>
                <a:tc>
                  <a:txBody>
                    <a:bodyPr/>
                    <a:lstStyle/>
                    <a:p>
                      <a:pPr algn="ctr"/>
                      <a:r>
                        <a:rPr lang="en-GB" sz="2800" b="0" dirty="0">
                          <a:solidFill>
                            <a:schemeClr val="tx1"/>
                          </a:solidFill>
                        </a:rPr>
                        <a:t>high</a:t>
                      </a:r>
                    </a:p>
                  </a:txBody>
                  <a:tcPr marL="121920" marR="121920" anchor="ctr">
                    <a:solidFill>
                      <a:schemeClr val="accent6"/>
                    </a:solidFill>
                  </a:tcPr>
                </a:tc>
                <a:extLst>
                  <a:ext uri="{0D108BD9-81ED-4DB2-BD59-A6C34878D82A}">
                    <a16:rowId xmlns:a16="http://schemas.microsoft.com/office/drawing/2014/main" val="10002"/>
                  </a:ext>
                </a:extLst>
              </a:tr>
              <a:tr h="603447">
                <a:tc>
                  <a:txBody>
                    <a:bodyPr/>
                    <a:lstStyle/>
                    <a:p>
                      <a:r>
                        <a:rPr lang="en-GB" sz="2800" b="1" dirty="0"/>
                        <a:t>CD4 recovery (96 weeks)</a:t>
                      </a:r>
                    </a:p>
                  </a:txBody>
                  <a:tcPr marL="121920" marR="121920" anchor="ctr"/>
                </a:tc>
                <a:tc>
                  <a:txBody>
                    <a:bodyPr/>
                    <a:lstStyle/>
                    <a:p>
                      <a:pPr algn="ctr"/>
                      <a:r>
                        <a:rPr lang="en-GB" sz="2800" b="1" dirty="0">
                          <a:solidFill>
                            <a:srgbClr val="FFFF00"/>
                          </a:solidFill>
                        </a:rPr>
                        <a:t>DTG better</a:t>
                      </a:r>
                    </a:p>
                  </a:txBody>
                  <a:tcPr marL="121920" marR="121920" anchor="ctr">
                    <a:solidFill>
                      <a:srgbClr val="002060"/>
                    </a:solidFill>
                  </a:tcPr>
                </a:tc>
                <a:tc>
                  <a:txBody>
                    <a:bodyPr/>
                    <a:lstStyle/>
                    <a:p>
                      <a:pPr algn="ctr"/>
                      <a:r>
                        <a:rPr lang="en-GB" sz="2800" b="0" dirty="0">
                          <a:solidFill>
                            <a:schemeClr val="tx1"/>
                          </a:solidFill>
                        </a:rPr>
                        <a:t>moderate</a:t>
                      </a:r>
                    </a:p>
                  </a:txBody>
                  <a:tcPr marL="121920" marR="121920" anchor="ctr">
                    <a:solidFill>
                      <a:schemeClr val="accent6">
                        <a:lumMod val="40000"/>
                        <a:lumOff val="60000"/>
                      </a:schemeClr>
                    </a:solidFill>
                  </a:tcPr>
                </a:tc>
                <a:extLst>
                  <a:ext uri="{0D108BD9-81ED-4DB2-BD59-A6C34878D82A}">
                    <a16:rowId xmlns:a16="http://schemas.microsoft.com/office/drawing/2014/main" val="10003"/>
                  </a:ext>
                </a:extLst>
              </a:tr>
              <a:tr h="518160">
                <a:tc>
                  <a:txBody>
                    <a:bodyPr/>
                    <a:lstStyle/>
                    <a:p>
                      <a:r>
                        <a:rPr lang="en-GB" sz="2800" b="1" dirty="0"/>
                        <a:t>Mortality</a:t>
                      </a:r>
                    </a:p>
                  </a:txBody>
                  <a:tcPr marL="121920" marR="121920" anchor="ctr"/>
                </a:tc>
                <a:tc>
                  <a:txBody>
                    <a:bodyPr/>
                    <a:lstStyle/>
                    <a:p>
                      <a:pPr algn="ctr"/>
                      <a:r>
                        <a:rPr lang="en-GB" sz="2800" dirty="0">
                          <a:solidFill>
                            <a:srgbClr val="FFFF00"/>
                          </a:solidFill>
                        </a:rPr>
                        <a:t>comparable</a:t>
                      </a:r>
                    </a:p>
                  </a:txBody>
                  <a:tcPr marL="121920" marR="121920" anchor="ctr">
                    <a:solidFill>
                      <a:srgbClr val="002060"/>
                    </a:solidFill>
                  </a:tcPr>
                </a:tc>
                <a:tc>
                  <a:txBody>
                    <a:bodyPr/>
                    <a:lstStyle/>
                    <a:p>
                      <a:pPr algn="ctr"/>
                      <a:r>
                        <a:rPr lang="en-GB" sz="2800" b="0" dirty="0">
                          <a:solidFill>
                            <a:schemeClr val="tx1"/>
                          </a:solidFill>
                        </a:rPr>
                        <a:t>low</a:t>
                      </a:r>
                    </a:p>
                  </a:txBody>
                  <a:tcPr marL="121920" marR="121920" anchor="ctr">
                    <a:solidFill>
                      <a:srgbClr val="FFFF00"/>
                    </a:solidFill>
                  </a:tcPr>
                </a:tc>
                <a:extLst>
                  <a:ext uri="{0D108BD9-81ED-4DB2-BD59-A6C34878D82A}">
                    <a16:rowId xmlns:a16="http://schemas.microsoft.com/office/drawing/2014/main" val="10004"/>
                  </a:ext>
                </a:extLst>
              </a:tr>
              <a:tr h="701148">
                <a:tc>
                  <a:txBody>
                    <a:bodyPr/>
                    <a:lstStyle/>
                    <a:p>
                      <a:r>
                        <a:rPr lang="en-GB" sz="2800" b="1" dirty="0"/>
                        <a:t>AIDS progression</a:t>
                      </a:r>
                    </a:p>
                  </a:txBody>
                  <a:tcPr marL="121920" marR="121920" anchor="ctr"/>
                </a:tc>
                <a:tc>
                  <a:txBody>
                    <a:bodyPr/>
                    <a:lstStyle/>
                    <a:p>
                      <a:pPr algn="ctr"/>
                      <a:r>
                        <a:rPr lang="en-GB" sz="2800" dirty="0">
                          <a:solidFill>
                            <a:srgbClr val="FFFF00"/>
                          </a:solidFill>
                        </a:rPr>
                        <a:t>comparable</a:t>
                      </a:r>
                    </a:p>
                  </a:txBody>
                  <a:tcPr marL="121920" marR="121920" anchor="ctr">
                    <a:solidFill>
                      <a:srgbClr val="002060"/>
                    </a:solidFill>
                  </a:tcPr>
                </a:tc>
                <a:tc>
                  <a:txBody>
                    <a:bodyPr/>
                    <a:lstStyle/>
                    <a:p>
                      <a:pPr algn="ctr"/>
                      <a:r>
                        <a:rPr lang="en-GB" sz="2800" b="0" dirty="0">
                          <a:solidFill>
                            <a:schemeClr val="tx1"/>
                          </a:solidFill>
                        </a:rPr>
                        <a:t>low</a:t>
                      </a:r>
                    </a:p>
                  </a:txBody>
                  <a:tcPr marL="121920" marR="121920" anchor="ctr">
                    <a:solidFill>
                      <a:srgbClr val="FFFF00"/>
                    </a:solidFill>
                  </a:tcPr>
                </a:tc>
                <a:extLst>
                  <a:ext uri="{0D108BD9-81ED-4DB2-BD59-A6C34878D82A}">
                    <a16:rowId xmlns:a16="http://schemas.microsoft.com/office/drawing/2014/main" val="10005"/>
                  </a:ext>
                </a:extLst>
              </a:tr>
              <a:tr h="518160">
                <a:tc>
                  <a:txBody>
                    <a:bodyPr/>
                    <a:lstStyle/>
                    <a:p>
                      <a:r>
                        <a:rPr lang="en-GB" sz="2800" b="1" dirty="0"/>
                        <a:t>SAE</a:t>
                      </a:r>
                    </a:p>
                  </a:txBody>
                  <a:tcPr marL="121920" marR="121920" anchor="ctr"/>
                </a:tc>
                <a:tc>
                  <a:txBody>
                    <a:bodyPr/>
                    <a:lstStyle/>
                    <a:p>
                      <a:pPr algn="ctr"/>
                      <a:r>
                        <a:rPr lang="en-GB" sz="2800" dirty="0">
                          <a:solidFill>
                            <a:srgbClr val="FFFF00"/>
                          </a:solidFill>
                        </a:rPr>
                        <a:t>comparable</a:t>
                      </a:r>
                    </a:p>
                  </a:txBody>
                  <a:tcPr marL="121920" marR="121920" anchor="ctr">
                    <a:solidFill>
                      <a:srgbClr val="002060"/>
                    </a:solidFill>
                  </a:tcPr>
                </a:tc>
                <a:tc>
                  <a:txBody>
                    <a:bodyPr/>
                    <a:lstStyle/>
                    <a:p>
                      <a:pPr algn="ctr"/>
                      <a:r>
                        <a:rPr lang="en-GB" sz="2800" b="0" dirty="0">
                          <a:solidFill>
                            <a:schemeClr val="tx1"/>
                          </a:solidFill>
                        </a:rPr>
                        <a:t>low</a:t>
                      </a:r>
                    </a:p>
                  </a:txBody>
                  <a:tcPr marL="121920" marR="121920" anchor="ctr">
                    <a:solidFill>
                      <a:srgbClr val="FFFF00"/>
                    </a:solidFill>
                  </a:tcPr>
                </a:tc>
                <a:extLst>
                  <a:ext uri="{0D108BD9-81ED-4DB2-BD59-A6C34878D82A}">
                    <a16:rowId xmlns:a16="http://schemas.microsoft.com/office/drawing/2014/main" val="10006"/>
                  </a:ext>
                </a:extLst>
              </a:tr>
            </a:tbl>
          </a:graphicData>
        </a:graphic>
      </p:graphicFrame>
      <p:sp>
        <p:nvSpPr>
          <p:cNvPr id="8" name="TextBox 7"/>
          <p:cNvSpPr txBox="1"/>
          <p:nvPr/>
        </p:nvSpPr>
        <p:spPr>
          <a:xfrm>
            <a:off x="712594" y="6301726"/>
            <a:ext cx="1917781" cy="338555"/>
          </a:xfrm>
          <a:prstGeom prst="rect">
            <a:avLst/>
          </a:prstGeom>
          <a:noFill/>
        </p:spPr>
        <p:txBody>
          <a:bodyPr wrap="square" lIns="91438" tIns="45719" rIns="91438" bIns="45719" rtlCol="0">
            <a:spAutoFit/>
          </a:bodyPr>
          <a:lstStyle/>
          <a:p>
            <a:pPr algn="r" fontAlgn="base">
              <a:spcBef>
                <a:spcPct val="0"/>
              </a:spcBef>
              <a:spcAft>
                <a:spcPct val="0"/>
              </a:spcAft>
            </a:pPr>
            <a:r>
              <a:rPr lang="en-GB" sz="1500" dirty="0">
                <a:solidFill>
                  <a:prstClr val="black"/>
                </a:solidFill>
                <a:latin typeface="Arial" charset="0"/>
              </a:rPr>
              <a:t>WHO</a:t>
            </a:r>
            <a:r>
              <a:rPr lang="en-GB" sz="1600" dirty="0">
                <a:solidFill>
                  <a:prstClr val="black"/>
                </a:solidFill>
                <a:latin typeface="Arial" charset="0"/>
              </a:rPr>
              <a:t>, 2018</a:t>
            </a:r>
          </a:p>
        </p:txBody>
      </p:sp>
      <p:sp>
        <p:nvSpPr>
          <p:cNvPr id="5" name="TextBox 4"/>
          <p:cNvSpPr txBox="1"/>
          <p:nvPr/>
        </p:nvSpPr>
        <p:spPr>
          <a:xfrm>
            <a:off x="422201" y="5920613"/>
            <a:ext cx="4933571" cy="261107"/>
          </a:xfrm>
          <a:prstGeom prst="rect">
            <a:avLst/>
          </a:prstGeom>
          <a:noFill/>
        </p:spPr>
        <p:txBody>
          <a:bodyPr wrap="square" lIns="90942" tIns="45471" rIns="90942" bIns="45471" rtlCol="0">
            <a:spAutoFit/>
          </a:bodyPr>
          <a:lstStyle/>
          <a:p>
            <a:pPr defTabSz="913570"/>
            <a:r>
              <a:rPr lang="en-GB" sz="1100" i="1" dirty="0">
                <a:solidFill>
                  <a:prstClr val="black"/>
                </a:solidFill>
                <a:latin typeface="Arial" charset="0"/>
              </a:rPr>
              <a:t>Reference: Steve Kanters, For WHO ARV GDG, 16-18 May 2018</a:t>
            </a:r>
          </a:p>
        </p:txBody>
      </p:sp>
      <p:sp>
        <p:nvSpPr>
          <p:cNvPr id="3" name="Rectangle 2"/>
          <p:cNvSpPr/>
          <p:nvPr/>
        </p:nvSpPr>
        <p:spPr>
          <a:xfrm>
            <a:off x="422201" y="2229853"/>
            <a:ext cx="11015820" cy="178067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01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85852197"/>
              </p:ext>
            </p:extLst>
          </p:nvPr>
        </p:nvGraphicFramePr>
        <p:xfrm>
          <a:off x="239351" y="1008385"/>
          <a:ext cx="11753357" cy="4340827"/>
        </p:xfrm>
        <a:graphic>
          <a:graphicData uri="http://schemas.openxmlformats.org/drawingml/2006/table">
            <a:tbl>
              <a:tblPr firstRow="1" bandRow="1">
                <a:tableStyleId>{5C22544A-7EE6-4342-B048-85BDC9FD1C3A}</a:tableStyleId>
              </a:tblPr>
              <a:tblGrid>
                <a:gridCol w="5134320">
                  <a:extLst>
                    <a:ext uri="{9D8B030D-6E8A-4147-A177-3AD203B41FA5}">
                      <a16:colId xmlns:a16="http://schemas.microsoft.com/office/drawing/2014/main" val="20000"/>
                    </a:ext>
                  </a:extLst>
                </a:gridCol>
                <a:gridCol w="1537083">
                  <a:extLst>
                    <a:ext uri="{9D8B030D-6E8A-4147-A177-3AD203B41FA5}">
                      <a16:colId xmlns:a16="http://schemas.microsoft.com/office/drawing/2014/main" val="20001"/>
                    </a:ext>
                  </a:extLst>
                </a:gridCol>
                <a:gridCol w="2532184">
                  <a:extLst>
                    <a:ext uri="{9D8B030D-6E8A-4147-A177-3AD203B41FA5}">
                      <a16:colId xmlns:a16="http://schemas.microsoft.com/office/drawing/2014/main" val="20002"/>
                    </a:ext>
                  </a:extLst>
                </a:gridCol>
                <a:gridCol w="2549770">
                  <a:extLst>
                    <a:ext uri="{9D8B030D-6E8A-4147-A177-3AD203B41FA5}">
                      <a16:colId xmlns:a16="http://schemas.microsoft.com/office/drawing/2014/main" val="20003"/>
                    </a:ext>
                  </a:extLst>
                </a:gridCol>
              </a:tblGrid>
              <a:tr h="823693">
                <a:tc>
                  <a:txBody>
                    <a:bodyPr/>
                    <a:lstStyle/>
                    <a:p>
                      <a:pPr algn="ctr"/>
                      <a:r>
                        <a:rPr lang="fr-CH" sz="2400" dirty="0">
                          <a:latin typeface="+mn-lt"/>
                        </a:rPr>
                        <a:t>Population</a:t>
                      </a:r>
                      <a:endParaRPr lang="en-US" sz="2400" dirty="0">
                        <a:latin typeface="+mn-lt"/>
                      </a:endParaRPr>
                    </a:p>
                  </a:txBody>
                  <a:tcPr marL="121920" marR="121920"/>
                </a:tc>
                <a:tc>
                  <a:txBody>
                    <a:bodyPr/>
                    <a:lstStyle/>
                    <a:p>
                      <a:pPr algn="ctr"/>
                      <a:r>
                        <a:rPr lang="fr-CH" sz="2400" dirty="0" err="1"/>
                        <a:t>Preferred</a:t>
                      </a:r>
                      <a:endParaRPr lang="en-US" sz="2400" dirty="0"/>
                    </a:p>
                  </a:txBody>
                  <a:tcPr marL="121920" marR="121920"/>
                </a:tc>
                <a:tc>
                  <a:txBody>
                    <a:bodyPr/>
                    <a:lstStyle/>
                    <a:p>
                      <a:pPr algn="ctr"/>
                      <a:r>
                        <a:rPr lang="fr-CH" sz="2400" dirty="0"/>
                        <a:t>Alternatives </a:t>
                      </a:r>
                      <a:endParaRPr lang="en-US" sz="2400" dirty="0"/>
                    </a:p>
                  </a:txBody>
                  <a:tcPr marL="121920" marR="121920"/>
                </a:tc>
                <a:tc>
                  <a:txBody>
                    <a:bodyPr/>
                    <a:lstStyle/>
                    <a:p>
                      <a:pPr algn="ctr"/>
                      <a:r>
                        <a:rPr lang="fr-CH" sz="2400" dirty="0" err="1"/>
                        <a:t>Special</a:t>
                      </a:r>
                      <a:r>
                        <a:rPr lang="fr-CH" sz="2400" dirty="0"/>
                        <a:t> situations</a:t>
                      </a:r>
                      <a:endParaRPr lang="en-US" sz="2400" dirty="0"/>
                    </a:p>
                  </a:txBody>
                  <a:tcPr marL="121920" marR="121920"/>
                </a:tc>
                <a:extLst>
                  <a:ext uri="{0D108BD9-81ED-4DB2-BD59-A6C34878D82A}">
                    <a16:rowId xmlns:a16="http://schemas.microsoft.com/office/drawing/2014/main" val="10000"/>
                  </a:ext>
                </a:extLst>
              </a:tr>
              <a:tr h="540328">
                <a:tc>
                  <a:txBody>
                    <a:bodyPr/>
                    <a:lstStyle/>
                    <a:p>
                      <a:pPr marL="90170">
                        <a:lnSpc>
                          <a:spcPct val="100000"/>
                        </a:lnSpc>
                        <a:spcAft>
                          <a:spcPts val="0"/>
                        </a:spcAft>
                      </a:pPr>
                      <a:r>
                        <a:rPr lang="en-GB" sz="2000" b="1" dirty="0">
                          <a:solidFill>
                            <a:schemeClr val="tx1"/>
                          </a:solidFill>
                          <a:effectLst/>
                          <a:latin typeface="+mn-lt"/>
                          <a:ea typeface="Times New Roman"/>
                          <a:cs typeface="Calibri"/>
                        </a:rPr>
                        <a:t>Adult men and adolescent boys</a:t>
                      </a:r>
                      <a:endParaRPr lang="en-US" sz="2000" dirty="0">
                        <a:solidFill>
                          <a:schemeClr val="tx1"/>
                        </a:solidFill>
                        <a:effectLst/>
                        <a:latin typeface="+mn-lt"/>
                        <a:ea typeface="MS Mincho"/>
                        <a:cs typeface="Times New Roman"/>
                      </a:endParaRPr>
                    </a:p>
                  </a:txBody>
                  <a:tcPr marL="68580" marR="68580" marT="0" marB="0"/>
                </a:tc>
                <a:tc rowSpan="3">
                  <a:txBody>
                    <a:bodyPr/>
                    <a:lstStyle/>
                    <a:p>
                      <a:pPr algn="ctr"/>
                      <a:r>
                        <a:rPr lang="fr-CH" sz="2000" b="1" dirty="0" err="1">
                          <a:solidFill>
                            <a:srgbClr val="C00000"/>
                          </a:solidFill>
                          <a:latin typeface="+mn-lt"/>
                        </a:rPr>
                        <a:t>TLD</a:t>
                      </a:r>
                      <a:r>
                        <a:rPr lang="fr-CH" sz="2000" b="1" baseline="30000" dirty="0" err="1">
                          <a:solidFill>
                            <a:srgbClr val="C00000"/>
                          </a:solidFill>
                          <a:latin typeface="+mn-lt"/>
                        </a:rPr>
                        <a:t>a</a:t>
                      </a:r>
                      <a:endParaRPr lang="en-US" sz="2000" b="1" baseline="30000" dirty="0">
                        <a:solidFill>
                          <a:srgbClr val="C00000"/>
                        </a:solidFill>
                        <a:latin typeface="+mn-lt"/>
                      </a:endParaRPr>
                    </a:p>
                  </a:txBody>
                  <a:tcPr marL="121920" marR="121920" anchor="ctr"/>
                </a:tc>
                <a:tc rowSpan="3">
                  <a:txBody>
                    <a:bodyPr/>
                    <a:lstStyle/>
                    <a:p>
                      <a:pPr algn="ctr"/>
                      <a:r>
                        <a:rPr lang="fr-CH" sz="2000" dirty="0">
                          <a:latin typeface="+mn-lt"/>
                        </a:rPr>
                        <a:t>TLE600</a:t>
                      </a:r>
                    </a:p>
                    <a:p>
                      <a:pPr algn="ctr"/>
                      <a:endParaRPr lang="fr-CH" sz="2000" dirty="0">
                        <a:latin typeface="+mn-lt"/>
                      </a:endParaRPr>
                    </a:p>
                    <a:p>
                      <a:pPr algn="ctr"/>
                      <a:r>
                        <a:rPr lang="fr-CH" sz="2000" dirty="0">
                          <a:latin typeface="+mn-lt"/>
                        </a:rPr>
                        <a:t>TLE400</a:t>
                      </a:r>
                      <a:endParaRPr lang="en-US" sz="2000" dirty="0">
                        <a:latin typeface="+mn-lt"/>
                      </a:endParaRPr>
                    </a:p>
                  </a:txBody>
                  <a:tcPr marL="121920" marR="121920" anchor="ctr"/>
                </a:tc>
                <a:tc rowSpan="3">
                  <a:txBody>
                    <a:bodyPr/>
                    <a:lstStyle/>
                    <a:p>
                      <a:pPr algn="ctr"/>
                      <a:r>
                        <a:rPr lang="en-US" sz="2000" kern="1200" dirty="0">
                          <a:solidFill>
                            <a:schemeClr val="dk1"/>
                          </a:solidFill>
                          <a:effectLst/>
                          <a:latin typeface="+mn-lt"/>
                          <a:ea typeface="+mn-ea"/>
                          <a:cs typeface="+mn-cs"/>
                        </a:rPr>
                        <a:t>AZT+3TC+ EFV600</a:t>
                      </a:r>
                      <a:r>
                        <a:rPr lang="en-US" sz="2000" kern="1200" baseline="30000" dirty="0">
                          <a:solidFill>
                            <a:schemeClr val="dk1"/>
                          </a:solidFill>
                          <a:effectLst/>
                          <a:latin typeface="+mn-lt"/>
                          <a:ea typeface="+mn-ea"/>
                          <a:cs typeface="+mn-cs"/>
                        </a:rPr>
                        <a:t>b</a:t>
                      </a:r>
                    </a:p>
                    <a:p>
                      <a:pPr algn="ctr"/>
                      <a:r>
                        <a:rPr lang="en-US" sz="2000" kern="1200" dirty="0">
                          <a:solidFill>
                            <a:schemeClr val="dk1"/>
                          </a:solidFill>
                          <a:effectLst/>
                          <a:latin typeface="+mn-lt"/>
                          <a:ea typeface="+mn-ea"/>
                          <a:cs typeface="+mn-cs"/>
                        </a:rPr>
                        <a:t> </a:t>
                      </a:r>
                    </a:p>
                    <a:p>
                      <a:pPr algn="ctr"/>
                      <a:r>
                        <a:rPr lang="en-US" sz="2000" kern="1200" dirty="0">
                          <a:solidFill>
                            <a:schemeClr val="dk1"/>
                          </a:solidFill>
                          <a:effectLst/>
                          <a:latin typeface="+mn-lt"/>
                          <a:ea typeface="+mn-ea"/>
                          <a:cs typeface="+mn-cs"/>
                        </a:rPr>
                        <a:t>TDF+3TC (or FTC)+PI/</a:t>
                      </a:r>
                      <a:r>
                        <a:rPr lang="en-US" sz="2000" kern="1200" dirty="0" err="1">
                          <a:solidFill>
                            <a:schemeClr val="dk1"/>
                          </a:solidFill>
                          <a:effectLst/>
                          <a:latin typeface="+mn-lt"/>
                          <a:ea typeface="+mn-ea"/>
                          <a:cs typeface="+mn-cs"/>
                        </a:rPr>
                        <a:t>r</a:t>
                      </a:r>
                      <a:r>
                        <a:rPr lang="en-US" sz="2000" kern="1200" baseline="30000" dirty="0" err="1">
                          <a:solidFill>
                            <a:schemeClr val="dk1"/>
                          </a:solidFill>
                          <a:effectLst/>
                          <a:latin typeface="+mn-lt"/>
                          <a:ea typeface="+mn-ea"/>
                          <a:cs typeface="+mn-cs"/>
                        </a:rPr>
                        <a:t>c</a:t>
                      </a:r>
                      <a:endParaRPr lang="en-US" sz="2000" dirty="0">
                        <a:latin typeface="+mn-lt"/>
                      </a:endParaRPr>
                    </a:p>
                  </a:txBody>
                  <a:tcPr marL="121920" marR="121920" anchor="ctr"/>
                </a:tc>
                <a:extLst>
                  <a:ext uri="{0D108BD9-81ED-4DB2-BD59-A6C34878D82A}">
                    <a16:rowId xmlns:a16="http://schemas.microsoft.com/office/drawing/2014/main" val="10001"/>
                  </a:ext>
                </a:extLst>
              </a:tr>
              <a:tr h="792822">
                <a:tc>
                  <a:txBody>
                    <a:bodyPr/>
                    <a:lstStyle/>
                    <a:p>
                      <a:pPr marL="90170">
                        <a:lnSpc>
                          <a:spcPct val="100000"/>
                        </a:lnSpc>
                        <a:spcAft>
                          <a:spcPts val="0"/>
                        </a:spcAft>
                      </a:pPr>
                      <a:r>
                        <a:rPr lang="en-GB" sz="2000" b="1" dirty="0">
                          <a:solidFill>
                            <a:schemeClr val="tx1"/>
                          </a:solidFill>
                          <a:effectLst/>
                          <a:latin typeface="+mn-lt"/>
                          <a:ea typeface="Times New Roman"/>
                          <a:cs typeface="Calibri"/>
                        </a:rPr>
                        <a:t>Pregnant (from eight weeks after conception) and breastfeeding women and adolescent girls</a:t>
                      </a:r>
                    </a:p>
                  </a:txBody>
                  <a:tcPr marL="68580" marR="68580" marT="0" marB="0"/>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2"/>
                  </a:ext>
                </a:extLst>
              </a:tr>
              <a:tr h="751766">
                <a:tc>
                  <a:txBody>
                    <a:bodyPr/>
                    <a:lstStyle/>
                    <a:p>
                      <a:pPr marL="90170">
                        <a:lnSpc>
                          <a:spcPct val="100000"/>
                        </a:lnSpc>
                        <a:spcAft>
                          <a:spcPts val="0"/>
                        </a:spcAft>
                      </a:pPr>
                      <a:r>
                        <a:rPr lang="en-GB" sz="2000" b="1" dirty="0">
                          <a:solidFill>
                            <a:schemeClr val="tx1"/>
                          </a:solidFill>
                          <a:effectLst/>
                          <a:latin typeface="+mn-lt"/>
                          <a:ea typeface="Times New Roman"/>
                          <a:cs typeface="Calibri"/>
                        </a:rPr>
                        <a:t>Women and adolescent girls with effective contraception or not of childbearing potential</a:t>
                      </a:r>
                      <a:endParaRPr lang="en-US" sz="2000" dirty="0">
                        <a:solidFill>
                          <a:schemeClr val="tx1"/>
                        </a:solidFill>
                        <a:effectLst/>
                        <a:latin typeface="+mn-lt"/>
                        <a:ea typeface="MS Mincho"/>
                        <a:cs typeface="Times New Roman"/>
                      </a:endParaRPr>
                    </a:p>
                  </a:txBody>
                  <a:tcPr marL="68580" marR="68580" marT="0" marB="0"/>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3"/>
                  </a:ext>
                </a:extLst>
              </a:tr>
              <a:tr h="1250792">
                <a:tc>
                  <a:txBody>
                    <a:bodyPr/>
                    <a:lstStyle/>
                    <a:p>
                      <a:pPr marL="90170">
                        <a:lnSpc>
                          <a:spcPct val="100000"/>
                        </a:lnSpc>
                        <a:spcAft>
                          <a:spcPts val="0"/>
                        </a:spcAft>
                      </a:pPr>
                      <a:r>
                        <a:rPr lang="en-GB" sz="2000" b="1" dirty="0">
                          <a:solidFill>
                            <a:schemeClr val="tx1"/>
                          </a:solidFill>
                          <a:effectLst/>
                          <a:latin typeface="+mn-lt"/>
                          <a:ea typeface="Times New Roman"/>
                          <a:cs typeface="Calibri"/>
                        </a:rPr>
                        <a:t>Women and adolescent girls of childbearing potential who want to become pregnant and have no effective contraception</a:t>
                      </a:r>
                      <a:endParaRPr lang="en-US" sz="2000" dirty="0">
                        <a:solidFill>
                          <a:schemeClr val="tx1"/>
                        </a:solidFill>
                        <a:effectLst/>
                        <a:latin typeface="+mn-lt"/>
                        <a:ea typeface="MS Mincho"/>
                        <a:cs typeface="Times New Roman"/>
                      </a:endParaRPr>
                    </a:p>
                  </a:txBody>
                  <a:tcPr marL="68580" marR="68580" marT="0" marB="0"/>
                </a:tc>
                <a:tc>
                  <a:txBody>
                    <a:bodyPr/>
                    <a:lstStyle/>
                    <a:p>
                      <a:pPr algn="ctr"/>
                      <a:r>
                        <a:rPr lang="fr-CH" sz="2000" dirty="0">
                          <a:latin typeface="+mn-lt"/>
                        </a:rPr>
                        <a:t>TLE600</a:t>
                      </a:r>
                      <a:endParaRPr lang="en-US" sz="2000" dirty="0">
                        <a:latin typeface="+mn-lt"/>
                      </a:endParaRPr>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2000" dirty="0">
                          <a:latin typeface="+mn-lt"/>
                        </a:rPr>
                        <a:t>TLE400</a:t>
                      </a:r>
                    </a:p>
                    <a:p>
                      <a:pPr marL="0" marR="0" indent="0" algn="ctr" defTabSz="914400" rtl="0" eaLnBrk="1" fontAlgn="auto" latinLnBrk="0" hangingPunct="1">
                        <a:lnSpc>
                          <a:spcPct val="100000"/>
                        </a:lnSpc>
                        <a:spcBef>
                          <a:spcPts val="0"/>
                        </a:spcBef>
                        <a:spcAft>
                          <a:spcPts val="0"/>
                        </a:spcAft>
                        <a:buClrTx/>
                        <a:buSzTx/>
                        <a:buFontTx/>
                        <a:buNone/>
                        <a:tabLst/>
                        <a:defRPr/>
                      </a:pPr>
                      <a:endParaRPr lang="fr-CH" sz="2000" dirty="0">
                        <a:latin typeface="+mn-lt"/>
                      </a:endParaRPr>
                    </a:p>
                    <a:p>
                      <a:pPr algn="ctr"/>
                      <a:r>
                        <a:rPr lang="en-US" sz="2000" dirty="0">
                          <a:latin typeface="+mn-lt"/>
                        </a:rPr>
                        <a:t>TDF+3TC (or FTC)+</a:t>
                      </a:r>
                      <a:r>
                        <a:rPr lang="en-US" sz="2000" kern="1200" dirty="0">
                          <a:solidFill>
                            <a:schemeClr val="dk1"/>
                          </a:solidFill>
                          <a:effectLst/>
                          <a:latin typeface="+mn-lt"/>
                          <a:ea typeface="+mn-ea"/>
                          <a:cs typeface="+mn-cs"/>
                        </a:rPr>
                        <a:t>PI/</a:t>
                      </a:r>
                      <a:r>
                        <a:rPr lang="en-US" sz="2000" kern="1200" dirty="0" err="1">
                          <a:solidFill>
                            <a:schemeClr val="dk1"/>
                          </a:solidFill>
                          <a:effectLst/>
                          <a:latin typeface="+mn-lt"/>
                          <a:ea typeface="+mn-ea"/>
                          <a:cs typeface="+mn-cs"/>
                        </a:rPr>
                        <a:t>r</a:t>
                      </a:r>
                      <a:r>
                        <a:rPr lang="en-US" sz="2000" kern="1200" baseline="30000" dirty="0" err="1">
                          <a:solidFill>
                            <a:schemeClr val="dk1"/>
                          </a:solidFill>
                          <a:effectLst/>
                          <a:latin typeface="+mn-lt"/>
                          <a:ea typeface="+mn-ea"/>
                          <a:cs typeface="+mn-cs"/>
                        </a:rPr>
                        <a:t>c</a:t>
                      </a:r>
                      <a:endParaRPr lang="en-US" sz="2000" dirty="0">
                        <a:latin typeface="+mn-lt"/>
                      </a:endParaRPr>
                    </a:p>
                  </a:txBody>
                  <a:tcPr marL="121920" marR="121920" anchor="ctr"/>
                </a:tc>
                <a:tc>
                  <a:txBody>
                    <a:bodyPr/>
                    <a:lstStyle/>
                    <a:p>
                      <a:pPr algn="ctr"/>
                      <a:r>
                        <a:rPr lang="en-US" sz="2000" dirty="0">
                          <a:latin typeface="+mn-lt"/>
                        </a:rPr>
                        <a:t>AZT+3TC+ EFV600</a:t>
                      </a:r>
                      <a:r>
                        <a:rPr lang="en-US" sz="2000" baseline="30000" dirty="0">
                          <a:latin typeface="+mn-lt"/>
                        </a:rPr>
                        <a:t>b</a:t>
                      </a:r>
                    </a:p>
                    <a:p>
                      <a:pPr algn="ctr"/>
                      <a:endParaRPr lang="en-US" sz="2000" dirty="0">
                        <a:latin typeface="+mn-lt"/>
                      </a:endParaRPr>
                    </a:p>
                    <a:p>
                      <a:pPr algn="ctr"/>
                      <a:r>
                        <a:rPr lang="en-US" sz="2000" dirty="0">
                          <a:latin typeface="+mn-lt"/>
                        </a:rPr>
                        <a:t>TDF+3TC (or FTC)+ RAL</a:t>
                      </a:r>
                    </a:p>
                  </a:txBody>
                  <a:tcPr marL="121920" marR="121920" anchor="ctr"/>
                </a:tc>
                <a:extLst>
                  <a:ext uri="{0D108BD9-81ED-4DB2-BD59-A6C34878D82A}">
                    <a16:rowId xmlns:a16="http://schemas.microsoft.com/office/drawing/2014/main" val="10004"/>
                  </a:ext>
                </a:extLst>
              </a:tr>
            </a:tbl>
          </a:graphicData>
        </a:graphic>
      </p:graphicFrame>
      <p:sp>
        <p:nvSpPr>
          <p:cNvPr id="5" name="Rectangle 4"/>
          <p:cNvSpPr/>
          <p:nvPr/>
        </p:nvSpPr>
        <p:spPr>
          <a:xfrm>
            <a:off x="239349" y="188112"/>
            <a:ext cx="11568608" cy="707884"/>
          </a:xfrm>
          <a:prstGeom prst="rect">
            <a:avLst/>
          </a:prstGeom>
        </p:spPr>
        <p:txBody>
          <a:bodyPr wrap="square" lIns="91438" tIns="45719" rIns="91438" bIns="45719">
            <a:spAutoFit/>
          </a:bodyPr>
          <a:lstStyle/>
          <a:p>
            <a:pPr algn="ctr"/>
            <a:r>
              <a:rPr lang="en-GB" sz="4000" b="1" dirty="0">
                <a:solidFill>
                  <a:srgbClr val="0070C0"/>
                </a:solidFill>
                <a:latin typeface="Calibri Light" panose="020F0302020204030204"/>
                <a:ea typeface="+mj-ea"/>
                <a:cs typeface="+mj-cs"/>
              </a:rPr>
              <a:t>WHO 2018 recommendations for first-line</a:t>
            </a:r>
            <a:endParaRPr lang="en-US" sz="2400" b="1" dirty="0">
              <a:solidFill>
                <a:srgbClr val="0070C0"/>
              </a:solidFill>
            </a:endParaRPr>
          </a:p>
        </p:txBody>
      </p:sp>
      <p:sp>
        <p:nvSpPr>
          <p:cNvPr id="3" name="Rectangle 1"/>
          <p:cNvSpPr>
            <a:spLocks noChangeArrowheads="1"/>
          </p:cNvSpPr>
          <p:nvPr/>
        </p:nvSpPr>
        <p:spPr bwMode="auto">
          <a:xfrm>
            <a:off x="428805" y="5346326"/>
            <a:ext cx="8328333" cy="14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28594" indent="-228594">
              <a:buAutoNum type="alphaLcParenR"/>
            </a:pPr>
            <a:r>
              <a:rPr lang="en-US" altLang="en-US" sz="1400" dirty="0">
                <a:latin typeface="Arial Narrow" panose="020B0606020202030204" pitchFamily="34" charset="0"/>
              </a:rPr>
              <a:t>In PLHIV with TB using rifampicin,  the dose of DTG needs to be increased to 50 mg twice daily.</a:t>
            </a:r>
          </a:p>
          <a:p>
            <a:pPr marL="228594" indent="-228594">
              <a:buAutoNum type="alphaLcParenR"/>
            </a:pPr>
            <a:r>
              <a:rPr lang="en-US" altLang="en-US" sz="1400" dirty="0">
                <a:latin typeface="Arial Narrow" panose="020B0606020202030204" pitchFamily="34" charset="0"/>
              </a:rPr>
              <a:t>NVP may be used in special circumstances where alternative options are not available.</a:t>
            </a:r>
            <a:r>
              <a:rPr lang="en-GB" altLang="en-US" sz="1400" dirty="0">
                <a:solidFill>
                  <a:srgbClr val="000000"/>
                </a:solidFill>
                <a:latin typeface="Arial Narrow" panose="020B0606020202030204" pitchFamily="34" charset="0"/>
                <a:ea typeface="MS Mincho" pitchFamily="49" charset="-128"/>
                <a:cs typeface="Arial Unicode MS" pitchFamily="34" charset="-128"/>
              </a:rPr>
              <a:t> </a:t>
            </a:r>
          </a:p>
          <a:p>
            <a:pPr marL="228594" indent="-228594">
              <a:buAutoNum type="alphaLcParenR"/>
            </a:pPr>
            <a:r>
              <a:rPr lang="en-GB" altLang="en-US" sz="1400" dirty="0">
                <a:solidFill>
                  <a:srgbClr val="000000"/>
                </a:solidFill>
                <a:latin typeface="Arial Narrow" panose="020B0606020202030204" pitchFamily="34" charset="0"/>
                <a:ea typeface="MS Mincho" pitchFamily="49" charset="-128"/>
                <a:cs typeface="Arial Unicode MS" pitchFamily="34" charset="-128"/>
              </a:rPr>
              <a:t>If national prevalence of EFV pretreatment drug resistance exceeds 10%  or if no other alternatives are available.</a:t>
            </a:r>
          </a:p>
          <a:p>
            <a:pPr lvl="0"/>
            <a:r>
              <a:rPr lang="en-GB" altLang="en-US" sz="1600" b="1" dirty="0">
                <a:solidFill>
                  <a:schemeClr val="accent5">
                    <a:lumMod val="50000"/>
                  </a:schemeClr>
                </a:solidFill>
                <a:latin typeface="Arial Narrow" panose="020B0606020202030204" pitchFamily="34" charset="0"/>
                <a:ea typeface="MS Mincho" pitchFamily="49" charset="-128"/>
                <a:cs typeface="Arial Unicode MS" pitchFamily="34" charset="-128"/>
              </a:rPr>
              <a:t>TLD = TDF + 3TC + DTG</a:t>
            </a:r>
          </a:p>
          <a:p>
            <a:pPr lvl="0"/>
            <a:r>
              <a:rPr lang="en-GB" altLang="en-US" sz="1600" b="1" dirty="0">
                <a:solidFill>
                  <a:schemeClr val="accent5">
                    <a:lumMod val="50000"/>
                  </a:schemeClr>
                </a:solidFill>
                <a:latin typeface="Arial Narrow" panose="020B0606020202030204" pitchFamily="34" charset="0"/>
                <a:ea typeface="MS Mincho" pitchFamily="49" charset="-128"/>
                <a:cs typeface="Arial Unicode MS" pitchFamily="34" charset="-128"/>
              </a:rPr>
              <a:t>TLE = TDF + 3TC (or FTC) + EFV</a:t>
            </a:r>
          </a:p>
          <a:p>
            <a:pPr marL="228594" indent="-228594">
              <a:buAutoNum type="alphaLcParenR"/>
            </a:pPr>
            <a:endParaRPr lang="en-GB" altLang="en-US" sz="1400" dirty="0">
              <a:solidFill>
                <a:srgbClr val="000000"/>
              </a:solidFill>
              <a:latin typeface="Arial Narrow" panose="020B0606020202030204" pitchFamily="34" charset="0"/>
              <a:ea typeface="MS Mincho" pitchFamily="49" charset="-128"/>
              <a:cs typeface="Arial Unicode MS" pitchFamily="34" charset="-128"/>
            </a:endParaRPr>
          </a:p>
        </p:txBody>
      </p:sp>
      <p:pic>
        <p:nvPicPr>
          <p:cNvPr id="6" name="Picture 5">
            <a:extLst>
              <a:ext uri="{FF2B5EF4-FFF2-40B4-BE49-F238E27FC236}">
                <a16:creationId xmlns:a16="http://schemas.microsoft.com/office/drawing/2014/main" id="{DB270BA0-A4F0-471E-80B0-5D04D82AA1F2}"/>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0" y="6130919"/>
            <a:ext cx="2013857" cy="608335"/>
          </a:xfrm>
          <a:prstGeom prst="rect">
            <a:avLst/>
          </a:prstGeom>
        </p:spPr>
      </p:pic>
    </p:spTree>
    <p:extLst>
      <p:ext uri="{BB962C8B-B14F-4D97-AF65-F5344CB8AC3E}">
        <p14:creationId xmlns:p14="http://schemas.microsoft.com/office/powerpoint/2010/main" val="394145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2630CD-6049-4B8F-9724-AE9612442753}"/>
              </a:ext>
            </a:extLst>
          </p:cNvPr>
          <p:cNvSpPr/>
          <p:nvPr/>
        </p:nvSpPr>
        <p:spPr>
          <a:xfrm>
            <a:off x="577208" y="1459832"/>
            <a:ext cx="11276747" cy="4458830"/>
          </a:xfrm>
          <a:prstGeom prst="rect">
            <a:avLst/>
          </a:prstGeom>
          <a:solidFill>
            <a:schemeClr val="accent2">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FA8A8440-6FBC-4BFE-AF67-B07E85B8EEE7}"/>
              </a:ext>
            </a:extLst>
          </p:cNvPr>
          <p:cNvSpPr txBox="1">
            <a:spLocks/>
          </p:cNvSpPr>
          <p:nvPr/>
        </p:nvSpPr>
        <p:spPr>
          <a:xfrm>
            <a:off x="577209" y="359373"/>
            <a:ext cx="10957066" cy="859827"/>
          </a:xfrm>
          <a:prstGeom prst="rect">
            <a:avLst/>
          </a:prstGeom>
        </p:spPr>
        <p:txBody>
          <a:bodyPr vert="horz" lIns="91438" tIns="45719" rIns="91438" bIns="45719"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0070C0"/>
                </a:solidFill>
              </a:rPr>
              <a:t>Risk and Benefits</a:t>
            </a:r>
            <a:endParaRPr lang="en-US" b="1" dirty="0">
              <a:solidFill>
                <a:srgbClr val="0070C0"/>
              </a:solidFill>
            </a:endParaRPr>
          </a:p>
        </p:txBody>
      </p:sp>
      <p:sp>
        <p:nvSpPr>
          <p:cNvPr id="2" name="TextBox 1">
            <a:extLst>
              <a:ext uri="{FF2B5EF4-FFF2-40B4-BE49-F238E27FC236}">
                <a16:creationId xmlns:a16="http://schemas.microsoft.com/office/drawing/2014/main" id="{CFAA9618-7097-4B07-9B59-D0E7E3FBA1BB}"/>
              </a:ext>
            </a:extLst>
          </p:cNvPr>
          <p:cNvSpPr txBox="1"/>
          <p:nvPr/>
        </p:nvSpPr>
        <p:spPr>
          <a:xfrm>
            <a:off x="577209" y="1668380"/>
            <a:ext cx="11085402"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prstClr val="black"/>
                </a:solidFill>
              </a:rPr>
              <a:t>Available clinical evidence as well as assessment of the risk and benefits support the use of DTG as a </a:t>
            </a:r>
            <a:r>
              <a:rPr lang="en-GB" sz="2800" b="1" dirty="0">
                <a:solidFill>
                  <a:prstClr val="black"/>
                </a:solidFill>
              </a:rPr>
              <a:t>preferred 3</a:t>
            </a:r>
            <a:r>
              <a:rPr lang="en-GB" sz="2800" b="1" baseline="30000" dirty="0">
                <a:solidFill>
                  <a:prstClr val="black"/>
                </a:solidFill>
              </a:rPr>
              <a:t>rd</a:t>
            </a:r>
            <a:r>
              <a:rPr lang="en-GB" sz="2800" b="1" dirty="0">
                <a:solidFill>
                  <a:prstClr val="black"/>
                </a:solidFill>
              </a:rPr>
              <a:t> agent in all lines of antiretroviral treatment and post-exposure prophylaxis </a:t>
            </a:r>
            <a:r>
              <a:rPr lang="en-GB" sz="2800" dirty="0">
                <a:solidFill>
                  <a:prstClr val="black"/>
                </a:solidFill>
              </a:rPr>
              <a:t>in adults and adolescents, </a:t>
            </a:r>
            <a:r>
              <a:rPr lang="en-US" sz="2800" dirty="0">
                <a:solidFill>
                  <a:prstClr val="black"/>
                </a:solidFill>
              </a:rPr>
              <a:t>including  women  and  adolescents  girls  using  consistent  and  reliable  contraception. </a:t>
            </a:r>
          </a:p>
          <a:p>
            <a:endParaRPr lang="en-US" sz="2800" dirty="0">
              <a:solidFill>
                <a:prstClr val="black"/>
              </a:solidFill>
            </a:endParaRPr>
          </a:p>
          <a:p>
            <a:pPr marL="457200" indent="-457200">
              <a:buFont typeface="Arial" panose="020B0604020202020204" pitchFamily="34" charset="0"/>
              <a:buChar char="•"/>
            </a:pPr>
            <a:r>
              <a:rPr lang="en-US" sz="2800" b="1" dirty="0">
                <a:solidFill>
                  <a:prstClr val="black"/>
                </a:solidFill>
              </a:rPr>
              <a:t>Concerns around the safety of DTG use during periconception period </a:t>
            </a:r>
            <a:r>
              <a:rPr lang="en-US" sz="2800" dirty="0">
                <a:solidFill>
                  <a:prstClr val="black"/>
                </a:solidFill>
              </a:rPr>
              <a:t>were acknowledged resulting in specific qualifications on the use of DTG in women and adolescents girls of childbearing potential</a:t>
            </a:r>
            <a:endParaRPr lang="en-GB" sz="2800" dirty="0">
              <a:solidFill>
                <a:prstClr val="black"/>
              </a:solidFill>
            </a:endParaRPr>
          </a:p>
        </p:txBody>
      </p:sp>
    </p:spTree>
    <p:extLst>
      <p:ext uri="{BB962C8B-B14F-4D97-AF65-F5344CB8AC3E}">
        <p14:creationId xmlns:p14="http://schemas.microsoft.com/office/powerpoint/2010/main" val="4232518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3775</TotalTime>
  <Words>1590</Words>
  <Application>Microsoft Office PowerPoint</Application>
  <PresentationFormat>Widescreen</PresentationFormat>
  <Paragraphs>203</Paragraphs>
  <Slides>17</Slides>
  <Notes>5</Notes>
  <HiddenSlides>0</HiddenSlides>
  <MMClips>0</MMClips>
  <ScaleCrop>false</ScaleCrop>
  <HeadingPairs>
    <vt:vector size="6" baseType="variant">
      <vt:variant>
        <vt:lpstr>Fonts Used</vt:lpstr>
      </vt:variant>
      <vt:variant>
        <vt:i4>13</vt:i4>
      </vt:variant>
      <vt:variant>
        <vt:lpstr>Theme</vt:lpstr>
      </vt:variant>
      <vt:variant>
        <vt:i4>13</vt:i4>
      </vt:variant>
      <vt:variant>
        <vt:lpstr>Slide Titles</vt:lpstr>
      </vt:variant>
      <vt:variant>
        <vt:i4>17</vt:i4>
      </vt:variant>
    </vt:vector>
  </HeadingPairs>
  <TitlesOfParts>
    <vt:vector size="43" baseType="lpstr">
      <vt:lpstr>Arial Unicode MS</vt:lpstr>
      <vt:lpstr>MS Mincho</vt:lpstr>
      <vt:lpstr>MS PGothic</vt:lpstr>
      <vt:lpstr>MS PGothic</vt:lpstr>
      <vt:lpstr>Arial</vt:lpstr>
      <vt:lpstr>Arial Narrow</vt:lpstr>
      <vt:lpstr>Calibri</vt:lpstr>
      <vt:lpstr>Calibri Light</vt:lpstr>
      <vt:lpstr>Cambria</vt:lpstr>
      <vt:lpstr>Microsoft New Tai Lue</vt:lpstr>
      <vt:lpstr>Times New Roman</vt:lpstr>
      <vt:lpstr>Wingdings</vt:lpstr>
      <vt:lpstr>ヒラギノ角ゴ Pro W3</vt:lpstr>
      <vt:lpstr>Office Theme</vt:lpstr>
      <vt:lpstr>7_master</vt:lpstr>
      <vt:lpstr>8_master</vt:lpstr>
      <vt:lpstr>1_Office Theme</vt:lpstr>
      <vt:lpstr>3_Office Theme</vt:lpstr>
      <vt:lpstr>5_Office Theme</vt:lpstr>
      <vt:lpstr>7_Office Theme</vt:lpstr>
      <vt:lpstr>9_Office Theme</vt:lpstr>
      <vt:lpstr>10_Office Theme</vt:lpstr>
      <vt:lpstr>11_Office Theme</vt:lpstr>
      <vt:lpstr>13_Office Theme</vt:lpstr>
      <vt:lpstr>15_Office Theme</vt:lpstr>
      <vt:lpstr>16_Office Theme</vt:lpstr>
      <vt:lpstr> The role of DTG based regimens in first- and second-line HIV treatment and PEP – Updated WHO recommendations</vt:lpstr>
      <vt:lpstr>PowerPoint Presentation</vt:lpstr>
      <vt:lpstr>Gaps on clinical use of dolutegravir</vt:lpstr>
      <vt:lpstr>New findings informed DTG safety profile among women of child bearing potential </vt:lpstr>
      <vt:lpstr>PowerPoint Presentation</vt:lpstr>
      <vt:lpstr>2018 WHO recommendations first-line ARV regimens</vt:lpstr>
      <vt:lpstr>Safety and Efficacy of DTG and EFV600 in 1st line ART   (summary 2018 WHO Sys Review &amp; NMA)</vt:lpstr>
      <vt:lpstr>PowerPoint Presentation</vt:lpstr>
      <vt:lpstr>PowerPoint Presentation</vt:lpstr>
      <vt:lpstr>Note of caution for using DTG in women and adolescent girls of childbearing potential</vt:lpstr>
      <vt:lpstr>2018 WHO recommendations for second-line ARV drug regimens </vt:lpstr>
      <vt:lpstr>Comparative Safety and Efficacy of  DTG and LPV/r in 2nd line ART (DAWNING Study – NMA)</vt:lpstr>
      <vt:lpstr>Preferred and alternative second-line ART regimens for adults, and adolescents  (including pregnant / breastfeeding women)</vt:lpstr>
      <vt:lpstr>PEP recommendation</vt:lpstr>
      <vt:lpstr>PowerPoint Presentation</vt:lpstr>
      <vt:lpstr>Conclusions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PENAZZATO, Martina</dc:creator>
  <cp:lastModifiedBy>Abrams, Elaine J.</cp:lastModifiedBy>
  <cp:revision>195</cp:revision>
  <cp:lastPrinted>2018-07-17T12:11:36Z</cp:lastPrinted>
  <dcterms:created xsi:type="dcterms:W3CDTF">2018-07-15T08:57:12Z</dcterms:created>
  <dcterms:modified xsi:type="dcterms:W3CDTF">2018-09-13T03:56:47Z</dcterms:modified>
</cp:coreProperties>
</file>