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4" r:id="rId4"/>
  </p:sldMasterIdLst>
  <p:notesMasterIdLst>
    <p:notesMasterId r:id="rId37"/>
  </p:notesMasterIdLst>
  <p:sldIdLst>
    <p:sldId id="261" r:id="rId5"/>
    <p:sldId id="432" r:id="rId6"/>
    <p:sldId id="42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28" r:id="rId35"/>
    <p:sldId id="257"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4" clrIdx="0"/>
  <p:cmAuthor id="1" name="Upjeet Chandan" initials="UC" lastIdx="3" clrIdx="1">
    <p:extLst>
      <p:ext uri="{19B8F6BF-5375-455C-9EA6-DF929625EA0E}">
        <p15:presenceInfo xmlns:p15="http://schemas.microsoft.com/office/powerpoint/2012/main" userId="S-1-5-21-889838981-920820592-1903951286-59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0" autoAdjust="0"/>
    <p:restoredTop sz="96613" autoAdjust="0"/>
  </p:normalViewPr>
  <p:slideViewPr>
    <p:cSldViewPr>
      <p:cViewPr varScale="1">
        <p:scale>
          <a:sx n="103" d="100"/>
          <a:sy n="103" d="100"/>
        </p:scale>
        <p:origin x="744" y="10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3FB7-DCBC-4447-9AA3-4F19E03A8CD9}" type="datetimeFigureOut">
              <a:rPr lang="en-US" smtClean="0"/>
              <a:t>5/20/2019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Click the highlighted Fiche/forms to directly link to forms </a:t>
            </a:r>
          </a:p>
        </p:txBody>
      </p:sp>
      <p:sp>
        <p:nvSpPr>
          <p:cNvPr id="54276" name="Slide Number Placeholder 3"/>
          <p:cNvSpPr>
            <a:spLocks noGrp="1"/>
          </p:cNvSpPr>
          <p:nvPr>
            <p:ph type="sldNum" sz="quarter" idx="5"/>
          </p:nvPr>
        </p:nvSpPr>
        <p:spPr>
          <a:xfrm>
            <a:off x="3885903" y="8687405"/>
            <a:ext cx="2972097" cy="456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spcBef>
                <a:spcPct val="30000"/>
              </a:spcBef>
              <a:defRPr sz="1100">
                <a:solidFill>
                  <a:schemeClr val="tx1"/>
                </a:solidFill>
                <a:latin typeface="Arial" pitchFamily="34" charset="0"/>
              </a:defRPr>
            </a:lvl1pPr>
            <a:lvl2pPr marL="702756" indent="-270291" defTabSz="912983" eaLnBrk="0" hangingPunct="0">
              <a:spcBef>
                <a:spcPct val="30000"/>
              </a:spcBef>
              <a:defRPr sz="1100">
                <a:solidFill>
                  <a:schemeClr val="tx1"/>
                </a:solidFill>
                <a:latin typeface="Arial" pitchFamily="34" charset="0"/>
              </a:defRPr>
            </a:lvl2pPr>
            <a:lvl3pPr marL="1081164" indent="-216233" defTabSz="912983" eaLnBrk="0" hangingPunct="0">
              <a:spcBef>
                <a:spcPct val="30000"/>
              </a:spcBef>
              <a:defRPr sz="1100">
                <a:solidFill>
                  <a:schemeClr val="tx1"/>
                </a:solidFill>
                <a:latin typeface="Arial" pitchFamily="34" charset="0"/>
              </a:defRPr>
            </a:lvl3pPr>
            <a:lvl4pPr marL="1513629" indent="-216233" defTabSz="912983" eaLnBrk="0" hangingPunct="0">
              <a:spcBef>
                <a:spcPct val="30000"/>
              </a:spcBef>
              <a:defRPr sz="1100">
                <a:solidFill>
                  <a:schemeClr val="tx1"/>
                </a:solidFill>
                <a:latin typeface="Arial" pitchFamily="34" charset="0"/>
              </a:defRPr>
            </a:lvl4pPr>
            <a:lvl5pPr marL="1946095" indent="-216233" defTabSz="912983" eaLnBrk="0" hangingPunct="0">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DEE8FBC0-25A8-401D-A680-1BA0ADB568C7}" type="slidenum">
              <a:rPr lang="en-US" altLang="en-US" sz="2300">
                <a:solidFill>
                  <a:prstClr val="black"/>
                </a:solidFill>
              </a:rPr>
              <a:pPr eaLnBrk="1" hangingPunct="1">
                <a:spcBef>
                  <a:spcPct val="0"/>
                </a:spcBef>
              </a:pPr>
              <a:t>28</a:t>
            </a:fld>
            <a:endParaRPr lang="en-US" altLang="en-US" sz="23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31</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87103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5"/>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52"/>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52"/>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344518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263624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90994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163756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5/20/2019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1402818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5/20/2019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37017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5/20/2019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52874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7"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6" y="27306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7" y="143511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26999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187541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133459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1797749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5"/>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3078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5"/>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5"/>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0618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585C7B-55BE-4D2B-84A7-232140B1567B}" type="slidenum">
              <a:rPr lang="en-US"/>
              <a:pPr>
                <a:defRPr/>
              </a:pPr>
              <a:t>‹#›</a:t>
            </a:fld>
            <a:endParaRPr lang="en-US"/>
          </a:p>
        </p:txBody>
      </p:sp>
    </p:spTree>
    <p:extLst>
      <p:ext uri="{BB962C8B-B14F-4D97-AF65-F5344CB8AC3E}">
        <p14:creationId xmlns:p14="http://schemas.microsoft.com/office/powerpoint/2010/main" val="3964001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AF250-71EB-45C8-83C6-87EEB58AAE02}" type="slidenum">
              <a:rPr lang="en-US"/>
              <a:pPr>
                <a:defRPr/>
              </a:pPr>
              <a:t>‹#›</a:t>
            </a:fld>
            <a:endParaRPr lang="en-US"/>
          </a:p>
        </p:txBody>
      </p:sp>
    </p:spTree>
    <p:extLst>
      <p:ext uri="{BB962C8B-B14F-4D97-AF65-F5344CB8AC3E}">
        <p14:creationId xmlns:p14="http://schemas.microsoft.com/office/powerpoint/2010/main" val="388256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36E891-F1CF-4563-9DC0-9ECE3FC7B036}" type="slidenum">
              <a:rPr lang="en-US"/>
              <a:pPr>
                <a:defRPr/>
              </a:pPr>
              <a:t>‹#›</a:t>
            </a:fld>
            <a:endParaRPr lang="en-US"/>
          </a:p>
        </p:txBody>
      </p:sp>
    </p:spTree>
    <p:extLst>
      <p:ext uri="{BB962C8B-B14F-4D97-AF65-F5344CB8AC3E}">
        <p14:creationId xmlns:p14="http://schemas.microsoft.com/office/powerpoint/2010/main" val="2721637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A4E7FF-D15F-41A4-979A-20A53BAD8DA4}" type="slidenum">
              <a:rPr lang="en-US"/>
              <a:pPr>
                <a:defRPr/>
              </a:pPr>
              <a:t>‹#›</a:t>
            </a:fld>
            <a:endParaRPr lang="en-US"/>
          </a:p>
        </p:txBody>
      </p:sp>
    </p:spTree>
    <p:extLst>
      <p:ext uri="{BB962C8B-B14F-4D97-AF65-F5344CB8AC3E}">
        <p14:creationId xmlns:p14="http://schemas.microsoft.com/office/powerpoint/2010/main" val="364469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DF534D-8AED-4588-ACAD-E735AAD42FFF}" type="slidenum">
              <a:rPr lang="en-US"/>
              <a:pPr>
                <a:defRPr/>
              </a:pPr>
              <a:t>‹#›</a:t>
            </a:fld>
            <a:endParaRPr lang="en-US"/>
          </a:p>
        </p:txBody>
      </p:sp>
    </p:spTree>
    <p:extLst>
      <p:ext uri="{BB962C8B-B14F-4D97-AF65-F5344CB8AC3E}">
        <p14:creationId xmlns:p14="http://schemas.microsoft.com/office/powerpoint/2010/main" val="344900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28444C-0132-4792-AEA5-C40CF4F1B512}" type="slidenum">
              <a:rPr lang="en-US"/>
              <a:pPr>
                <a:defRPr/>
              </a:pPr>
              <a:t>‹#›</a:t>
            </a:fld>
            <a:endParaRPr lang="en-US"/>
          </a:p>
        </p:txBody>
      </p:sp>
    </p:spTree>
    <p:extLst>
      <p:ext uri="{BB962C8B-B14F-4D97-AF65-F5344CB8AC3E}">
        <p14:creationId xmlns:p14="http://schemas.microsoft.com/office/powerpoint/2010/main" val="815578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27E5EE0-E1D3-40FF-A488-7C95BA5DDD2F}" type="slidenum">
              <a:rPr lang="en-US"/>
              <a:pPr>
                <a:defRPr/>
              </a:pPr>
              <a:t>‹#›</a:t>
            </a:fld>
            <a:endParaRPr lang="en-US"/>
          </a:p>
        </p:txBody>
      </p:sp>
    </p:spTree>
    <p:extLst>
      <p:ext uri="{BB962C8B-B14F-4D97-AF65-F5344CB8AC3E}">
        <p14:creationId xmlns:p14="http://schemas.microsoft.com/office/powerpoint/2010/main" val="35934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7"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6" y="27306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7" y="143511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93A63E-327B-4F3F-B653-97A46C659466}" type="slidenum">
              <a:rPr lang="en-US"/>
              <a:pPr>
                <a:defRPr/>
              </a:pPr>
              <a:t>‹#›</a:t>
            </a:fld>
            <a:endParaRPr lang="en-US"/>
          </a:p>
        </p:txBody>
      </p:sp>
    </p:spTree>
    <p:extLst>
      <p:ext uri="{BB962C8B-B14F-4D97-AF65-F5344CB8AC3E}">
        <p14:creationId xmlns:p14="http://schemas.microsoft.com/office/powerpoint/2010/main" val="135762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48F5F6-D5B2-477A-9F3D-8E376FE6FC2F}" type="slidenum">
              <a:rPr lang="en-US"/>
              <a:pPr>
                <a:defRPr/>
              </a:pPr>
              <a:t>‹#›</a:t>
            </a:fld>
            <a:endParaRPr lang="en-US"/>
          </a:p>
        </p:txBody>
      </p:sp>
    </p:spTree>
    <p:extLst>
      <p:ext uri="{BB962C8B-B14F-4D97-AF65-F5344CB8AC3E}">
        <p14:creationId xmlns:p14="http://schemas.microsoft.com/office/powerpoint/2010/main" val="1191654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53C61-C09C-40FA-BA52-9474BFC76EC5}" type="slidenum">
              <a:rPr lang="en-US"/>
              <a:pPr>
                <a:defRPr/>
              </a:pPr>
              <a:t>‹#›</a:t>
            </a:fld>
            <a:endParaRPr lang="en-US"/>
          </a:p>
        </p:txBody>
      </p:sp>
    </p:spTree>
    <p:extLst>
      <p:ext uri="{BB962C8B-B14F-4D97-AF65-F5344CB8AC3E}">
        <p14:creationId xmlns:p14="http://schemas.microsoft.com/office/powerpoint/2010/main" val="350901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45995E-0582-4091-850E-13D93B59F74F}" type="slidenum">
              <a:rPr lang="en-US"/>
              <a:pPr>
                <a:defRPr/>
              </a:pPr>
              <a:t>‹#›</a:t>
            </a:fld>
            <a:endParaRPr lang="en-US"/>
          </a:p>
        </p:txBody>
      </p:sp>
    </p:spTree>
    <p:extLst>
      <p:ext uri="{BB962C8B-B14F-4D97-AF65-F5344CB8AC3E}">
        <p14:creationId xmlns:p14="http://schemas.microsoft.com/office/powerpoint/2010/main" val="2749162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0" y="5"/>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572" y="5868993"/>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custDataLst>
              <p:tags r:id="rId2"/>
            </p:custDataLst>
          </p:nvPr>
        </p:nvSpPr>
        <p:spPr bwMode="auto">
          <a:xfrm>
            <a:off x="0" y="5"/>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0572" y="5868993"/>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3431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
        <p:nvSpPr>
          <p:cNvPr id="4" name="Rectangle 3"/>
          <p:cNvSpPr/>
          <p:nvPr/>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 name="Rectangle 4"/>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5"/>
            <a:ext cx="11782531"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a:xfrm>
            <a:off x="11071516" y="6356355"/>
            <a:ext cx="914162" cy="365125"/>
          </a:xfrm>
        </p:spPr>
        <p:txBody>
          <a:bodyPr/>
          <a:lstStyle>
            <a:lvl1pPr>
              <a:defRPr/>
            </a:lvl1pPr>
          </a:lstStyle>
          <a:p>
            <a:pPr>
              <a:defRPr/>
            </a:pPr>
            <a:fld id="{EDED9F5D-61B1-4097-A038-7C9F442DA6FB}" type="slidenum">
              <a:rPr lang="en-US"/>
              <a:pPr>
                <a:defRPr/>
              </a:pPr>
              <a:t>‹#›</a:t>
            </a:fld>
            <a:endParaRPr lang="en-US"/>
          </a:p>
        </p:txBody>
      </p:sp>
    </p:spTree>
    <p:extLst>
      <p:ext uri="{BB962C8B-B14F-4D97-AF65-F5344CB8AC3E}">
        <p14:creationId xmlns:p14="http://schemas.microsoft.com/office/powerpoint/2010/main" val="224949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5"/>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5"/>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8735326" y="6243638"/>
            <a:ext cx="2844059" cy="457200"/>
          </a:xfrm>
        </p:spPr>
        <p:txBody>
          <a:bodyPr/>
          <a:lstStyle>
            <a:lvl1pPr>
              <a:defRPr/>
            </a:lvl1pPr>
          </a:lstStyle>
          <a:p>
            <a:pPr>
              <a:defRPr/>
            </a:pPr>
            <a:fld id="{93DE79DC-31C8-4A62-9BC4-468ED53474FB}" type="slidenum">
              <a:rPr lang="en-US"/>
              <a:pPr>
                <a:defRPr/>
              </a:pPr>
              <a:t>‹#›</a:t>
            </a:fld>
            <a:endParaRPr lang="en-US"/>
          </a:p>
        </p:txBody>
      </p:sp>
    </p:spTree>
    <p:extLst>
      <p:ext uri="{BB962C8B-B14F-4D97-AF65-F5344CB8AC3E}">
        <p14:creationId xmlns:p14="http://schemas.microsoft.com/office/powerpoint/2010/main" val="3813663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93"/>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pPr>
              <a:defRPr/>
            </a:pPr>
            <a:fld id="{C41977B5-9779-4EC2-B68B-27A34AA45A97}" type="slidenum">
              <a:rPr lang="en-US"/>
              <a:pPr>
                <a:defRPr/>
              </a:pPr>
              <a:t>‹#›</a:t>
            </a:fld>
            <a:endParaRPr lang="en-US"/>
          </a:p>
        </p:txBody>
      </p:sp>
    </p:spTree>
    <p:extLst>
      <p:ext uri="{BB962C8B-B14F-4D97-AF65-F5344CB8AC3E}">
        <p14:creationId xmlns:p14="http://schemas.microsoft.com/office/powerpoint/2010/main" val="346320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FB966-46BA-46AB-B337-6AC062CD8688}"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pPr lvl="0"/>
            <a:r>
              <a:rPr lang="en-US" noProof="0"/>
              <a:t>Click icon to add table</a:t>
            </a:r>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pPr>
              <a:defRPr/>
            </a:pPr>
            <a:fld id="{633AFF71-8617-4331-AC26-A4B1CFC29782}" type="slidenum">
              <a:rPr lang="en-US"/>
              <a:pPr>
                <a:defRPr/>
              </a:pPr>
              <a:t>‹#›</a:t>
            </a:fld>
            <a:endParaRPr lang="en-US"/>
          </a:p>
        </p:txBody>
      </p:sp>
    </p:spTree>
    <p:extLst>
      <p:ext uri="{BB962C8B-B14F-4D97-AF65-F5344CB8AC3E}">
        <p14:creationId xmlns:p14="http://schemas.microsoft.com/office/powerpoint/2010/main" val="2809860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43"/>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206BCA-1F67-4241-B7CE-4323085427AF}" type="slidenum">
              <a:rPr lang="en-US"/>
              <a:pPr>
                <a:defRPr/>
              </a:pPr>
              <a:t>‹#›</a:t>
            </a:fld>
            <a:endParaRPr lang="en-US"/>
          </a:p>
        </p:txBody>
      </p:sp>
    </p:spTree>
    <p:extLst>
      <p:ext uri="{BB962C8B-B14F-4D97-AF65-F5344CB8AC3E}">
        <p14:creationId xmlns:p14="http://schemas.microsoft.com/office/powerpoint/2010/main" val="2327503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5"/>
            <a:ext cx="11782531" cy="1219199"/>
          </a:xfrm>
        </p:spPr>
        <p:txBody>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5"/>
            <a:ext cx="914162" cy="365125"/>
          </a:xfrm>
        </p:spPr>
        <p:txBody>
          <a:bodyPr/>
          <a:lstStyle>
            <a:lvl1pPr>
              <a:defRPr>
                <a:solidFill>
                  <a:prstClr val="black"/>
                </a:solidFill>
              </a:defRPr>
            </a:lvl1pPr>
          </a:lstStyle>
          <a:p>
            <a:pPr>
              <a:defRPr/>
            </a:pPr>
            <a:fld id="{2B4EB6FD-5401-4746-BAA0-3377E8DF0B93}" type="slidenum">
              <a:rPr lang="en-US"/>
              <a:pPr>
                <a:defRPr/>
              </a:pPr>
              <a:t>‹#›</a:t>
            </a:fld>
            <a:endParaRPr lang="en-US"/>
          </a:p>
        </p:txBody>
      </p:sp>
    </p:spTree>
    <p:extLst>
      <p:ext uri="{BB962C8B-B14F-4D97-AF65-F5344CB8AC3E}">
        <p14:creationId xmlns:p14="http://schemas.microsoft.com/office/powerpoint/2010/main" val="1060984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General Slide">
    <p:spTree>
      <p:nvGrpSpPr>
        <p:cNvPr id="1" name=""/>
        <p:cNvGrpSpPr/>
        <p:nvPr/>
      </p:nvGrpSpPr>
      <p:grpSpPr>
        <a:xfrm>
          <a:off x="0" y="0"/>
          <a:ext cx="0" cy="0"/>
          <a:chOff x="0" y="0"/>
          <a:chExt cx="0" cy="0"/>
        </a:xfrm>
      </p:grpSpPr>
      <p:sp>
        <p:nvSpPr>
          <p:cNvPr id="2" name="Rectangle 1"/>
          <p:cNvSpPr/>
          <p:nvPr userDrawn="1"/>
        </p:nvSpPr>
        <p:spPr>
          <a:xfrm>
            <a:off x="0" y="0"/>
            <a:ext cx="12188825"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a:defRPr/>
            </a:pPr>
            <a:endParaRPr lang="en-US" dirty="0">
              <a:solidFill>
                <a:prstClr val="white"/>
              </a:solidFill>
            </a:endParaRPr>
          </a:p>
        </p:txBody>
      </p:sp>
      <p:sp>
        <p:nvSpPr>
          <p:cNvPr id="3" name="Slide Number Placeholder 2"/>
          <p:cNvSpPr>
            <a:spLocks noGrp="1"/>
          </p:cNvSpPr>
          <p:nvPr>
            <p:ph type="sldNum" sz="quarter" idx="10"/>
          </p:nvPr>
        </p:nvSpPr>
        <p:spPr>
          <a:xfrm>
            <a:off x="11071516" y="6356355"/>
            <a:ext cx="914162" cy="365125"/>
          </a:xfrm>
        </p:spPr>
        <p:txBody>
          <a:bodyPr/>
          <a:lstStyle>
            <a:lvl1pPr>
              <a:defRPr/>
            </a:lvl1pPr>
          </a:lstStyle>
          <a:p>
            <a:pPr>
              <a:defRPr/>
            </a:pPr>
            <a:fld id="{CAE2FA54-B9F5-4E54-8457-AC7A3FA8EB2A}" type="slidenum">
              <a:rPr lang="en-US"/>
              <a:pPr>
                <a:defRPr/>
              </a:pPr>
              <a:t>‹#›</a:t>
            </a:fld>
            <a:endParaRPr lang="en-US"/>
          </a:p>
        </p:txBody>
      </p:sp>
    </p:spTree>
    <p:extLst>
      <p:ext uri="{BB962C8B-B14F-4D97-AF65-F5344CB8AC3E}">
        <p14:creationId xmlns:p14="http://schemas.microsoft.com/office/powerpoint/2010/main" val="16790221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3"/>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585C7B-55BE-4D2B-84A7-232140B1567B}" type="slidenum">
              <a:rPr lang="en-US"/>
              <a:pPr>
                <a:defRPr/>
              </a:pPr>
              <a:t>‹#›</a:t>
            </a:fld>
            <a:endParaRPr lang="en-US"/>
          </a:p>
        </p:txBody>
      </p:sp>
    </p:spTree>
    <p:extLst>
      <p:ext uri="{BB962C8B-B14F-4D97-AF65-F5344CB8AC3E}">
        <p14:creationId xmlns:p14="http://schemas.microsoft.com/office/powerpoint/2010/main" val="2255731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AF250-71EB-45C8-83C6-87EEB58AAE02}" type="slidenum">
              <a:rPr lang="en-US"/>
              <a:pPr>
                <a:defRPr/>
              </a:pPr>
              <a:t>‹#›</a:t>
            </a:fld>
            <a:endParaRPr lang="en-US"/>
          </a:p>
        </p:txBody>
      </p:sp>
    </p:spTree>
    <p:extLst>
      <p:ext uri="{BB962C8B-B14F-4D97-AF65-F5344CB8AC3E}">
        <p14:creationId xmlns:p14="http://schemas.microsoft.com/office/powerpoint/2010/main" val="882078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1"/>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36E891-F1CF-4563-9DC0-9ECE3FC7B036}" type="slidenum">
              <a:rPr lang="en-US"/>
              <a:pPr>
                <a:defRPr/>
              </a:pPr>
              <a:t>‹#›</a:t>
            </a:fld>
            <a:endParaRPr lang="en-US"/>
          </a:p>
        </p:txBody>
      </p:sp>
    </p:spTree>
    <p:extLst>
      <p:ext uri="{BB962C8B-B14F-4D97-AF65-F5344CB8AC3E}">
        <p14:creationId xmlns:p14="http://schemas.microsoft.com/office/powerpoint/2010/main" val="267509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A4E7FF-D15F-41A4-979A-20A53BAD8DA4}" type="slidenum">
              <a:rPr lang="en-US"/>
              <a:pPr>
                <a:defRPr/>
              </a:pPr>
              <a:t>‹#›</a:t>
            </a:fld>
            <a:endParaRPr lang="en-US"/>
          </a:p>
        </p:txBody>
      </p:sp>
    </p:spTree>
    <p:extLst>
      <p:ext uri="{BB962C8B-B14F-4D97-AF65-F5344CB8AC3E}">
        <p14:creationId xmlns:p14="http://schemas.microsoft.com/office/powerpoint/2010/main" val="1965789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DF534D-8AED-4588-ACAD-E735AAD42FFF}" type="slidenum">
              <a:rPr lang="en-US"/>
              <a:pPr>
                <a:defRPr/>
              </a:pPr>
              <a:t>‹#›</a:t>
            </a:fld>
            <a:endParaRPr lang="en-US"/>
          </a:p>
        </p:txBody>
      </p:sp>
    </p:spTree>
    <p:extLst>
      <p:ext uri="{BB962C8B-B14F-4D97-AF65-F5344CB8AC3E}">
        <p14:creationId xmlns:p14="http://schemas.microsoft.com/office/powerpoint/2010/main" val="2619799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28444C-0132-4792-AEA5-C40CF4F1B512}" type="slidenum">
              <a:rPr lang="en-US"/>
              <a:pPr>
                <a:defRPr/>
              </a:pPr>
              <a:t>‹#›</a:t>
            </a:fld>
            <a:endParaRPr lang="en-US"/>
          </a:p>
        </p:txBody>
      </p:sp>
    </p:spTree>
    <p:extLst>
      <p:ext uri="{BB962C8B-B14F-4D97-AF65-F5344CB8AC3E}">
        <p14:creationId xmlns:p14="http://schemas.microsoft.com/office/powerpoint/2010/main" val="97965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FB966-46BA-46AB-B337-6AC062CD8688}"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27E5EE0-E1D3-40FF-A488-7C95BA5DDD2F}" type="slidenum">
              <a:rPr lang="en-US"/>
              <a:pPr>
                <a:defRPr/>
              </a:pPr>
              <a:t>‹#›</a:t>
            </a:fld>
            <a:endParaRPr lang="en-US"/>
          </a:p>
        </p:txBody>
      </p:sp>
    </p:spTree>
    <p:extLst>
      <p:ext uri="{BB962C8B-B14F-4D97-AF65-F5344CB8AC3E}">
        <p14:creationId xmlns:p14="http://schemas.microsoft.com/office/powerpoint/2010/main" val="1454826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3" y="273058"/>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4" y="1435108"/>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93A63E-327B-4F3F-B653-97A46C659466}" type="slidenum">
              <a:rPr lang="en-US"/>
              <a:pPr>
                <a:defRPr/>
              </a:pPr>
              <a:t>‹#›</a:t>
            </a:fld>
            <a:endParaRPr lang="en-US"/>
          </a:p>
        </p:txBody>
      </p:sp>
    </p:spTree>
    <p:extLst>
      <p:ext uri="{BB962C8B-B14F-4D97-AF65-F5344CB8AC3E}">
        <p14:creationId xmlns:p14="http://schemas.microsoft.com/office/powerpoint/2010/main" val="513450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48F5F6-D5B2-477A-9F3D-8E376FE6FC2F}" type="slidenum">
              <a:rPr lang="en-US"/>
              <a:pPr>
                <a:defRPr/>
              </a:pPr>
              <a:t>‹#›</a:t>
            </a:fld>
            <a:endParaRPr lang="en-US"/>
          </a:p>
        </p:txBody>
      </p:sp>
    </p:spTree>
    <p:extLst>
      <p:ext uri="{BB962C8B-B14F-4D97-AF65-F5344CB8AC3E}">
        <p14:creationId xmlns:p14="http://schemas.microsoft.com/office/powerpoint/2010/main" val="2568293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53C61-C09C-40FA-BA52-9474BFC76EC5}" type="slidenum">
              <a:rPr lang="en-US"/>
              <a:pPr>
                <a:defRPr/>
              </a:pPr>
              <a:t>‹#›</a:t>
            </a:fld>
            <a:endParaRPr lang="en-US"/>
          </a:p>
        </p:txBody>
      </p:sp>
    </p:spTree>
    <p:extLst>
      <p:ext uri="{BB962C8B-B14F-4D97-AF65-F5344CB8AC3E}">
        <p14:creationId xmlns:p14="http://schemas.microsoft.com/office/powerpoint/2010/main" val="757478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6"/>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6"/>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45995E-0582-4091-850E-13D93B59F74F}" type="slidenum">
              <a:rPr lang="en-US"/>
              <a:pPr>
                <a:defRPr/>
              </a:pPr>
              <a:t>‹#›</a:t>
            </a:fld>
            <a:endParaRPr lang="en-US"/>
          </a:p>
        </p:txBody>
      </p:sp>
    </p:spTree>
    <p:extLst>
      <p:ext uri="{BB962C8B-B14F-4D97-AF65-F5344CB8AC3E}">
        <p14:creationId xmlns:p14="http://schemas.microsoft.com/office/powerpoint/2010/main" val="29505879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572" y="5868989"/>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custDataLst>
              <p:tags r:id="rId2"/>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0572" y="5868989"/>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99408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
        <p:nvSpPr>
          <p:cNvPr id="4" name="Rectangle 3"/>
          <p:cNvSpPr/>
          <p:nvPr/>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 name="Rectangle 4"/>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a:xfrm>
            <a:off x="11071516" y="6356351"/>
            <a:ext cx="914162" cy="365125"/>
          </a:xfrm>
        </p:spPr>
        <p:txBody>
          <a:bodyPr/>
          <a:lstStyle>
            <a:lvl1pPr>
              <a:defRPr/>
            </a:lvl1pPr>
          </a:lstStyle>
          <a:p>
            <a:pPr>
              <a:defRPr/>
            </a:pPr>
            <a:fld id="{EDED9F5D-61B1-4097-A038-7C9F442DA6FB}" type="slidenum">
              <a:rPr lang="en-US"/>
              <a:pPr>
                <a:defRPr/>
              </a:pPr>
              <a:t>‹#›</a:t>
            </a:fld>
            <a:endParaRPr lang="en-US"/>
          </a:p>
        </p:txBody>
      </p:sp>
    </p:spTree>
    <p:extLst>
      <p:ext uri="{BB962C8B-B14F-4D97-AF65-F5344CB8AC3E}">
        <p14:creationId xmlns:p14="http://schemas.microsoft.com/office/powerpoint/2010/main" val="2190009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8735325" y="6243638"/>
            <a:ext cx="2844059" cy="457200"/>
          </a:xfrm>
        </p:spPr>
        <p:txBody>
          <a:bodyPr/>
          <a:lstStyle>
            <a:lvl1pPr>
              <a:defRPr/>
            </a:lvl1pPr>
          </a:lstStyle>
          <a:p>
            <a:pPr>
              <a:defRPr/>
            </a:pPr>
            <a:fld id="{93DE79DC-31C8-4A62-9BC4-468ED53474FB}" type="slidenum">
              <a:rPr lang="en-US"/>
              <a:pPr>
                <a:defRPr/>
              </a:pPr>
              <a:t>‹#›</a:t>
            </a:fld>
            <a:endParaRPr lang="en-US"/>
          </a:p>
        </p:txBody>
      </p:sp>
    </p:spTree>
    <p:extLst>
      <p:ext uri="{BB962C8B-B14F-4D97-AF65-F5344CB8AC3E}">
        <p14:creationId xmlns:p14="http://schemas.microsoft.com/office/powerpoint/2010/main" val="2394115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89"/>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5" y="6381750"/>
            <a:ext cx="2844059" cy="476250"/>
          </a:xfrm>
        </p:spPr>
        <p:txBody>
          <a:bodyPr/>
          <a:lstStyle>
            <a:lvl1pPr>
              <a:defRPr/>
            </a:lvl1pPr>
          </a:lstStyle>
          <a:p>
            <a:pPr>
              <a:defRPr/>
            </a:pPr>
            <a:fld id="{C41977B5-9779-4EC2-B68B-27A34AA45A97}" type="slidenum">
              <a:rPr lang="en-US"/>
              <a:pPr>
                <a:defRPr/>
              </a:pPr>
              <a:t>‹#›</a:t>
            </a:fld>
            <a:endParaRPr lang="en-US"/>
          </a:p>
        </p:txBody>
      </p:sp>
    </p:spTree>
    <p:extLst>
      <p:ext uri="{BB962C8B-B14F-4D97-AF65-F5344CB8AC3E}">
        <p14:creationId xmlns:p14="http://schemas.microsoft.com/office/powerpoint/2010/main" val="3131552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pPr lvl="0"/>
            <a:r>
              <a:rPr lang="en-US" noProof="0"/>
              <a:t>Click icon to add table</a:t>
            </a:r>
          </a:p>
        </p:txBody>
      </p:sp>
      <p:sp>
        <p:nvSpPr>
          <p:cNvPr id="4" name="Slide Number Placeholder 3"/>
          <p:cNvSpPr>
            <a:spLocks noGrp="1"/>
          </p:cNvSpPr>
          <p:nvPr>
            <p:ph type="sldNum" sz="quarter" idx="10"/>
          </p:nvPr>
        </p:nvSpPr>
        <p:spPr>
          <a:xfrm>
            <a:off x="8735325" y="6381750"/>
            <a:ext cx="2844059" cy="476250"/>
          </a:xfrm>
        </p:spPr>
        <p:txBody>
          <a:bodyPr/>
          <a:lstStyle>
            <a:lvl1pPr>
              <a:defRPr/>
            </a:lvl1pPr>
          </a:lstStyle>
          <a:p>
            <a:pPr>
              <a:defRPr/>
            </a:pPr>
            <a:fld id="{633AFF71-8617-4331-AC26-A4B1CFC29782}" type="slidenum">
              <a:rPr lang="en-US"/>
              <a:pPr>
                <a:defRPr/>
              </a:pPr>
              <a:t>‹#›</a:t>
            </a:fld>
            <a:endParaRPr lang="en-US"/>
          </a:p>
        </p:txBody>
      </p:sp>
    </p:spTree>
    <p:extLst>
      <p:ext uri="{BB962C8B-B14F-4D97-AF65-F5344CB8AC3E}">
        <p14:creationId xmlns:p14="http://schemas.microsoft.com/office/powerpoint/2010/main" val="239261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FB966-46BA-46AB-B337-6AC062CD8688}"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206BCA-1F67-4241-B7CE-4323085427AF}" type="slidenum">
              <a:rPr lang="en-US"/>
              <a:pPr>
                <a:defRPr/>
              </a:pPr>
              <a:t>‹#›</a:t>
            </a:fld>
            <a:endParaRPr lang="en-US"/>
          </a:p>
        </p:txBody>
      </p:sp>
    </p:spTree>
    <p:extLst>
      <p:ext uri="{BB962C8B-B14F-4D97-AF65-F5344CB8AC3E}">
        <p14:creationId xmlns:p14="http://schemas.microsoft.com/office/powerpoint/2010/main" val="2890045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1"/>
            <a:ext cx="914162" cy="365125"/>
          </a:xfrm>
        </p:spPr>
        <p:txBody>
          <a:bodyPr/>
          <a:lstStyle>
            <a:lvl1pPr>
              <a:defRPr>
                <a:solidFill>
                  <a:prstClr val="black"/>
                </a:solidFill>
              </a:defRPr>
            </a:lvl1pPr>
          </a:lstStyle>
          <a:p>
            <a:pPr>
              <a:defRPr/>
            </a:pPr>
            <a:fld id="{2B4EB6FD-5401-4746-BAA0-3377E8DF0B93}" type="slidenum">
              <a:rPr lang="en-US"/>
              <a:pPr>
                <a:defRPr/>
              </a:pPr>
              <a:t>‹#›</a:t>
            </a:fld>
            <a:endParaRPr lang="en-US"/>
          </a:p>
        </p:txBody>
      </p:sp>
    </p:spTree>
    <p:extLst>
      <p:ext uri="{BB962C8B-B14F-4D97-AF65-F5344CB8AC3E}">
        <p14:creationId xmlns:p14="http://schemas.microsoft.com/office/powerpoint/2010/main" val="3642064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General Slide">
    <p:spTree>
      <p:nvGrpSpPr>
        <p:cNvPr id="1" name=""/>
        <p:cNvGrpSpPr/>
        <p:nvPr/>
      </p:nvGrpSpPr>
      <p:grpSpPr>
        <a:xfrm>
          <a:off x="0" y="0"/>
          <a:ext cx="0" cy="0"/>
          <a:chOff x="0" y="0"/>
          <a:chExt cx="0" cy="0"/>
        </a:xfrm>
      </p:grpSpPr>
      <p:sp>
        <p:nvSpPr>
          <p:cNvPr id="2" name="Rectangle 1"/>
          <p:cNvSpPr/>
          <p:nvPr userDrawn="1"/>
        </p:nvSpPr>
        <p:spPr>
          <a:xfrm>
            <a:off x="0" y="0"/>
            <a:ext cx="12188825"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a:defRPr/>
            </a:pPr>
            <a:endParaRPr lang="en-US" dirty="0">
              <a:solidFill>
                <a:prstClr val="white"/>
              </a:solidFill>
            </a:endParaRPr>
          </a:p>
        </p:txBody>
      </p:sp>
      <p:sp>
        <p:nvSpPr>
          <p:cNvPr id="3" name="Slide Number Placeholder 2"/>
          <p:cNvSpPr>
            <a:spLocks noGrp="1"/>
          </p:cNvSpPr>
          <p:nvPr>
            <p:ph type="sldNum" sz="quarter" idx="10"/>
          </p:nvPr>
        </p:nvSpPr>
        <p:spPr>
          <a:xfrm>
            <a:off x="11071516" y="6356351"/>
            <a:ext cx="914162" cy="365125"/>
          </a:xfrm>
        </p:spPr>
        <p:txBody>
          <a:bodyPr/>
          <a:lstStyle>
            <a:lvl1pPr>
              <a:defRPr/>
            </a:lvl1pPr>
          </a:lstStyle>
          <a:p>
            <a:pPr>
              <a:defRPr/>
            </a:pPr>
            <a:fld id="{CAE2FA54-B9F5-4E54-8457-AC7A3FA8EB2A}" type="slidenum">
              <a:rPr lang="en-US"/>
              <a:pPr>
                <a:defRPr/>
              </a:pPr>
              <a:t>‹#›</a:t>
            </a:fld>
            <a:endParaRPr lang="en-US"/>
          </a:p>
        </p:txBody>
      </p:sp>
    </p:spTree>
    <p:extLst>
      <p:ext uri="{BB962C8B-B14F-4D97-AF65-F5344CB8AC3E}">
        <p14:creationId xmlns:p14="http://schemas.microsoft.com/office/powerpoint/2010/main" val="41433671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FB966-46BA-46AB-B337-6AC062CD8688}"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1" y="273065"/>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5"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70"/>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FB966-46BA-46AB-B337-6AC062CD8688}" type="datetimeFigureOut">
              <a:rPr lang="en-US" smtClean="0"/>
              <a:t>5/20/2019</a:t>
            </a:fld>
            <a:endParaRPr lang="en-US"/>
          </a:p>
        </p:txBody>
      </p:sp>
      <p:sp>
        <p:nvSpPr>
          <p:cNvPr id="5" name="Footer Placeholder 4"/>
          <p:cNvSpPr>
            <a:spLocks noGrp="1"/>
          </p:cNvSpPr>
          <p:nvPr>
            <p:ph type="ftr" sz="quarter" idx="3"/>
          </p:nvPr>
        </p:nvSpPr>
        <p:spPr>
          <a:xfrm>
            <a:off x="4164515" y="6356370"/>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70"/>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5"/>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5/20/2019</a:t>
            </a:fld>
            <a:endParaRPr lang="en-US">
              <a:ea typeface="ＭＳ Ｐゴシック" pitchFamily="34" charset="-128"/>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139384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5"/>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CFE68336-52D6-498C-968D-A987056D373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360799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CFE68336-52D6-498C-968D-A987056D373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325738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emf"/><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emf"/><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2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2.png"/><Relationship Id="rId1" Type="http://schemas.openxmlformats.org/officeDocument/2006/relationships/slideLayout" Target="../slideLayouts/slideLayout26.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Layout" Target="../slideLayouts/slideLayout26.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24.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24.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2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67"/>
            <a:ext cx="2742486" cy="365125"/>
          </a:xfrm>
        </p:spPr>
        <p:txBody>
          <a:bodyPr/>
          <a:lstStyle/>
          <a:p>
            <a:pPr defTabSz="91443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9" name="TextBox 4"/>
          <p:cNvSpPr txBox="1"/>
          <p:nvPr/>
        </p:nvSpPr>
        <p:spPr>
          <a:xfrm>
            <a:off x="379412" y="2270009"/>
            <a:ext cx="1121086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a:solidFill>
                  <a:schemeClr val="bg1"/>
                </a:solidFill>
              </a:rPr>
              <a:t>Sample Collection for POC EID</a:t>
            </a:r>
          </a:p>
          <a:p>
            <a:r>
              <a:rPr lang="en-US" sz="2800" i="1" dirty="0">
                <a:solidFill>
                  <a:schemeClr val="bg1"/>
                </a:solidFill>
              </a:rPr>
              <a:t>Supplementary Content 1: Sample Collection and Handling</a:t>
            </a:r>
            <a:endParaRPr lang="en-US" sz="2800" dirty="0">
              <a:solidFill>
                <a:schemeClr val="bg1"/>
              </a:solidFill>
            </a:endParaRPr>
          </a:p>
        </p:txBody>
      </p:sp>
      <p:sp>
        <p:nvSpPr>
          <p:cNvPr id="6" name="TextBox 5"/>
          <p:cNvSpPr txBox="1"/>
          <p:nvPr/>
        </p:nvSpPr>
        <p:spPr>
          <a:xfrm>
            <a:off x="5408615" y="5584126"/>
            <a:ext cx="6780213" cy="646331"/>
          </a:xfrm>
          <a:prstGeom prst="rect">
            <a:avLst/>
          </a:prstGeom>
          <a:noFill/>
        </p:spPr>
        <p:txBody>
          <a:bodyPr wrap="square" rtlCol="0">
            <a:spAutoFit/>
          </a:bodyPr>
          <a:lstStyle/>
          <a:p>
            <a:pPr algn="r"/>
            <a:r>
              <a:rPr lang="en-US" dirty="0"/>
              <a:t>POC EID Training Toolkit</a:t>
            </a:r>
          </a:p>
          <a:p>
            <a:pPr algn="r"/>
            <a:r>
              <a:rPr lang="en-US" i="1" dirty="0"/>
              <a:t>v. May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pic>
        <p:nvPicPr>
          <p:cNvPr id="18435"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758222" y="2147889"/>
            <a:ext cx="5463810" cy="1477328"/>
          </a:xfrm>
          <a:prstGeom prst="rect">
            <a:avLst/>
          </a:prstGeom>
        </p:spPr>
        <p:txBody>
          <a:bodyPr wrap="square">
            <a:spAutoFit/>
          </a:bodyPr>
          <a:lstStyle/>
          <a:p>
            <a:pPr fontAlgn="base">
              <a:spcBef>
                <a:spcPct val="0"/>
              </a:spcBef>
              <a:spcAft>
                <a:spcPct val="0"/>
              </a:spcAft>
              <a:defRPr/>
            </a:pPr>
            <a:r>
              <a:rPr lang="en-US" dirty="0">
                <a:solidFill>
                  <a:prstClr val="black"/>
                </a:solidFill>
              </a:rPr>
              <a:t>❻Collect specimen:</a:t>
            </a:r>
          </a:p>
          <a:p>
            <a:pPr fontAlgn="base">
              <a:spcBef>
                <a:spcPct val="0"/>
              </a:spcBef>
              <a:spcAft>
                <a:spcPct val="0"/>
              </a:spcAft>
              <a:defRPr/>
            </a:pPr>
            <a:r>
              <a:rPr lang="en-US" dirty="0">
                <a:solidFill>
                  <a:prstClr val="black"/>
                </a:solidFill>
              </a:rPr>
              <a:t>If necessary, massage gently the heel to ensure steady blood flow. Wipe away the first drop of blood with a dry and sterile gauze pad. If necessary, wipe off another drop, until blood flows freely. </a:t>
            </a: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23" y="2530478"/>
            <a:ext cx="3148780" cy="154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868711" y="4847730"/>
            <a:ext cx="7431797" cy="1477328"/>
          </a:xfrm>
          <a:prstGeom prst="rect">
            <a:avLst/>
          </a:prstGeom>
        </p:spPr>
        <p:txBody>
          <a:bodyPr>
            <a:spAutoFit/>
          </a:bodyPr>
          <a:lstStyle/>
          <a:p>
            <a:pPr fontAlgn="base">
              <a:spcBef>
                <a:spcPct val="0"/>
              </a:spcBef>
              <a:spcAft>
                <a:spcPct val="0"/>
              </a:spcAft>
              <a:defRPr/>
            </a:pPr>
            <a:r>
              <a:rPr lang="en-US" dirty="0">
                <a:solidFill>
                  <a:prstClr val="black"/>
                </a:solidFill>
              </a:rPr>
              <a:t>❼Hold cartridge in a firm grip and ensure visibility of the control window. Position sample capillary directly in contact with the blood drop. The capillary should be filled swiftly and completely. After collection, apply gauze with gentle pressure to stop bleeding.</a:t>
            </a:r>
          </a:p>
          <a:p>
            <a:pPr fontAlgn="base">
              <a:spcBef>
                <a:spcPct val="0"/>
              </a:spcBef>
              <a:spcAft>
                <a:spcPct val="0"/>
              </a:spcAft>
              <a:defRPr/>
            </a:pPr>
            <a:endParaRPr lang="en-US" dirty="0">
              <a:solidFill>
                <a:prstClr val="black"/>
              </a:solidFill>
            </a:endParaRPr>
          </a:p>
        </p:txBody>
      </p:sp>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25" y="4521200"/>
            <a:ext cx="3269398"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16"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sp>
        <p:nvSpPr>
          <p:cNvPr id="11" name="Oval 10"/>
          <p:cNvSpPr/>
          <p:nvPr/>
        </p:nvSpPr>
        <p:spPr>
          <a:xfrm>
            <a:off x="11137116" y="152400"/>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299673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sp>
        <p:nvSpPr>
          <p:cNvPr id="10242"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19460"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75639" y="2428876"/>
            <a:ext cx="5195064" cy="646331"/>
          </a:xfrm>
          <a:prstGeom prst="rect">
            <a:avLst/>
          </a:prstGeom>
        </p:spPr>
        <p:txBody>
          <a:bodyPr>
            <a:spAutoFit/>
          </a:bodyPr>
          <a:lstStyle/>
          <a:p>
            <a:pPr fontAlgn="base">
              <a:spcBef>
                <a:spcPct val="0"/>
              </a:spcBef>
              <a:spcAft>
                <a:spcPct val="0"/>
              </a:spcAft>
              <a:defRPr/>
            </a:pPr>
            <a:r>
              <a:rPr lang="en-US" dirty="0">
                <a:solidFill>
                  <a:prstClr val="black"/>
                </a:solidFill>
              </a:rPr>
              <a:t>❽Stop filling when the sample capillary is full, confirmed by observing the control window.</a:t>
            </a:r>
          </a:p>
        </p:txBody>
      </p:sp>
      <p:sp>
        <p:nvSpPr>
          <p:cNvPr id="7" name="Rectangle 6"/>
          <p:cNvSpPr/>
          <p:nvPr/>
        </p:nvSpPr>
        <p:spPr>
          <a:xfrm>
            <a:off x="4217421" y="3506791"/>
            <a:ext cx="5192947" cy="369887"/>
          </a:xfrm>
          <a:prstGeom prst="rect">
            <a:avLst/>
          </a:prstGeom>
        </p:spPr>
        <p:txBody>
          <a:bodyPr>
            <a:spAutoFit/>
          </a:bodyPr>
          <a:lstStyle/>
          <a:p>
            <a:pPr fontAlgn="base">
              <a:spcBef>
                <a:spcPct val="0"/>
              </a:spcBef>
              <a:spcAft>
                <a:spcPct val="0"/>
              </a:spcAft>
              <a:defRPr/>
            </a:pPr>
            <a:r>
              <a:rPr lang="en-US" dirty="0">
                <a:solidFill>
                  <a:prstClr val="black"/>
                </a:solidFill>
              </a:rPr>
              <a:t>Completely close the cartridge cap</a:t>
            </a:r>
          </a:p>
        </p:txBody>
      </p:sp>
      <p:pic>
        <p:nvPicPr>
          <p:cNvPr id="194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37" y="2222503"/>
            <a:ext cx="3305372"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37" y="4491038"/>
            <a:ext cx="3305372"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17421" y="4267200"/>
            <a:ext cx="7503745" cy="1477328"/>
          </a:xfrm>
          <a:prstGeom prst="rect">
            <a:avLst/>
          </a:prstGeom>
        </p:spPr>
        <p:txBody>
          <a:bodyPr>
            <a:spAutoFit/>
          </a:bodyPr>
          <a:lstStyle/>
          <a:p>
            <a:pPr fontAlgn="base">
              <a:spcBef>
                <a:spcPct val="0"/>
              </a:spcBef>
              <a:spcAft>
                <a:spcPct val="0"/>
              </a:spcAft>
              <a:defRPr/>
            </a:pPr>
            <a:r>
              <a:rPr lang="en-US" dirty="0">
                <a:solidFill>
                  <a:prstClr val="black"/>
                </a:solidFill>
              </a:rPr>
              <a:t>❾Select «Run Test».</a:t>
            </a:r>
          </a:p>
          <a:p>
            <a:pPr fontAlgn="base">
              <a:spcBef>
                <a:spcPct val="0"/>
              </a:spcBef>
              <a:spcAft>
                <a:spcPct val="0"/>
              </a:spcAft>
              <a:defRPr/>
            </a:pPr>
            <a:r>
              <a:rPr lang="en-US" dirty="0">
                <a:solidFill>
                  <a:prstClr val="black"/>
                </a:solidFill>
              </a:rPr>
              <a:t>The «Insert new cartridge» screen appears.</a:t>
            </a:r>
          </a:p>
          <a:p>
            <a:pPr fontAlgn="base">
              <a:spcBef>
                <a:spcPct val="0"/>
              </a:spcBef>
              <a:spcAft>
                <a:spcPct val="0"/>
              </a:spcAft>
              <a:defRPr/>
            </a:pPr>
            <a:r>
              <a:rPr lang="en-US" dirty="0">
                <a:solidFill>
                  <a:prstClr val="black"/>
                </a:solidFill>
              </a:rPr>
              <a:t>Open the </a:t>
            </a:r>
            <a:r>
              <a:rPr lang="en-US" dirty="0" err="1">
                <a:solidFill>
                  <a:prstClr val="black"/>
                </a:solidFill>
              </a:rPr>
              <a:t>Alere</a:t>
            </a:r>
            <a:r>
              <a:rPr lang="en-US" dirty="0">
                <a:solidFill>
                  <a:prstClr val="black"/>
                </a:solidFill>
              </a:rPr>
              <a:t> q door.</a:t>
            </a:r>
          </a:p>
          <a:p>
            <a:pPr fontAlgn="base">
              <a:spcBef>
                <a:spcPct val="0"/>
              </a:spcBef>
              <a:spcAft>
                <a:spcPct val="0"/>
              </a:spcAft>
              <a:defRPr/>
            </a:pPr>
            <a:r>
              <a:rPr lang="en-US" dirty="0">
                <a:solidFill>
                  <a:prstClr val="black"/>
                </a:solidFill>
              </a:rPr>
              <a:t>Insert loaded cartridge into the </a:t>
            </a:r>
            <a:r>
              <a:rPr lang="en-US" dirty="0" err="1">
                <a:solidFill>
                  <a:prstClr val="black"/>
                </a:solidFill>
              </a:rPr>
              <a:t>Alere</a:t>
            </a:r>
            <a:r>
              <a:rPr lang="en-US" dirty="0">
                <a:solidFill>
                  <a:prstClr val="black"/>
                </a:solidFill>
              </a:rPr>
              <a:t> q in the direction</a:t>
            </a:r>
          </a:p>
          <a:p>
            <a:pPr fontAlgn="base">
              <a:spcBef>
                <a:spcPct val="0"/>
              </a:spcBef>
              <a:spcAft>
                <a:spcPct val="0"/>
              </a:spcAft>
              <a:defRPr/>
            </a:pPr>
            <a:r>
              <a:rPr lang="en-US" dirty="0">
                <a:solidFill>
                  <a:prstClr val="black"/>
                </a:solidFill>
              </a:rPr>
              <a:t>indicated by the arrow on the cartridge label and manually close the door.</a:t>
            </a:r>
          </a:p>
        </p:txBody>
      </p:sp>
      <p:sp>
        <p:nvSpPr>
          <p:cNvPr id="17" name="Rectangle 16"/>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12" name="Oval 11"/>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76016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70" y="2255838"/>
            <a:ext cx="2958329" cy="159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59795" y="2589215"/>
            <a:ext cx="4511558" cy="1200329"/>
          </a:xfrm>
          <a:prstGeom prst="rect">
            <a:avLst/>
          </a:prstGeom>
        </p:spPr>
        <p:txBody>
          <a:bodyPr>
            <a:spAutoFit/>
          </a:bodyPr>
          <a:lstStyle/>
          <a:p>
            <a:pPr fontAlgn="base">
              <a:spcBef>
                <a:spcPct val="0"/>
              </a:spcBef>
              <a:spcAft>
                <a:spcPct val="0"/>
              </a:spcAft>
              <a:defRPr/>
            </a:pPr>
            <a:r>
              <a:rPr lang="en-US" dirty="0">
                <a:solidFill>
                  <a:prstClr val="black"/>
                </a:solidFill>
              </a:rPr>
              <a:t>❶Prepare workstation: Gather necessary materials to perform the test. Label microtainer tube with patient ID, date and time of sample collection.</a:t>
            </a:r>
          </a:p>
        </p:txBody>
      </p:sp>
      <p:pic>
        <p:nvPicPr>
          <p:cNvPr id="8" name="Picture 7"/>
          <p:cNvPicPr/>
          <p:nvPr/>
        </p:nvPicPr>
        <p:blipFill>
          <a:blip r:embed="rId4"/>
          <a:srcRect/>
          <a:stretch>
            <a:fillRect/>
          </a:stretch>
        </p:blipFill>
        <p:spPr bwMode="auto">
          <a:xfrm>
            <a:off x="1523605" y="4191000"/>
            <a:ext cx="2689583" cy="1295400"/>
          </a:xfrm>
          <a:prstGeom prst="rect">
            <a:avLst/>
          </a:prstGeom>
          <a:noFill/>
          <a:ln>
            <a:solidFill>
              <a:schemeClr val="tx1">
                <a:lumMod val="50000"/>
                <a:lumOff val="50000"/>
              </a:schemeClr>
            </a:solidFill>
          </a:ln>
        </p:spPr>
      </p:pic>
      <p:sp>
        <p:nvSpPr>
          <p:cNvPr id="11" name="Rectangle 10"/>
          <p:cNvSpPr/>
          <p:nvPr/>
        </p:nvSpPr>
        <p:spPr>
          <a:xfrm>
            <a:off x="4213188" y="4181476"/>
            <a:ext cx="5741021" cy="369332"/>
          </a:xfrm>
          <a:prstGeom prst="rect">
            <a:avLst/>
          </a:prstGeom>
        </p:spPr>
        <p:txBody>
          <a:bodyPr>
            <a:spAutoFit/>
          </a:bodyPr>
          <a:lstStyle/>
          <a:p>
            <a:pPr fontAlgn="base">
              <a:spcBef>
                <a:spcPct val="0"/>
              </a:spcBef>
              <a:spcAft>
                <a:spcPct val="0"/>
              </a:spcAft>
              <a:defRPr/>
            </a:pPr>
            <a:r>
              <a:rPr lang="en-US" dirty="0">
                <a:solidFill>
                  <a:prstClr val="black"/>
                </a:solidFill>
              </a:rPr>
              <a:t>❷Always wear a new pair of gloves for every patient!</a:t>
            </a:r>
          </a:p>
        </p:txBody>
      </p:sp>
      <p:sp>
        <p:nvSpPr>
          <p:cNvPr id="2" name="TextBox 1"/>
          <p:cNvSpPr txBox="1"/>
          <p:nvPr/>
        </p:nvSpPr>
        <p:spPr>
          <a:xfrm>
            <a:off x="8371355" y="5037138"/>
            <a:ext cx="3601628" cy="121126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dirty="0">
                <a:solidFill>
                  <a:srgbClr val="000000"/>
                </a:solidFill>
                <a:ea typeface="ＭＳ 明朝"/>
                <a:cs typeface="Times New Roman"/>
              </a:rPr>
              <a:t>❸Turn patient’s heel upward. Massage patient’s heel to increase blood flow.</a:t>
            </a:r>
          </a:p>
        </p:txBody>
      </p:sp>
      <p:sp>
        <p:nvSpPr>
          <p:cNvPr id="13" name="Oval 12"/>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5041745"/>
            <a:ext cx="2938712" cy="151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 y="2255838"/>
            <a:ext cx="3961368" cy="163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79" y="4191000"/>
            <a:ext cx="3904232" cy="221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977103" y="4341815"/>
            <a:ext cx="6094413" cy="646331"/>
          </a:xfrm>
          <a:prstGeom prst="rect">
            <a:avLst/>
          </a:prstGeom>
        </p:spPr>
        <p:txBody>
          <a:bodyPr>
            <a:spAutoFit/>
          </a:bodyPr>
          <a:lstStyle/>
          <a:p>
            <a:pPr fontAlgn="base">
              <a:spcBef>
                <a:spcPct val="0"/>
              </a:spcBef>
              <a:spcAft>
                <a:spcPct val="0"/>
              </a:spcAft>
              <a:defRPr/>
            </a:pPr>
            <a:r>
              <a:rPr lang="en-US" dirty="0">
                <a:solidFill>
                  <a:prstClr val="black"/>
                </a:solidFill>
              </a:rPr>
              <a:t>❺Hold the heel in an upward position and lance the side of the heel with  proper auto lancet. </a:t>
            </a:r>
          </a:p>
        </p:txBody>
      </p:sp>
      <p:sp>
        <p:nvSpPr>
          <p:cNvPr id="15" name="Rectangle 14"/>
          <p:cNvSpPr/>
          <p:nvPr/>
        </p:nvSpPr>
        <p:spPr>
          <a:xfrm>
            <a:off x="5004615" y="2470151"/>
            <a:ext cx="3758221" cy="646331"/>
          </a:xfrm>
          <a:prstGeom prst="rect">
            <a:avLst/>
          </a:prstGeom>
        </p:spPr>
        <p:txBody>
          <a:bodyPr>
            <a:spAutoFit/>
          </a:bodyPr>
          <a:lstStyle/>
          <a:p>
            <a:pPr fontAlgn="base">
              <a:spcBef>
                <a:spcPct val="0"/>
              </a:spcBef>
              <a:spcAft>
                <a:spcPct val="0"/>
              </a:spcAft>
              <a:defRPr/>
            </a:pPr>
            <a:r>
              <a:rPr lang="en-US" dirty="0">
                <a:solidFill>
                  <a:prstClr val="black"/>
                </a:solidFill>
              </a:rPr>
              <a:t>❹Scrub the patient’s feel with an alcohol swab. Dry with gauze  </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1" name="TextBox 10"/>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Tree>
    <p:extLst>
      <p:ext uri="{BB962C8B-B14F-4D97-AF65-F5344CB8AC3E}">
        <p14:creationId xmlns:p14="http://schemas.microsoft.com/office/powerpoint/2010/main" val="96451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6" y="2255841"/>
            <a:ext cx="3275747"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16" y="4500566"/>
            <a:ext cx="327574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66090" y="2693990"/>
            <a:ext cx="4672383" cy="1200329"/>
          </a:xfrm>
          <a:prstGeom prst="rect">
            <a:avLst/>
          </a:prstGeom>
        </p:spPr>
        <p:txBody>
          <a:bodyPr>
            <a:spAutoFit/>
          </a:bodyPr>
          <a:lstStyle/>
          <a:p>
            <a:pPr fontAlgn="base">
              <a:spcBef>
                <a:spcPct val="0"/>
              </a:spcBef>
              <a:spcAft>
                <a:spcPct val="0"/>
              </a:spcAft>
              <a:defRPr/>
            </a:pPr>
            <a:r>
              <a:rPr lang="en-US" dirty="0">
                <a:solidFill>
                  <a:prstClr val="black"/>
                </a:solidFill>
              </a:rPr>
              <a:t>❻Apply  slight pressure to start blood flow. Wipe  the first drop of  blood on a </a:t>
            </a:r>
            <a:r>
              <a:rPr lang="en-US" dirty="0" err="1">
                <a:solidFill>
                  <a:prstClr val="black"/>
                </a:solidFill>
              </a:rPr>
              <a:t>guaze</a:t>
            </a:r>
            <a:r>
              <a:rPr lang="en-US" dirty="0">
                <a:solidFill>
                  <a:prstClr val="black"/>
                </a:solidFill>
              </a:rPr>
              <a:t> pad and discard pad in appropriate biohazard container  </a:t>
            </a:r>
          </a:p>
        </p:txBody>
      </p:sp>
      <p:sp>
        <p:nvSpPr>
          <p:cNvPr id="12" name="Rectangle 11"/>
          <p:cNvSpPr/>
          <p:nvPr/>
        </p:nvSpPr>
        <p:spPr>
          <a:xfrm>
            <a:off x="4266091" y="4662490"/>
            <a:ext cx="7266740" cy="1200329"/>
          </a:xfrm>
          <a:prstGeom prst="rect">
            <a:avLst/>
          </a:prstGeom>
        </p:spPr>
        <p:txBody>
          <a:bodyPr>
            <a:spAutoFit/>
          </a:bodyPr>
          <a:lstStyle/>
          <a:p>
            <a:pPr fontAlgn="base">
              <a:spcBef>
                <a:spcPct val="0"/>
              </a:spcBef>
              <a:spcAft>
                <a:spcPct val="0"/>
              </a:spcAft>
              <a:defRPr/>
            </a:pPr>
            <a:r>
              <a:rPr lang="en-US" dirty="0">
                <a:solidFill>
                  <a:prstClr val="black"/>
                </a:solidFill>
              </a:rPr>
              <a:t>❼Keep the heel in the downward position and gently massage it to maintain blood flow. Hold the microtainer at an angle of 30 degrees below the collection site and use the scoop or funnel  on the microtainer to fill it to the 250-500 </a:t>
            </a:r>
            <a:r>
              <a:rPr lang="en-US" dirty="0" err="1">
                <a:solidFill>
                  <a:prstClr val="black"/>
                </a:solidFill>
              </a:rPr>
              <a:t>ul</a:t>
            </a:r>
            <a:r>
              <a:rPr lang="en-US" dirty="0">
                <a:solidFill>
                  <a:prstClr val="black"/>
                </a:solidFill>
              </a:rPr>
              <a:t> level</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Tree>
    <p:extLst>
      <p:ext uri="{BB962C8B-B14F-4D97-AF65-F5344CB8AC3E}">
        <p14:creationId xmlns:p14="http://schemas.microsoft.com/office/powerpoint/2010/main" val="354247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768" y="1355728"/>
            <a:ext cx="262821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6" y="2255838"/>
            <a:ext cx="3040859"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16" y="4572000"/>
            <a:ext cx="3040859"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61368" y="5153026"/>
            <a:ext cx="6094413" cy="369332"/>
          </a:xfrm>
          <a:prstGeom prst="rect">
            <a:avLst/>
          </a:prstGeom>
        </p:spPr>
        <p:txBody>
          <a:bodyPr>
            <a:spAutoFit/>
          </a:bodyPr>
          <a:lstStyle/>
          <a:p>
            <a:pPr fontAlgn="base">
              <a:spcBef>
                <a:spcPct val="0"/>
              </a:spcBef>
              <a:spcAft>
                <a:spcPct val="0"/>
              </a:spcAft>
              <a:defRPr/>
            </a:pPr>
            <a:r>
              <a:rPr lang="en-US" dirty="0">
                <a:solidFill>
                  <a:prstClr val="black"/>
                </a:solidFill>
              </a:rPr>
              <a:t>❾Apply gauze with gentle pressure to stop bleeding </a:t>
            </a:r>
          </a:p>
        </p:txBody>
      </p:sp>
      <p:sp>
        <p:nvSpPr>
          <p:cNvPr id="3" name="TextBox 2"/>
          <p:cNvSpPr txBox="1"/>
          <p:nvPr/>
        </p:nvSpPr>
        <p:spPr>
          <a:xfrm>
            <a:off x="3961368" y="2460625"/>
            <a:ext cx="5205644" cy="16002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dirty="0">
                <a:solidFill>
                  <a:srgbClr val="000000"/>
                </a:solidFill>
                <a:ea typeface="ＭＳ 明朝"/>
                <a:cs typeface="Times New Roman"/>
              </a:rPr>
              <a:t>❽Cap the microtainer and gently invert it 10 times to prevent clots from forming. Properly discard all used materials and refrigerate the sample until shipment or analysis</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1" name="TextBox 10"/>
          <p:cNvSpPr txBox="1"/>
          <p:nvPr/>
        </p:nvSpPr>
        <p:spPr>
          <a:xfrm>
            <a:off x="283561" y="1371600"/>
            <a:ext cx="9061208"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 B. Collecting  Heel-prick capillary blood  using a microtainer  </a:t>
            </a:r>
          </a:p>
        </p:txBody>
      </p:sp>
    </p:spTree>
    <p:extLst>
      <p:ext uri="{BB962C8B-B14F-4D97-AF65-F5344CB8AC3E}">
        <p14:creationId xmlns:p14="http://schemas.microsoft.com/office/powerpoint/2010/main" val="235814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69236" y="2362200"/>
            <a:ext cx="4977104" cy="7620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sz="2000" dirty="0">
                <a:solidFill>
                  <a:srgbClr val="000000"/>
                </a:solidFill>
                <a:ea typeface="ＭＳ 明朝"/>
                <a:cs typeface="Times New Roman"/>
              </a:rPr>
              <a:t>❶Get all the materials ready and  available within reach</a:t>
            </a:r>
          </a:p>
        </p:txBody>
      </p:sp>
      <p:pic>
        <p:nvPicPr>
          <p:cNvPr id="7" name="Picture 2" descr="workstation"/>
          <p:cNvPicPr>
            <a:picLocks noChangeAspect="1" noChangeArrowheads="1"/>
          </p:cNvPicPr>
          <p:nvPr/>
        </p:nvPicPr>
        <p:blipFill>
          <a:blip r:embed="rId3"/>
          <a:srcRect/>
          <a:stretch>
            <a:fillRect/>
          </a:stretch>
        </p:blipFill>
        <p:spPr bwMode="auto">
          <a:xfrm>
            <a:off x="812590" y="2106616"/>
            <a:ext cx="3250353" cy="1666875"/>
          </a:xfrm>
          <a:prstGeom prst="rect">
            <a:avLst/>
          </a:prstGeom>
          <a:noFill/>
          <a:ln w="9525">
            <a:solidFill>
              <a:schemeClr val="tx1">
                <a:lumMod val="50000"/>
                <a:lumOff val="50000"/>
              </a:schemeClr>
            </a:solidFill>
            <a:miter lim="800000"/>
            <a:headEnd/>
            <a:tailEnd/>
          </a:ln>
        </p:spPr>
      </p:pic>
      <p:pic>
        <p:nvPicPr>
          <p:cNvPr id="10" name="Picture 9"/>
          <p:cNvPicPr/>
          <p:nvPr/>
        </p:nvPicPr>
        <p:blipFill>
          <a:blip r:embed="rId4"/>
          <a:srcRect/>
          <a:stretch>
            <a:fillRect/>
          </a:stretch>
        </p:blipFill>
        <p:spPr bwMode="auto">
          <a:xfrm>
            <a:off x="812588" y="4029078"/>
            <a:ext cx="1449540" cy="923925"/>
          </a:xfrm>
          <a:prstGeom prst="rect">
            <a:avLst/>
          </a:prstGeom>
          <a:noFill/>
          <a:ln>
            <a:solidFill>
              <a:schemeClr val="tx1">
                <a:lumMod val="50000"/>
                <a:lumOff val="50000"/>
              </a:schemeClr>
            </a:solidFill>
          </a:ln>
        </p:spPr>
      </p:pic>
      <p:pic>
        <p:nvPicPr>
          <p:cNvPr id="11" name="Picture 10"/>
          <p:cNvPicPr/>
          <p:nvPr/>
        </p:nvPicPr>
        <p:blipFill>
          <a:blip r:embed="rId5"/>
          <a:srcRect/>
          <a:stretch>
            <a:fillRect/>
          </a:stretch>
        </p:blipFill>
        <p:spPr bwMode="auto">
          <a:xfrm>
            <a:off x="2262128" y="4029078"/>
            <a:ext cx="1800814" cy="923925"/>
          </a:xfrm>
          <a:prstGeom prst="rect">
            <a:avLst/>
          </a:prstGeom>
          <a:noFill/>
          <a:ln>
            <a:solidFill>
              <a:schemeClr val="tx1">
                <a:lumMod val="50000"/>
                <a:lumOff val="50000"/>
              </a:schemeClr>
            </a:solidFill>
          </a:ln>
        </p:spPr>
      </p:pic>
      <p:sp>
        <p:nvSpPr>
          <p:cNvPr id="24585" name="Rectangle 2"/>
          <p:cNvSpPr>
            <a:spLocks noChangeArrowheads="1"/>
          </p:cNvSpPr>
          <p:nvPr/>
        </p:nvSpPr>
        <p:spPr bwMode="auto">
          <a:xfrm>
            <a:off x="4448074" y="4029076"/>
            <a:ext cx="6094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dirty="0">
                <a:solidFill>
                  <a:srgbClr val="000000"/>
                </a:solidFill>
              </a:rPr>
              <a:t>❷Always use Universal Safety Precautions:  Wash hands and dry thoroughly and put on powder-free gloves</a:t>
            </a:r>
            <a:endParaRPr lang="en-US" altLang="en-US" sz="2000" dirty="0">
              <a:solidFill>
                <a:prstClr val="black"/>
              </a:solidFill>
            </a:endParaRPr>
          </a:p>
        </p:txBody>
      </p:sp>
      <p:pic>
        <p:nvPicPr>
          <p:cNvPr id="12" name="Picture 4" descr="labeling DBS card"/>
          <p:cNvPicPr>
            <a:picLocks noChangeAspect="1" noChangeArrowheads="1"/>
          </p:cNvPicPr>
          <p:nvPr/>
        </p:nvPicPr>
        <p:blipFill>
          <a:blip r:embed="rId6"/>
          <a:srcRect/>
          <a:stretch>
            <a:fillRect/>
          </a:stretch>
        </p:blipFill>
        <p:spPr bwMode="auto">
          <a:xfrm>
            <a:off x="622138" y="5178425"/>
            <a:ext cx="1714054" cy="1225550"/>
          </a:xfrm>
          <a:prstGeom prst="rect">
            <a:avLst/>
          </a:prstGeom>
          <a:noFill/>
          <a:ln w="9525">
            <a:solidFill>
              <a:schemeClr val="tx1">
                <a:lumMod val="50000"/>
                <a:lumOff val="50000"/>
              </a:schemeClr>
            </a:solidFill>
            <a:miter lim="800000"/>
            <a:headEnd/>
            <a:tailEnd/>
          </a:ln>
        </p:spPr>
      </p:pic>
      <p:pic>
        <p:nvPicPr>
          <p:cNvPr id="13" name="Picture 12"/>
          <p:cNvPicPr/>
          <p:nvPr/>
        </p:nvPicPr>
        <p:blipFill>
          <a:blip r:embed="rId7"/>
          <a:srcRect/>
          <a:stretch>
            <a:fillRect/>
          </a:stretch>
        </p:blipFill>
        <p:spPr bwMode="auto">
          <a:xfrm>
            <a:off x="2458926" y="5178425"/>
            <a:ext cx="1703474" cy="1225550"/>
          </a:xfrm>
          <a:prstGeom prst="rect">
            <a:avLst/>
          </a:prstGeom>
          <a:noFill/>
          <a:ln w="9525">
            <a:solidFill>
              <a:schemeClr val="tx1">
                <a:lumMod val="50000"/>
                <a:lumOff val="50000"/>
              </a:schemeClr>
            </a:solidFill>
            <a:miter lim="800000"/>
            <a:headEnd/>
            <a:tailEnd/>
          </a:ln>
        </p:spPr>
      </p:pic>
      <p:sp>
        <p:nvSpPr>
          <p:cNvPr id="6" name="Rectangle 5"/>
          <p:cNvSpPr/>
          <p:nvPr/>
        </p:nvSpPr>
        <p:spPr>
          <a:xfrm>
            <a:off x="4469237" y="5178428"/>
            <a:ext cx="6094413" cy="1015663"/>
          </a:xfrm>
          <a:prstGeom prst="rect">
            <a:avLst/>
          </a:prstGeom>
        </p:spPr>
        <p:txBody>
          <a:bodyPr>
            <a:spAutoFit/>
          </a:bodyPr>
          <a:lstStyle/>
          <a:p>
            <a:pPr fontAlgn="base">
              <a:spcBef>
                <a:spcPct val="0"/>
              </a:spcBef>
              <a:spcAft>
                <a:spcPct val="0"/>
              </a:spcAft>
              <a:defRPr/>
            </a:pPr>
            <a:r>
              <a:rPr lang="en-US" sz="2000" dirty="0">
                <a:solidFill>
                  <a:prstClr val="black"/>
                </a:solidFill>
              </a:rPr>
              <a:t>❸Clearly label each card with Infant ID number and date sample collected. Completely fill  out and cross-check necessary forms and samples.</a:t>
            </a:r>
          </a:p>
        </p:txBody>
      </p:sp>
      <p:sp>
        <p:nvSpPr>
          <p:cNvPr id="15" name="Oval 14"/>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336931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062"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4062942" y="2174878"/>
            <a:ext cx="5688120" cy="2244725"/>
          </a:xfrm>
        </p:spPr>
        <p:txBody>
          <a:bodyPr rtlCol="0">
            <a:normAutofit/>
          </a:bodyPr>
          <a:lstStyle/>
          <a:p>
            <a:pPr marL="109728" indent="0" eaLnBrk="1" fontAlgn="auto" hangingPunct="1">
              <a:spcBef>
                <a:spcPts val="0"/>
              </a:spcBef>
              <a:spcAft>
                <a:spcPts val="0"/>
              </a:spcAft>
              <a:buClr>
                <a:schemeClr val="accent3"/>
              </a:buClr>
              <a:buFont typeface="Arial" pitchFamily="34" charset="0"/>
              <a:buNone/>
              <a:defRPr/>
            </a:pPr>
            <a:r>
              <a:rPr lang="en-US" sz="2000" b="1" dirty="0">
                <a:solidFill>
                  <a:schemeClr val="tx1">
                    <a:lumMod val="85000"/>
                    <a:lumOff val="15000"/>
                  </a:schemeClr>
                </a:solidFill>
                <a:cs typeface="Calibri" pitchFamily="34" charset="0"/>
              </a:rPr>
              <a:t>Newborn infants 1-4 months </a:t>
            </a:r>
            <a:r>
              <a:rPr lang="en-US" sz="2000" dirty="0">
                <a:solidFill>
                  <a:schemeClr val="tx1">
                    <a:lumMod val="85000"/>
                    <a:lumOff val="15000"/>
                  </a:schemeClr>
                </a:solidFill>
                <a:cs typeface="Calibri" pitchFamily="34" charset="0"/>
              </a:rPr>
              <a:t>(&lt;5kg) - puncture the heel</a:t>
            </a:r>
          </a:p>
          <a:p>
            <a:pPr marL="109728" indent="0" eaLnBrk="1" fontAlgn="auto" hangingPunct="1">
              <a:spcBef>
                <a:spcPts val="0"/>
              </a:spcBef>
              <a:spcAft>
                <a:spcPts val="0"/>
              </a:spcAft>
              <a:buClr>
                <a:schemeClr val="accent3"/>
              </a:buClr>
              <a:buFont typeface="Arial" pitchFamily="34" charset="0"/>
              <a:buNone/>
              <a:defRPr/>
            </a:pPr>
            <a:r>
              <a:rPr lang="en-US" sz="2000" b="1" dirty="0">
                <a:solidFill>
                  <a:schemeClr val="tx1">
                    <a:lumMod val="85000"/>
                    <a:lumOff val="15000"/>
                  </a:schemeClr>
                </a:solidFill>
                <a:cs typeface="Calibri" pitchFamily="34" charset="0"/>
              </a:rPr>
              <a:t>Infants 4-12 months </a:t>
            </a:r>
            <a:r>
              <a:rPr lang="en-US" sz="2000" dirty="0">
                <a:solidFill>
                  <a:schemeClr val="tx1">
                    <a:lumMod val="85000"/>
                    <a:lumOff val="15000"/>
                  </a:schemeClr>
                </a:solidFill>
                <a:cs typeface="Calibri" pitchFamily="34" charset="0"/>
              </a:rPr>
              <a:t>(&gt;5kg) - puncture the lateral side of big toe</a:t>
            </a:r>
          </a:p>
          <a:p>
            <a:pPr marL="109728" indent="0" eaLnBrk="1" fontAlgn="auto" hangingPunct="1">
              <a:spcBef>
                <a:spcPts val="0"/>
              </a:spcBef>
              <a:spcAft>
                <a:spcPts val="0"/>
              </a:spcAft>
              <a:buClr>
                <a:schemeClr val="accent3"/>
              </a:buClr>
              <a:buFont typeface="Arial" pitchFamily="34" charset="0"/>
              <a:buNone/>
              <a:defRPr/>
            </a:pPr>
            <a:r>
              <a:rPr lang="en-US" sz="2000" b="1" dirty="0">
                <a:solidFill>
                  <a:schemeClr val="tx1">
                    <a:lumMod val="85000"/>
                    <a:lumOff val="15000"/>
                  </a:schemeClr>
                </a:solidFill>
                <a:cs typeface="Calibri" pitchFamily="34" charset="0"/>
              </a:rPr>
              <a:t>Infants 12-15 months</a:t>
            </a:r>
            <a:r>
              <a:rPr lang="en-US" sz="2000" dirty="0">
                <a:solidFill>
                  <a:schemeClr val="tx1">
                    <a:lumMod val="85000"/>
                    <a:lumOff val="15000"/>
                  </a:schemeClr>
                </a:solidFill>
                <a:cs typeface="Calibri" pitchFamily="34" charset="0"/>
              </a:rPr>
              <a:t> (&gt;10kg) - puncture the 3</a:t>
            </a:r>
            <a:r>
              <a:rPr lang="en-US" sz="2000" baseline="30000" dirty="0">
                <a:solidFill>
                  <a:schemeClr val="tx1">
                    <a:lumMod val="85000"/>
                    <a:lumOff val="15000"/>
                  </a:schemeClr>
                </a:solidFill>
                <a:cs typeface="Calibri" pitchFamily="34" charset="0"/>
              </a:rPr>
              <a:t>rd</a:t>
            </a:r>
            <a:r>
              <a:rPr lang="en-US" sz="2000" dirty="0">
                <a:solidFill>
                  <a:schemeClr val="tx1">
                    <a:lumMod val="85000"/>
                    <a:lumOff val="15000"/>
                  </a:schemeClr>
                </a:solidFill>
                <a:cs typeface="Calibri" pitchFamily="34" charset="0"/>
              </a:rPr>
              <a:t> or 4</a:t>
            </a:r>
            <a:r>
              <a:rPr lang="en-US" sz="2000" baseline="30000" dirty="0">
                <a:solidFill>
                  <a:schemeClr val="tx1">
                    <a:lumMod val="85000"/>
                    <a:lumOff val="15000"/>
                  </a:schemeClr>
                </a:solidFill>
                <a:cs typeface="Calibri" pitchFamily="34" charset="0"/>
              </a:rPr>
              <a:t>th</a:t>
            </a:r>
            <a:r>
              <a:rPr lang="en-US" sz="2000" dirty="0">
                <a:solidFill>
                  <a:schemeClr val="tx1">
                    <a:lumMod val="85000"/>
                    <a:lumOff val="15000"/>
                  </a:schemeClr>
                </a:solidFill>
                <a:cs typeface="Calibri" pitchFamily="34" charset="0"/>
              </a:rPr>
              <a:t> finger of the hand the baby uses less</a:t>
            </a:r>
          </a:p>
          <a:p>
            <a:pPr marL="365760" indent="-256032" eaLnBrk="1" fontAlgn="auto" hangingPunct="1">
              <a:spcAft>
                <a:spcPts val="0"/>
              </a:spcAft>
              <a:buClr>
                <a:schemeClr val="accent3"/>
              </a:buClr>
              <a:buFont typeface="Wingdings 3"/>
              <a:buNone/>
              <a:defRPr/>
            </a:pPr>
            <a:endParaRPr lang="en-US" dirty="0">
              <a:solidFill>
                <a:schemeClr val="tx1">
                  <a:lumMod val="85000"/>
                  <a:lumOff val="15000"/>
                </a:schemeClr>
              </a:solidFill>
              <a:cs typeface="Calibri" pitchFamily="34" charset="0"/>
            </a:endParaRPr>
          </a:p>
          <a:p>
            <a:pPr marL="365760" indent="-256032" eaLnBrk="1" fontAlgn="auto" hangingPunct="1">
              <a:spcAft>
                <a:spcPts val="0"/>
              </a:spcAft>
              <a:buClr>
                <a:schemeClr val="accent3"/>
              </a:buClr>
              <a:buFont typeface="Wingdings 3"/>
              <a:buNone/>
              <a:defRPr/>
            </a:pPr>
            <a:endParaRPr lang="en-US" dirty="0">
              <a:solidFill>
                <a:schemeClr val="tx1">
                  <a:lumMod val="85000"/>
                  <a:lumOff val="15000"/>
                </a:schemeClr>
              </a:solidFill>
              <a:cs typeface="Calibri" pitchFamily="34" charset="0"/>
            </a:endParaRPr>
          </a:p>
        </p:txBody>
      </p:sp>
      <p:pic>
        <p:nvPicPr>
          <p:cNvPr id="25606" name="Picture 6" descr="DBS PCR 4 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15" y="2190750"/>
            <a:ext cx="3529681"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BS PCR2 006"/>
          <p:cNvPicPr>
            <a:picLocks noChangeAspect="1" noChangeArrowheads="1"/>
          </p:cNvPicPr>
          <p:nvPr/>
        </p:nvPicPr>
        <p:blipFill>
          <a:blip r:embed="rId4" cstate="print"/>
          <a:srcRect/>
          <a:stretch>
            <a:fillRect/>
          </a:stretch>
        </p:blipFill>
        <p:spPr bwMode="auto">
          <a:xfrm>
            <a:off x="329240" y="4419600"/>
            <a:ext cx="3542377" cy="1928648"/>
          </a:xfrm>
          <a:prstGeom prst="roundRect">
            <a:avLst>
              <a:gd name="adj" fmla="val 747"/>
            </a:avLst>
          </a:prstGeom>
          <a:ln>
            <a:noFill/>
          </a:ln>
          <a:effectLst>
            <a:outerShdw blurRad="76200" dist="38100" dir="7800000" algn="tl" rotWithShape="0">
              <a:srgbClr val="000000">
                <a:alpha val="40000"/>
              </a:srgbClr>
            </a:outerShdw>
          </a:effectLst>
        </p:spPr>
      </p:pic>
      <p:sp>
        <p:nvSpPr>
          <p:cNvPr id="25608" name="TextBox 5"/>
          <p:cNvSpPr txBox="1">
            <a:spLocks noChangeArrowheads="1"/>
          </p:cNvSpPr>
          <p:nvPr/>
        </p:nvSpPr>
        <p:spPr bwMode="auto">
          <a:xfrm>
            <a:off x="4293599" y="4722816"/>
            <a:ext cx="72117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b="1" dirty="0">
                <a:solidFill>
                  <a:srgbClr val="262626"/>
                </a:solidFill>
              </a:rPr>
              <a:t>❹ For Infants</a:t>
            </a:r>
            <a:r>
              <a:rPr lang="en-US" altLang="en-US" sz="2000" dirty="0">
                <a:solidFill>
                  <a:srgbClr val="262626"/>
                </a:solidFill>
              </a:rPr>
              <a:t>, keep the foot down to help the blood flow more easily. Warm site with soft cloth moistened with warm water up to 40C for 3 to 5 minutes or by gentle massage.</a:t>
            </a:r>
          </a:p>
        </p:txBody>
      </p:sp>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3" name="TextBox 12"/>
          <p:cNvSpPr txBox="1"/>
          <p:nvPr/>
        </p:nvSpPr>
        <p:spPr>
          <a:xfrm>
            <a:off x="330115" y="1371600"/>
            <a:ext cx="9420947"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341398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descr="DBS PCR 4 053"/>
          <p:cNvPicPr>
            <a:picLocks noChangeAspect="1" noChangeArrowheads="1"/>
          </p:cNvPicPr>
          <p:nvPr/>
        </p:nvPicPr>
        <p:blipFill>
          <a:blip r:embed="rId3" cstate="print"/>
          <a:srcRect/>
          <a:stretch>
            <a:fillRect/>
          </a:stretch>
        </p:blipFill>
        <p:spPr bwMode="auto">
          <a:xfrm>
            <a:off x="332742" y="2157904"/>
            <a:ext cx="3730200" cy="1868213"/>
          </a:xfrm>
          <a:prstGeom prst="roundRect">
            <a:avLst>
              <a:gd name="adj" fmla="val 1742"/>
            </a:avLst>
          </a:prstGeom>
          <a:ln>
            <a:noFill/>
          </a:ln>
          <a:effectLst/>
        </p:spPr>
      </p:pic>
      <p:sp>
        <p:nvSpPr>
          <p:cNvPr id="26630" name="Rectangle 1"/>
          <p:cNvSpPr>
            <a:spLocks noChangeArrowheads="1"/>
          </p:cNvSpPr>
          <p:nvPr/>
        </p:nvSpPr>
        <p:spPr bwMode="auto">
          <a:xfrm>
            <a:off x="4469237" y="2112963"/>
            <a:ext cx="51802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dirty="0">
                <a:solidFill>
                  <a:srgbClr val="262626"/>
                </a:solidFill>
              </a:rPr>
              <a:t>❺Use alcohol swab to clean the site. Start in the middle and work outward to prevent contaminating the area. Allow the area to dry</a:t>
            </a:r>
          </a:p>
          <a:p>
            <a:pPr eaLnBrk="1" fontAlgn="base" hangingPunct="1">
              <a:spcBef>
                <a:spcPct val="0"/>
              </a:spcBef>
              <a:spcAft>
                <a:spcPct val="0"/>
              </a:spcAft>
            </a:pPr>
            <a:endParaRPr lang="en-US" altLang="en-US" sz="2000" dirty="0">
              <a:solidFill>
                <a:srgbClr val="262626"/>
              </a:solidFill>
            </a:endParaRPr>
          </a:p>
          <a:p>
            <a:pPr eaLnBrk="1" fontAlgn="base" hangingPunct="1">
              <a:spcBef>
                <a:spcPct val="0"/>
              </a:spcBef>
              <a:spcAft>
                <a:spcPct val="0"/>
              </a:spcAft>
              <a:buFontTx/>
              <a:buNone/>
            </a:pPr>
            <a:r>
              <a:rPr lang="en-US" altLang="en-US" sz="2000" u="sng" dirty="0">
                <a:solidFill>
                  <a:srgbClr val="262626"/>
                </a:solidFill>
              </a:rPr>
              <a:t>Note</a:t>
            </a:r>
            <a:r>
              <a:rPr lang="en-US" altLang="en-US" sz="2000" dirty="0">
                <a:solidFill>
                  <a:srgbClr val="262626"/>
                </a:solidFill>
              </a:rPr>
              <a:t>: </a:t>
            </a:r>
            <a:r>
              <a:rPr lang="en-US" altLang="en-US" sz="2000" i="1" dirty="0">
                <a:solidFill>
                  <a:srgbClr val="262626"/>
                </a:solidFill>
              </a:rPr>
              <a:t>Failure to allow alcohol to dry may dilute the specimen</a:t>
            </a:r>
          </a:p>
        </p:txBody>
      </p:sp>
      <p:pic>
        <p:nvPicPr>
          <p:cNvPr id="7" name="Picture 5" descr="DBS PCR 4 055"/>
          <p:cNvPicPr>
            <a:picLocks noChangeAspect="1" noChangeArrowheads="1"/>
          </p:cNvPicPr>
          <p:nvPr/>
        </p:nvPicPr>
        <p:blipFill>
          <a:blip r:embed="rId4" cstate="print"/>
          <a:srcRect/>
          <a:stretch>
            <a:fillRect/>
          </a:stretch>
        </p:blipFill>
        <p:spPr bwMode="auto">
          <a:xfrm>
            <a:off x="332742" y="4536532"/>
            <a:ext cx="3730200" cy="1944261"/>
          </a:xfrm>
          <a:prstGeom prst="roundRect">
            <a:avLst>
              <a:gd name="adj" fmla="val 0"/>
            </a:avLst>
          </a:prstGeom>
          <a:ln>
            <a:noFill/>
          </a:ln>
          <a:effectLst>
            <a:outerShdw blurRad="76200" dist="38100" dir="7800000" algn="tl" rotWithShape="0">
              <a:srgbClr val="000000">
                <a:alpha val="40000"/>
              </a:srgbClr>
            </a:outerShdw>
          </a:effectLst>
        </p:spPr>
      </p:pic>
      <p:sp>
        <p:nvSpPr>
          <p:cNvPr id="10" name="Rectangle 9"/>
          <p:cNvSpPr/>
          <p:nvPr/>
        </p:nvSpPr>
        <p:spPr>
          <a:xfrm>
            <a:off x="4469236" y="4457700"/>
            <a:ext cx="7008574" cy="1477328"/>
          </a:xfrm>
          <a:prstGeom prst="rect">
            <a:avLst/>
          </a:prstGeom>
          <a:noFill/>
          <a:ln>
            <a:noFill/>
          </a:ln>
        </p:spPr>
        <p:txBody>
          <a:bodyPr>
            <a:spAutoFit/>
          </a:bodyPr>
          <a:lstStyle/>
          <a:p>
            <a:pPr fontAlgn="base">
              <a:spcBef>
                <a:spcPct val="50000"/>
              </a:spcBef>
              <a:spcAft>
                <a:spcPct val="0"/>
              </a:spcAft>
              <a:defRPr/>
            </a:pPr>
            <a:r>
              <a:rPr lang="en-US" sz="2000" dirty="0">
                <a:solidFill>
                  <a:prstClr val="black">
                    <a:lumMod val="85000"/>
                    <a:lumOff val="15000"/>
                  </a:prstClr>
                </a:solidFill>
              </a:rPr>
              <a:t>❻Hold the heel and firmly place a new sterile lancet off-center on the edge of the heel, toe or finger.</a:t>
            </a:r>
          </a:p>
          <a:p>
            <a:pPr fontAlgn="base">
              <a:spcBef>
                <a:spcPct val="50000"/>
              </a:spcBef>
              <a:spcAft>
                <a:spcPct val="0"/>
              </a:spcAft>
              <a:defRPr/>
            </a:pPr>
            <a:r>
              <a:rPr lang="en-US" sz="2000" dirty="0">
                <a:solidFill>
                  <a:prstClr val="black">
                    <a:lumMod val="85000"/>
                    <a:lumOff val="15000"/>
                  </a:prstClr>
                </a:solidFill>
              </a:rPr>
              <a:t>Firmly press the lancet to puncture the fingertip or edge of the heel</a:t>
            </a:r>
          </a:p>
        </p:txBody>
      </p:sp>
      <p:sp>
        <p:nvSpPr>
          <p:cNvPr id="12" name="Oval 11"/>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278671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descr="DBS PCR 4 056"/>
          <p:cNvPicPr>
            <a:picLocks noChangeAspect="1" noChangeArrowheads="1"/>
          </p:cNvPicPr>
          <p:nvPr/>
        </p:nvPicPr>
        <p:blipFill>
          <a:blip r:embed="rId3" cstate="print"/>
          <a:srcRect/>
          <a:stretch>
            <a:fillRect/>
          </a:stretch>
        </p:blipFill>
        <p:spPr bwMode="auto">
          <a:xfrm>
            <a:off x="367765" y="2180238"/>
            <a:ext cx="4424797" cy="2438400"/>
          </a:xfrm>
          <a:prstGeom prst="roundRect">
            <a:avLst>
              <a:gd name="adj" fmla="val 436"/>
            </a:avLst>
          </a:prstGeom>
          <a:ln>
            <a:noFill/>
          </a:ln>
          <a:effectLst>
            <a:outerShdw blurRad="76200" dist="38100" dir="7800000" algn="tl" rotWithShape="0">
              <a:srgbClr val="000000">
                <a:alpha val="40000"/>
              </a:srgbClr>
            </a:outerShdw>
          </a:effectLst>
        </p:spPr>
      </p:pic>
      <p:sp>
        <p:nvSpPr>
          <p:cNvPr id="27654" name="TextBox 5"/>
          <p:cNvSpPr txBox="1">
            <a:spLocks noChangeArrowheads="1"/>
          </p:cNvSpPr>
          <p:nvPr/>
        </p:nvSpPr>
        <p:spPr bwMode="auto">
          <a:xfrm>
            <a:off x="4977103" y="2179639"/>
            <a:ext cx="49115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2400" dirty="0">
              <a:solidFill>
                <a:srgbClr val="1F497D"/>
              </a:solidFill>
            </a:endParaRPr>
          </a:p>
          <a:p>
            <a:pPr eaLnBrk="1" fontAlgn="base" hangingPunct="1">
              <a:spcBef>
                <a:spcPct val="0"/>
              </a:spcBef>
              <a:spcAft>
                <a:spcPct val="0"/>
              </a:spcAft>
              <a:buFontTx/>
              <a:buNone/>
            </a:pPr>
            <a:r>
              <a:rPr lang="en-US" altLang="en-US" sz="2000" dirty="0">
                <a:solidFill>
                  <a:srgbClr val="262626"/>
                </a:solidFill>
              </a:rPr>
              <a:t> ❼Wipe the first drop of blood. The initial drop contains tissue fluid that may dilute the specimen.</a:t>
            </a:r>
          </a:p>
          <a:p>
            <a:pPr eaLnBrk="1" fontAlgn="base" hangingPunct="1">
              <a:spcBef>
                <a:spcPct val="0"/>
              </a:spcBef>
              <a:spcAft>
                <a:spcPct val="0"/>
              </a:spcAft>
            </a:pPr>
            <a:endParaRPr lang="en-US" altLang="en-US" sz="2000" dirty="0">
              <a:solidFill>
                <a:srgbClr val="262626"/>
              </a:solidFill>
            </a:endParaRPr>
          </a:p>
          <a:p>
            <a:pPr eaLnBrk="1" fontAlgn="base" hangingPunct="1">
              <a:spcBef>
                <a:spcPct val="0"/>
              </a:spcBef>
              <a:spcAft>
                <a:spcPct val="0"/>
              </a:spcAft>
              <a:buFontTx/>
              <a:buNone/>
            </a:pPr>
            <a:r>
              <a:rPr lang="en-US" altLang="en-US" sz="2000" dirty="0">
                <a:solidFill>
                  <a:srgbClr val="262626"/>
                </a:solidFill>
              </a:rPr>
              <a:t>Allow another large blood drop to form before starting collection. </a:t>
            </a:r>
          </a:p>
        </p:txBody>
      </p:sp>
      <p:pic>
        <p:nvPicPr>
          <p:cNvPr id="7" name="Picture 6"/>
          <p:cNvPicPr/>
          <p:nvPr/>
        </p:nvPicPr>
        <p:blipFill>
          <a:blip r:embed="rId4">
            <a:lum contrast="10000"/>
          </a:blip>
          <a:srcRect/>
          <a:stretch>
            <a:fillRect/>
          </a:stretch>
        </p:blipFill>
        <p:spPr bwMode="auto">
          <a:xfrm>
            <a:off x="2920240" y="4922838"/>
            <a:ext cx="1510906" cy="1447800"/>
          </a:xfrm>
          <a:prstGeom prst="rect">
            <a:avLst/>
          </a:prstGeom>
          <a:noFill/>
          <a:ln w="9525">
            <a:solidFill>
              <a:schemeClr val="tx1">
                <a:lumMod val="50000"/>
                <a:lumOff val="50000"/>
              </a:schemeClr>
            </a:solidFill>
            <a:miter lim="800000"/>
            <a:headEnd/>
            <a:tailEnd/>
          </a:ln>
        </p:spPr>
      </p:pic>
      <p:pic>
        <p:nvPicPr>
          <p:cNvPr id="10" name="Picture 9"/>
          <p:cNvPicPr/>
          <p:nvPr/>
        </p:nvPicPr>
        <p:blipFill>
          <a:blip r:embed="rId5">
            <a:lum contrast="10000"/>
          </a:blip>
          <a:srcRect/>
          <a:stretch>
            <a:fillRect/>
          </a:stretch>
        </p:blipFill>
        <p:spPr bwMode="auto">
          <a:xfrm>
            <a:off x="368206" y="4876803"/>
            <a:ext cx="1256973" cy="1489075"/>
          </a:xfrm>
          <a:prstGeom prst="rect">
            <a:avLst/>
          </a:prstGeom>
          <a:noFill/>
          <a:ln w="9525">
            <a:solidFill>
              <a:schemeClr val="tx1">
                <a:lumMod val="50000"/>
                <a:lumOff val="50000"/>
              </a:schemeClr>
            </a:solidFill>
            <a:miter lim="800000"/>
            <a:headEnd/>
            <a:tailEnd/>
          </a:ln>
        </p:spPr>
      </p:pic>
      <p:pic>
        <p:nvPicPr>
          <p:cNvPr id="11" name="Picture 10"/>
          <p:cNvPicPr/>
          <p:nvPr/>
        </p:nvPicPr>
        <p:blipFill>
          <a:blip r:embed="rId6">
            <a:lum contrast="10000"/>
          </a:blip>
          <a:srcRect/>
          <a:stretch>
            <a:fillRect/>
          </a:stretch>
        </p:blipFill>
        <p:spPr bwMode="auto">
          <a:xfrm>
            <a:off x="1673849" y="4881563"/>
            <a:ext cx="1218883" cy="1484312"/>
          </a:xfrm>
          <a:prstGeom prst="rect">
            <a:avLst/>
          </a:prstGeom>
          <a:noFill/>
          <a:ln w="9525">
            <a:solidFill>
              <a:schemeClr val="tx1">
                <a:lumMod val="50000"/>
                <a:lumOff val="50000"/>
              </a:schemeClr>
            </a:solidFill>
            <a:miter lim="800000"/>
            <a:headEnd/>
            <a:tailEnd/>
          </a:ln>
        </p:spPr>
      </p:pic>
      <p:sp>
        <p:nvSpPr>
          <p:cNvPr id="2" name="TextBox 1"/>
          <p:cNvSpPr txBox="1"/>
          <p:nvPr/>
        </p:nvSpPr>
        <p:spPr>
          <a:xfrm>
            <a:off x="4977104" y="5105400"/>
            <a:ext cx="6602280" cy="1265238"/>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spcBef>
                <a:spcPct val="0"/>
              </a:spcBef>
              <a:spcAft>
                <a:spcPct val="0"/>
              </a:spcAft>
              <a:defRPr/>
            </a:pPr>
            <a:r>
              <a:rPr lang="en-GB" altLang="en-US" sz="2000" dirty="0">
                <a:solidFill>
                  <a:prstClr val="black">
                    <a:lumMod val="85000"/>
                    <a:lumOff val="15000"/>
                  </a:prstClr>
                </a:solidFill>
              </a:rPr>
              <a:t>❽Fill the entire circle of the DBS card. </a:t>
            </a:r>
            <a:r>
              <a:rPr lang="en-US" altLang="en-US" sz="2000" dirty="0">
                <a:solidFill>
                  <a:prstClr val="black">
                    <a:lumMod val="85000"/>
                    <a:lumOff val="15000"/>
                  </a:prstClr>
                </a:solidFill>
                <a:ea typeface="Calibri" pitchFamily="34" charset="0"/>
                <a:cs typeface="Calibri" pitchFamily="34" charset="0"/>
              </a:rPr>
              <a:t>Allow to soak through and completely fill the circle. Complete all 5 spots (minimum of 3 circles). </a:t>
            </a:r>
          </a:p>
        </p:txBody>
      </p:sp>
      <p:sp>
        <p:nvSpPr>
          <p:cNvPr id="13" name="Oval 12"/>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292014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1542421"/>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4204593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  </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488" y="1371600"/>
            <a:ext cx="224096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481933" y="2190752"/>
            <a:ext cx="5167555" cy="1015663"/>
          </a:xfrm>
          <a:prstGeom prst="rect">
            <a:avLst/>
          </a:prstGeom>
          <a:noFill/>
          <a:ln>
            <a:noFill/>
          </a:ln>
        </p:spPr>
        <p:txBody>
          <a:bodyPr wrap="square">
            <a:spAutoFit/>
          </a:bodyPr>
          <a:lstStyle/>
          <a:p>
            <a:pPr fontAlgn="base">
              <a:spcBef>
                <a:spcPct val="0"/>
              </a:spcBef>
              <a:spcAft>
                <a:spcPct val="0"/>
              </a:spcAft>
              <a:defRPr/>
            </a:pPr>
            <a:r>
              <a:rPr lang="en-US" sz="2000" dirty="0">
                <a:solidFill>
                  <a:prstClr val="black">
                    <a:lumMod val="85000"/>
                    <a:lumOff val="15000"/>
                  </a:prstClr>
                </a:solidFill>
              </a:rPr>
              <a:t>❾Stop the bleeding by applying gentle pressure. Wipe and clean the area (wipe out excess blood). Leave with no bandage </a:t>
            </a:r>
          </a:p>
        </p:txBody>
      </p:sp>
      <p:pic>
        <p:nvPicPr>
          <p:cNvPr id="13" name="Picture 9" descr="DBS PCR 4 065"/>
          <p:cNvPicPr>
            <a:picLocks noGrp="1" noChangeAspect="1" noChangeArrowheads="1"/>
          </p:cNvPicPr>
          <p:nvPr>
            <p:ph idx="1"/>
          </p:nvPr>
        </p:nvPicPr>
        <p:blipFill>
          <a:blip r:embed="rId3" cstate="print"/>
          <a:stretch>
            <a:fillRect/>
          </a:stretch>
        </p:blipFill>
        <p:spPr>
          <a:xfrm>
            <a:off x="565004" y="2089563"/>
            <a:ext cx="3453500" cy="1720438"/>
          </a:xfrm>
          <a:prstGeom prst="roundRect">
            <a:avLst>
              <a:gd name="adj" fmla="val 0"/>
            </a:avLst>
          </a:prstGeom>
          <a:effectLst>
            <a:outerShdw blurRad="76200" dist="38100" dir="7800000" algn="tl" rotWithShape="0">
              <a:srgbClr val="000000">
                <a:alpha val="40000"/>
              </a:srgbClr>
            </a:outerShdw>
          </a:effectLst>
        </p:spPr>
      </p:pic>
      <p:pic>
        <p:nvPicPr>
          <p:cNvPr id="28679" name="Picture 6" descr="Fingerprick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05" y="4495803"/>
            <a:ext cx="248220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Fingerprick 10"/>
          <p:cNvPicPr>
            <a:picLocks noChangeAspect="1" noChangeArrowheads="1"/>
          </p:cNvPicPr>
          <p:nvPr/>
        </p:nvPicPr>
        <p:blipFill>
          <a:blip r:embed="rId5">
            <a:extLst>
              <a:ext uri="{28A0092B-C50C-407E-A947-70E740481C1C}">
                <a14:useLocalDpi xmlns:a14="http://schemas.microsoft.com/office/drawing/2010/main" val="0"/>
              </a:ext>
            </a:extLst>
          </a:blip>
          <a:srcRect l="20000" r="20000"/>
          <a:stretch>
            <a:fillRect/>
          </a:stretch>
        </p:blipFill>
        <p:spPr bwMode="auto">
          <a:xfrm>
            <a:off x="3315953" y="4519613"/>
            <a:ext cx="248855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97562" y="5181601"/>
            <a:ext cx="4441727" cy="707886"/>
          </a:xfrm>
          <a:prstGeom prst="rect">
            <a:avLst/>
          </a:prstGeom>
          <a:noFill/>
          <a:ln>
            <a:noFill/>
          </a:ln>
        </p:spPr>
        <p:txBody>
          <a:bodyPr>
            <a:spAutoFit/>
          </a:bodyPr>
          <a:lstStyle/>
          <a:p>
            <a:pPr fontAlgn="base">
              <a:spcBef>
                <a:spcPct val="0"/>
              </a:spcBef>
              <a:spcAft>
                <a:spcPct val="0"/>
              </a:spcAft>
              <a:defRPr/>
            </a:pPr>
            <a:r>
              <a:rPr lang="en-US" sz="2000" dirty="0">
                <a:solidFill>
                  <a:prstClr val="black">
                    <a:lumMod val="85000"/>
                    <a:lumOff val="15000"/>
                  </a:prstClr>
                </a:solidFill>
              </a:rPr>
              <a:t>❿Properly dispose of all contaminated supplies.</a:t>
            </a:r>
          </a:p>
        </p:txBody>
      </p:sp>
      <p:sp>
        <p:nvSpPr>
          <p:cNvPr id="11" name="Oval 1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4" name="TextBox 13"/>
          <p:cNvSpPr txBox="1"/>
          <p:nvPr/>
        </p:nvSpPr>
        <p:spPr>
          <a:xfrm>
            <a:off x="330116" y="1371600"/>
            <a:ext cx="9319372"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fontAlgn="base">
              <a:defRPr sz="2000" b="1">
                <a:solidFill>
                  <a:srgbClr val="000000"/>
                </a:solidFill>
                <a:ea typeface="ＭＳ 明朝"/>
                <a:cs typeface="Times New Roman"/>
              </a:defRPr>
            </a:lvl1pPr>
          </a:lstStyle>
          <a:p>
            <a:r>
              <a:rPr lang="en-US" dirty="0"/>
              <a:t>C. Collecting  Heel-prick capillary blood  direct to DBS card  </a:t>
            </a:r>
          </a:p>
        </p:txBody>
      </p:sp>
    </p:spTree>
    <p:extLst>
      <p:ext uri="{BB962C8B-B14F-4D97-AF65-F5344CB8AC3E}">
        <p14:creationId xmlns:p14="http://schemas.microsoft.com/office/powerpoint/2010/main" val="380193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 Preparing  DBS from blood collection tube using calibrated precision pipette </a:t>
            </a:r>
          </a:p>
        </p:txBody>
      </p:sp>
      <p:sp>
        <p:nvSpPr>
          <p:cNvPr id="28676" name="TextBox 3"/>
          <p:cNvSpPr txBox="1">
            <a:spLocks noChangeArrowheads="1"/>
          </p:cNvSpPr>
          <p:nvPr/>
        </p:nvSpPr>
        <p:spPr bwMode="auto">
          <a:xfrm>
            <a:off x="565004" y="3967165"/>
            <a:ext cx="5444764" cy="224676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GB" altLang="en-US" sz="2000" dirty="0">
                <a:latin typeface="Calibri"/>
              </a:rPr>
              <a:t>Using the  precision pipette  calibrated to 70ul, fill entire circle of the DBS card.</a:t>
            </a:r>
          </a:p>
          <a:p>
            <a:pPr eaLnBrk="1" fontAlgn="base" hangingPunct="1">
              <a:spcBef>
                <a:spcPct val="0"/>
              </a:spcBef>
              <a:spcAft>
                <a:spcPct val="0"/>
              </a:spcAft>
              <a:defRPr/>
            </a:pPr>
            <a:endParaRPr lang="en-US" altLang="en-US" sz="2000" dirty="0">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dirty="0">
                <a:latin typeface="Calibri" pitchFamily="34" charset="0"/>
                <a:ea typeface="Calibri" pitchFamily="34" charset="0"/>
                <a:cs typeface="Calibri" pitchFamily="34" charset="0"/>
              </a:rPr>
              <a:t>Allow to soak through and completely fill the circle.</a:t>
            </a:r>
          </a:p>
          <a:p>
            <a:pPr eaLnBrk="1" fontAlgn="base" hangingPunct="1">
              <a:spcBef>
                <a:spcPct val="0"/>
              </a:spcBef>
              <a:spcAft>
                <a:spcPct val="0"/>
              </a:spcAft>
              <a:defRPr/>
            </a:pPr>
            <a:endParaRPr lang="en-US" altLang="en-US" sz="2000" dirty="0">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dirty="0">
                <a:latin typeface="Calibri" pitchFamily="34" charset="0"/>
                <a:ea typeface="Calibri" pitchFamily="34" charset="0"/>
                <a:cs typeface="Calibri" pitchFamily="34" charset="0"/>
              </a:rPr>
              <a:t>Complete all 5 spots. </a:t>
            </a:r>
          </a:p>
        </p:txBody>
      </p:sp>
      <p:sp>
        <p:nvSpPr>
          <p:cNvPr id="11" name="Rectangle 3"/>
          <p:cNvSpPr>
            <a:spLocks noChangeArrowheads="1"/>
          </p:cNvSpPr>
          <p:nvPr/>
        </p:nvSpPr>
        <p:spPr bwMode="auto">
          <a:xfrm>
            <a:off x="565004" y="1589090"/>
            <a:ext cx="5444764" cy="201593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73050" indent="-2730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fontAlgn="base">
              <a:spcBef>
                <a:spcPts val="575"/>
              </a:spcBef>
              <a:spcAft>
                <a:spcPct val="0"/>
              </a:spcAft>
              <a:buFont typeface="Arial" charset="0"/>
              <a:buNone/>
              <a:defRPr/>
            </a:pPr>
            <a:r>
              <a:rPr lang="en-GB" altLang="en-US" sz="2000" dirty="0"/>
              <a:t>Perform phlebotomy to collect venous blood or Finger/Heel-Prick to collect blood in microtainer tube.</a:t>
            </a:r>
          </a:p>
          <a:p>
            <a:pPr marL="0" indent="0" fontAlgn="base">
              <a:spcBef>
                <a:spcPts val="575"/>
              </a:spcBef>
              <a:spcAft>
                <a:spcPct val="0"/>
              </a:spcAft>
              <a:buFont typeface="Arial" charset="0"/>
              <a:buNone/>
              <a:defRPr/>
            </a:pPr>
            <a:r>
              <a:rPr lang="en-GB" altLang="en-US" sz="2000" dirty="0">
                <a:latin typeface="Calibri"/>
              </a:rPr>
              <a:t>Mix  blood sample 10 times by inversion to prevent clot from forming and to equilibrate before performing the test.</a:t>
            </a: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561" y="3940177"/>
            <a:ext cx="5010961" cy="227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98" y="1381128"/>
            <a:ext cx="2471623" cy="225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6" descr="Image result for plasma sample image"/>
          <p:cNvPicPr>
            <a:picLocks noChangeAspect="1" noChangeArrowheads="1"/>
          </p:cNvPicPr>
          <p:nvPr/>
        </p:nvPicPr>
        <p:blipFill>
          <a:blip r:embed="rId4"/>
          <a:srcRect/>
          <a:stretch>
            <a:fillRect/>
          </a:stretch>
        </p:blipFill>
        <p:spPr bwMode="auto">
          <a:xfrm>
            <a:off x="6500709" y="1381128"/>
            <a:ext cx="2213457" cy="224631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427020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SC0107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93546" y="1660527"/>
            <a:ext cx="6691157" cy="3883025"/>
          </a:xfrm>
          <a:noFill/>
        </p:spPr>
      </p:pic>
      <p:sp>
        <p:nvSpPr>
          <p:cNvPr id="30723" name="TextBox 1"/>
          <p:cNvSpPr txBox="1">
            <a:spLocks noChangeArrowheads="1"/>
          </p:cNvSpPr>
          <p:nvPr/>
        </p:nvSpPr>
        <p:spPr bwMode="auto">
          <a:xfrm>
            <a:off x="6399133" y="3276600"/>
            <a:ext cx="4062942" cy="400050"/>
          </a:xfrm>
          <a:prstGeom prst="rect">
            <a:avLst/>
          </a:prstGeom>
          <a:solidFill>
            <a:srgbClr val="F2F6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a:solidFill>
                  <a:srgbClr val="1F497D"/>
                </a:solidFill>
              </a:rPr>
              <a:t> EID No. 02-07-17-0010</a:t>
            </a:r>
          </a:p>
        </p:txBody>
      </p:sp>
      <p:sp>
        <p:nvSpPr>
          <p:cNvPr id="32772" name="Rectangle 1026"/>
          <p:cNvSpPr txBox="1">
            <a:spLocks noChangeArrowheads="1"/>
          </p:cNvSpPr>
          <p:nvPr/>
        </p:nvSpPr>
        <p:spPr bwMode="auto">
          <a:xfrm>
            <a:off x="0" y="0"/>
            <a:ext cx="12188825" cy="1066800"/>
          </a:xfrm>
          <a:prstGeom prst="rect">
            <a:avLst/>
          </a:prstGeo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defTabSz="457200" eaLnBrk="0" fontAlgn="base" hangingPunct="0">
              <a:spcBef>
                <a:spcPct val="0"/>
              </a:spcBef>
              <a:spcAft>
                <a:spcPct val="0"/>
              </a:spcAft>
              <a:defRPr sz="2400" baseline="0">
                <a:solidFill>
                  <a:schemeClr val="bg1"/>
                </a:solidFill>
                <a:latin typeface="Calibri" charset="0"/>
                <a:ea typeface="ＭＳ Ｐゴシック" charset="0"/>
                <a:cs typeface="ＭＳ Ｐゴシック" charset="0"/>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altLang="en-US" dirty="0"/>
              <a:t>Validate  DBS specimen </a:t>
            </a:r>
          </a:p>
        </p:txBody>
      </p:sp>
      <p:sp>
        <p:nvSpPr>
          <p:cNvPr id="30725" name="TextBox 7"/>
          <p:cNvSpPr txBox="1">
            <a:spLocks noChangeArrowheads="1"/>
          </p:cNvSpPr>
          <p:nvPr/>
        </p:nvSpPr>
        <p:spPr bwMode="auto">
          <a:xfrm>
            <a:off x="6399133" y="3806825"/>
            <a:ext cx="3758221" cy="400050"/>
          </a:xfrm>
          <a:prstGeom prst="rect">
            <a:avLst/>
          </a:prstGeom>
          <a:solidFill>
            <a:srgbClr val="F2F6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a:solidFill>
                  <a:srgbClr val="1F497D"/>
                </a:solidFill>
              </a:rPr>
              <a:t>August 15, 2017 </a:t>
            </a:r>
          </a:p>
        </p:txBody>
      </p:sp>
      <p:cxnSp>
        <p:nvCxnSpPr>
          <p:cNvPr id="7" name="Straight Arrow Connector 6"/>
          <p:cNvCxnSpPr/>
          <p:nvPr/>
        </p:nvCxnSpPr>
        <p:spPr>
          <a:xfrm>
            <a:off x="10462075" y="2921000"/>
            <a:ext cx="0" cy="2571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07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378" y="5654675"/>
            <a:ext cx="115328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609441" y="1692277"/>
            <a:ext cx="4062942" cy="378565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2000" dirty="0">
                <a:solidFill>
                  <a:prstClr val="black">
                    <a:lumMod val="85000"/>
                    <a:lumOff val="15000"/>
                  </a:prstClr>
                </a:solidFill>
                <a:latin typeface="Calibri" pitchFamily="34" charset="0"/>
                <a:ea typeface="Calibri" pitchFamily="34" charset="0"/>
                <a:cs typeface="Calibri" pitchFamily="34" charset="0"/>
              </a:rPr>
              <a:t>Inspect card to ensure you have collected enough blood, and the specimen is valid</a:t>
            </a:r>
          </a:p>
          <a:p>
            <a:pPr marL="342900" indent="-342900" eaLnBrk="1" fontAlgn="base" hangingPunct="1">
              <a:spcBef>
                <a:spcPct val="0"/>
              </a:spcBef>
              <a:spcAft>
                <a:spcPct val="0"/>
              </a:spcAft>
              <a:buFont typeface="Arial" panose="020B0604020202020204" pitchFamily="34"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dirty="0">
                <a:solidFill>
                  <a:prstClr val="black">
                    <a:lumMod val="85000"/>
                    <a:lumOff val="15000"/>
                  </a:prstClr>
                </a:solidFill>
                <a:latin typeface="Calibri" pitchFamily="34" charset="0"/>
                <a:ea typeface="Calibri" pitchFamily="34" charset="0"/>
                <a:cs typeface="Calibri" pitchFamily="34" charset="0"/>
              </a:rPr>
              <a:t>Minimum  of 3 completely filled circle  is better than 5  insufficient samples</a:t>
            </a:r>
          </a:p>
          <a:p>
            <a:pPr eaLnBrk="1" fontAlgn="base" hangingPunct="1">
              <a:spcBef>
                <a:spcPct val="0"/>
              </a:spcBef>
              <a:spcAft>
                <a:spcPct val="0"/>
              </a:spcAft>
              <a:buFont typeface="Arial"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buFont typeface="Arial"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buFont typeface="Arial" charset="0"/>
              <a:buChar char="•"/>
              <a:defRPr/>
            </a:pPr>
            <a:endParaRPr lang="en-US" altLang="en-US" sz="2000" dirty="0">
              <a:solidFill>
                <a:prstClr val="black">
                  <a:lumMod val="85000"/>
                  <a:lumOff val="15000"/>
                </a:prstClr>
              </a:solidFill>
              <a:latin typeface="Calibri" pitchFamily="34" charset="0"/>
              <a:ea typeface="Calibri" pitchFamily="34" charset="0"/>
              <a:cs typeface="Calibri" pitchFamily="34" charset="0"/>
            </a:endParaRPr>
          </a:p>
          <a:p>
            <a:pPr eaLnBrk="1" fontAlgn="base" hangingPunct="1">
              <a:spcBef>
                <a:spcPct val="0"/>
              </a:spcBef>
              <a:spcAft>
                <a:spcPct val="0"/>
              </a:spcAft>
              <a:defRPr/>
            </a:pPr>
            <a:r>
              <a:rPr lang="en-US" altLang="en-US" sz="2000" u="sng" dirty="0">
                <a:solidFill>
                  <a:prstClr val="black">
                    <a:lumMod val="85000"/>
                    <a:lumOff val="15000"/>
                  </a:prstClr>
                </a:solidFill>
                <a:latin typeface="Calibri" pitchFamily="34" charset="0"/>
                <a:ea typeface="Calibri" pitchFamily="34" charset="0"/>
                <a:cs typeface="Calibri" pitchFamily="34" charset="0"/>
              </a:rPr>
              <a:t>Note</a:t>
            </a:r>
            <a:r>
              <a:rPr lang="en-US" altLang="en-US" sz="2000" dirty="0">
                <a:solidFill>
                  <a:prstClr val="black">
                    <a:lumMod val="85000"/>
                    <a:lumOff val="15000"/>
                  </a:prstClr>
                </a:solidFill>
                <a:latin typeface="Calibri" pitchFamily="34" charset="0"/>
                <a:ea typeface="Calibri" pitchFamily="34" charset="0"/>
                <a:cs typeface="Calibri" pitchFamily="34" charset="0"/>
              </a:rPr>
              <a:t>: </a:t>
            </a:r>
            <a:r>
              <a:rPr lang="en-US" altLang="en-US" sz="2000" b="1" i="1" dirty="0">
                <a:solidFill>
                  <a:prstClr val="black">
                    <a:lumMod val="85000"/>
                    <a:lumOff val="15000"/>
                  </a:prstClr>
                </a:solidFill>
                <a:latin typeface="Calibri" pitchFamily="34" charset="0"/>
                <a:ea typeface="Calibri" pitchFamily="34" charset="0"/>
                <a:cs typeface="Calibri" pitchFamily="34" charset="0"/>
              </a:rPr>
              <a:t>A test result is as good as the sample collected </a:t>
            </a:r>
          </a:p>
        </p:txBody>
      </p:sp>
      <p:sp>
        <p:nvSpPr>
          <p:cNvPr id="11" name="Oval 1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8839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0" y="0"/>
            <a:ext cx="12188825" cy="11430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Criteria for  validating a DBS sample</a:t>
            </a:r>
          </a:p>
        </p:txBody>
      </p:sp>
      <p:grpSp>
        <p:nvGrpSpPr>
          <p:cNvPr id="31748" name="Group 141"/>
          <p:cNvGrpSpPr>
            <a:grpSpLocks/>
          </p:cNvGrpSpPr>
          <p:nvPr/>
        </p:nvGrpSpPr>
        <p:grpSpPr bwMode="auto">
          <a:xfrm>
            <a:off x="8460887" y="4806575"/>
            <a:ext cx="2437765" cy="1600200"/>
            <a:chOff x="3120" y="2256"/>
            <a:chExt cx="1968" cy="1680"/>
          </a:xfrm>
        </p:grpSpPr>
        <p:sp>
          <p:nvSpPr>
            <p:cNvPr id="31751" name="AutoShape 72"/>
            <p:cNvSpPr>
              <a:spLocks noChangeAspect="1" noChangeArrowheads="1" noTextEdit="1"/>
            </p:cNvSpPr>
            <p:nvPr/>
          </p:nvSpPr>
          <p:spPr bwMode="auto">
            <a:xfrm>
              <a:off x="3120" y="2304"/>
              <a:ext cx="1920"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31752" name="Group 137"/>
            <p:cNvGrpSpPr>
              <a:grpSpLocks/>
            </p:cNvGrpSpPr>
            <p:nvPr/>
          </p:nvGrpSpPr>
          <p:grpSpPr bwMode="auto">
            <a:xfrm>
              <a:off x="3265" y="2256"/>
              <a:ext cx="1825" cy="1680"/>
              <a:chOff x="3572" y="2421"/>
              <a:chExt cx="1339" cy="1320"/>
            </a:xfrm>
          </p:grpSpPr>
          <p:sp>
            <p:nvSpPr>
              <p:cNvPr id="31756" name="Freeform 124"/>
              <p:cNvSpPr>
                <a:spLocks/>
              </p:cNvSpPr>
              <p:nvPr/>
            </p:nvSpPr>
            <p:spPr bwMode="auto">
              <a:xfrm>
                <a:off x="3572" y="2997"/>
                <a:ext cx="573" cy="611"/>
              </a:xfrm>
              <a:custGeom>
                <a:avLst/>
                <a:gdLst>
                  <a:gd name="T0" fmla="*/ 519 w 573"/>
                  <a:gd name="T1" fmla="*/ 369 h 611"/>
                  <a:gd name="T2" fmla="*/ 508 w 573"/>
                  <a:gd name="T3" fmla="*/ 364 h 611"/>
                  <a:gd name="T4" fmla="*/ 495 w 573"/>
                  <a:gd name="T5" fmla="*/ 358 h 611"/>
                  <a:gd name="T6" fmla="*/ 478 w 573"/>
                  <a:gd name="T7" fmla="*/ 347 h 611"/>
                  <a:gd name="T8" fmla="*/ 456 w 573"/>
                  <a:gd name="T9" fmla="*/ 332 h 611"/>
                  <a:gd name="T10" fmla="*/ 432 w 573"/>
                  <a:gd name="T11" fmla="*/ 312 h 611"/>
                  <a:gd name="T12" fmla="*/ 411 w 573"/>
                  <a:gd name="T13" fmla="*/ 288 h 611"/>
                  <a:gd name="T14" fmla="*/ 390 w 573"/>
                  <a:gd name="T15" fmla="*/ 265 h 611"/>
                  <a:gd name="T16" fmla="*/ 380 w 573"/>
                  <a:gd name="T17" fmla="*/ 250 h 611"/>
                  <a:gd name="T18" fmla="*/ 377 w 573"/>
                  <a:gd name="T19" fmla="*/ 244 h 611"/>
                  <a:gd name="T20" fmla="*/ 368 w 573"/>
                  <a:gd name="T21" fmla="*/ 231 h 611"/>
                  <a:gd name="T22" fmla="*/ 358 w 573"/>
                  <a:gd name="T23" fmla="*/ 207 h 611"/>
                  <a:gd name="T24" fmla="*/ 351 w 573"/>
                  <a:gd name="T25" fmla="*/ 192 h 611"/>
                  <a:gd name="T26" fmla="*/ 350 w 573"/>
                  <a:gd name="T27" fmla="*/ 187 h 611"/>
                  <a:gd name="T28" fmla="*/ 341 w 573"/>
                  <a:gd name="T29" fmla="*/ 162 h 611"/>
                  <a:gd name="T30" fmla="*/ 333 w 573"/>
                  <a:gd name="T31" fmla="*/ 111 h 611"/>
                  <a:gd name="T32" fmla="*/ 333 w 573"/>
                  <a:gd name="T33" fmla="*/ 62 h 611"/>
                  <a:gd name="T34" fmla="*/ 338 w 573"/>
                  <a:gd name="T35" fmla="*/ 20 h 611"/>
                  <a:gd name="T36" fmla="*/ 311 w 573"/>
                  <a:gd name="T37" fmla="*/ 8 h 611"/>
                  <a:gd name="T38" fmla="*/ 318 w 573"/>
                  <a:gd name="T39" fmla="*/ 185 h 611"/>
                  <a:gd name="T40" fmla="*/ 323 w 573"/>
                  <a:gd name="T41" fmla="*/ 201 h 611"/>
                  <a:gd name="T42" fmla="*/ 355 w 573"/>
                  <a:gd name="T43" fmla="*/ 258 h 611"/>
                  <a:gd name="T44" fmla="*/ 363 w 573"/>
                  <a:gd name="T45" fmla="*/ 268 h 611"/>
                  <a:gd name="T46" fmla="*/ 481 w 573"/>
                  <a:gd name="T47" fmla="*/ 402 h 611"/>
                  <a:gd name="T48" fmla="*/ 500 w 573"/>
                  <a:gd name="T49" fmla="*/ 388 h 611"/>
                  <a:gd name="T50" fmla="*/ 490 w 573"/>
                  <a:gd name="T51" fmla="*/ 447 h 611"/>
                  <a:gd name="T52" fmla="*/ 505 w 573"/>
                  <a:gd name="T53" fmla="*/ 525 h 611"/>
                  <a:gd name="T54" fmla="*/ 557 w 573"/>
                  <a:gd name="T55" fmla="*/ 420 h 611"/>
                  <a:gd name="T56" fmla="*/ 562 w 573"/>
                  <a:gd name="T57" fmla="*/ 386 h 611"/>
                  <a:gd name="T58" fmla="*/ 542 w 573"/>
                  <a:gd name="T59" fmla="*/ 380 h 611"/>
                  <a:gd name="T60" fmla="*/ 532 w 573"/>
                  <a:gd name="T61" fmla="*/ 374 h 611"/>
                  <a:gd name="T62" fmla="*/ 527 w 573"/>
                  <a:gd name="T63" fmla="*/ 374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611"/>
                  <a:gd name="T98" fmla="*/ 573 w 573"/>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611">
                    <a:moveTo>
                      <a:pt x="524" y="373"/>
                    </a:moveTo>
                    <a:lnTo>
                      <a:pt x="519" y="369"/>
                    </a:lnTo>
                    <a:lnTo>
                      <a:pt x="514" y="368"/>
                    </a:lnTo>
                    <a:lnTo>
                      <a:pt x="508" y="364"/>
                    </a:lnTo>
                    <a:lnTo>
                      <a:pt x="505" y="363"/>
                    </a:lnTo>
                    <a:lnTo>
                      <a:pt x="495" y="358"/>
                    </a:lnTo>
                    <a:lnTo>
                      <a:pt x="486" y="353"/>
                    </a:lnTo>
                    <a:lnTo>
                      <a:pt x="478" y="347"/>
                    </a:lnTo>
                    <a:lnTo>
                      <a:pt x="470" y="342"/>
                    </a:lnTo>
                    <a:lnTo>
                      <a:pt x="456" y="332"/>
                    </a:lnTo>
                    <a:lnTo>
                      <a:pt x="444" y="322"/>
                    </a:lnTo>
                    <a:lnTo>
                      <a:pt x="432" y="312"/>
                    </a:lnTo>
                    <a:lnTo>
                      <a:pt x="421" y="300"/>
                    </a:lnTo>
                    <a:lnTo>
                      <a:pt x="411" y="288"/>
                    </a:lnTo>
                    <a:lnTo>
                      <a:pt x="400" y="277"/>
                    </a:lnTo>
                    <a:lnTo>
                      <a:pt x="390" y="265"/>
                    </a:lnTo>
                    <a:lnTo>
                      <a:pt x="382" y="251"/>
                    </a:lnTo>
                    <a:lnTo>
                      <a:pt x="380" y="250"/>
                    </a:lnTo>
                    <a:lnTo>
                      <a:pt x="378" y="246"/>
                    </a:lnTo>
                    <a:lnTo>
                      <a:pt x="377" y="244"/>
                    </a:lnTo>
                    <a:lnTo>
                      <a:pt x="375" y="243"/>
                    </a:lnTo>
                    <a:lnTo>
                      <a:pt x="368" y="231"/>
                    </a:lnTo>
                    <a:lnTo>
                      <a:pt x="363" y="219"/>
                    </a:lnTo>
                    <a:lnTo>
                      <a:pt x="358" y="207"/>
                    </a:lnTo>
                    <a:lnTo>
                      <a:pt x="353" y="196"/>
                    </a:lnTo>
                    <a:lnTo>
                      <a:pt x="351" y="192"/>
                    </a:lnTo>
                    <a:lnTo>
                      <a:pt x="351" y="190"/>
                    </a:lnTo>
                    <a:lnTo>
                      <a:pt x="350" y="187"/>
                    </a:lnTo>
                    <a:lnTo>
                      <a:pt x="348" y="185"/>
                    </a:lnTo>
                    <a:lnTo>
                      <a:pt x="341" y="162"/>
                    </a:lnTo>
                    <a:lnTo>
                      <a:pt x="336" y="136"/>
                    </a:lnTo>
                    <a:lnTo>
                      <a:pt x="333" y="111"/>
                    </a:lnTo>
                    <a:lnTo>
                      <a:pt x="331" y="84"/>
                    </a:lnTo>
                    <a:lnTo>
                      <a:pt x="333" y="62"/>
                    </a:lnTo>
                    <a:lnTo>
                      <a:pt x="335" y="42"/>
                    </a:lnTo>
                    <a:lnTo>
                      <a:pt x="338" y="20"/>
                    </a:lnTo>
                    <a:lnTo>
                      <a:pt x="343" y="0"/>
                    </a:lnTo>
                    <a:lnTo>
                      <a:pt x="311" y="8"/>
                    </a:lnTo>
                    <a:lnTo>
                      <a:pt x="0" y="89"/>
                    </a:lnTo>
                    <a:lnTo>
                      <a:pt x="318" y="185"/>
                    </a:lnTo>
                    <a:lnTo>
                      <a:pt x="340" y="190"/>
                    </a:lnTo>
                    <a:lnTo>
                      <a:pt x="323" y="201"/>
                    </a:lnTo>
                    <a:lnTo>
                      <a:pt x="139" y="310"/>
                    </a:lnTo>
                    <a:lnTo>
                      <a:pt x="355" y="258"/>
                    </a:lnTo>
                    <a:lnTo>
                      <a:pt x="372" y="253"/>
                    </a:lnTo>
                    <a:lnTo>
                      <a:pt x="363" y="268"/>
                    </a:lnTo>
                    <a:lnTo>
                      <a:pt x="223" y="577"/>
                    </a:lnTo>
                    <a:lnTo>
                      <a:pt x="481" y="402"/>
                    </a:lnTo>
                    <a:lnTo>
                      <a:pt x="490" y="396"/>
                    </a:lnTo>
                    <a:lnTo>
                      <a:pt x="500" y="388"/>
                    </a:lnTo>
                    <a:lnTo>
                      <a:pt x="498" y="400"/>
                    </a:lnTo>
                    <a:lnTo>
                      <a:pt x="490" y="447"/>
                    </a:lnTo>
                    <a:lnTo>
                      <a:pt x="461" y="611"/>
                    </a:lnTo>
                    <a:lnTo>
                      <a:pt x="505" y="525"/>
                    </a:lnTo>
                    <a:lnTo>
                      <a:pt x="539" y="457"/>
                    </a:lnTo>
                    <a:lnTo>
                      <a:pt x="557" y="420"/>
                    </a:lnTo>
                    <a:lnTo>
                      <a:pt x="573" y="390"/>
                    </a:lnTo>
                    <a:lnTo>
                      <a:pt x="562" y="386"/>
                    </a:lnTo>
                    <a:lnTo>
                      <a:pt x="552" y="383"/>
                    </a:lnTo>
                    <a:lnTo>
                      <a:pt x="542" y="380"/>
                    </a:lnTo>
                    <a:lnTo>
                      <a:pt x="534" y="376"/>
                    </a:lnTo>
                    <a:lnTo>
                      <a:pt x="532" y="374"/>
                    </a:lnTo>
                    <a:lnTo>
                      <a:pt x="529" y="374"/>
                    </a:lnTo>
                    <a:lnTo>
                      <a:pt x="527" y="374"/>
                    </a:lnTo>
                    <a:lnTo>
                      <a:pt x="524" y="37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57" name="Freeform 125"/>
              <p:cNvSpPr>
                <a:spLocks/>
              </p:cNvSpPr>
              <p:nvPr/>
            </p:nvSpPr>
            <p:spPr bwMode="auto">
              <a:xfrm>
                <a:off x="4327" y="2553"/>
                <a:ext cx="118" cy="244"/>
              </a:xfrm>
              <a:custGeom>
                <a:avLst/>
                <a:gdLst>
                  <a:gd name="T0" fmla="*/ 68 w 118"/>
                  <a:gd name="T1" fmla="*/ 244 h 244"/>
                  <a:gd name="T2" fmla="*/ 118 w 118"/>
                  <a:gd name="T3" fmla="*/ 0 h 244"/>
                  <a:gd name="T4" fmla="*/ 0 w 118"/>
                  <a:gd name="T5" fmla="*/ 216 h 244"/>
                  <a:gd name="T6" fmla="*/ 2 w 118"/>
                  <a:gd name="T7" fmla="*/ 221 h 244"/>
                  <a:gd name="T8" fmla="*/ 10 w 118"/>
                  <a:gd name="T9" fmla="*/ 224 h 244"/>
                  <a:gd name="T10" fmla="*/ 19 w 118"/>
                  <a:gd name="T11" fmla="*/ 226 h 244"/>
                  <a:gd name="T12" fmla="*/ 27 w 118"/>
                  <a:gd name="T13" fmla="*/ 229 h 244"/>
                  <a:gd name="T14" fmla="*/ 35 w 118"/>
                  <a:gd name="T15" fmla="*/ 231 h 244"/>
                  <a:gd name="T16" fmla="*/ 44 w 118"/>
                  <a:gd name="T17" fmla="*/ 234 h 244"/>
                  <a:gd name="T18" fmla="*/ 52 w 118"/>
                  <a:gd name="T19" fmla="*/ 238 h 244"/>
                  <a:gd name="T20" fmla="*/ 59 w 118"/>
                  <a:gd name="T21" fmla="*/ 241 h 244"/>
                  <a:gd name="T22" fmla="*/ 68 w 118"/>
                  <a:gd name="T23" fmla="*/ 244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44"/>
                  <a:gd name="T38" fmla="*/ 118 w 118"/>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44">
                    <a:moveTo>
                      <a:pt x="68" y="244"/>
                    </a:moveTo>
                    <a:lnTo>
                      <a:pt x="118" y="0"/>
                    </a:lnTo>
                    <a:lnTo>
                      <a:pt x="0" y="216"/>
                    </a:lnTo>
                    <a:lnTo>
                      <a:pt x="2" y="221"/>
                    </a:lnTo>
                    <a:lnTo>
                      <a:pt x="10" y="224"/>
                    </a:lnTo>
                    <a:lnTo>
                      <a:pt x="19" y="226"/>
                    </a:lnTo>
                    <a:lnTo>
                      <a:pt x="27" y="229"/>
                    </a:lnTo>
                    <a:lnTo>
                      <a:pt x="35" y="231"/>
                    </a:lnTo>
                    <a:lnTo>
                      <a:pt x="44" y="234"/>
                    </a:lnTo>
                    <a:lnTo>
                      <a:pt x="52" y="238"/>
                    </a:lnTo>
                    <a:lnTo>
                      <a:pt x="59" y="241"/>
                    </a:lnTo>
                    <a:lnTo>
                      <a:pt x="68" y="2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58" name="Freeform 126"/>
              <p:cNvSpPr>
                <a:spLocks/>
              </p:cNvSpPr>
              <p:nvPr/>
            </p:nvSpPr>
            <p:spPr bwMode="auto">
              <a:xfrm>
                <a:off x="4008" y="2421"/>
                <a:ext cx="319" cy="387"/>
              </a:xfrm>
              <a:custGeom>
                <a:avLst/>
                <a:gdLst>
                  <a:gd name="T0" fmla="*/ 64 w 319"/>
                  <a:gd name="T1" fmla="*/ 385 h 387"/>
                  <a:gd name="T2" fmla="*/ 71 w 319"/>
                  <a:gd name="T3" fmla="*/ 381 h 387"/>
                  <a:gd name="T4" fmla="*/ 78 w 319"/>
                  <a:gd name="T5" fmla="*/ 378 h 387"/>
                  <a:gd name="T6" fmla="*/ 84 w 319"/>
                  <a:gd name="T7" fmla="*/ 373 h 387"/>
                  <a:gd name="T8" fmla="*/ 93 w 319"/>
                  <a:gd name="T9" fmla="*/ 370 h 387"/>
                  <a:gd name="T10" fmla="*/ 99 w 319"/>
                  <a:gd name="T11" fmla="*/ 366 h 387"/>
                  <a:gd name="T12" fmla="*/ 108 w 319"/>
                  <a:gd name="T13" fmla="*/ 363 h 387"/>
                  <a:gd name="T14" fmla="*/ 115 w 319"/>
                  <a:gd name="T15" fmla="*/ 361 h 387"/>
                  <a:gd name="T16" fmla="*/ 123 w 319"/>
                  <a:gd name="T17" fmla="*/ 358 h 387"/>
                  <a:gd name="T18" fmla="*/ 125 w 319"/>
                  <a:gd name="T19" fmla="*/ 358 h 387"/>
                  <a:gd name="T20" fmla="*/ 126 w 319"/>
                  <a:gd name="T21" fmla="*/ 356 h 387"/>
                  <a:gd name="T22" fmla="*/ 130 w 319"/>
                  <a:gd name="T23" fmla="*/ 356 h 387"/>
                  <a:gd name="T24" fmla="*/ 132 w 319"/>
                  <a:gd name="T25" fmla="*/ 356 h 387"/>
                  <a:gd name="T26" fmla="*/ 143 w 319"/>
                  <a:gd name="T27" fmla="*/ 353 h 387"/>
                  <a:gd name="T28" fmla="*/ 155 w 319"/>
                  <a:gd name="T29" fmla="*/ 349 h 387"/>
                  <a:gd name="T30" fmla="*/ 169 w 319"/>
                  <a:gd name="T31" fmla="*/ 348 h 387"/>
                  <a:gd name="T32" fmla="*/ 181 w 319"/>
                  <a:gd name="T33" fmla="*/ 344 h 387"/>
                  <a:gd name="T34" fmla="*/ 194 w 319"/>
                  <a:gd name="T35" fmla="*/ 343 h 387"/>
                  <a:gd name="T36" fmla="*/ 206 w 319"/>
                  <a:gd name="T37" fmla="*/ 343 h 387"/>
                  <a:gd name="T38" fmla="*/ 219 w 319"/>
                  <a:gd name="T39" fmla="*/ 341 h 387"/>
                  <a:gd name="T40" fmla="*/ 231 w 319"/>
                  <a:gd name="T41" fmla="*/ 341 h 387"/>
                  <a:gd name="T42" fmla="*/ 233 w 319"/>
                  <a:gd name="T43" fmla="*/ 341 h 387"/>
                  <a:gd name="T44" fmla="*/ 235 w 319"/>
                  <a:gd name="T45" fmla="*/ 341 h 387"/>
                  <a:gd name="T46" fmla="*/ 235 w 319"/>
                  <a:gd name="T47" fmla="*/ 341 h 387"/>
                  <a:gd name="T48" fmla="*/ 236 w 319"/>
                  <a:gd name="T49" fmla="*/ 341 h 387"/>
                  <a:gd name="T50" fmla="*/ 246 w 319"/>
                  <a:gd name="T51" fmla="*/ 341 h 387"/>
                  <a:gd name="T52" fmla="*/ 258 w 319"/>
                  <a:gd name="T53" fmla="*/ 343 h 387"/>
                  <a:gd name="T54" fmla="*/ 268 w 319"/>
                  <a:gd name="T55" fmla="*/ 344 h 387"/>
                  <a:gd name="T56" fmla="*/ 278 w 319"/>
                  <a:gd name="T57" fmla="*/ 344 h 387"/>
                  <a:gd name="T58" fmla="*/ 289 w 319"/>
                  <a:gd name="T59" fmla="*/ 346 h 387"/>
                  <a:gd name="T60" fmla="*/ 299 w 319"/>
                  <a:gd name="T61" fmla="*/ 348 h 387"/>
                  <a:gd name="T62" fmla="*/ 307 w 319"/>
                  <a:gd name="T63" fmla="*/ 349 h 387"/>
                  <a:gd name="T64" fmla="*/ 317 w 319"/>
                  <a:gd name="T65" fmla="*/ 351 h 387"/>
                  <a:gd name="T66" fmla="*/ 319 w 319"/>
                  <a:gd name="T67" fmla="*/ 348 h 387"/>
                  <a:gd name="T68" fmla="*/ 216 w 319"/>
                  <a:gd name="T69" fmla="*/ 0 h 387"/>
                  <a:gd name="T70" fmla="*/ 130 w 319"/>
                  <a:gd name="T71" fmla="*/ 331 h 387"/>
                  <a:gd name="T72" fmla="*/ 125 w 319"/>
                  <a:gd name="T73" fmla="*/ 346 h 387"/>
                  <a:gd name="T74" fmla="*/ 116 w 319"/>
                  <a:gd name="T75" fmla="*/ 333 h 387"/>
                  <a:gd name="T76" fmla="*/ 45 w 319"/>
                  <a:gd name="T77" fmla="*/ 218 h 387"/>
                  <a:gd name="T78" fmla="*/ 0 w 319"/>
                  <a:gd name="T79" fmla="*/ 143 h 387"/>
                  <a:gd name="T80" fmla="*/ 54 w 319"/>
                  <a:gd name="T81" fmla="*/ 349 h 387"/>
                  <a:gd name="T82" fmla="*/ 54 w 319"/>
                  <a:gd name="T83" fmla="*/ 351 h 387"/>
                  <a:gd name="T84" fmla="*/ 54 w 319"/>
                  <a:gd name="T85" fmla="*/ 351 h 387"/>
                  <a:gd name="T86" fmla="*/ 54 w 319"/>
                  <a:gd name="T87" fmla="*/ 351 h 387"/>
                  <a:gd name="T88" fmla="*/ 54 w 319"/>
                  <a:gd name="T89" fmla="*/ 351 h 387"/>
                  <a:gd name="T90" fmla="*/ 54 w 319"/>
                  <a:gd name="T91" fmla="*/ 351 h 387"/>
                  <a:gd name="T92" fmla="*/ 57 w 319"/>
                  <a:gd name="T93" fmla="*/ 387 h 387"/>
                  <a:gd name="T94" fmla="*/ 57 w 319"/>
                  <a:gd name="T95" fmla="*/ 387 h 387"/>
                  <a:gd name="T96" fmla="*/ 59 w 319"/>
                  <a:gd name="T97" fmla="*/ 387 h 387"/>
                  <a:gd name="T98" fmla="*/ 61 w 319"/>
                  <a:gd name="T99" fmla="*/ 385 h 387"/>
                  <a:gd name="T100" fmla="*/ 62 w 319"/>
                  <a:gd name="T101" fmla="*/ 385 h 387"/>
                  <a:gd name="T102" fmla="*/ 64 w 319"/>
                  <a:gd name="T103" fmla="*/ 385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87"/>
                  <a:gd name="T158" fmla="*/ 319 w 319"/>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87">
                    <a:moveTo>
                      <a:pt x="64" y="385"/>
                    </a:moveTo>
                    <a:lnTo>
                      <a:pt x="71" y="381"/>
                    </a:lnTo>
                    <a:lnTo>
                      <a:pt x="78" y="378"/>
                    </a:lnTo>
                    <a:lnTo>
                      <a:pt x="84" y="373"/>
                    </a:lnTo>
                    <a:lnTo>
                      <a:pt x="93" y="370"/>
                    </a:lnTo>
                    <a:lnTo>
                      <a:pt x="99" y="366"/>
                    </a:lnTo>
                    <a:lnTo>
                      <a:pt x="108" y="363"/>
                    </a:lnTo>
                    <a:lnTo>
                      <a:pt x="115" y="361"/>
                    </a:lnTo>
                    <a:lnTo>
                      <a:pt x="123" y="358"/>
                    </a:lnTo>
                    <a:lnTo>
                      <a:pt x="125" y="358"/>
                    </a:lnTo>
                    <a:lnTo>
                      <a:pt x="126" y="356"/>
                    </a:lnTo>
                    <a:lnTo>
                      <a:pt x="130" y="356"/>
                    </a:lnTo>
                    <a:lnTo>
                      <a:pt x="132" y="356"/>
                    </a:lnTo>
                    <a:lnTo>
                      <a:pt x="143" y="353"/>
                    </a:lnTo>
                    <a:lnTo>
                      <a:pt x="155" y="349"/>
                    </a:lnTo>
                    <a:lnTo>
                      <a:pt x="169" y="348"/>
                    </a:lnTo>
                    <a:lnTo>
                      <a:pt x="181" y="344"/>
                    </a:lnTo>
                    <a:lnTo>
                      <a:pt x="194" y="343"/>
                    </a:lnTo>
                    <a:lnTo>
                      <a:pt x="206" y="343"/>
                    </a:lnTo>
                    <a:lnTo>
                      <a:pt x="219" y="341"/>
                    </a:lnTo>
                    <a:lnTo>
                      <a:pt x="231" y="341"/>
                    </a:lnTo>
                    <a:lnTo>
                      <a:pt x="233" y="341"/>
                    </a:lnTo>
                    <a:lnTo>
                      <a:pt x="235" y="341"/>
                    </a:lnTo>
                    <a:lnTo>
                      <a:pt x="236" y="341"/>
                    </a:lnTo>
                    <a:lnTo>
                      <a:pt x="246" y="341"/>
                    </a:lnTo>
                    <a:lnTo>
                      <a:pt x="258" y="343"/>
                    </a:lnTo>
                    <a:lnTo>
                      <a:pt x="268" y="344"/>
                    </a:lnTo>
                    <a:lnTo>
                      <a:pt x="278" y="344"/>
                    </a:lnTo>
                    <a:lnTo>
                      <a:pt x="289" y="346"/>
                    </a:lnTo>
                    <a:lnTo>
                      <a:pt x="299" y="348"/>
                    </a:lnTo>
                    <a:lnTo>
                      <a:pt x="307" y="349"/>
                    </a:lnTo>
                    <a:lnTo>
                      <a:pt x="317" y="351"/>
                    </a:lnTo>
                    <a:lnTo>
                      <a:pt x="319" y="348"/>
                    </a:lnTo>
                    <a:lnTo>
                      <a:pt x="216" y="0"/>
                    </a:lnTo>
                    <a:lnTo>
                      <a:pt x="130" y="331"/>
                    </a:lnTo>
                    <a:lnTo>
                      <a:pt x="125" y="346"/>
                    </a:lnTo>
                    <a:lnTo>
                      <a:pt x="116" y="333"/>
                    </a:lnTo>
                    <a:lnTo>
                      <a:pt x="45" y="218"/>
                    </a:lnTo>
                    <a:lnTo>
                      <a:pt x="0" y="143"/>
                    </a:lnTo>
                    <a:lnTo>
                      <a:pt x="54" y="349"/>
                    </a:lnTo>
                    <a:lnTo>
                      <a:pt x="54" y="351"/>
                    </a:lnTo>
                    <a:lnTo>
                      <a:pt x="57" y="387"/>
                    </a:lnTo>
                    <a:lnTo>
                      <a:pt x="59" y="387"/>
                    </a:lnTo>
                    <a:lnTo>
                      <a:pt x="61" y="385"/>
                    </a:lnTo>
                    <a:lnTo>
                      <a:pt x="62" y="385"/>
                    </a:lnTo>
                    <a:lnTo>
                      <a:pt x="64" y="38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59" name="Freeform 127"/>
              <p:cNvSpPr>
                <a:spLocks/>
              </p:cNvSpPr>
              <p:nvPr/>
            </p:nvSpPr>
            <p:spPr bwMode="auto">
              <a:xfrm>
                <a:off x="3697" y="2629"/>
                <a:ext cx="368" cy="364"/>
              </a:xfrm>
              <a:custGeom>
                <a:avLst/>
                <a:gdLst>
                  <a:gd name="T0" fmla="*/ 0 w 368"/>
                  <a:gd name="T1" fmla="*/ 253 h 364"/>
                  <a:gd name="T2" fmla="*/ 188 w 368"/>
                  <a:gd name="T3" fmla="*/ 347 h 364"/>
                  <a:gd name="T4" fmla="*/ 220 w 368"/>
                  <a:gd name="T5" fmla="*/ 364 h 364"/>
                  <a:gd name="T6" fmla="*/ 223 w 368"/>
                  <a:gd name="T7" fmla="*/ 354 h 364"/>
                  <a:gd name="T8" fmla="*/ 226 w 368"/>
                  <a:gd name="T9" fmla="*/ 344 h 364"/>
                  <a:gd name="T10" fmla="*/ 230 w 368"/>
                  <a:gd name="T11" fmla="*/ 336 h 364"/>
                  <a:gd name="T12" fmla="*/ 233 w 368"/>
                  <a:gd name="T13" fmla="*/ 325 h 364"/>
                  <a:gd name="T14" fmla="*/ 237 w 368"/>
                  <a:gd name="T15" fmla="*/ 319 h 364"/>
                  <a:gd name="T16" fmla="*/ 242 w 368"/>
                  <a:gd name="T17" fmla="*/ 310 h 364"/>
                  <a:gd name="T18" fmla="*/ 245 w 368"/>
                  <a:gd name="T19" fmla="*/ 303 h 364"/>
                  <a:gd name="T20" fmla="*/ 250 w 368"/>
                  <a:gd name="T21" fmla="*/ 297 h 364"/>
                  <a:gd name="T22" fmla="*/ 253 w 368"/>
                  <a:gd name="T23" fmla="*/ 292 h 364"/>
                  <a:gd name="T24" fmla="*/ 255 w 368"/>
                  <a:gd name="T25" fmla="*/ 287 h 364"/>
                  <a:gd name="T26" fmla="*/ 258 w 368"/>
                  <a:gd name="T27" fmla="*/ 282 h 364"/>
                  <a:gd name="T28" fmla="*/ 262 w 368"/>
                  <a:gd name="T29" fmla="*/ 278 h 364"/>
                  <a:gd name="T30" fmla="*/ 272 w 368"/>
                  <a:gd name="T31" fmla="*/ 263 h 364"/>
                  <a:gd name="T32" fmla="*/ 284 w 368"/>
                  <a:gd name="T33" fmla="*/ 249 h 364"/>
                  <a:gd name="T34" fmla="*/ 296 w 368"/>
                  <a:gd name="T35" fmla="*/ 236 h 364"/>
                  <a:gd name="T36" fmla="*/ 309 w 368"/>
                  <a:gd name="T37" fmla="*/ 222 h 364"/>
                  <a:gd name="T38" fmla="*/ 323 w 368"/>
                  <a:gd name="T39" fmla="*/ 211 h 364"/>
                  <a:gd name="T40" fmla="*/ 338 w 368"/>
                  <a:gd name="T41" fmla="*/ 200 h 364"/>
                  <a:gd name="T42" fmla="*/ 353 w 368"/>
                  <a:gd name="T43" fmla="*/ 190 h 364"/>
                  <a:gd name="T44" fmla="*/ 368 w 368"/>
                  <a:gd name="T45" fmla="*/ 180 h 364"/>
                  <a:gd name="T46" fmla="*/ 368 w 368"/>
                  <a:gd name="T47" fmla="*/ 179 h 364"/>
                  <a:gd name="T48" fmla="*/ 329 w 368"/>
                  <a:gd name="T49" fmla="*/ 158 h 364"/>
                  <a:gd name="T50" fmla="*/ 226 w 368"/>
                  <a:gd name="T51" fmla="*/ 101 h 364"/>
                  <a:gd name="T52" fmla="*/ 49 w 368"/>
                  <a:gd name="T53" fmla="*/ 0 h 364"/>
                  <a:gd name="T54" fmla="*/ 204 w 368"/>
                  <a:gd name="T55" fmla="*/ 275 h 364"/>
                  <a:gd name="T56" fmla="*/ 213 w 368"/>
                  <a:gd name="T57" fmla="*/ 290 h 364"/>
                  <a:gd name="T58" fmla="*/ 198 w 368"/>
                  <a:gd name="T59" fmla="*/ 287 h 364"/>
                  <a:gd name="T60" fmla="*/ 0 w 368"/>
                  <a:gd name="T61" fmla="*/ 253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364"/>
                  <a:gd name="T95" fmla="*/ 368 w 368"/>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364">
                    <a:moveTo>
                      <a:pt x="0" y="253"/>
                    </a:moveTo>
                    <a:lnTo>
                      <a:pt x="188" y="347"/>
                    </a:lnTo>
                    <a:lnTo>
                      <a:pt x="220" y="364"/>
                    </a:lnTo>
                    <a:lnTo>
                      <a:pt x="223" y="354"/>
                    </a:lnTo>
                    <a:lnTo>
                      <a:pt x="226" y="344"/>
                    </a:lnTo>
                    <a:lnTo>
                      <a:pt x="230" y="336"/>
                    </a:lnTo>
                    <a:lnTo>
                      <a:pt x="233" y="325"/>
                    </a:lnTo>
                    <a:lnTo>
                      <a:pt x="237" y="319"/>
                    </a:lnTo>
                    <a:lnTo>
                      <a:pt x="242" y="310"/>
                    </a:lnTo>
                    <a:lnTo>
                      <a:pt x="245" y="303"/>
                    </a:lnTo>
                    <a:lnTo>
                      <a:pt x="250" y="297"/>
                    </a:lnTo>
                    <a:lnTo>
                      <a:pt x="253" y="292"/>
                    </a:lnTo>
                    <a:lnTo>
                      <a:pt x="255" y="287"/>
                    </a:lnTo>
                    <a:lnTo>
                      <a:pt x="258" y="282"/>
                    </a:lnTo>
                    <a:lnTo>
                      <a:pt x="262" y="278"/>
                    </a:lnTo>
                    <a:lnTo>
                      <a:pt x="272" y="263"/>
                    </a:lnTo>
                    <a:lnTo>
                      <a:pt x="284" y="249"/>
                    </a:lnTo>
                    <a:lnTo>
                      <a:pt x="296" y="236"/>
                    </a:lnTo>
                    <a:lnTo>
                      <a:pt x="309" y="222"/>
                    </a:lnTo>
                    <a:lnTo>
                      <a:pt x="323" y="211"/>
                    </a:lnTo>
                    <a:lnTo>
                      <a:pt x="338" y="200"/>
                    </a:lnTo>
                    <a:lnTo>
                      <a:pt x="353" y="190"/>
                    </a:lnTo>
                    <a:lnTo>
                      <a:pt x="368" y="180"/>
                    </a:lnTo>
                    <a:lnTo>
                      <a:pt x="368" y="179"/>
                    </a:lnTo>
                    <a:lnTo>
                      <a:pt x="329" y="158"/>
                    </a:lnTo>
                    <a:lnTo>
                      <a:pt x="226" y="101"/>
                    </a:lnTo>
                    <a:lnTo>
                      <a:pt x="49" y="0"/>
                    </a:lnTo>
                    <a:lnTo>
                      <a:pt x="204" y="275"/>
                    </a:lnTo>
                    <a:lnTo>
                      <a:pt x="213" y="290"/>
                    </a:lnTo>
                    <a:lnTo>
                      <a:pt x="198" y="287"/>
                    </a:lnTo>
                    <a:lnTo>
                      <a:pt x="0" y="25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0" name="Freeform 128"/>
              <p:cNvSpPr>
                <a:spLocks/>
              </p:cNvSpPr>
              <p:nvPr/>
            </p:nvSpPr>
            <p:spPr bwMode="auto">
              <a:xfrm>
                <a:off x="4557" y="2995"/>
                <a:ext cx="354" cy="194"/>
              </a:xfrm>
              <a:custGeom>
                <a:avLst/>
                <a:gdLst>
                  <a:gd name="T0" fmla="*/ 6 w 354"/>
                  <a:gd name="T1" fmla="*/ 0 h 194"/>
                  <a:gd name="T2" fmla="*/ 6 w 354"/>
                  <a:gd name="T3" fmla="*/ 0 h 194"/>
                  <a:gd name="T4" fmla="*/ 11 w 354"/>
                  <a:gd name="T5" fmla="*/ 20 h 194"/>
                  <a:gd name="T6" fmla="*/ 16 w 354"/>
                  <a:gd name="T7" fmla="*/ 42 h 194"/>
                  <a:gd name="T8" fmla="*/ 18 w 354"/>
                  <a:gd name="T9" fmla="*/ 64 h 194"/>
                  <a:gd name="T10" fmla="*/ 20 w 354"/>
                  <a:gd name="T11" fmla="*/ 86 h 194"/>
                  <a:gd name="T12" fmla="*/ 18 w 354"/>
                  <a:gd name="T13" fmla="*/ 113 h 194"/>
                  <a:gd name="T14" fmla="*/ 15 w 354"/>
                  <a:gd name="T15" fmla="*/ 140 h 194"/>
                  <a:gd name="T16" fmla="*/ 8 w 354"/>
                  <a:gd name="T17" fmla="*/ 167 h 194"/>
                  <a:gd name="T18" fmla="*/ 0 w 354"/>
                  <a:gd name="T19" fmla="*/ 192 h 194"/>
                  <a:gd name="T20" fmla="*/ 1 w 354"/>
                  <a:gd name="T21" fmla="*/ 194 h 194"/>
                  <a:gd name="T22" fmla="*/ 354 w 354"/>
                  <a:gd name="T23" fmla="*/ 89 h 194"/>
                  <a:gd name="T24" fmla="*/ 6 w 354"/>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194"/>
                  <a:gd name="T41" fmla="*/ 354 w 354"/>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194">
                    <a:moveTo>
                      <a:pt x="6" y="0"/>
                    </a:moveTo>
                    <a:lnTo>
                      <a:pt x="6" y="0"/>
                    </a:lnTo>
                    <a:lnTo>
                      <a:pt x="11" y="20"/>
                    </a:lnTo>
                    <a:lnTo>
                      <a:pt x="16" y="42"/>
                    </a:lnTo>
                    <a:lnTo>
                      <a:pt x="18" y="64"/>
                    </a:lnTo>
                    <a:lnTo>
                      <a:pt x="20" y="86"/>
                    </a:lnTo>
                    <a:lnTo>
                      <a:pt x="18" y="113"/>
                    </a:lnTo>
                    <a:lnTo>
                      <a:pt x="15" y="140"/>
                    </a:lnTo>
                    <a:lnTo>
                      <a:pt x="8" y="167"/>
                    </a:lnTo>
                    <a:lnTo>
                      <a:pt x="0" y="192"/>
                    </a:lnTo>
                    <a:lnTo>
                      <a:pt x="1" y="194"/>
                    </a:lnTo>
                    <a:lnTo>
                      <a:pt x="354" y="89"/>
                    </a:lnTo>
                    <a:lnTo>
                      <a:pt x="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1" name="Freeform 129"/>
              <p:cNvSpPr>
                <a:spLocks/>
              </p:cNvSpPr>
              <p:nvPr/>
            </p:nvSpPr>
            <p:spPr bwMode="auto">
              <a:xfrm>
                <a:off x="4406" y="2612"/>
                <a:ext cx="375" cy="383"/>
              </a:xfrm>
              <a:custGeom>
                <a:avLst/>
                <a:gdLst>
                  <a:gd name="T0" fmla="*/ 151 w 375"/>
                  <a:gd name="T1" fmla="*/ 309 h 383"/>
                  <a:gd name="T2" fmla="*/ 306 w 375"/>
                  <a:gd name="T3" fmla="*/ 0 h 383"/>
                  <a:gd name="T4" fmla="*/ 144 w 375"/>
                  <a:gd name="T5" fmla="*/ 101 h 383"/>
                  <a:gd name="T6" fmla="*/ 0 w 375"/>
                  <a:gd name="T7" fmla="*/ 192 h 383"/>
                  <a:gd name="T8" fmla="*/ 17 w 375"/>
                  <a:gd name="T9" fmla="*/ 202 h 383"/>
                  <a:gd name="T10" fmla="*/ 34 w 375"/>
                  <a:gd name="T11" fmla="*/ 212 h 383"/>
                  <a:gd name="T12" fmla="*/ 49 w 375"/>
                  <a:gd name="T13" fmla="*/ 224 h 383"/>
                  <a:gd name="T14" fmla="*/ 64 w 375"/>
                  <a:gd name="T15" fmla="*/ 238 h 383"/>
                  <a:gd name="T16" fmla="*/ 78 w 375"/>
                  <a:gd name="T17" fmla="*/ 251 h 383"/>
                  <a:gd name="T18" fmla="*/ 92 w 375"/>
                  <a:gd name="T19" fmla="*/ 265 h 383"/>
                  <a:gd name="T20" fmla="*/ 105 w 375"/>
                  <a:gd name="T21" fmla="*/ 280 h 383"/>
                  <a:gd name="T22" fmla="*/ 117 w 375"/>
                  <a:gd name="T23" fmla="*/ 295 h 383"/>
                  <a:gd name="T24" fmla="*/ 120 w 375"/>
                  <a:gd name="T25" fmla="*/ 300 h 383"/>
                  <a:gd name="T26" fmla="*/ 122 w 375"/>
                  <a:gd name="T27" fmla="*/ 305 h 383"/>
                  <a:gd name="T28" fmla="*/ 125 w 375"/>
                  <a:gd name="T29" fmla="*/ 310 h 383"/>
                  <a:gd name="T30" fmla="*/ 129 w 375"/>
                  <a:gd name="T31" fmla="*/ 314 h 383"/>
                  <a:gd name="T32" fmla="*/ 130 w 375"/>
                  <a:gd name="T33" fmla="*/ 317 h 383"/>
                  <a:gd name="T34" fmla="*/ 132 w 375"/>
                  <a:gd name="T35" fmla="*/ 320 h 383"/>
                  <a:gd name="T36" fmla="*/ 134 w 375"/>
                  <a:gd name="T37" fmla="*/ 326 h 383"/>
                  <a:gd name="T38" fmla="*/ 135 w 375"/>
                  <a:gd name="T39" fmla="*/ 329 h 383"/>
                  <a:gd name="T40" fmla="*/ 142 w 375"/>
                  <a:gd name="T41" fmla="*/ 342 h 383"/>
                  <a:gd name="T42" fmla="*/ 149 w 375"/>
                  <a:gd name="T43" fmla="*/ 354 h 383"/>
                  <a:gd name="T44" fmla="*/ 154 w 375"/>
                  <a:gd name="T45" fmla="*/ 368 h 383"/>
                  <a:gd name="T46" fmla="*/ 157 w 375"/>
                  <a:gd name="T47" fmla="*/ 381 h 383"/>
                  <a:gd name="T48" fmla="*/ 157 w 375"/>
                  <a:gd name="T49" fmla="*/ 383 h 383"/>
                  <a:gd name="T50" fmla="*/ 375 w 375"/>
                  <a:gd name="T51" fmla="*/ 258 h 383"/>
                  <a:gd name="T52" fmla="*/ 151 w 375"/>
                  <a:gd name="T53" fmla="*/ 309 h 3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5"/>
                  <a:gd name="T82" fmla="*/ 0 h 383"/>
                  <a:gd name="T83" fmla="*/ 375 w 375"/>
                  <a:gd name="T84" fmla="*/ 383 h 3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5" h="383">
                    <a:moveTo>
                      <a:pt x="151" y="309"/>
                    </a:moveTo>
                    <a:lnTo>
                      <a:pt x="306" y="0"/>
                    </a:lnTo>
                    <a:lnTo>
                      <a:pt x="144" y="101"/>
                    </a:lnTo>
                    <a:lnTo>
                      <a:pt x="0" y="192"/>
                    </a:lnTo>
                    <a:lnTo>
                      <a:pt x="17" y="202"/>
                    </a:lnTo>
                    <a:lnTo>
                      <a:pt x="34" y="212"/>
                    </a:lnTo>
                    <a:lnTo>
                      <a:pt x="49" y="224"/>
                    </a:lnTo>
                    <a:lnTo>
                      <a:pt x="64" y="238"/>
                    </a:lnTo>
                    <a:lnTo>
                      <a:pt x="78" y="251"/>
                    </a:lnTo>
                    <a:lnTo>
                      <a:pt x="92" y="265"/>
                    </a:lnTo>
                    <a:lnTo>
                      <a:pt x="105" y="280"/>
                    </a:lnTo>
                    <a:lnTo>
                      <a:pt x="117" y="295"/>
                    </a:lnTo>
                    <a:lnTo>
                      <a:pt x="120" y="300"/>
                    </a:lnTo>
                    <a:lnTo>
                      <a:pt x="122" y="305"/>
                    </a:lnTo>
                    <a:lnTo>
                      <a:pt x="125" y="310"/>
                    </a:lnTo>
                    <a:lnTo>
                      <a:pt x="129" y="314"/>
                    </a:lnTo>
                    <a:lnTo>
                      <a:pt x="130" y="317"/>
                    </a:lnTo>
                    <a:lnTo>
                      <a:pt x="132" y="320"/>
                    </a:lnTo>
                    <a:lnTo>
                      <a:pt x="134" y="326"/>
                    </a:lnTo>
                    <a:lnTo>
                      <a:pt x="135" y="329"/>
                    </a:lnTo>
                    <a:lnTo>
                      <a:pt x="142" y="342"/>
                    </a:lnTo>
                    <a:lnTo>
                      <a:pt x="149" y="354"/>
                    </a:lnTo>
                    <a:lnTo>
                      <a:pt x="154" y="368"/>
                    </a:lnTo>
                    <a:lnTo>
                      <a:pt x="157" y="381"/>
                    </a:lnTo>
                    <a:lnTo>
                      <a:pt x="157" y="383"/>
                    </a:lnTo>
                    <a:lnTo>
                      <a:pt x="375" y="258"/>
                    </a:lnTo>
                    <a:lnTo>
                      <a:pt x="151"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2" name="Freeform 130"/>
              <p:cNvSpPr>
                <a:spLocks/>
              </p:cNvSpPr>
              <p:nvPr/>
            </p:nvSpPr>
            <p:spPr bwMode="auto">
              <a:xfrm>
                <a:off x="4148" y="3189"/>
                <a:ext cx="613" cy="552"/>
              </a:xfrm>
              <a:custGeom>
                <a:avLst/>
                <a:gdLst>
                  <a:gd name="T0" fmla="*/ 409 w 613"/>
                  <a:gd name="T1" fmla="*/ 2 h 552"/>
                  <a:gd name="T2" fmla="*/ 397 w 613"/>
                  <a:gd name="T3" fmla="*/ 27 h 552"/>
                  <a:gd name="T4" fmla="*/ 383 w 613"/>
                  <a:gd name="T5" fmla="*/ 51 h 552"/>
                  <a:gd name="T6" fmla="*/ 380 w 613"/>
                  <a:gd name="T7" fmla="*/ 58 h 552"/>
                  <a:gd name="T8" fmla="*/ 375 w 613"/>
                  <a:gd name="T9" fmla="*/ 64 h 552"/>
                  <a:gd name="T10" fmla="*/ 361 w 613"/>
                  <a:gd name="T11" fmla="*/ 83 h 552"/>
                  <a:gd name="T12" fmla="*/ 348 w 613"/>
                  <a:gd name="T13" fmla="*/ 100 h 552"/>
                  <a:gd name="T14" fmla="*/ 331 w 613"/>
                  <a:gd name="T15" fmla="*/ 117 h 552"/>
                  <a:gd name="T16" fmla="*/ 314 w 613"/>
                  <a:gd name="T17" fmla="*/ 132 h 552"/>
                  <a:gd name="T18" fmla="*/ 299 w 613"/>
                  <a:gd name="T19" fmla="*/ 144 h 552"/>
                  <a:gd name="T20" fmla="*/ 284 w 613"/>
                  <a:gd name="T21" fmla="*/ 154 h 552"/>
                  <a:gd name="T22" fmla="*/ 268 w 613"/>
                  <a:gd name="T23" fmla="*/ 164 h 552"/>
                  <a:gd name="T24" fmla="*/ 252 w 613"/>
                  <a:gd name="T25" fmla="*/ 172 h 552"/>
                  <a:gd name="T26" fmla="*/ 243 w 613"/>
                  <a:gd name="T27" fmla="*/ 177 h 552"/>
                  <a:gd name="T28" fmla="*/ 235 w 613"/>
                  <a:gd name="T29" fmla="*/ 181 h 552"/>
                  <a:gd name="T30" fmla="*/ 218 w 613"/>
                  <a:gd name="T31" fmla="*/ 188 h 552"/>
                  <a:gd name="T32" fmla="*/ 199 w 613"/>
                  <a:gd name="T33" fmla="*/ 194 h 552"/>
                  <a:gd name="T34" fmla="*/ 191 w 613"/>
                  <a:gd name="T35" fmla="*/ 196 h 552"/>
                  <a:gd name="T36" fmla="*/ 182 w 613"/>
                  <a:gd name="T37" fmla="*/ 199 h 552"/>
                  <a:gd name="T38" fmla="*/ 162 w 613"/>
                  <a:gd name="T39" fmla="*/ 204 h 552"/>
                  <a:gd name="T40" fmla="*/ 142 w 613"/>
                  <a:gd name="T41" fmla="*/ 208 h 552"/>
                  <a:gd name="T42" fmla="*/ 122 w 613"/>
                  <a:gd name="T43" fmla="*/ 210 h 552"/>
                  <a:gd name="T44" fmla="*/ 101 w 613"/>
                  <a:gd name="T45" fmla="*/ 211 h 552"/>
                  <a:gd name="T46" fmla="*/ 96 w 613"/>
                  <a:gd name="T47" fmla="*/ 211 h 552"/>
                  <a:gd name="T48" fmla="*/ 91 w 613"/>
                  <a:gd name="T49" fmla="*/ 211 h 552"/>
                  <a:gd name="T50" fmla="*/ 68 w 613"/>
                  <a:gd name="T51" fmla="*/ 210 h 552"/>
                  <a:gd name="T52" fmla="*/ 46 w 613"/>
                  <a:gd name="T53" fmla="*/ 208 h 552"/>
                  <a:gd name="T54" fmla="*/ 22 w 613"/>
                  <a:gd name="T55" fmla="*/ 204 h 552"/>
                  <a:gd name="T56" fmla="*/ 0 w 613"/>
                  <a:gd name="T57" fmla="*/ 199 h 552"/>
                  <a:gd name="T58" fmla="*/ 106 w 613"/>
                  <a:gd name="T59" fmla="*/ 552 h 552"/>
                  <a:gd name="T60" fmla="*/ 280 w 613"/>
                  <a:gd name="T61" fmla="*/ 365 h 552"/>
                  <a:gd name="T62" fmla="*/ 287 w 613"/>
                  <a:gd name="T63" fmla="*/ 318 h 552"/>
                  <a:gd name="T64" fmla="*/ 301 w 613"/>
                  <a:gd name="T65" fmla="*/ 228 h 552"/>
                  <a:gd name="T66" fmla="*/ 392 w 613"/>
                  <a:gd name="T67" fmla="*/ 69 h 552"/>
                  <a:gd name="T68" fmla="*/ 410 w 613"/>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3"/>
                  <a:gd name="T106" fmla="*/ 0 h 552"/>
                  <a:gd name="T107" fmla="*/ 613 w 613"/>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3" h="552">
                    <a:moveTo>
                      <a:pt x="410" y="0"/>
                    </a:moveTo>
                    <a:lnTo>
                      <a:pt x="409" y="2"/>
                    </a:lnTo>
                    <a:lnTo>
                      <a:pt x="404" y="14"/>
                    </a:lnTo>
                    <a:lnTo>
                      <a:pt x="397" y="27"/>
                    </a:lnTo>
                    <a:lnTo>
                      <a:pt x="390" y="39"/>
                    </a:lnTo>
                    <a:lnTo>
                      <a:pt x="383" y="51"/>
                    </a:lnTo>
                    <a:lnTo>
                      <a:pt x="382" y="54"/>
                    </a:lnTo>
                    <a:lnTo>
                      <a:pt x="380" y="58"/>
                    </a:lnTo>
                    <a:lnTo>
                      <a:pt x="377" y="61"/>
                    </a:lnTo>
                    <a:lnTo>
                      <a:pt x="375" y="64"/>
                    </a:lnTo>
                    <a:lnTo>
                      <a:pt x="368" y="74"/>
                    </a:lnTo>
                    <a:lnTo>
                      <a:pt x="361" y="83"/>
                    </a:lnTo>
                    <a:lnTo>
                      <a:pt x="355" y="91"/>
                    </a:lnTo>
                    <a:lnTo>
                      <a:pt x="348" y="100"/>
                    </a:lnTo>
                    <a:lnTo>
                      <a:pt x="339" y="108"/>
                    </a:lnTo>
                    <a:lnTo>
                      <a:pt x="331" y="117"/>
                    </a:lnTo>
                    <a:lnTo>
                      <a:pt x="322" y="123"/>
                    </a:lnTo>
                    <a:lnTo>
                      <a:pt x="314" y="132"/>
                    </a:lnTo>
                    <a:lnTo>
                      <a:pt x="307" y="137"/>
                    </a:lnTo>
                    <a:lnTo>
                      <a:pt x="299" y="144"/>
                    </a:lnTo>
                    <a:lnTo>
                      <a:pt x="292" y="149"/>
                    </a:lnTo>
                    <a:lnTo>
                      <a:pt x="284" y="154"/>
                    </a:lnTo>
                    <a:lnTo>
                      <a:pt x="277" y="159"/>
                    </a:lnTo>
                    <a:lnTo>
                      <a:pt x="268" y="164"/>
                    </a:lnTo>
                    <a:lnTo>
                      <a:pt x="260" y="169"/>
                    </a:lnTo>
                    <a:lnTo>
                      <a:pt x="252" y="172"/>
                    </a:lnTo>
                    <a:lnTo>
                      <a:pt x="248" y="174"/>
                    </a:lnTo>
                    <a:lnTo>
                      <a:pt x="243" y="177"/>
                    </a:lnTo>
                    <a:lnTo>
                      <a:pt x="238" y="179"/>
                    </a:lnTo>
                    <a:lnTo>
                      <a:pt x="235" y="181"/>
                    </a:lnTo>
                    <a:lnTo>
                      <a:pt x="226" y="184"/>
                    </a:lnTo>
                    <a:lnTo>
                      <a:pt x="218" y="188"/>
                    </a:lnTo>
                    <a:lnTo>
                      <a:pt x="208" y="191"/>
                    </a:lnTo>
                    <a:lnTo>
                      <a:pt x="199" y="194"/>
                    </a:lnTo>
                    <a:lnTo>
                      <a:pt x="194" y="196"/>
                    </a:lnTo>
                    <a:lnTo>
                      <a:pt x="191" y="196"/>
                    </a:lnTo>
                    <a:lnTo>
                      <a:pt x="186" y="198"/>
                    </a:lnTo>
                    <a:lnTo>
                      <a:pt x="182" y="199"/>
                    </a:lnTo>
                    <a:lnTo>
                      <a:pt x="172" y="201"/>
                    </a:lnTo>
                    <a:lnTo>
                      <a:pt x="162" y="204"/>
                    </a:lnTo>
                    <a:lnTo>
                      <a:pt x="152" y="206"/>
                    </a:lnTo>
                    <a:lnTo>
                      <a:pt x="142" y="208"/>
                    </a:lnTo>
                    <a:lnTo>
                      <a:pt x="132" y="208"/>
                    </a:lnTo>
                    <a:lnTo>
                      <a:pt x="122" y="210"/>
                    </a:lnTo>
                    <a:lnTo>
                      <a:pt x="111" y="211"/>
                    </a:lnTo>
                    <a:lnTo>
                      <a:pt x="101" y="211"/>
                    </a:lnTo>
                    <a:lnTo>
                      <a:pt x="100" y="211"/>
                    </a:lnTo>
                    <a:lnTo>
                      <a:pt x="96" y="211"/>
                    </a:lnTo>
                    <a:lnTo>
                      <a:pt x="95" y="211"/>
                    </a:lnTo>
                    <a:lnTo>
                      <a:pt x="91" y="211"/>
                    </a:lnTo>
                    <a:lnTo>
                      <a:pt x="79" y="211"/>
                    </a:lnTo>
                    <a:lnTo>
                      <a:pt x="68" y="210"/>
                    </a:lnTo>
                    <a:lnTo>
                      <a:pt x="56" y="210"/>
                    </a:lnTo>
                    <a:lnTo>
                      <a:pt x="46" y="208"/>
                    </a:lnTo>
                    <a:lnTo>
                      <a:pt x="34" y="206"/>
                    </a:lnTo>
                    <a:lnTo>
                      <a:pt x="22" y="204"/>
                    </a:lnTo>
                    <a:lnTo>
                      <a:pt x="10" y="201"/>
                    </a:lnTo>
                    <a:lnTo>
                      <a:pt x="0" y="199"/>
                    </a:lnTo>
                    <a:lnTo>
                      <a:pt x="10" y="233"/>
                    </a:lnTo>
                    <a:lnTo>
                      <a:pt x="106" y="552"/>
                    </a:lnTo>
                    <a:lnTo>
                      <a:pt x="192" y="218"/>
                    </a:lnTo>
                    <a:lnTo>
                      <a:pt x="280" y="365"/>
                    </a:lnTo>
                    <a:lnTo>
                      <a:pt x="311" y="416"/>
                    </a:lnTo>
                    <a:lnTo>
                      <a:pt x="287" y="318"/>
                    </a:lnTo>
                    <a:lnTo>
                      <a:pt x="257" y="198"/>
                    </a:lnTo>
                    <a:lnTo>
                      <a:pt x="301" y="228"/>
                    </a:lnTo>
                    <a:lnTo>
                      <a:pt x="527" y="394"/>
                    </a:lnTo>
                    <a:lnTo>
                      <a:pt x="392" y="69"/>
                    </a:lnTo>
                    <a:lnTo>
                      <a:pt x="613" y="145"/>
                    </a:lnTo>
                    <a:lnTo>
                      <a:pt x="41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3" name="Freeform 131"/>
              <p:cNvSpPr>
                <a:spLocks/>
              </p:cNvSpPr>
              <p:nvPr/>
            </p:nvSpPr>
            <p:spPr bwMode="auto">
              <a:xfrm>
                <a:off x="3903" y="2762"/>
                <a:ext cx="674" cy="638"/>
              </a:xfrm>
              <a:custGeom>
                <a:avLst/>
                <a:gdLst>
                  <a:gd name="T0" fmla="*/ 665 w 674"/>
                  <a:gd name="T1" fmla="*/ 253 h 638"/>
                  <a:gd name="T2" fmla="*/ 657 w 674"/>
                  <a:gd name="T3" fmla="*/ 218 h 638"/>
                  <a:gd name="T4" fmla="*/ 637 w 674"/>
                  <a:gd name="T5" fmla="*/ 176 h 638"/>
                  <a:gd name="T6" fmla="*/ 628 w 674"/>
                  <a:gd name="T7" fmla="*/ 160 h 638"/>
                  <a:gd name="T8" fmla="*/ 608 w 674"/>
                  <a:gd name="T9" fmla="*/ 130 h 638"/>
                  <a:gd name="T10" fmla="*/ 552 w 674"/>
                  <a:gd name="T11" fmla="*/ 74 h 638"/>
                  <a:gd name="T12" fmla="*/ 500 w 674"/>
                  <a:gd name="T13" fmla="*/ 40 h 638"/>
                  <a:gd name="T14" fmla="*/ 483 w 674"/>
                  <a:gd name="T15" fmla="*/ 32 h 638"/>
                  <a:gd name="T16" fmla="*/ 451 w 674"/>
                  <a:gd name="T17" fmla="*/ 20 h 638"/>
                  <a:gd name="T18" fmla="*/ 424 w 674"/>
                  <a:gd name="T19" fmla="*/ 7 h 638"/>
                  <a:gd name="T20" fmla="*/ 394 w 674"/>
                  <a:gd name="T21" fmla="*/ 5 h 638"/>
                  <a:gd name="T22" fmla="*/ 351 w 674"/>
                  <a:gd name="T23" fmla="*/ 0 h 638"/>
                  <a:gd name="T24" fmla="*/ 338 w 674"/>
                  <a:gd name="T25" fmla="*/ 0 h 638"/>
                  <a:gd name="T26" fmla="*/ 299 w 674"/>
                  <a:gd name="T27" fmla="*/ 2 h 638"/>
                  <a:gd name="T28" fmla="*/ 248 w 674"/>
                  <a:gd name="T29" fmla="*/ 12 h 638"/>
                  <a:gd name="T30" fmla="*/ 230 w 674"/>
                  <a:gd name="T31" fmla="*/ 17 h 638"/>
                  <a:gd name="T32" fmla="*/ 204 w 674"/>
                  <a:gd name="T33" fmla="*/ 25 h 638"/>
                  <a:gd name="T34" fmla="*/ 176 w 674"/>
                  <a:gd name="T35" fmla="*/ 40 h 638"/>
                  <a:gd name="T36" fmla="*/ 164 w 674"/>
                  <a:gd name="T37" fmla="*/ 46 h 638"/>
                  <a:gd name="T38" fmla="*/ 147 w 674"/>
                  <a:gd name="T39" fmla="*/ 57 h 638"/>
                  <a:gd name="T40" fmla="*/ 90 w 674"/>
                  <a:gd name="T41" fmla="*/ 103 h 638"/>
                  <a:gd name="T42" fmla="*/ 52 w 674"/>
                  <a:gd name="T43" fmla="*/ 149 h 638"/>
                  <a:gd name="T44" fmla="*/ 39 w 674"/>
                  <a:gd name="T45" fmla="*/ 170 h 638"/>
                  <a:gd name="T46" fmla="*/ 24 w 674"/>
                  <a:gd name="T47" fmla="*/ 203 h 638"/>
                  <a:gd name="T48" fmla="*/ 14 w 674"/>
                  <a:gd name="T49" fmla="*/ 233 h 638"/>
                  <a:gd name="T50" fmla="*/ 7 w 674"/>
                  <a:gd name="T51" fmla="*/ 255 h 638"/>
                  <a:gd name="T52" fmla="*/ 2 w 674"/>
                  <a:gd name="T53" fmla="*/ 346 h 638"/>
                  <a:gd name="T54" fmla="*/ 19 w 674"/>
                  <a:gd name="T55" fmla="*/ 422 h 638"/>
                  <a:gd name="T56" fmla="*/ 27 w 674"/>
                  <a:gd name="T57" fmla="*/ 442 h 638"/>
                  <a:gd name="T58" fmla="*/ 46 w 674"/>
                  <a:gd name="T59" fmla="*/ 479 h 638"/>
                  <a:gd name="T60" fmla="*/ 59 w 674"/>
                  <a:gd name="T61" fmla="*/ 500 h 638"/>
                  <a:gd name="T62" fmla="*/ 101 w 674"/>
                  <a:gd name="T63" fmla="*/ 547 h 638"/>
                  <a:gd name="T64" fmla="*/ 147 w 674"/>
                  <a:gd name="T65" fmla="*/ 582 h 638"/>
                  <a:gd name="T66" fmla="*/ 177 w 674"/>
                  <a:gd name="T67" fmla="*/ 599 h 638"/>
                  <a:gd name="T68" fmla="*/ 196 w 674"/>
                  <a:gd name="T69" fmla="*/ 609 h 638"/>
                  <a:gd name="T70" fmla="*/ 211 w 674"/>
                  <a:gd name="T71" fmla="*/ 615 h 638"/>
                  <a:gd name="T72" fmla="*/ 243 w 674"/>
                  <a:gd name="T73" fmla="*/ 625 h 638"/>
                  <a:gd name="T74" fmla="*/ 255 w 674"/>
                  <a:gd name="T75" fmla="*/ 628 h 638"/>
                  <a:gd name="T76" fmla="*/ 301 w 674"/>
                  <a:gd name="T77" fmla="*/ 637 h 638"/>
                  <a:gd name="T78" fmla="*/ 340 w 674"/>
                  <a:gd name="T79" fmla="*/ 638 h 638"/>
                  <a:gd name="T80" fmla="*/ 356 w 674"/>
                  <a:gd name="T81" fmla="*/ 638 h 638"/>
                  <a:gd name="T82" fmla="*/ 397 w 674"/>
                  <a:gd name="T83" fmla="*/ 633 h 638"/>
                  <a:gd name="T84" fmla="*/ 431 w 674"/>
                  <a:gd name="T85" fmla="*/ 625 h 638"/>
                  <a:gd name="T86" fmla="*/ 453 w 674"/>
                  <a:gd name="T87" fmla="*/ 618 h 638"/>
                  <a:gd name="T88" fmla="*/ 483 w 674"/>
                  <a:gd name="T89" fmla="*/ 606 h 638"/>
                  <a:gd name="T90" fmla="*/ 505 w 674"/>
                  <a:gd name="T91" fmla="*/ 596 h 638"/>
                  <a:gd name="T92" fmla="*/ 537 w 674"/>
                  <a:gd name="T93" fmla="*/ 576 h 638"/>
                  <a:gd name="T94" fmla="*/ 567 w 674"/>
                  <a:gd name="T95" fmla="*/ 550 h 638"/>
                  <a:gd name="T96" fmla="*/ 600 w 674"/>
                  <a:gd name="T97" fmla="*/ 518 h 638"/>
                  <a:gd name="T98" fmla="*/ 622 w 674"/>
                  <a:gd name="T99" fmla="*/ 488 h 638"/>
                  <a:gd name="T100" fmla="*/ 635 w 674"/>
                  <a:gd name="T101" fmla="*/ 466 h 638"/>
                  <a:gd name="T102" fmla="*/ 655 w 674"/>
                  <a:gd name="T103" fmla="*/ 427 h 638"/>
                  <a:gd name="T104" fmla="*/ 672 w 674"/>
                  <a:gd name="T105" fmla="*/ 346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4"/>
                  <a:gd name="T160" fmla="*/ 0 h 638"/>
                  <a:gd name="T161" fmla="*/ 674 w 674"/>
                  <a:gd name="T162" fmla="*/ 638 h 6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4" h="638">
                    <a:moveTo>
                      <a:pt x="674" y="319"/>
                    </a:moveTo>
                    <a:lnTo>
                      <a:pt x="672" y="297"/>
                    </a:lnTo>
                    <a:lnTo>
                      <a:pt x="670" y="275"/>
                    </a:lnTo>
                    <a:lnTo>
                      <a:pt x="665" y="253"/>
                    </a:lnTo>
                    <a:lnTo>
                      <a:pt x="660" y="233"/>
                    </a:lnTo>
                    <a:lnTo>
                      <a:pt x="660" y="231"/>
                    </a:lnTo>
                    <a:lnTo>
                      <a:pt x="657" y="218"/>
                    </a:lnTo>
                    <a:lnTo>
                      <a:pt x="652" y="204"/>
                    </a:lnTo>
                    <a:lnTo>
                      <a:pt x="645" y="192"/>
                    </a:lnTo>
                    <a:lnTo>
                      <a:pt x="638" y="179"/>
                    </a:lnTo>
                    <a:lnTo>
                      <a:pt x="637" y="176"/>
                    </a:lnTo>
                    <a:lnTo>
                      <a:pt x="635" y="170"/>
                    </a:lnTo>
                    <a:lnTo>
                      <a:pt x="633" y="167"/>
                    </a:lnTo>
                    <a:lnTo>
                      <a:pt x="632" y="164"/>
                    </a:lnTo>
                    <a:lnTo>
                      <a:pt x="628" y="160"/>
                    </a:lnTo>
                    <a:lnTo>
                      <a:pt x="625" y="155"/>
                    </a:lnTo>
                    <a:lnTo>
                      <a:pt x="623" y="150"/>
                    </a:lnTo>
                    <a:lnTo>
                      <a:pt x="620" y="145"/>
                    </a:lnTo>
                    <a:lnTo>
                      <a:pt x="608" y="130"/>
                    </a:lnTo>
                    <a:lnTo>
                      <a:pt x="595" y="115"/>
                    </a:lnTo>
                    <a:lnTo>
                      <a:pt x="581" y="101"/>
                    </a:lnTo>
                    <a:lnTo>
                      <a:pt x="567" y="88"/>
                    </a:lnTo>
                    <a:lnTo>
                      <a:pt x="552" y="74"/>
                    </a:lnTo>
                    <a:lnTo>
                      <a:pt x="537" y="62"/>
                    </a:lnTo>
                    <a:lnTo>
                      <a:pt x="520" y="52"/>
                    </a:lnTo>
                    <a:lnTo>
                      <a:pt x="503" y="42"/>
                    </a:lnTo>
                    <a:lnTo>
                      <a:pt x="500" y="40"/>
                    </a:lnTo>
                    <a:lnTo>
                      <a:pt x="497" y="39"/>
                    </a:lnTo>
                    <a:lnTo>
                      <a:pt x="495" y="37"/>
                    </a:lnTo>
                    <a:lnTo>
                      <a:pt x="492" y="35"/>
                    </a:lnTo>
                    <a:lnTo>
                      <a:pt x="483" y="32"/>
                    </a:lnTo>
                    <a:lnTo>
                      <a:pt x="476" y="29"/>
                    </a:lnTo>
                    <a:lnTo>
                      <a:pt x="468" y="25"/>
                    </a:lnTo>
                    <a:lnTo>
                      <a:pt x="459" y="22"/>
                    </a:lnTo>
                    <a:lnTo>
                      <a:pt x="451" y="20"/>
                    </a:lnTo>
                    <a:lnTo>
                      <a:pt x="443" y="17"/>
                    </a:lnTo>
                    <a:lnTo>
                      <a:pt x="434" y="15"/>
                    </a:lnTo>
                    <a:lnTo>
                      <a:pt x="426" y="12"/>
                    </a:lnTo>
                    <a:lnTo>
                      <a:pt x="424" y="7"/>
                    </a:lnTo>
                    <a:lnTo>
                      <a:pt x="422" y="10"/>
                    </a:lnTo>
                    <a:lnTo>
                      <a:pt x="412" y="8"/>
                    </a:lnTo>
                    <a:lnTo>
                      <a:pt x="404" y="7"/>
                    </a:lnTo>
                    <a:lnTo>
                      <a:pt x="394" y="5"/>
                    </a:lnTo>
                    <a:lnTo>
                      <a:pt x="383" y="3"/>
                    </a:lnTo>
                    <a:lnTo>
                      <a:pt x="373" y="3"/>
                    </a:lnTo>
                    <a:lnTo>
                      <a:pt x="363" y="2"/>
                    </a:lnTo>
                    <a:lnTo>
                      <a:pt x="351" y="0"/>
                    </a:lnTo>
                    <a:lnTo>
                      <a:pt x="341" y="0"/>
                    </a:lnTo>
                    <a:lnTo>
                      <a:pt x="340" y="0"/>
                    </a:lnTo>
                    <a:lnTo>
                      <a:pt x="338" y="0"/>
                    </a:lnTo>
                    <a:lnTo>
                      <a:pt x="336" y="0"/>
                    </a:lnTo>
                    <a:lnTo>
                      <a:pt x="324" y="0"/>
                    </a:lnTo>
                    <a:lnTo>
                      <a:pt x="311" y="2"/>
                    </a:lnTo>
                    <a:lnTo>
                      <a:pt x="299" y="2"/>
                    </a:lnTo>
                    <a:lnTo>
                      <a:pt x="286" y="3"/>
                    </a:lnTo>
                    <a:lnTo>
                      <a:pt x="274" y="7"/>
                    </a:lnTo>
                    <a:lnTo>
                      <a:pt x="260" y="8"/>
                    </a:lnTo>
                    <a:lnTo>
                      <a:pt x="248" y="12"/>
                    </a:lnTo>
                    <a:lnTo>
                      <a:pt x="237" y="15"/>
                    </a:lnTo>
                    <a:lnTo>
                      <a:pt x="235" y="15"/>
                    </a:lnTo>
                    <a:lnTo>
                      <a:pt x="231" y="15"/>
                    </a:lnTo>
                    <a:lnTo>
                      <a:pt x="230" y="17"/>
                    </a:lnTo>
                    <a:lnTo>
                      <a:pt x="228" y="17"/>
                    </a:lnTo>
                    <a:lnTo>
                      <a:pt x="220" y="20"/>
                    </a:lnTo>
                    <a:lnTo>
                      <a:pt x="213" y="22"/>
                    </a:lnTo>
                    <a:lnTo>
                      <a:pt x="204" y="25"/>
                    </a:lnTo>
                    <a:lnTo>
                      <a:pt x="198" y="29"/>
                    </a:lnTo>
                    <a:lnTo>
                      <a:pt x="189" y="32"/>
                    </a:lnTo>
                    <a:lnTo>
                      <a:pt x="183" y="37"/>
                    </a:lnTo>
                    <a:lnTo>
                      <a:pt x="176" y="40"/>
                    </a:lnTo>
                    <a:lnTo>
                      <a:pt x="169" y="44"/>
                    </a:lnTo>
                    <a:lnTo>
                      <a:pt x="167" y="44"/>
                    </a:lnTo>
                    <a:lnTo>
                      <a:pt x="166" y="44"/>
                    </a:lnTo>
                    <a:lnTo>
                      <a:pt x="164" y="46"/>
                    </a:lnTo>
                    <a:lnTo>
                      <a:pt x="162" y="46"/>
                    </a:lnTo>
                    <a:lnTo>
                      <a:pt x="162" y="47"/>
                    </a:lnTo>
                    <a:lnTo>
                      <a:pt x="147" y="57"/>
                    </a:lnTo>
                    <a:lnTo>
                      <a:pt x="132" y="67"/>
                    </a:lnTo>
                    <a:lnTo>
                      <a:pt x="117" y="78"/>
                    </a:lnTo>
                    <a:lnTo>
                      <a:pt x="103" y="89"/>
                    </a:lnTo>
                    <a:lnTo>
                      <a:pt x="90" y="103"/>
                    </a:lnTo>
                    <a:lnTo>
                      <a:pt x="78" y="116"/>
                    </a:lnTo>
                    <a:lnTo>
                      <a:pt x="66" y="130"/>
                    </a:lnTo>
                    <a:lnTo>
                      <a:pt x="56" y="145"/>
                    </a:lnTo>
                    <a:lnTo>
                      <a:pt x="52" y="149"/>
                    </a:lnTo>
                    <a:lnTo>
                      <a:pt x="49" y="154"/>
                    </a:lnTo>
                    <a:lnTo>
                      <a:pt x="47" y="159"/>
                    </a:lnTo>
                    <a:lnTo>
                      <a:pt x="44" y="164"/>
                    </a:lnTo>
                    <a:lnTo>
                      <a:pt x="39" y="170"/>
                    </a:lnTo>
                    <a:lnTo>
                      <a:pt x="36" y="177"/>
                    </a:lnTo>
                    <a:lnTo>
                      <a:pt x="31" y="186"/>
                    </a:lnTo>
                    <a:lnTo>
                      <a:pt x="27" y="192"/>
                    </a:lnTo>
                    <a:lnTo>
                      <a:pt x="24" y="203"/>
                    </a:lnTo>
                    <a:lnTo>
                      <a:pt x="20" y="211"/>
                    </a:lnTo>
                    <a:lnTo>
                      <a:pt x="17" y="221"/>
                    </a:lnTo>
                    <a:lnTo>
                      <a:pt x="14" y="231"/>
                    </a:lnTo>
                    <a:lnTo>
                      <a:pt x="14" y="233"/>
                    </a:lnTo>
                    <a:lnTo>
                      <a:pt x="12" y="235"/>
                    </a:lnTo>
                    <a:lnTo>
                      <a:pt x="7" y="255"/>
                    </a:lnTo>
                    <a:lnTo>
                      <a:pt x="4" y="277"/>
                    </a:lnTo>
                    <a:lnTo>
                      <a:pt x="2" y="297"/>
                    </a:lnTo>
                    <a:lnTo>
                      <a:pt x="0" y="319"/>
                    </a:lnTo>
                    <a:lnTo>
                      <a:pt x="2" y="346"/>
                    </a:lnTo>
                    <a:lnTo>
                      <a:pt x="5" y="371"/>
                    </a:lnTo>
                    <a:lnTo>
                      <a:pt x="10" y="397"/>
                    </a:lnTo>
                    <a:lnTo>
                      <a:pt x="17" y="420"/>
                    </a:lnTo>
                    <a:lnTo>
                      <a:pt x="19" y="422"/>
                    </a:lnTo>
                    <a:lnTo>
                      <a:pt x="20" y="425"/>
                    </a:lnTo>
                    <a:lnTo>
                      <a:pt x="20" y="427"/>
                    </a:lnTo>
                    <a:lnTo>
                      <a:pt x="22" y="431"/>
                    </a:lnTo>
                    <a:lnTo>
                      <a:pt x="27" y="442"/>
                    </a:lnTo>
                    <a:lnTo>
                      <a:pt x="32" y="454"/>
                    </a:lnTo>
                    <a:lnTo>
                      <a:pt x="37" y="466"/>
                    </a:lnTo>
                    <a:lnTo>
                      <a:pt x="44" y="478"/>
                    </a:lnTo>
                    <a:lnTo>
                      <a:pt x="46" y="479"/>
                    </a:lnTo>
                    <a:lnTo>
                      <a:pt x="47" y="481"/>
                    </a:lnTo>
                    <a:lnTo>
                      <a:pt x="49" y="485"/>
                    </a:lnTo>
                    <a:lnTo>
                      <a:pt x="51" y="486"/>
                    </a:lnTo>
                    <a:lnTo>
                      <a:pt x="59" y="500"/>
                    </a:lnTo>
                    <a:lnTo>
                      <a:pt x="69" y="512"/>
                    </a:lnTo>
                    <a:lnTo>
                      <a:pt x="80" y="523"/>
                    </a:lnTo>
                    <a:lnTo>
                      <a:pt x="90" y="535"/>
                    </a:lnTo>
                    <a:lnTo>
                      <a:pt x="101" y="547"/>
                    </a:lnTo>
                    <a:lnTo>
                      <a:pt x="113" y="557"/>
                    </a:lnTo>
                    <a:lnTo>
                      <a:pt x="125" y="567"/>
                    </a:lnTo>
                    <a:lnTo>
                      <a:pt x="139" y="577"/>
                    </a:lnTo>
                    <a:lnTo>
                      <a:pt x="147" y="582"/>
                    </a:lnTo>
                    <a:lnTo>
                      <a:pt x="155" y="588"/>
                    </a:lnTo>
                    <a:lnTo>
                      <a:pt x="164" y="593"/>
                    </a:lnTo>
                    <a:lnTo>
                      <a:pt x="174" y="598"/>
                    </a:lnTo>
                    <a:lnTo>
                      <a:pt x="177" y="599"/>
                    </a:lnTo>
                    <a:lnTo>
                      <a:pt x="183" y="603"/>
                    </a:lnTo>
                    <a:lnTo>
                      <a:pt x="188" y="604"/>
                    </a:lnTo>
                    <a:lnTo>
                      <a:pt x="193" y="608"/>
                    </a:lnTo>
                    <a:lnTo>
                      <a:pt x="196" y="609"/>
                    </a:lnTo>
                    <a:lnTo>
                      <a:pt x="198" y="609"/>
                    </a:lnTo>
                    <a:lnTo>
                      <a:pt x="201" y="609"/>
                    </a:lnTo>
                    <a:lnTo>
                      <a:pt x="203" y="611"/>
                    </a:lnTo>
                    <a:lnTo>
                      <a:pt x="211" y="615"/>
                    </a:lnTo>
                    <a:lnTo>
                      <a:pt x="221" y="618"/>
                    </a:lnTo>
                    <a:lnTo>
                      <a:pt x="231" y="621"/>
                    </a:lnTo>
                    <a:lnTo>
                      <a:pt x="242" y="625"/>
                    </a:lnTo>
                    <a:lnTo>
                      <a:pt x="243" y="625"/>
                    </a:lnTo>
                    <a:lnTo>
                      <a:pt x="243" y="626"/>
                    </a:lnTo>
                    <a:lnTo>
                      <a:pt x="245" y="626"/>
                    </a:lnTo>
                    <a:lnTo>
                      <a:pt x="255" y="628"/>
                    </a:lnTo>
                    <a:lnTo>
                      <a:pt x="267" y="631"/>
                    </a:lnTo>
                    <a:lnTo>
                      <a:pt x="279" y="633"/>
                    </a:lnTo>
                    <a:lnTo>
                      <a:pt x="291" y="635"/>
                    </a:lnTo>
                    <a:lnTo>
                      <a:pt x="301" y="637"/>
                    </a:lnTo>
                    <a:lnTo>
                      <a:pt x="313" y="637"/>
                    </a:lnTo>
                    <a:lnTo>
                      <a:pt x="324" y="638"/>
                    </a:lnTo>
                    <a:lnTo>
                      <a:pt x="336" y="638"/>
                    </a:lnTo>
                    <a:lnTo>
                      <a:pt x="340" y="638"/>
                    </a:lnTo>
                    <a:lnTo>
                      <a:pt x="341" y="638"/>
                    </a:lnTo>
                    <a:lnTo>
                      <a:pt x="345" y="638"/>
                    </a:lnTo>
                    <a:lnTo>
                      <a:pt x="346" y="638"/>
                    </a:lnTo>
                    <a:lnTo>
                      <a:pt x="356" y="638"/>
                    </a:lnTo>
                    <a:lnTo>
                      <a:pt x="367" y="637"/>
                    </a:lnTo>
                    <a:lnTo>
                      <a:pt x="377" y="635"/>
                    </a:lnTo>
                    <a:lnTo>
                      <a:pt x="387" y="635"/>
                    </a:lnTo>
                    <a:lnTo>
                      <a:pt x="397" y="633"/>
                    </a:lnTo>
                    <a:lnTo>
                      <a:pt x="407" y="631"/>
                    </a:lnTo>
                    <a:lnTo>
                      <a:pt x="417" y="628"/>
                    </a:lnTo>
                    <a:lnTo>
                      <a:pt x="427" y="626"/>
                    </a:lnTo>
                    <a:lnTo>
                      <a:pt x="431" y="625"/>
                    </a:lnTo>
                    <a:lnTo>
                      <a:pt x="436" y="623"/>
                    </a:lnTo>
                    <a:lnTo>
                      <a:pt x="439" y="623"/>
                    </a:lnTo>
                    <a:lnTo>
                      <a:pt x="444" y="621"/>
                    </a:lnTo>
                    <a:lnTo>
                      <a:pt x="453" y="618"/>
                    </a:lnTo>
                    <a:lnTo>
                      <a:pt x="463" y="615"/>
                    </a:lnTo>
                    <a:lnTo>
                      <a:pt x="471" y="611"/>
                    </a:lnTo>
                    <a:lnTo>
                      <a:pt x="480" y="608"/>
                    </a:lnTo>
                    <a:lnTo>
                      <a:pt x="483" y="606"/>
                    </a:lnTo>
                    <a:lnTo>
                      <a:pt x="488" y="604"/>
                    </a:lnTo>
                    <a:lnTo>
                      <a:pt x="493" y="601"/>
                    </a:lnTo>
                    <a:lnTo>
                      <a:pt x="497" y="599"/>
                    </a:lnTo>
                    <a:lnTo>
                      <a:pt x="505" y="596"/>
                    </a:lnTo>
                    <a:lnTo>
                      <a:pt x="513" y="591"/>
                    </a:lnTo>
                    <a:lnTo>
                      <a:pt x="522" y="586"/>
                    </a:lnTo>
                    <a:lnTo>
                      <a:pt x="529" y="581"/>
                    </a:lnTo>
                    <a:lnTo>
                      <a:pt x="537" y="576"/>
                    </a:lnTo>
                    <a:lnTo>
                      <a:pt x="544" y="571"/>
                    </a:lnTo>
                    <a:lnTo>
                      <a:pt x="552" y="564"/>
                    </a:lnTo>
                    <a:lnTo>
                      <a:pt x="559" y="559"/>
                    </a:lnTo>
                    <a:lnTo>
                      <a:pt x="567" y="550"/>
                    </a:lnTo>
                    <a:lnTo>
                      <a:pt x="576" y="544"/>
                    </a:lnTo>
                    <a:lnTo>
                      <a:pt x="584" y="535"/>
                    </a:lnTo>
                    <a:lnTo>
                      <a:pt x="593" y="527"/>
                    </a:lnTo>
                    <a:lnTo>
                      <a:pt x="600" y="518"/>
                    </a:lnTo>
                    <a:lnTo>
                      <a:pt x="606" y="510"/>
                    </a:lnTo>
                    <a:lnTo>
                      <a:pt x="613" y="501"/>
                    </a:lnTo>
                    <a:lnTo>
                      <a:pt x="620" y="491"/>
                    </a:lnTo>
                    <a:lnTo>
                      <a:pt x="622" y="488"/>
                    </a:lnTo>
                    <a:lnTo>
                      <a:pt x="625" y="485"/>
                    </a:lnTo>
                    <a:lnTo>
                      <a:pt x="627" y="481"/>
                    </a:lnTo>
                    <a:lnTo>
                      <a:pt x="628" y="478"/>
                    </a:lnTo>
                    <a:lnTo>
                      <a:pt x="635" y="466"/>
                    </a:lnTo>
                    <a:lnTo>
                      <a:pt x="642" y="454"/>
                    </a:lnTo>
                    <a:lnTo>
                      <a:pt x="649" y="441"/>
                    </a:lnTo>
                    <a:lnTo>
                      <a:pt x="654" y="429"/>
                    </a:lnTo>
                    <a:lnTo>
                      <a:pt x="655" y="427"/>
                    </a:lnTo>
                    <a:lnTo>
                      <a:pt x="654" y="425"/>
                    </a:lnTo>
                    <a:lnTo>
                      <a:pt x="662" y="400"/>
                    </a:lnTo>
                    <a:lnTo>
                      <a:pt x="669" y="373"/>
                    </a:lnTo>
                    <a:lnTo>
                      <a:pt x="672" y="346"/>
                    </a:lnTo>
                    <a:lnTo>
                      <a:pt x="674" y="319"/>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1764" name="Freeform 132"/>
              <p:cNvSpPr>
                <a:spLocks/>
              </p:cNvSpPr>
              <p:nvPr/>
            </p:nvSpPr>
            <p:spPr bwMode="auto">
              <a:xfrm>
                <a:off x="3922" y="2995"/>
                <a:ext cx="1" cy="2"/>
              </a:xfrm>
              <a:custGeom>
                <a:avLst/>
                <a:gdLst>
                  <a:gd name="T0" fmla="*/ 1 w 1"/>
                  <a:gd name="T1" fmla="*/ 2 h 2"/>
                  <a:gd name="T2" fmla="*/ 0 w 1"/>
                  <a:gd name="T3" fmla="*/ 0 h 2"/>
                  <a:gd name="T4" fmla="*/ 1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1" y="0"/>
                    </a:lnTo>
                    <a:lnTo>
                      <a:pt x="1" y="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31753" name="Group 138"/>
            <p:cNvGrpSpPr>
              <a:grpSpLocks/>
            </p:cNvGrpSpPr>
            <p:nvPr/>
          </p:nvGrpSpPr>
          <p:grpSpPr bwMode="auto">
            <a:xfrm>
              <a:off x="3264" y="2304"/>
              <a:ext cx="1824" cy="1584"/>
              <a:chOff x="2112" y="3216"/>
              <a:chExt cx="912" cy="912"/>
            </a:xfrm>
          </p:grpSpPr>
          <p:sp>
            <p:nvSpPr>
              <p:cNvPr id="31754" name="Oval 139"/>
              <p:cNvSpPr>
                <a:spLocks noChangeArrowheads="1"/>
              </p:cNvSpPr>
              <p:nvPr/>
            </p:nvSpPr>
            <p:spPr bwMode="auto">
              <a:xfrm>
                <a:off x="2112" y="3216"/>
                <a:ext cx="912" cy="91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endParaRPr lang="en-US" altLang="en-US" sz="2400">
                  <a:solidFill>
                    <a:prstClr val="black"/>
                  </a:solidFill>
                  <a:latin typeface="Times New Roman" pitchFamily="18" charset="0"/>
                </a:endParaRPr>
              </a:p>
            </p:txBody>
          </p:sp>
          <p:sp>
            <p:nvSpPr>
              <p:cNvPr id="31755" name="Line 140"/>
              <p:cNvSpPr>
                <a:spLocks noChangeShapeType="1"/>
              </p:cNvSpPr>
              <p:nvPr/>
            </p:nvSpPr>
            <p:spPr bwMode="auto">
              <a:xfrm>
                <a:off x="2304" y="3312"/>
                <a:ext cx="576" cy="720"/>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prstClr val="black"/>
                  </a:solidFill>
                  <a:latin typeface="Arial" pitchFamily="34" charset="0"/>
                </a:endParaRPr>
              </a:p>
            </p:txBody>
          </p:sp>
        </p:grpSp>
      </p:grpSp>
      <p:sp>
        <p:nvSpPr>
          <p:cNvPr id="3" name="Rectangle 2"/>
          <p:cNvSpPr/>
          <p:nvPr/>
        </p:nvSpPr>
        <p:spPr>
          <a:xfrm>
            <a:off x="406294" y="1536701"/>
            <a:ext cx="10665222" cy="3416320"/>
          </a:xfrm>
          <a:prstGeom prst="rect">
            <a:avLst/>
          </a:prstGeom>
        </p:spPr>
        <p:txBody>
          <a:bodyPr>
            <a:spAutoFit/>
          </a:bodyPr>
          <a:lstStyle/>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The samples should be properly labeled.</a:t>
            </a:r>
          </a:p>
          <a:p>
            <a:pPr fontAlgn="base">
              <a:spcBef>
                <a:spcPct val="0"/>
              </a:spcBef>
              <a:spcAft>
                <a:spcPct val="0"/>
              </a:spcAft>
              <a:defRPr/>
            </a:pPr>
            <a:endParaRPr lang="en-US" altLang="en-US" sz="2400" dirty="0">
              <a:solidFill>
                <a:srgbClr val="1F497D">
                  <a:lumMod val="50000"/>
                </a:srgbClr>
              </a:solidFill>
              <a:ea typeface="Calibri" pitchFamily="34" charset="0"/>
              <a:cs typeface="Calibri" pitchFamily="34" charset="0"/>
            </a:endParaRPr>
          </a:p>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All the 5 circles should be properly filled, or at least 3 spots</a:t>
            </a:r>
          </a:p>
          <a:p>
            <a:pPr fontAlgn="base">
              <a:spcBef>
                <a:spcPct val="0"/>
              </a:spcBef>
              <a:spcAft>
                <a:spcPct val="0"/>
              </a:spcAft>
              <a:defRPr/>
            </a:pPr>
            <a:endParaRPr lang="en-US" altLang="en-US" sz="2400" dirty="0">
              <a:solidFill>
                <a:srgbClr val="1F497D">
                  <a:lumMod val="50000"/>
                </a:srgbClr>
              </a:solidFill>
              <a:ea typeface="Calibri" pitchFamily="34" charset="0"/>
              <a:cs typeface="Calibri" pitchFamily="34" charset="0"/>
            </a:endParaRPr>
          </a:p>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The spots on a DBS sample should not be in contact with anything or any other sample</a:t>
            </a:r>
          </a:p>
          <a:p>
            <a:pPr fontAlgn="base">
              <a:spcBef>
                <a:spcPct val="0"/>
              </a:spcBef>
              <a:spcAft>
                <a:spcPct val="0"/>
              </a:spcAft>
              <a:defRPr/>
            </a:pPr>
            <a:endParaRPr lang="en-US" altLang="en-US" sz="2400" dirty="0">
              <a:solidFill>
                <a:srgbClr val="1F497D">
                  <a:lumMod val="50000"/>
                </a:srgbClr>
              </a:solidFill>
              <a:ea typeface="Calibri" pitchFamily="34" charset="0"/>
              <a:cs typeface="Calibri" pitchFamily="34" charset="0"/>
            </a:endParaRPr>
          </a:p>
          <a:p>
            <a:pPr marL="342900" indent="-342900" fontAlgn="base">
              <a:spcBef>
                <a:spcPct val="0"/>
              </a:spcBef>
              <a:spcAft>
                <a:spcPct val="0"/>
              </a:spcAft>
              <a:buFont typeface="Arial" panose="020B0604020202020204" pitchFamily="34" charset="0"/>
              <a:buChar char="•"/>
              <a:defRPr/>
            </a:pPr>
            <a:r>
              <a:rPr lang="en-US" altLang="en-US" sz="2400" dirty="0">
                <a:solidFill>
                  <a:srgbClr val="1F497D">
                    <a:lumMod val="50000"/>
                  </a:srgbClr>
                </a:solidFill>
                <a:ea typeface="Calibri" pitchFamily="34" charset="0"/>
                <a:cs typeface="Calibri" pitchFamily="34" charset="0"/>
              </a:rPr>
              <a:t>The DBS sample should not be heat-fixed; it should be air-dried away from the sun.</a:t>
            </a:r>
          </a:p>
        </p:txBody>
      </p:sp>
      <p:sp>
        <p:nvSpPr>
          <p:cNvPr id="21" name="Oval 2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4095848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Criteria for rejecting a DBS sample</a:t>
            </a:r>
          </a:p>
        </p:txBody>
      </p:sp>
      <p:sp>
        <p:nvSpPr>
          <p:cNvPr id="2" name="Content Placeholder 1"/>
          <p:cNvSpPr>
            <a:spLocks noGrp="1"/>
          </p:cNvSpPr>
          <p:nvPr>
            <p:ph idx="1"/>
          </p:nvPr>
        </p:nvSpPr>
        <p:spPr>
          <a:xfrm>
            <a:off x="1" y="1295400"/>
            <a:ext cx="10969943" cy="4324350"/>
          </a:xfrm>
        </p:spPr>
        <p:txBody>
          <a:bodyPr rtlCol="0">
            <a:normAutofit/>
          </a:bodyPr>
          <a:lstStyle/>
          <a:p>
            <a:pPr marL="452628" eaLnBrk="1" fontAlgn="auto" hangingPunct="1">
              <a:spcAft>
                <a:spcPts val="0"/>
              </a:spcAft>
              <a:defRPr/>
            </a:pPr>
            <a:r>
              <a:rPr lang="en-US" sz="2400" dirty="0">
                <a:solidFill>
                  <a:schemeClr val="tx2">
                    <a:lumMod val="50000"/>
                  </a:schemeClr>
                </a:solidFill>
                <a:cs typeface="Calibri" pitchFamily="34" charset="0"/>
              </a:rPr>
              <a:t>Insufficient quantity of blood</a:t>
            </a:r>
          </a:p>
          <a:p>
            <a:pPr marL="452628" eaLnBrk="1" fontAlgn="auto" hangingPunct="1">
              <a:spcAft>
                <a:spcPts val="0"/>
              </a:spcAft>
              <a:defRPr/>
            </a:pPr>
            <a:r>
              <a:rPr lang="en-US" sz="2400" dirty="0">
                <a:solidFill>
                  <a:schemeClr val="tx2">
                    <a:lumMod val="50000"/>
                  </a:schemeClr>
                </a:solidFill>
                <a:cs typeface="Calibri" pitchFamily="34" charset="0"/>
              </a:rPr>
              <a:t>The spots are discolored, contaminated or diluted.</a:t>
            </a:r>
          </a:p>
          <a:p>
            <a:pPr marL="452628" eaLnBrk="1" fontAlgn="auto" hangingPunct="1">
              <a:spcAft>
                <a:spcPts val="0"/>
              </a:spcAft>
              <a:defRPr/>
            </a:pPr>
            <a:r>
              <a:rPr lang="en-US" sz="2400" dirty="0">
                <a:solidFill>
                  <a:schemeClr val="tx2">
                    <a:lumMod val="50000"/>
                  </a:schemeClr>
                </a:solidFill>
                <a:cs typeface="Calibri" pitchFamily="34" charset="0"/>
              </a:rPr>
              <a:t>Blood spots appear coagulated.</a:t>
            </a:r>
          </a:p>
          <a:p>
            <a:pPr marL="452628" eaLnBrk="1" fontAlgn="auto" hangingPunct="1">
              <a:spcAft>
                <a:spcPts val="0"/>
              </a:spcAft>
              <a:defRPr/>
            </a:pPr>
            <a:r>
              <a:rPr lang="en-US" sz="2400" dirty="0">
                <a:solidFill>
                  <a:schemeClr val="tx2">
                    <a:lumMod val="50000"/>
                  </a:schemeClr>
                </a:solidFill>
                <a:cs typeface="Calibri" pitchFamily="34" charset="0"/>
              </a:rPr>
              <a:t>Blood spots appear layered, abraded or scratched.</a:t>
            </a:r>
          </a:p>
          <a:p>
            <a:pPr marL="452628" eaLnBrk="1" fontAlgn="auto" hangingPunct="1">
              <a:spcAft>
                <a:spcPts val="0"/>
              </a:spcAft>
              <a:defRPr/>
            </a:pPr>
            <a:r>
              <a:rPr lang="en-US" sz="2400" dirty="0">
                <a:solidFill>
                  <a:schemeClr val="tx2">
                    <a:lumMod val="50000"/>
                  </a:schemeClr>
                </a:solidFill>
                <a:cs typeface="Calibri" pitchFamily="34" charset="0"/>
              </a:rPr>
              <a:t>Blood spots presents serum rings</a:t>
            </a:r>
          </a:p>
          <a:p>
            <a:pPr marL="452628" eaLnBrk="1" fontAlgn="auto" hangingPunct="1">
              <a:spcAft>
                <a:spcPts val="0"/>
              </a:spcAft>
              <a:defRPr/>
            </a:pPr>
            <a:r>
              <a:rPr lang="en-US" sz="2400" dirty="0">
                <a:solidFill>
                  <a:schemeClr val="tx2">
                    <a:lumMod val="50000"/>
                  </a:schemeClr>
                </a:solidFill>
                <a:cs typeface="Calibri" pitchFamily="34" charset="0"/>
              </a:rPr>
              <a:t>Dirty DBS </a:t>
            </a:r>
          </a:p>
          <a:p>
            <a:pPr marL="452628" eaLnBrk="1" fontAlgn="auto" hangingPunct="1">
              <a:spcAft>
                <a:spcPts val="0"/>
              </a:spcAft>
              <a:defRPr/>
            </a:pPr>
            <a:r>
              <a:rPr lang="en-US" sz="2400" dirty="0">
                <a:solidFill>
                  <a:schemeClr val="tx2">
                    <a:lumMod val="50000"/>
                  </a:schemeClr>
                </a:solidFill>
                <a:cs typeface="Calibri" pitchFamily="34" charset="0"/>
              </a:rPr>
              <a:t>DBS/ filter paper not properly dried.</a:t>
            </a:r>
          </a:p>
          <a:p>
            <a:pPr marL="452628" eaLnBrk="1" fontAlgn="auto" hangingPunct="1">
              <a:spcAft>
                <a:spcPts val="0"/>
              </a:spcAft>
              <a:defRPr/>
            </a:pPr>
            <a:r>
              <a:rPr lang="en-US" sz="2400" dirty="0">
                <a:solidFill>
                  <a:schemeClr val="tx2">
                    <a:lumMod val="50000"/>
                  </a:schemeClr>
                </a:solidFill>
                <a:cs typeface="Calibri" pitchFamily="34" charset="0"/>
              </a:rPr>
              <a:t>Poor labeling or no label</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b="28365"/>
          <a:stretch/>
        </p:blipFill>
        <p:spPr>
          <a:xfrm>
            <a:off x="7770812" y="246745"/>
            <a:ext cx="3616255" cy="6225791"/>
          </a:xfrm>
          <a:prstGeom prst="rect">
            <a:avLst/>
          </a:prstGeom>
          <a:ln>
            <a:solidFill>
              <a:schemeClr val="tx1"/>
            </a:solidFill>
          </a:ln>
        </p:spPr>
      </p:pic>
    </p:spTree>
    <p:extLst>
      <p:ext uri="{BB962C8B-B14F-4D97-AF65-F5344CB8AC3E}">
        <p14:creationId xmlns:p14="http://schemas.microsoft.com/office/powerpoint/2010/main" val="12133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 Drying the DBS cards</a:t>
            </a:r>
          </a:p>
        </p:txBody>
      </p:sp>
      <p:pic>
        <p:nvPicPr>
          <p:cNvPr id="33795" name="Picture 2" descr="blooddry1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490127" y="1371600"/>
            <a:ext cx="470412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812588" y="2081284"/>
            <a:ext cx="5281824" cy="317009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eaLnBrk="1" fontAlgn="base" hangingPunct="1">
              <a:spcBef>
                <a:spcPct val="0"/>
              </a:spcBef>
              <a:spcAft>
                <a:spcPct val="0"/>
              </a:spcAft>
              <a:buClrTx/>
              <a:buFont typeface="Wingdings" pitchFamily="2" charset="2"/>
              <a:buNone/>
              <a:defRPr/>
            </a:pPr>
            <a:r>
              <a:rPr lang="en-US" altLang="en-US" sz="2000" dirty="0">
                <a:solidFill>
                  <a:srgbClr val="000000"/>
                </a:solidFill>
                <a:latin typeface="Calibri"/>
                <a:ea typeface="Times New Roman" pitchFamily="18" charset="0"/>
                <a:cs typeface="Calibri" pitchFamily="34" charset="0"/>
              </a:rPr>
              <a:t>⓫ </a:t>
            </a:r>
            <a:r>
              <a:rPr lang="en-US" altLang="en-US" sz="2000" dirty="0">
                <a:solidFill>
                  <a:srgbClr val="000000"/>
                </a:solidFill>
                <a:ea typeface="Times New Roman" pitchFamily="18" charset="0"/>
                <a:cs typeface="Calibri" pitchFamily="34" charset="0"/>
              </a:rPr>
              <a:t>Place filter paper horizontally with the spots at the exterior on a clean drying rack to </a:t>
            </a:r>
            <a:r>
              <a:rPr lang="en-US" altLang="en-US" sz="2000" b="1" dirty="0">
                <a:solidFill>
                  <a:srgbClr val="000000"/>
                </a:solidFill>
                <a:ea typeface="Times New Roman" pitchFamily="18" charset="0"/>
                <a:cs typeface="Calibri" pitchFamily="34" charset="0"/>
              </a:rPr>
              <a:t>AIR DRY</a:t>
            </a:r>
            <a:r>
              <a:rPr lang="en-US" altLang="en-US" sz="2000" dirty="0">
                <a:solidFill>
                  <a:srgbClr val="000000"/>
                </a:solidFill>
                <a:ea typeface="Times New Roman" pitchFamily="18" charset="0"/>
                <a:cs typeface="Calibri" pitchFamily="34" charset="0"/>
              </a:rPr>
              <a:t> for </a:t>
            </a:r>
            <a:r>
              <a:rPr lang="en-US" altLang="en-US" sz="2000" u="sng" dirty="0">
                <a:solidFill>
                  <a:srgbClr val="000000"/>
                </a:solidFill>
                <a:ea typeface="Times New Roman" pitchFamily="18" charset="0"/>
                <a:cs typeface="Calibri" pitchFamily="34" charset="0"/>
              </a:rPr>
              <a:t>at least 4 hours or overnight</a:t>
            </a:r>
          </a:p>
          <a:p>
            <a:pPr marL="342900" indent="-342900" eaLnBrk="1" fontAlgn="base" hangingPunct="1">
              <a:spcBef>
                <a:spcPct val="0"/>
              </a:spcBef>
              <a:spcAft>
                <a:spcPct val="0"/>
              </a:spcAft>
              <a:buClrTx/>
              <a:defRPr/>
            </a:pPr>
            <a:endParaRPr lang="en-US" altLang="en-US" sz="2000" dirty="0">
              <a:solidFill>
                <a:prstClr val="black"/>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srgbClr val="000000"/>
                </a:solidFill>
                <a:ea typeface="Times New Roman" pitchFamily="18" charset="0"/>
                <a:cs typeface="Calibri" pitchFamily="34" charset="0"/>
              </a:rPr>
              <a:t>Do not heat-dry DBS samples</a:t>
            </a:r>
          </a:p>
          <a:p>
            <a:pPr marL="342900" indent="-342900" fontAlgn="base">
              <a:spcBef>
                <a:spcPct val="0"/>
              </a:spcBef>
              <a:spcAft>
                <a:spcPct val="0"/>
              </a:spcAft>
              <a:buClrTx/>
              <a:defRPr/>
            </a:pPr>
            <a:endParaRPr lang="en-US" altLang="en-US" sz="2000" dirty="0">
              <a:solidFill>
                <a:prstClr val="black"/>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srgbClr val="000000"/>
                </a:solidFill>
                <a:ea typeface="Times New Roman" pitchFamily="18" charset="0"/>
                <a:cs typeface="Calibri" pitchFamily="34" charset="0"/>
              </a:rPr>
              <a:t> Keep away from direct sunlight, dust, and bugs</a:t>
            </a:r>
          </a:p>
          <a:p>
            <a:pPr marL="342900" indent="-342900" fontAlgn="base">
              <a:spcBef>
                <a:spcPct val="0"/>
              </a:spcBef>
              <a:spcAft>
                <a:spcPct val="0"/>
              </a:spcAft>
              <a:buClrTx/>
              <a:defRPr/>
            </a:pPr>
            <a:endParaRPr lang="en-US" altLang="en-US" sz="2000" dirty="0">
              <a:solidFill>
                <a:prstClr val="black"/>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srgbClr val="000000"/>
                </a:solidFill>
                <a:ea typeface="Times New Roman" pitchFamily="18" charset="0"/>
                <a:cs typeface="Calibri" pitchFamily="34" charset="0"/>
              </a:rPr>
              <a:t>Do not allow blood spots to come into contact with any surface or with each other.</a:t>
            </a:r>
            <a:endParaRPr lang="en-US" altLang="en-US" sz="2000" dirty="0">
              <a:solidFill>
                <a:prstClr val="black"/>
              </a:solidFill>
              <a:ea typeface="Times New Roman" pitchFamily="18" charset="0"/>
              <a:cs typeface="Calibri" pitchFamily="34" charset="0"/>
            </a:endParaRP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163" y="4378328"/>
            <a:ext cx="3373088"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214501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Packaging DBS samples</a:t>
            </a:r>
          </a:p>
        </p:txBody>
      </p:sp>
      <p:sp>
        <p:nvSpPr>
          <p:cNvPr id="29699" name="Rectangle 4"/>
          <p:cNvSpPr>
            <a:spLocks noChangeArrowheads="1"/>
          </p:cNvSpPr>
          <p:nvPr/>
        </p:nvSpPr>
        <p:spPr bwMode="auto">
          <a:xfrm>
            <a:off x="5586545" y="2060050"/>
            <a:ext cx="5281824"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eaLnBrk="1" fontAlgn="base" hangingPunct="1">
              <a:spcBef>
                <a:spcPct val="0"/>
              </a:spcBef>
              <a:spcAft>
                <a:spcPct val="0"/>
              </a:spcAft>
              <a:buClrTx/>
              <a:buFont typeface="Wingdings" pitchFamily="2" charset="2"/>
              <a:buNone/>
              <a:defRPr/>
            </a:pPr>
            <a:r>
              <a:rPr lang="en-US" altLang="en-US" sz="2000" dirty="0">
                <a:solidFill>
                  <a:prstClr val="black">
                    <a:lumMod val="85000"/>
                    <a:lumOff val="15000"/>
                  </a:prstClr>
                </a:solidFill>
                <a:latin typeface="Calibri"/>
                <a:ea typeface="Times New Roman" pitchFamily="18" charset="0"/>
                <a:cs typeface="Calibri" pitchFamily="34" charset="0"/>
              </a:rPr>
              <a:t>⓬ </a:t>
            </a:r>
            <a:r>
              <a:rPr lang="en-US" altLang="en-US" sz="2000" dirty="0">
                <a:solidFill>
                  <a:prstClr val="black">
                    <a:lumMod val="85000"/>
                    <a:lumOff val="15000"/>
                  </a:prstClr>
                </a:solidFill>
                <a:ea typeface="Times New Roman" pitchFamily="18" charset="0"/>
                <a:cs typeface="Calibri" pitchFamily="34" charset="0"/>
              </a:rPr>
              <a:t>Pack each DBS card with desiccants and humidity indicator cards into a small Ziploc bag</a:t>
            </a:r>
          </a:p>
          <a:p>
            <a:pPr eaLnBrk="1" fontAlgn="base" hangingPunct="1">
              <a:spcBef>
                <a:spcPct val="0"/>
              </a:spcBef>
              <a:spcAft>
                <a:spcPct val="0"/>
              </a:spcAft>
              <a:buClrTx/>
              <a:buFont typeface="Wingdings" pitchFamily="2" charset="2"/>
              <a:buNone/>
              <a:defRPr/>
            </a:pPr>
            <a:endParaRPr lang="en-US" altLang="en-US" sz="2000" dirty="0">
              <a:solidFill>
                <a:prstClr val="black">
                  <a:lumMod val="85000"/>
                  <a:lumOff val="15000"/>
                </a:prstClr>
              </a:solidFill>
              <a:ea typeface="Times New Roman" pitchFamily="18" charset="0"/>
              <a:cs typeface="Calibri" pitchFamily="34" charset="0"/>
            </a:endParaRPr>
          </a:p>
          <a:p>
            <a:pPr eaLnBrk="1" fontAlgn="base" hangingPunct="1">
              <a:spcBef>
                <a:spcPct val="0"/>
              </a:spcBef>
              <a:spcAft>
                <a:spcPct val="0"/>
              </a:spcAft>
              <a:buClrTx/>
              <a:buFont typeface="Wingdings" pitchFamily="2" charset="2"/>
              <a:buNone/>
              <a:defRPr/>
            </a:pPr>
            <a:r>
              <a:rPr lang="en-US" altLang="en-US" sz="2000" dirty="0">
                <a:solidFill>
                  <a:prstClr val="black">
                    <a:lumMod val="85000"/>
                    <a:lumOff val="15000"/>
                  </a:prstClr>
                </a:solidFill>
                <a:ea typeface="Times New Roman" pitchFamily="18" charset="0"/>
                <a:cs typeface="Calibri" pitchFamily="34" charset="0"/>
              </a:rPr>
              <a:t>Press out the air completely and seal. </a:t>
            </a:r>
          </a:p>
        </p:txBody>
      </p:sp>
      <p:pic>
        <p:nvPicPr>
          <p:cNvPr id="7" name="Image 4" descr="F:\DBS\DBS packaging2.jpg"/>
          <p:cNvPicPr>
            <a:picLocks noChangeAspect="1" noChangeArrowheads="1"/>
          </p:cNvPicPr>
          <p:nvPr/>
        </p:nvPicPr>
        <p:blipFill>
          <a:blip r:embed="rId2"/>
          <a:srcRect/>
          <a:stretch>
            <a:fillRect/>
          </a:stretch>
        </p:blipFill>
        <p:spPr bwMode="auto">
          <a:xfrm>
            <a:off x="1625178" y="3048000"/>
            <a:ext cx="2945633" cy="1784350"/>
          </a:xfrm>
          <a:prstGeom prst="rect">
            <a:avLst/>
          </a:prstGeom>
          <a:noFill/>
          <a:ln w="9525">
            <a:solidFill>
              <a:schemeClr val="tx1">
                <a:lumMod val="50000"/>
                <a:lumOff val="50000"/>
              </a:schemeClr>
            </a:solidFill>
            <a:miter lim="800000"/>
            <a:headEnd/>
            <a:tailEnd/>
          </a:ln>
        </p:spPr>
      </p:pic>
      <p:pic>
        <p:nvPicPr>
          <p:cNvPr id="8" name="Picture 7"/>
          <p:cNvPicPr/>
          <p:nvPr/>
        </p:nvPicPr>
        <p:blipFill>
          <a:blip r:embed="rId3">
            <a:lum contrast="10000"/>
          </a:blip>
          <a:srcRect/>
          <a:stretch>
            <a:fillRect/>
          </a:stretch>
        </p:blipFill>
        <p:spPr bwMode="auto">
          <a:xfrm>
            <a:off x="711016" y="1371600"/>
            <a:ext cx="2945633" cy="1600200"/>
          </a:xfrm>
          <a:prstGeom prst="rect">
            <a:avLst/>
          </a:prstGeom>
          <a:noFill/>
          <a:ln w="9525">
            <a:solidFill>
              <a:schemeClr val="tx1">
                <a:lumMod val="50000"/>
                <a:lumOff val="50000"/>
              </a:schemeClr>
            </a:solidFill>
            <a:miter lim="800000"/>
            <a:headEnd/>
            <a:tailEnd/>
          </a:ln>
        </p:spPr>
      </p:pic>
      <p:pic>
        <p:nvPicPr>
          <p:cNvPr id="9" name="Image 5" descr="F:\DBS\DBS packaging.jpg"/>
          <p:cNvPicPr>
            <a:picLocks noChangeAspect="1" noChangeArrowheads="1"/>
          </p:cNvPicPr>
          <p:nvPr/>
        </p:nvPicPr>
        <p:blipFill>
          <a:blip r:embed="rId4"/>
          <a:srcRect/>
          <a:stretch>
            <a:fillRect/>
          </a:stretch>
        </p:blipFill>
        <p:spPr>
          <a:xfrm>
            <a:off x="3453500" y="4495800"/>
            <a:ext cx="2945633" cy="1758950"/>
          </a:xfrm>
          <a:prstGeom prst="rect">
            <a:avLst/>
          </a:prstGeom>
          <a:noFill/>
          <a:ln>
            <a:solidFill>
              <a:schemeClr val="tx1">
                <a:lumMod val="50000"/>
                <a:lumOff val="50000"/>
              </a:schemeClr>
            </a:solidFill>
          </a:ln>
        </p:spPr>
      </p:pic>
      <p:sp>
        <p:nvSpPr>
          <p:cNvPr id="11" name="Oval 10"/>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626177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Packaging and handling  DBS samples </a:t>
            </a:r>
          </a:p>
        </p:txBody>
      </p:sp>
      <p:sp>
        <p:nvSpPr>
          <p:cNvPr id="30723" name="Rectangle 3"/>
          <p:cNvSpPr>
            <a:spLocks noChangeArrowheads="1"/>
          </p:cNvSpPr>
          <p:nvPr/>
        </p:nvSpPr>
        <p:spPr bwMode="auto">
          <a:xfrm>
            <a:off x="5688118" y="3683676"/>
            <a:ext cx="5789692" cy="16004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fontAlgn="base">
              <a:spcBef>
                <a:spcPct val="0"/>
              </a:spcBef>
              <a:spcAft>
                <a:spcPct val="0"/>
              </a:spcAft>
              <a:buClrTx/>
              <a:buFont typeface="Wingdings" pitchFamily="2" charset="2"/>
              <a:buNone/>
              <a:defRPr/>
            </a:pPr>
            <a:r>
              <a:rPr lang="en-US" altLang="en-US" sz="2000" dirty="0">
                <a:solidFill>
                  <a:prstClr val="black">
                    <a:lumMod val="85000"/>
                    <a:lumOff val="15000"/>
                  </a:prstClr>
                </a:solidFill>
                <a:latin typeface="Calibri"/>
                <a:ea typeface="Times New Roman" pitchFamily="18" charset="0"/>
                <a:cs typeface="Calibri" pitchFamily="34" charset="0"/>
              </a:rPr>
              <a:t>⓮ </a:t>
            </a:r>
            <a:r>
              <a:rPr lang="en-US" altLang="en-US" sz="2000" dirty="0">
                <a:solidFill>
                  <a:prstClr val="black">
                    <a:lumMod val="85000"/>
                    <a:lumOff val="15000"/>
                  </a:prstClr>
                </a:solidFill>
                <a:ea typeface="Times New Roman" pitchFamily="18" charset="0"/>
                <a:cs typeface="Calibri" pitchFamily="34" charset="0"/>
              </a:rPr>
              <a:t>Keep packaged DBS (in sealable </a:t>
            </a:r>
            <a:r>
              <a:rPr lang="en-US" altLang="en-US" sz="2000" dirty="0" err="1">
                <a:solidFill>
                  <a:prstClr val="black">
                    <a:lumMod val="85000"/>
                    <a:lumOff val="15000"/>
                  </a:prstClr>
                </a:solidFill>
                <a:ea typeface="Times New Roman" pitchFamily="18" charset="0"/>
                <a:cs typeface="Calibri" pitchFamily="34" charset="0"/>
              </a:rPr>
              <a:t>ziploc</a:t>
            </a:r>
            <a:r>
              <a:rPr lang="en-US" altLang="en-US" sz="2000" dirty="0">
                <a:solidFill>
                  <a:prstClr val="black">
                    <a:lumMod val="85000"/>
                    <a:lumOff val="15000"/>
                  </a:prstClr>
                </a:solidFill>
                <a:ea typeface="Times New Roman" pitchFamily="18" charset="0"/>
                <a:cs typeface="Calibri" pitchFamily="34" charset="0"/>
              </a:rPr>
              <a:t> bags) in a dry, cool and airy area of the lab free from dust, heat, insects and sun (preferably in a drawer) until transported to reference laboratory </a:t>
            </a:r>
          </a:p>
          <a:p>
            <a:pPr fontAlgn="base">
              <a:spcBef>
                <a:spcPct val="0"/>
              </a:spcBef>
              <a:spcAft>
                <a:spcPct val="0"/>
              </a:spcAft>
              <a:buClrTx/>
              <a:buFontTx/>
              <a:buNone/>
              <a:defRPr/>
            </a:pPr>
            <a:endParaRPr lang="en-US" altLang="en-US" dirty="0">
              <a:solidFill>
                <a:prstClr val="black">
                  <a:lumMod val="85000"/>
                  <a:lumOff val="15000"/>
                </a:prstClr>
              </a:solidFill>
              <a:ea typeface="Times New Roman" pitchFamily="18" charset="0"/>
              <a:cs typeface="Calibri" pitchFamily="34" charset="0"/>
            </a:endParaRPr>
          </a:p>
        </p:txBody>
      </p:sp>
      <p:sp>
        <p:nvSpPr>
          <p:cNvPr id="35844" name="Rectangle 142"/>
          <p:cNvSpPr>
            <a:spLocks noChangeArrowheads="1"/>
          </p:cNvSpPr>
          <p:nvPr/>
        </p:nvSpPr>
        <p:spPr bwMode="auto">
          <a:xfrm>
            <a:off x="2234618" y="5257803"/>
            <a:ext cx="31487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b="1">
                <a:solidFill>
                  <a:srgbClr val="FFCC00"/>
                </a:solidFill>
                <a:latin typeface="Times New Roman" pitchFamily="18" charset="0"/>
              </a:rPr>
              <a:t>Avoid leaving in vehicle, as sun and heat will deteriorate DBS</a:t>
            </a:r>
          </a:p>
        </p:txBody>
      </p:sp>
      <p:grpSp>
        <p:nvGrpSpPr>
          <p:cNvPr id="35845" name="Group 141"/>
          <p:cNvGrpSpPr>
            <a:grpSpLocks/>
          </p:cNvGrpSpPr>
          <p:nvPr/>
        </p:nvGrpSpPr>
        <p:grpSpPr bwMode="auto">
          <a:xfrm rot="358313">
            <a:off x="581934" y="5232400"/>
            <a:ext cx="1379707" cy="1125538"/>
            <a:chOff x="3120" y="2256"/>
            <a:chExt cx="1968" cy="1680"/>
          </a:xfrm>
        </p:grpSpPr>
        <p:sp>
          <p:nvSpPr>
            <p:cNvPr id="35850" name="AutoShape 72"/>
            <p:cNvSpPr>
              <a:spLocks noChangeAspect="1" noChangeArrowheads="1" noTextEdit="1"/>
            </p:cNvSpPr>
            <p:nvPr/>
          </p:nvSpPr>
          <p:spPr bwMode="auto">
            <a:xfrm>
              <a:off x="3120" y="2304"/>
              <a:ext cx="1920"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35851" name="Group 137"/>
            <p:cNvGrpSpPr>
              <a:grpSpLocks/>
            </p:cNvGrpSpPr>
            <p:nvPr/>
          </p:nvGrpSpPr>
          <p:grpSpPr bwMode="auto">
            <a:xfrm>
              <a:off x="3263" y="2256"/>
              <a:ext cx="1825" cy="1680"/>
              <a:chOff x="3572" y="2421"/>
              <a:chExt cx="1339" cy="1320"/>
            </a:xfrm>
          </p:grpSpPr>
          <p:sp>
            <p:nvSpPr>
              <p:cNvPr id="35855" name="Freeform 124"/>
              <p:cNvSpPr>
                <a:spLocks/>
              </p:cNvSpPr>
              <p:nvPr/>
            </p:nvSpPr>
            <p:spPr bwMode="auto">
              <a:xfrm>
                <a:off x="3572" y="2997"/>
                <a:ext cx="573" cy="611"/>
              </a:xfrm>
              <a:custGeom>
                <a:avLst/>
                <a:gdLst>
                  <a:gd name="T0" fmla="*/ 519 w 573"/>
                  <a:gd name="T1" fmla="*/ 369 h 611"/>
                  <a:gd name="T2" fmla="*/ 508 w 573"/>
                  <a:gd name="T3" fmla="*/ 364 h 611"/>
                  <a:gd name="T4" fmla="*/ 495 w 573"/>
                  <a:gd name="T5" fmla="*/ 358 h 611"/>
                  <a:gd name="T6" fmla="*/ 478 w 573"/>
                  <a:gd name="T7" fmla="*/ 347 h 611"/>
                  <a:gd name="T8" fmla="*/ 456 w 573"/>
                  <a:gd name="T9" fmla="*/ 332 h 611"/>
                  <a:gd name="T10" fmla="*/ 432 w 573"/>
                  <a:gd name="T11" fmla="*/ 312 h 611"/>
                  <a:gd name="T12" fmla="*/ 411 w 573"/>
                  <a:gd name="T13" fmla="*/ 288 h 611"/>
                  <a:gd name="T14" fmla="*/ 390 w 573"/>
                  <a:gd name="T15" fmla="*/ 265 h 611"/>
                  <a:gd name="T16" fmla="*/ 380 w 573"/>
                  <a:gd name="T17" fmla="*/ 250 h 611"/>
                  <a:gd name="T18" fmla="*/ 377 w 573"/>
                  <a:gd name="T19" fmla="*/ 244 h 611"/>
                  <a:gd name="T20" fmla="*/ 368 w 573"/>
                  <a:gd name="T21" fmla="*/ 231 h 611"/>
                  <a:gd name="T22" fmla="*/ 358 w 573"/>
                  <a:gd name="T23" fmla="*/ 207 h 611"/>
                  <a:gd name="T24" fmla="*/ 351 w 573"/>
                  <a:gd name="T25" fmla="*/ 192 h 611"/>
                  <a:gd name="T26" fmla="*/ 350 w 573"/>
                  <a:gd name="T27" fmla="*/ 187 h 611"/>
                  <a:gd name="T28" fmla="*/ 341 w 573"/>
                  <a:gd name="T29" fmla="*/ 162 h 611"/>
                  <a:gd name="T30" fmla="*/ 333 w 573"/>
                  <a:gd name="T31" fmla="*/ 111 h 611"/>
                  <a:gd name="T32" fmla="*/ 333 w 573"/>
                  <a:gd name="T33" fmla="*/ 62 h 611"/>
                  <a:gd name="T34" fmla="*/ 338 w 573"/>
                  <a:gd name="T35" fmla="*/ 20 h 611"/>
                  <a:gd name="T36" fmla="*/ 311 w 573"/>
                  <a:gd name="T37" fmla="*/ 8 h 611"/>
                  <a:gd name="T38" fmla="*/ 318 w 573"/>
                  <a:gd name="T39" fmla="*/ 185 h 611"/>
                  <a:gd name="T40" fmla="*/ 323 w 573"/>
                  <a:gd name="T41" fmla="*/ 201 h 611"/>
                  <a:gd name="T42" fmla="*/ 355 w 573"/>
                  <a:gd name="T43" fmla="*/ 258 h 611"/>
                  <a:gd name="T44" fmla="*/ 363 w 573"/>
                  <a:gd name="T45" fmla="*/ 268 h 611"/>
                  <a:gd name="T46" fmla="*/ 481 w 573"/>
                  <a:gd name="T47" fmla="*/ 402 h 611"/>
                  <a:gd name="T48" fmla="*/ 500 w 573"/>
                  <a:gd name="T49" fmla="*/ 388 h 611"/>
                  <a:gd name="T50" fmla="*/ 490 w 573"/>
                  <a:gd name="T51" fmla="*/ 447 h 611"/>
                  <a:gd name="T52" fmla="*/ 505 w 573"/>
                  <a:gd name="T53" fmla="*/ 525 h 611"/>
                  <a:gd name="T54" fmla="*/ 557 w 573"/>
                  <a:gd name="T55" fmla="*/ 420 h 611"/>
                  <a:gd name="T56" fmla="*/ 562 w 573"/>
                  <a:gd name="T57" fmla="*/ 386 h 611"/>
                  <a:gd name="T58" fmla="*/ 542 w 573"/>
                  <a:gd name="T59" fmla="*/ 380 h 611"/>
                  <a:gd name="T60" fmla="*/ 532 w 573"/>
                  <a:gd name="T61" fmla="*/ 374 h 611"/>
                  <a:gd name="T62" fmla="*/ 527 w 573"/>
                  <a:gd name="T63" fmla="*/ 374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611"/>
                  <a:gd name="T98" fmla="*/ 573 w 573"/>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611">
                    <a:moveTo>
                      <a:pt x="524" y="373"/>
                    </a:moveTo>
                    <a:lnTo>
                      <a:pt x="519" y="369"/>
                    </a:lnTo>
                    <a:lnTo>
                      <a:pt x="514" y="368"/>
                    </a:lnTo>
                    <a:lnTo>
                      <a:pt x="508" y="364"/>
                    </a:lnTo>
                    <a:lnTo>
                      <a:pt x="505" y="363"/>
                    </a:lnTo>
                    <a:lnTo>
                      <a:pt x="495" y="358"/>
                    </a:lnTo>
                    <a:lnTo>
                      <a:pt x="486" y="353"/>
                    </a:lnTo>
                    <a:lnTo>
                      <a:pt x="478" y="347"/>
                    </a:lnTo>
                    <a:lnTo>
                      <a:pt x="470" y="342"/>
                    </a:lnTo>
                    <a:lnTo>
                      <a:pt x="456" y="332"/>
                    </a:lnTo>
                    <a:lnTo>
                      <a:pt x="444" y="322"/>
                    </a:lnTo>
                    <a:lnTo>
                      <a:pt x="432" y="312"/>
                    </a:lnTo>
                    <a:lnTo>
                      <a:pt x="421" y="300"/>
                    </a:lnTo>
                    <a:lnTo>
                      <a:pt x="411" y="288"/>
                    </a:lnTo>
                    <a:lnTo>
                      <a:pt x="400" y="277"/>
                    </a:lnTo>
                    <a:lnTo>
                      <a:pt x="390" y="265"/>
                    </a:lnTo>
                    <a:lnTo>
                      <a:pt x="382" y="251"/>
                    </a:lnTo>
                    <a:lnTo>
                      <a:pt x="380" y="250"/>
                    </a:lnTo>
                    <a:lnTo>
                      <a:pt x="378" y="246"/>
                    </a:lnTo>
                    <a:lnTo>
                      <a:pt x="377" y="244"/>
                    </a:lnTo>
                    <a:lnTo>
                      <a:pt x="375" y="243"/>
                    </a:lnTo>
                    <a:lnTo>
                      <a:pt x="368" y="231"/>
                    </a:lnTo>
                    <a:lnTo>
                      <a:pt x="363" y="219"/>
                    </a:lnTo>
                    <a:lnTo>
                      <a:pt x="358" y="207"/>
                    </a:lnTo>
                    <a:lnTo>
                      <a:pt x="353" y="196"/>
                    </a:lnTo>
                    <a:lnTo>
                      <a:pt x="351" y="192"/>
                    </a:lnTo>
                    <a:lnTo>
                      <a:pt x="351" y="190"/>
                    </a:lnTo>
                    <a:lnTo>
                      <a:pt x="350" y="187"/>
                    </a:lnTo>
                    <a:lnTo>
                      <a:pt x="348" y="185"/>
                    </a:lnTo>
                    <a:lnTo>
                      <a:pt x="341" y="162"/>
                    </a:lnTo>
                    <a:lnTo>
                      <a:pt x="336" y="136"/>
                    </a:lnTo>
                    <a:lnTo>
                      <a:pt x="333" y="111"/>
                    </a:lnTo>
                    <a:lnTo>
                      <a:pt x="331" y="84"/>
                    </a:lnTo>
                    <a:lnTo>
                      <a:pt x="333" y="62"/>
                    </a:lnTo>
                    <a:lnTo>
                      <a:pt x="335" y="42"/>
                    </a:lnTo>
                    <a:lnTo>
                      <a:pt x="338" y="20"/>
                    </a:lnTo>
                    <a:lnTo>
                      <a:pt x="343" y="0"/>
                    </a:lnTo>
                    <a:lnTo>
                      <a:pt x="311" y="8"/>
                    </a:lnTo>
                    <a:lnTo>
                      <a:pt x="0" y="89"/>
                    </a:lnTo>
                    <a:lnTo>
                      <a:pt x="318" y="185"/>
                    </a:lnTo>
                    <a:lnTo>
                      <a:pt x="340" y="190"/>
                    </a:lnTo>
                    <a:lnTo>
                      <a:pt x="323" y="201"/>
                    </a:lnTo>
                    <a:lnTo>
                      <a:pt x="139" y="310"/>
                    </a:lnTo>
                    <a:lnTo>
                      <a:pt x="355" y="258"/>
                    </a:lnTo>
                    <a:lnTo>
                      <a:pt x="372" y="253"/>
                    </a:lnTo>
                    <a:lnTo>
                      <a:pt x="363" y="268"/>
                    </a:lnTo>
                    <a:lnTo>
                      <a:pt x="223" y="577"/>
                    </a:lnTo>
                    <a:lnTo>
                      <a:pt x="481" y="402"/>
                    </a:lnTo>
                    <a:lnTo>
                      <a:pt x="490" y="396"/>
                    </a:lnTo>
                    <a:lnTo>
                      <a:pt x="500" y="388"/>
                    </a:lnTo>
                    <a:lnTo>
                      <a:pt x="498" y="400"/>
                    </a:lnTo>
                    <a:lnTo>
                      <a:pt x="490" y="447"/>
                    </a:lnTo>
                    <a:lnTo>
                      <a:pt x="461" y="611"/>
                    </a:lnTo>
                    <a:lnTo>
                      <a:pt x="505" y="525"/>
                    </a:lnTo>
                    <a:lnTo>
                      <a:pt x="539" y="457"/>
                    </a:lnTo>
                    <a:lnTo>
                      <a:pt x="557" y="420"/>
                    </a:lnTo>
                    <a:lnTo>
                      <a:pt x="573" y="390"/>
                    </a:lnTo>
                    <a:lnTo>
                      <a:pt x="562" y="386"/>
                    </a:lnTo>
                    <a:lnTo>
                      <a:pt x="552" y="383"/>
                    </a:lnTo>
                    <a:lnTo>
                      <a:pt x="542" y="380"/>
                    </a:lnTo>
                    <a:lnTo>
                      <a:pt x="534" y="376"/>
                    </a:lnTo>
                    <a:lnTo>
                      <a:pt x="532" y="374"/>
                    </a:lnTo>
                    <a:lnTo>
                      <a:pt x="529" y="374"/>
                    </a:lnTo>
                    <a:lnTo>
                      <a:pt x="527" y="374"/>
                    </a:lnTo>
                    <a:lnTo>
                      <a:pt x="524" y="37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6" name="Freeform 125"/>
              <p:cNvSpPr>
                <a:spLocks/>
              </p:cNvSpPr>
              <p:nvPr/>
            </p:nvSpPr>
            <p:spPr bwMode="auto">
              <a:xfrm>
                <a:off x="4327" y="2553"/>
                <a:ext cx="118" cy="244"/>
              </a:xfrm>
              <a:custGeom>
                <a:avLst/>
                <a:gdLst>
                  <a:gd name="T0" fmla="*/ 68 w 118"/>
                  <a:gd name="T1" fmla="*/ 244 h 244"/>
                  <a:gd name="T2" fmla="*/ 118 w 118"/>
                  <a:gd name="T3" fmla="*/ 0 h 244"/>
                  <a:gd name="T4" fmla="*/ 0 w 118"/>
                  <a:gd name="T5" fmla="*/ 216 h 244"/>
                  <a:gd name="T6" fmla="*/ 2 w 118"/>
                  <a:gd name="T7" fmla="*/ 221 h 244"/>
                  <a:gd name="T8" fmla="*/ 10 w 118"/>
                  <a:gd name="T9" fmla="*/ 224 h 244"/>
                  <a:gd name="T10" fmla="*/ 19 w 118"/>
                  <a:gd name="T11" fmla="*/ 226 h 244"/>
                  <a:gd name="T12" fmla="*/ 27 w 118"/>
                  <a:gd name="T13" fmla="*/ 229 h 244"/>
                  <a:gd name="T14" fmla="*/ 35 w 118"/>
                  <a:gd name="T15" fmla="*/ 231 h 244"/>
                  <a:gd name="T16" fmla="*/ 44 w 118"/>
                  <a:gd name="T17" fmla="*/ 234 h 244"/>
                  <a:gd name="T18" fmla="*/ 52 w 118"/>
                  <a:gd name="T19" fmla="*/ 238 h 244"/>
                  <a:gd name="T20" fmla="*/ 59 w 118"/>
                  <a:gd name="T21" fmla="*/ 241 h 244"/>
                  <a:gd name="T22" fmla="*/ 68 w 118"/>
                  <a:gd name="T23" fmla="*/ 244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44"/>
                  <a:gd name="T38" fmla="*/ 118 w 118"/>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44">
                    <a:moveTo>
                      <a:pt x="68" y="244"/>
                    </a:moveTo>
                    <a:lnTo>
                      <a:pt x="118" y="0"/>
                    </a:lnTo>
                    <a:lnTo>
                      <a:pt x="0" y="216"/>
                    </a:lnTo>
                    <a:lnTo>
                      <a:pt x="2" y="221"/>
                    </a:lnTo>
                    <a:lnTo>
                      <a:pt x="10" y="224"/>
                    </a:lnTo>
                    <a:lnTo>
                      <a:pt x="19" y="226"/>
                    </a:lnTo>
                    <a:lnTo>
                      <a:pt x="27" y="229"/>
                    </a:lnTo>
                    <a:lnTo>
                      <a:pt x="35" y="231"/>
                    </a:lnTo>
                    <a:lnTo>
                      <a:pt x="44" y="234"/>
                    </a:lnTo>
                    <a:lnTo>
                      <a:pt x="52" y="238"/>
                    </a:lnTo>
                    <a:lnTo>
                      <a:pt x="59" y="241"/>
                    </a:lnTo>
                    <a:lnTo>
                      <a:pt x="68" y="2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7" name="Freeform 126"/>
              <p:cNvSpPr>
                <a:spLocks/>
              </p:cNvSpPr>
              <p:nvPr/>
            </p:nvSpPr>
            <p:spPr bwMode="auto">
              <a:xfrm>
                <a:off x="4008" y="2421"/>
                <a:ext cx="319" cy="387"/>
              </a:xfrm>
              <a:custGeom>
                <a:avLst/>
                <a:gdLst>
                  <a:gd name="T0" fmla="*/ 64 w 319"/>
                  <a:gd name="T1" fmla="*/ 385 h 387"/>
                  <a:gd name="T2" fmla="*/ 71 w 319"/>
                  <a:gd name="T3" fmla="*/ 381 h 387"/>
                  <a:gd name="T4" fmla="*/ 78 w 319"/>
                  <a:gd name="T5" fmla="*/ 378 h 387"/>
                  <a:gd name="T6" fmla="*/ 84 w 319"/>
                  <a:gd name="T7" fmla="*/ 373 h 387"/>
                  <a:gd name="T8" fmla="*/ 93 w 319"/>
                  <a:gd name="T9" fmla="*/ 370 h 387"/>
                  <a:gd name="T10" fmla="*/ 99 w 319"/>
                  <a:gd name="T11" fmla="*/ 366 h 387"/>
                  <a:gd name="T12" fmla="*/ 108 w 319"/>
                  <a:gd name="T13" fmla="*/ 363 h 387"/>
                  <a:gd name="T14" fmla="*/ 115 w 319"/>
                  <a:gd name="T15" fmla="*/ 361 h 387"/>
                  <a:gd name="T16" fmla="*/ 123 w 319"/>
                  <a:gd name="T17" fmla="*/ 358 h 387"/>
                  <a:gd name="T18" fmla="*/ 125 w 319"/>
                  <a:gd name="T19" fmla="*/ 358 h 387"/>
                  <a:gd name="T20" fmla="*/ 126 w 319"/>
                  <a:gd name="T21" fmla="*/ 356 h 387"/>
                  <a:gd name="T22" fmla="*/ 130 w 319"/>
                  <a:gd name="T23" fmla="*/ 356 h 387"/>
                  <a:gd name="T24" fmla="*/ 132 w 319"/>
                  <a:gd name="T25" fmla="*/ 356 h 387"/>
                  <a:gd name="T26" fmla="*/ 143 w 319"/>
                  <a:gd name="T27" fmla="*/ 353 h 387"/>
                  <a:gd name="T28" fmla="*/ 155 w 319"/>
                  <a:gd name="T29" fmla="*/ 349 h 387"/>
                  <a:gd name="T30" fmla="*/ 169 w 319"/>
                  <a:gd name="T31" fmla="*/ 348 h 387"/>
                  <a:gd name="T32" fmla="*/ 181 w 319"/>
                  <a:gd name="T33" fmla="*/ 344 h 387"/>
                  <a:gd name="T34" fmla="*/ 194 w 319"/>
                  <a:gd name="T35" fmla="*/ 343 h 387"/>
                  <a:gd name="T36" fmla="*/ 206 w 319"/>
                  <a:gd name="T37" fmla="*/ 343 h 387"/>
                  <a:gd name="T38" fmla="*/ 219 w 319"/>
                  <a:gd name="T39" fmla="*/ 341 h 387"/>
                  <a:gd name="T40" fmla="*/ 231 w 319"/>
                  <a:gd name="T41" fmla="*/ 341 h 387"/>
                  <a:gd name="T42" fmla="*/ 233 w 319"/>
                  <a:gd name="T43" fmla="*/ 341 h 387"/>
                  <a:gd name="T44" fmla="*/ 235 w 319"/>
                  <a:gd name="T45" fmla="*/ 341 h 387"/>
                  <a:gd name="T46" fmla="*/ 235 w 319"/>
                  <a:gd name="T47" fmla="*/ 341 h 387"/>
                  <a:gd name="T48" fmla="*/ 236 w 319"/>
                  <a:gd name="T49" fmla="*/ 341 h 387"/>
                  <a:gd name="T50" fmla="*/ 246 w 319"/>
                  <a:gd name="T51" fmla="*/ 341 h 387"/>
                  <a:gd name="T52" fmla="*/ 258 w 319"/>
                  <a:gd name="T53" fmla="*/ 343 h 387"/>
                  <a:gd name="T54" fmla="*/ 268 w 319"/>
                  <a:gd name="T55" fmla="*/ 344 h 387"/>
                  <a:gd name="T56" fmla="*/ 278 w 319"/>
                  <a:gd name="T57" fmla="*/ 344 h 387"/>
                  <a:gd name="T58" fmla="*/ 289 w 319"/>
                  <a:gd name="T59" fmla="*/ 346 h 387"/>
                  <a:gd name="T60" fmla="*/ 299 w 319"/>
                  <a:gd name="T61" fmla="*/ 348 h 387"/>
                  <a:gd name="T62" fmla="*/ 307 w 319"/>
                  <a:gd name="T63" fmla="*/ 349 h 387"/>
                  <a:gd name="T64" fmla="*/ 317 w 319"/>
                  <a:gd name="T65" fmla="*/ 351 h 387"/>
                  <a:gd name="T66" fmla="*/ 319 w 319"/>
                  <a:gd name="T67" fmla="*/ 348 h 387"/>
                  <a:gd name="T68" fmla="*/ 216 w 319"/>
                  <a:gd name="T69" fmla="*/ 0 h 387"/>
                  <a:gd name="T70" fmla="*/ 130 w 319"/>
                  <a:gd name="T71" fmla="*/ 331 h 387"/>
                  <a:gd name="T72" fmla="*/ 125 w 319"/>
                  <a:gd name="T73" fmla="*/ 346 h 387"/>
                  <a:gd name="T74" fmla="*/ 116 w 319"/>
                  <a:gd name="T75" fmla="*/ 333 h 387"/>
                  <a:gd name="T76" fmla="*/ 45 w 319"/>
                  <a:gd name="T77" fmla="*/ 218 h 387"/>
                  <a:gd name="T78" fmla="*/ 0 w 319"/>
                  <a:gd name="T79" fmla="*/ 143 h 387"/>
                  <a:gd name="T80" fmla="*/ 54 w 319"/>
                  <a:gd name="T81" fmla="*/ 349 h 387"/>
                  <a:gd name="T82" fmla="*/ 54 w 319"/>
                  <a:gd name="T83" fmla="*/ 351 h 387"/>
                  <a:gd name="T84" fmla="*/ 54 w 319"/>
                  <a:gd name="T85" fmla="*/ 351 h 387"/>
                  <a:gd name="T86" fmla="*/ 54 w 319"/>
                  <a:gd name="T87" fmla="*/ 351 h 387"/>
                  <a:gd name="T88" fmla="*/ 54 w 319"/>
                  <a:gd name="T89" fmla="*/ 351 h 387"/>
                  <a:gd name="T90" fmla="*/ 54 w 319"/>
                  <a:gd name="T91" fmla="*/ 351 h 387"/>
                  <a:gd name="T92" fmla="*/ 57 w 319"/>
                  <a:gd name="T93" fmla="*/ 387 h 387"/>
                  <a:gd name="T94" fmla="*/ 57 w 319"/>
                  <a:gd name="T95" fmla="*/ 387 h 387"/>
                  <a:gd name="T96" fmla="*/ 59 w 319"/>
                  <a:gd name="T97" fmla="*/ 387 h 387"/>
                  <a:gd name="T98" fmla="*/ 61 w 319"/>
                  <a:gd name="T99" fmla="*/ 385 h 387"/>
                  <a:gd name="T100" fmla="*/ 62 w 319"/>
                  <a:gd name="T101" fmla="*/ 385 h 387"/>
                  <a:gd name="T102" fmla="*/ 64 w 319"/>
                  <a:gd name="T103" fmla="*/ 385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87"/>
                  <a:gd name="T158" fmla="*/ 319 w 319"/>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87">
                    <a:moveTo>
                      <a:pt x="64" y="385"/>
                    </a:moveTo>
                    <a:lnTo>
                      <a:pt x="71" y="381"/>
                    </a:lnTo>
                    <a:lnTo>
                      <a:pt x="78" y="378"/>
                    </a:lnTo>
                    <a:lnTo>
                      <a:pt x="84" y="373"/>
                    </a:lnTo>
                    <a:lnTo>
                      <a:pt x="93" y="370"/>
                    </a:lnTo>
                    <a:lnTo>
                      <a:pt x="99" y="366"/>
                    </a:lnTo>
                    <a:lnTo>
                      <a:pt x="108" y="363"/>
                    </a:lnTo>
                    <a:lnTo>
                      <a:pt x="115" y="361"/>
                    </a:lnTo>
                    <a:lnTo>
                      <a:pt x="123" y="358"/>
                    </a:lnTo>
                    <a:lnTo>
                      <a:pt x="125" y="358"/>
                    </a:lnTo>
                    <a:lnTo>
                      <a:pt x="126" y="356"/>
                    </a:lnTo>
                    <a:lnTo>
                      <a:pt x="130" y="356"/>
                    </a:lnTo>
                    <a:lnTo>
                      <a:pt x="132" y="356"/>
                    </a:lnTo>
                    <a:lnTo>
                      <a:pt x="143" y="353"/>
                    </a:lnTo>
                    <a:lnTo>
                      <a:pt x="155" y="349"/>
                    </a:lnTo>
                    <a:lnTo>
                      <a:pt x="169" y="348"/>
                    </a:lnTo>
                    <a:lnTo>
                      <a:pt x="181" y="344"/>
                    </a:lnTo>
                    <a:lnTo>
                      <a:pt x="194" y="343"/>
                    </a:lnTo>
                    <a:lnTo>
                      <a:pt x="206" y="343"/>
                    </a:lnTo>
                    <a:lnTo>
                      <a:pt x="219" y="341"/>
                    </a:lnTo>
                    <a:lnTo>
                      <a:pt x="231" y="341"/>
                    </a:lnTo>
                    <a:lnTo>
                      <a:pt x="233" y="341"/>
                    </a:lnTo>
                    <a:lnTo>
                      <a:pt x="235" y="341"/>
                    </a:lnTo>
                    <a:lnTo>
                      <a:pt x="236" y="341"/>
                    </a:lnTo>
                    <a:lnTo>
                      <a:pt x="246" y="341"/>
                    </a:lnTo>
                    <a:lnTo>
                      <a:pt x="258" y="343"/>
                    </a:lnTo>
                    <a:lnTo>
                      <a:pt x="268" y="344"/>
                    </a:lnTo>
                    <a:lnTo>
                      <a:pt x="278" y="344"/>
                    </a:lnTo>
                    <a:lnTo>
                      <a:pt x="289" y="346"/>
                    </a:lnTo>
                    <a:lnTo>
                      <a:pt x="299" y="348"/>
                    </a:lnTo>
                    <a:lnTo>
                      <a:pt x="307" y="349"/>
                    </a:lnTo>
                    <a:lnTo>
                      <a:pt x="317" y="351"/>
                    </a:lnTo>
                    <a:lnTo>
                      <a:pt x="319" y="348"/>
                    </a:lnTo>
                    <a:lnTo>
                      <a:pt x="216" y="0"/>
                    </a:lnTo>
                    <a:lnTo>
                      <a:pt x="130" y="331"/>
                    </a:lnTo>
                    <a:lnTo>
                      <a:pt x="125" y="346"/>
                    </a:lnTo>
                    <a:lnTo>
                      <a:pt x="116" y="333"/>
                    </a:lnTo>
                    <a:lnTo>
                      <a:pt x="45" y="218"/>
                    </a:lnTo>
                    <a:lnTo>
                      <a:pt x="0" y="143"/>
                    </a:lnTo>
                    <a:lnTo>
                      <a:pt x="54" y="349"/>
                    </a:lnTo>
                    <a:lnTo>
                      <a:pt x="54" y="351"/>
                    </a:lnTo>
                    <a:lnTo>
                      <a:pt x="57" y="387"/>
                    </a:lnTo>
                    <a:lnTo>
                      <a:pt x="59" y="387"/>
                    </a:lnTo>
                    <a:lnTo>
                      <a:pt x="61" y="385"/>
                    </a:lnTo>
                    <a:lnTo>
                      <a:pt x="62" y="385"/>
                    </a:lnTo>
                    <a:lnTo>
                      <a:pt x="64" y="38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8" name="Freeform 127"/>
              <p:cNvSpPr>
                <a:spLocks/>
              </p:cNvSpPr>
              <p:nvPr/>
            </p:nvSpPr>
            <p:spPr bwMode="auto">
              <a:xfrm>
                <a:off x="3697" y="2629"/>
                <a:ext cx="368" cy="364"/>
              </a:xfrm>
              <a:custGeom>
                <a:avLst/>
                <a:gdLst>
                  <a:gd name="T0" fmla="*/ 0 w 368"/>
                  <a:gd name="T1" fmla="*/ 253 h 364"/>
                  <a:gd name="T2" fmla="*/ 188 w 368"/>
                  <a:gd name="T3" fmla="*/ 347 h 364"/>
                  <a:gd name="T4" fmla="*/ 220 w 368"/>
                  <a:gd name="T5" fmla="*/ 364 h 364"/>
                  <a:gd name="T6" fmla="*/ 223 w 368"/>
                  <a:gd name="T7" fmla="*/ 354 h 364"/>
                  <a:gd name="T8" fmla="*/ 226 w 368"/>
                  <a:gd name="T9" fmla="*/ 344 h 364"/>
                  <a:gd name="T10" fmla="*/ 230 w 368"/>
                  <a:gd name="T11" fmla="*/ 336 h 364"/>
                  <a:gd name="T12" fmla="*/ 233 w 368"/>
                  <a:gd name="T13" fmla="*/ 325 h 364"/>
                  <a:gd name="T14" fmla="*/ 237 w 368"/>
                  <a:gd name="T15" fmla="*/ 319 h 364"/>
                  <a:gd name="T16" fmla="*/ 242 w 368"/>
                  <a:gd name="T17" fmla="*/ 310 h 364"/>
                  <a:gd name="T18" fmla="*/ 245 w 368"/>
                  <a:gd name="T19" fmla="*/ 303 h 364"/>
                  <a:gd name="T20" fmla="*/ 250 w 368"/>
                  <a:gd name="T21" fmla="*/ 297 h 364"/>
                  <a:gd name="T22" fmla="*/ 253 w 368"/>
                  <a:gd name="T23" fmla="*/ 292 h 364"/>
                  <a:gd name="T24" fmla="*/ 255 w 368"/>
                  <a:gd name="T25" fmla="*/ 287 h 364"/>
                  <a:gd name="T26" fmla="*/ 258 w 368"/>
                  <a:gd name="T27" fmla="*/ 282 h 364"/>
                  <a:gd name="T28" fmla="*/ 262 w 368"/>
                  <a:gd name="T29" fmla="*/ 278 h 364"/>
                  <a:gd name="T30" fmla="*/ 272 w 368"/>
                  <a:gd name="T31" fmla="*/ 263 h 364"/>
                  <a:gd name="T32" fmla="*/ 284 w 368"/>
                  <a:gd name="T33" fmla="*/ 249 h 364"/>
                  <a:gd name="T34" fmla="*/ 296 w 368"/>
                  <a:gd name="T35" fmla="*/ 236 h 364"/>
                  <a:gd name="T36" fmla="*/ 309 w 368"/>
                  <a:gd name="T37" fmla="*/ 222 h 364"/>
                  <a:gd name="T38" fmla="*/ 323 w 368"/>
                  <a:gd name="T39" fmla="*/ 211 h 364"/>
                  <a:gd name="T40" fmla="*/ 338 w 368"/>
                  <a:gd name="T41" fmla="*/ 200 h 364"/>
                  <a:gd name="T42" fmla="*/ 353 w 368"/>
                  <a:gd name="T43" fmla="*/ 190 h 364"/>
                  <a:gd name="T44" fmla="*/ 368 w 368"/>
                  <a:gd name="T45" fmla="*/ 180 h 364"/>
                  <a:gd name="T46" fmla="*/ 368 w 368"/>
                  <a:gd name="T47" fmla="*/ 179 h 364"/>
                  <a:gd name="T48" fmla="*/ 329 w 368"/>
                  <a:gd name="T49" fmla="*/ 158 h 364"/>
                  <a:gd name="T50" fmla="*/ 226 w 368"/>
                  <a:gd name="T51" fmla="*/ 101 h 364"/>
                  <a:gd name="T52" fmla="*/ 49 w 368"/>
                  <a:gd name="T53" fmla="*/ 0 h 364"/>
                  <a:gd name="T54" fmla="*/ 204 w 368"/>
                  <a:gd name="T55" fmla="*/ 275 h 364"/>
                  <a:gd name="T56" fmla="*/ 213 w 368"/>
                  <a:gd name="T57" fmla="*/ 290 h 364"/>
                  <a:gd name="T58" fmla="*/ 198 w 368"/>
                  <a:gd name="T59" fmla="*/ 287 h 364"/>
                  <a:gd name="T60" fmla="*/ 0 w 368"/>
                  <a:gd name="T61" fmla="*/ 253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364"/>
                  <a:gd name="T95" fmla="*/ 368 w 368"/>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364">
                    <a:moveTo>
                      <a:pt x="0" y="253"/>
                    </a:moveTo>
                    <a:lnTo>
                      <a:pt x="188" y="347"/>
                    </a:lnTo>
                    <a:lnTo>
                      <a:pt x="220" y="364"/>
                    </a:lnTo>
                    <a:lnTo>
                      <a:pt x="223" y="354"/>
                    </a:lnTo>
                    <a:lnTo>
                      <a:pt x="226" y="344"/>
                    </a:lnTo>
                    <a:lnTo>
                      <a:pt x="230" y="336"/>
                    </a:lnTo>
                    <a:lnTo>
                      <a:pt x="233" y="325"/>
                    </a:lnTo>
                    <a:lnTo>
                      <a:pt x="237" y="319"/>
                    </a:lnTo>
                    <a:lnTo>
                      <a:pt x="242" y="310"/>
                    </a:lnTo>
                    <a:lnTo>
                      <a:pt x="245" y="303"/>
                    </a:lnTo>
                    <a:lnTo>
                      <a:pt x="250" y="297"/>
                    </a:lnTo>
                    <a:lnTo>
                      <a:pt x="253" y="292"/>
                    </a:lnTo>
                    <a:lnTo>
                      <a:pt x="255" y="287"/>
                    </a:lnTo>
                    <a:lnTo>
                      <a:pt x="258" y="282"/>
                    </a:lnTo>
                    <a:lnTo>
                      <a:pt x="262" y="278"/>
                    </a:lnTo>
                    <a:lnTo>
                      <a:pt x="272" y="263"/>
                    </a:lnTo>
                    <a:lnTo>
                      <a:pt x="284" y="249"/>
                    </a:lnTo>
                    <a:lnTo>
                      <a:pt x="296" y="236"/>
                    </a:lnTo>
                    <a:lnTo>
                      <a:pt x="309" y="222"/>
                    </a:lnTo>
                    <a:lnTo>
                      <a:pt x="323" y="211"/>
                    </a:lnTo>
                    <a:lnTo>
                      <a:pt x="338" y="200"/>
                    </a:lnTo>
                    <a:lnTo>
                      <a:pt x="353" y="190"/>
                    </a:lnTo>
                    <a:lnTo>
                      <a:pt x="368" y="180"/>
                    </a:lnTo>
                    <a:lnTo>
                      <a:pt x="368" y="179"/>
                    </a:lnTo>
                    <a:lnTo>
                      <a:pt x="329" y="158"/>
                    </a:lnTo>
                    <a:lnTo>
                      <a:pt x="226" y="101"/>
                    </a:lnTo>
                    <a:lnTo>
                      <a:pt x="49" y="0"/>
                    </a:lnTo>
                    <a:lnTo>
                      <a:pt x="204" y="275"/>
                    </a:lnTo>
                    <a:lnTo>
                      <a:pt x="213" y="290"/>
                    </a:lnTo>
                    <a:lnTo>
                      <a:pt x="198" y="287"/>
                    </a:lnTo>
                    <a:lnTo>
                      <a:pt x="0" y="25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59" name="Freeform 128"/>
              <p:cNvSpPr>
                <a:spLocks/>
              </p:cNvSpPr>
              <p:nvPr/>
            </p:nvSpPr>
            <p:spPr bwMode="auto">
              <a:xfrm>
                <a:off x="4557" y="2995"/>
                <a:ext cx="354" cy="194"/>
              </a:xfrm>
              <a:custGeom>
                <a:avLst/>
                <a:gdLst>
                  <a:gd name="T0" fmla="*/ 6 w 354"/>
                  <a:gd name="T1" fmla="*/ 0 h 194"/>
                  <a:gd name="T2" fmla="*/ 6 w 354"/>
                  <a:gd name="T3" fmla="*/ 0 h 194"/>
                  <a:gd name="T4" fmla="*/ 11 w 354"/>
                  <a:gd name="T5" fmla="*/ 20 h 194"/>
                  <a:gd name="T6" fmla="*/ 16 w 354"/>
                  <a:gd name="T7" fmla="*/ 42 h 194"/>
                  <a:gd name="T8" fmla="*/ 18 w 354"/>
                  <a:gd name="T9" fmla="*/ 64 h 194"/>
                  <a:gd name="T10" fmla="*/ 20 w 354"/>
                  <a:gd name="T11" fmla="*/ 86 h 194"/>
                  <a:gd name="T12" fmla="*/ 18 w 354"/>
                  <a:gd name="T13" fmla="*/ 113 h 194"/>
                  <a:gd name="T14" fmla="*/ 15 w 354"/>
                  <a:gd name="T15" fmla="*/ 140 h 194"/>
                  <a:gd name="T16" fmla="*/ 8 w 354"/>
                  <a:gd name="T17" fmla="*/ 167 h 194"/>
                  <a:gd name="T18" fmla="*/ 0 w 354"/>
                  <a:gd name="T19" fmla="*/ 192 h 194"/>
                  <a:gd name="T20" fmla="*/ 1 w 354"/>
                  <a:gd name="T21" fmla="*/ 194 h 194"/>
                  <a:gd name="T22" fmla="*/ 354 w 354"/>
                  <a:gd name="T23" fmla="*/ 89 h 194"/>
                  <a:gd name="T24" fmla="*/ 6 w 354"/>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194"/>
                  <a:gd name="T41" fmla="*/ 354 w 354"/>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194">
                    <a:moveTo>
                      <a:pt x="6" y="0"/>
                    </a:moveTo>
                    <a:lnTo>
                      <a:pt x="6" y="0"/>
                    </a:lnTo>
                    <a:lnTo>
                      <a:pt x="11" y="20"/>
                    </a:lnTo>
                    <a:lnTo>
                      <a:pt x="16" y="42"/>
                    </a:lnTo>
                    <a:lnTo>
                      <a:pt x="18" y="64"/>
                    </a:lnTo>
                    <a:lnTo>
                      <a:pt x="20" y="86"/>
                    </a:lnTo>
                    <a:lnTo>
                      <a:pt x="18" y="113"/>
                    </a:lnTo>
                    <a:lnTo>
                      <a:pt x="15" y="140"/>
                    </a:lnTo>
                    <a:lnTo>
                      <a:pt x="8" y="167"/>
                    </a:lnTo>
                    <a:lnTo>
                      <a:pt x="0" y="192"/>
                    </a:lnTo>
                    <a:lnTo>
                      <a:pt x="1" y="194"/>
                    </a:lnTo>
                    <a:lnTo>
                      <a:pt x="354" y="89"/>
                    </a:lnTo>
                    <a:lnTo>
                      <a:pt x="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0" name="Freeform 129"/>
              <p:cNvSpPr>
                <a:spLocks/>
              </p:cNvSpPr>
              <p:nvPr/>
            </p:nvSpPr>
            <p:spPr bwMode="auto">
              <a:xfrm>
                <a:off x="4406" y="2612"/>
                <a:ext cx="375" cy="383"/>
              </a:xfrm>
              <a:custGeom>
                <a:avLst/>
                <a:gdLst>
                  <a:gd name="T0" fmla="*/ 151 w 375"/>
                  <a:gd name="T1" fmla="*/ 309 h 383"/>
                  <a:gd name="T2" fmla="*/ 306 w 375"/>
                  <a:gd name="T3" fmla="*/ 0 h 383"/>
                  <a:gd name="T4" fmla="*/ 144 w 375"/>
                  <a:gd name="T5" fmla="*/ 101 h 383"/>
                  <a:gd name="T6" fmla="*/ 0 w 375"/>
                  <a:gd name="T7" fmla="*/ 192 h 383"/>
                  <a:gd name="T8" fmla="*/ 17 w 375"/>
                  <a:gd name="T9" fmla="*/ 202 h 383"/>
                  <a:gd name="T10" fmla="*/ 34 w 375"/>
                  <a:gd name="T11" fmla="*/ 212 h 383"/>
                  <a:gd name="T12" fmla="*/ 49 w 375"/>
                  <a:gd name="T13" fmla="*/ 224 h 383"/>
                  <a:gd name="T14" fmla="*/ 64 w 375"/>
                  <a:gd name="T15" fmla="*/ 238 h 383"/>
                  <a:gd name="T16" fmla="*/ 78 w 375"/>
                  <a:gd name="T17" fmla="*/ 251 h 383"/>
                  <a:gd name="T18" fmla="*/ 92 w 375"/>
                  <a:gd name="T19" fmla="*/ 265 h 383"/>
                  <a:gd name="T20" fmla="*/ 105 w 375"/>
                  <a:gd name="T21" fmla="*/ 280 h 383"/>
                  <a:gd name="T22" fmla="*/ 117 w 375"/>
                  <a:gd name="T23" fmla="*/ 295 h 383"/>
                  <a:gd name="T24" fmla="*/ 120 w 375"/>
                  <a:gd name="T25" fmla="*/ 300 h 383"/>
                  <a:gd name="T26" fmla="*/ 122 w 375"/>
                  <a:gd name="T27" fmla="*/ 305 h 383"/>
                  <a:gd name="T28" fmla="*/ 125 w 375"/>
                  <a:gd name="T29" fmla="*/ 310 h 383"/>
                  <a:gd name="T30" fmla="*/ 129 w 375"/>
                  <a:gd name="T31" fmla="*/ 314 h 383"/>
                  <a:gd name="T32" fmla="*/ 130 w 375"/>
                  <a:gd name="T33" fmla="*/ 317 h 383"/>
                  <a:gd name="T34" fmla="*/ 132 w 375"/>
                  <a:gd name="T35" fmla="*/ 320 h 383"/>
                  <a:gd name="T36" fmla="*/ 134 w 375"/>
                  <a:gd name="T37" fmla="*/ 326 h 383"/>
                  <a:gd name="T38" fmla="*/ 135 w 375"/>
                  <a:gd name="T39" fmla="*/ 329 h 383"/>
                  <a:gd name="T40" fmla="*/ 142 w 375"/>
                  <a:gd name="T41" fmla="*/ 342 h 383"/>
                  <a:gd name="T42" fmla="*/ 149 w 375"/>
                  <a:gd name="T43" fmla="*/ 354 h 383"/>
                  <a:gd name="T44" fmla="*/ 154 w 375"/>
                  <a:gd name="T45" fmla="*/ 368 h 383"/>
                  <a:gd name="T46" fmla="*/ 157 w 375"/>
                  <a:gd name="T47" fmla="*/ 381 h 383"/>
                  <a:gd name="T48" fmla="*/ 157 w 375"/>
                  <a:gd name="T49" fmla="*/ 383 h 383"/>
                  <a:gd name="T50" fmla="*/ 375 w 375"/>
                  <a:gd name="T51" fmla="*/ 258 h 383"/>
                  <a:gd name="T52" fmla="*/ 151 w 375"/>
                  <a:gd name="T53" fmla="*/ 309 h 3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5"/>
                  <a:gd name="T82" fmla="*/ 0 h 383"/>
                  <a:gd name="T83" fmla="*/ 375 w 375"/>
                  <a:gd name="T84" fmla="*/ 383 h 3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5" h="383">
                    <a:moveTo>
                      <a:pt x="151" y="309"/>
                    </a:moveTo>
                    <a:lnTo>
                      <a:pt x="306" y="0"/>
                    </a:lnTo>
                    <a:lnTo>
                      <a:pt x="144" y="101"/>
                    </a:lnTo>
                    <a:lnTo>
                      <a:pt x="0" y="192"/>
                    </a:lnTo>
                    <a:lnTo>
                      <a:pt x="17" y="202"/>
                    </a:lnTo>
                    <a:lnTo>
                      <a:pt x="34" y="212"/>
                    </a:lnTo>
                    <a:lnTo>
                      <a:pt x="49" y="224"/>
                    </a:lnTo>
                    <a:lnTo>
                      <a:pt x="64" y="238"/>
                    </a:lnTo>
                    <a:lnTo>
                      <a:pt x="78" y="251"/>
                    </a:lnTo>
                    <a:lnTo>
                      <a:pt x="92" y="265"/>
                    </a:lnTo>
                    <a:lnTo>
                      <a:pt x="105" y="280"/>
                    </a:lnTo>
                    <a:lnTo>
                      <a:pt x="117" y="295"/>
                    </a:lnTo>
                    <a:lnTo>
                      <a:pt x="120" y="300"/>
                    </a:lnTo>
                    <a:lnTo>
                      <a:pt x="122" y="305"/>
                    </a:lnTo>
                    <a:lnTo>
                      <a:pt x="125" y="310"/>
                    </a:lnTo>
                    <a:lnTo>
                      <a:pt x="129" y="314"/>
                    </a:lnTo>
                    <a:lnTo>
                      <a:pt x="130" y="317"/>
                    </a:lnTo>
                    <a:lnTo>
                      <a:pt x="132" y="320"/>
                    </a:lnTo>
                    <a:lnTo>
                      <a:pt x="134" y="326"/>
                    </a:lnTo>
                    <a:lnTo>
                      <a:pt x="135" y="329"/>
                    </a:lnTo>
                    <a:lnTo>
                      <a:pt x="142" y="342"/>
                    </a:lnTo>
                    <a:lnTo>
                      <a:pt x="149" y="354"/>
                    </a:lnTo>
                    <a:lnTo>
                      <a:pt x="154" y="368"/>
                    </a:lnTo>
                    <a:lnTo>
                      <a:pt x="157" y="381"/>
                    </a:lnTo>
                    <a:lnTo>
                      <a:pt x="157" y="383"/>
                    </a:lnTo>
                    <a:lnTo>
                      <a:pt x="375" y="258"/>
                    </a:lnTo>
                    <a:lnTo>
                      <a:pt x="151"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1" name="Freeform 130"/>
              <p:cNvSpPr>
                <a:spLocks/>
              </p:cNvSpPr>
              <p:nvPr/>
            </p:nvSpPr>
            <p:spPr bwMode="auto">
              <a:xfrm>
                <a:off x="4148" y="3189"/>
                <a:ext cx="613" cy="552"/>
              </a:xfrm>
              <a:custGeom>
                <a:avLst/>
                <a:gdLst>
                  <a:gd name="T0" fmla="*/ 409 w 613"/>
                  <a:gd name="T1" fmla="*/ 2 h 552"/>
                  <a:gd name="T2" fmla="*/ 397 w 613"/>
                  <a:gd name="T3" fmla="*/ 27 h 552"/>
                  <a:gd name="T4" fmla="*/ 383 w 613"/>
                  <a:gd name="T5" fmla="*/ 51 h 552"/>
                  <a:gd name="T6" fmla="*/ 380 w 613"/>
                  <a:gd name="T7" fmla="*/ 58 h 552"/>
                  <a:gd name="T8" fmla="*/ 375 w 613"/>
                  <a:gd name="T9" fmla="*/ 64 h 552"/>
                  <a:gd name="T10" fmla="*/ 361 w 613"/>
                  <a:gd name="T11" fmla="*/ 83 h 552"/>
                  <a:gd name="T12" fmla="*/ 348 w 613"/>
                  <a:gd name="T13" fmla="*/ 100 h 552"/>
                  <a:gd name="T14" fmla="*/ 331 w 613"/>
                  <a:gd name="T15" fmla="*/ 117 h 552"/>
                  <a:gd name="T16" fmla="*/ 314 w 613"/>
                  <a:gd name="T17" fmla="*/ 132 h 552"/>
                  <a:gd name="T18" fmla="*/ 299 w 613"/>
                  <a:gd name="T19" fmla="*/ 144 h 552"/>
                  <a:gd name="T20" fmla="*/ 284 w 613"/>
                  <a:gd name="T21" fmla="*/ 154 h 552"/>
                  <a:gd name="T22" fmla="*/ 268 w 613"/>
                  <a:gd name="T23" fmla="*/ 164 h 552"/>
                  <a:gd name="T24" fmla="*/ 252 w 613"/>
                  <a:gd name="T25" fmla="*/ 172 h 552"/>
                  <a:gd name="T26" fmla="*/ 243 w 613"/>
                  <a:gd name="T27" fmla="*/ 177 h 552"/>
                  <a:gd name="T28" fmla="*/ 235 w 613"/>
                  <a:gd name="T29" fmla="*/ 181 h 552"/>
                  <a:gd name="T30" fmla="*/ 218 w 613"/>
                  <a:gd name="T31" fmla="*/ 188 h 552"/>
                  <a:gd name="T32" fmla="*/ 199 w 613"/>
                  <a:gd name="T33" fmla="*/ 194 h 552"/>
                  <a:gd name="T34" fmla="*/ 191 w 613"/>
                  <a:gd name="T35" fmla="*/ 196 h 552"/>
                  <a:gd name="T36" fmla="*/ 182 w 613"/>
                  <a:gd name="T37" fmla="*/ 199 h 552"/>
                  <a:gd name="T38" fmla="*/ 162 w 613"/>
                  <a:gd name="T39" fmla="*/ 204 h 552"/>
                  <a:gd name="T40" fmla="*/ 142 w 613"/>
                  <a:gd name="T41" fmla="*/ 208 h 552"/>
                  <a:gd name="T42" fmla="*/ 122 w 613"/>
                  <a:gd name="T43" fmla="*/ 210 h 552"/>
                  <a:gd name="T44" fmla="*/ 101 w 613"/>
                  <a:gd name="T45" fmla="*/ 211 h 552"/>
                  <a:gd name="T46" fmla="*/ 96 w 613"/>
                  <a:gd name="T47" fmla="*/ 211 h 552"/>
                  <a:gd name="T48" fmla="*/ 91 w 613"/>
                  <a:gd name="T49" fmla="*/ 211 h 552"/>
                  <a:gd name="T50" fmla="*/ 68 w 613"/>
                  <a:gd name="T51" fmla="*/ 210 h 552"/>
                  <a:gd name="T52" fmla="*/ 46 w 613"/>
                  <a:gd name="T53" fmla="*/ 208 h 552"/>
                  <a:gd name="T54" fmla="*/ 22 w 613"/>
                  <a:gd name="T55" fmla="*/ 204 h 552"/>
                  <a:gd name="T56" fmla="*/ 0 w 613"/>
                  <a:gd name="T57" fmla="*/ 199 h 552"/>
                  <a:gd name="T58" fmla="*/ 106 w 613"/>
                  <a:gd name="T59" fmla="*/ 552 h 552"/>
                  <a:gd name="T60" fmla="*/ 280 w 613"/>
                  <a:gd name="T61" fmla="*/ 365 h 552"/>
                  <a:gd name="T62" fmla="*/ 287 w 613"/>
                  <a:gd name="T63" fmla="*/ 318 h 552"/>
                  <a:gd name="T64" fmla="*/ 301 w 613"/>
                  <a:gd name="T65" fmla="*/ 228 h 552"/>
                  <a:gd name="T66" fmla="*/ 392 w 613"/>
                  <a:gd name="T67" fmla="*/ 69 h 552"/>
                  <a:gd name="T68" fmla="*/ 410 w 613"/>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3"/>
                  <a:gd name="T106" fmla="*/ 0 h 552"/>
                  <a:gd name="T107" fmla="*/ 613 w 613"/>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3" h="552">
                    <a:moveTo>
                      <a:pt x="410" y="0"/>
                    </a:moveTo>
                    <a:lnTo>
                      <a:pt x="409" y="2"/>
                    </a:lnTo>
                    <a:lnTo>
                      <a:pt x="404" y="14"/>
                    </a:lnTo>
                    <a:lnTo>
                      <a:pt x="397" y="27"/>
                    </a:lnTo>
                    <a:lnTo>
                      <a:pt x="390" y="39"/>
                    </a:lnTo>
                    <a:lnTo>
                      <a:pt x="383" y="51"/>
                    </a:lnTo>
                    <a:lnTo>
                      <a:pt x="382" y="54"/>
                    </a:lnTo>
                    <a:lnTo>
                      <a:pt x="380" y="58"/>
                    </a:lnTo>
                    <a:lnTo>
                      <a:pt x="377" y="61"/>
                    </a:lnTo>
                    <a:lnTo>
                      <a:pt x="375" y="64"/>
                    </a:lnTo>
                    <a:lnTo>
                      <a:pt x="368" y="74"/>
                    </a:lnTo>
                    <a:lnTo>
                      <a:pt x="361" y="83"/>
                    </a:lnTo>
                    <a:lnTo>
                      <a:pt x="355" y="91"/>
                    </a:lnTo>
                    <a:lnTo>
                      <a:pt x="348" y="100"/>
                    </a:lnTo>
                    <a:lnTo>
                      <a:pt x="339" y="108"/>
                    </a:lnTo>
                    <a:lnTo>
                      <a:pt x="331" y="117"/>
                    </a:lnTo>
                    <a:lnTo>
                      <a:pt x="322" y="123"/>
                    </a:lnTo>
                    <a:lnTo>
                      <a:pt x="314" y="132"/>
                    </a:lnTo>
                    <a:lnTo>
                      <a:pt x="307" y="137"/>
                    </a:lnTo>
                    <a:lnTo>
                      <a:pt x="299" y="144"/>
                    </a:lnTo>
                    <a:lnTo>
                      <a:pt x="292" y="149"/>
                    </a:lnTo>
                    <a:lnTo>
                      <a:pt x="284" y="154"/>
                    </a:lnTo>
                    <a:lnTo>
                      <a:pt x="277" y="159"/>
                    </a:lnTo>
                    <a:lnTo>
                      <a:pt x="268" y="164"/>
                    </a:lnTo>
                    <a:lnTo>
                      <a:pt x="260" y="169"/>
                    </a:lnTo>
                    <a:lnTo>
                      <a:pt x="252" y="172"/>
                    </a:lnTo>
                    <a:lnTo>
                      <a:pt x="248" y="174"/>
                    </a:lnTo>
                    <a:lnTo>
                      <a:pt x="243" y="177"/>
                    </a:lnTo>
                    <a:lnTo>
                      <a:pt x="238" y="179"/>
                    </a:lnTo>
                    <a:lnTo>
                      <a:pt x="235" y="181"/>
                    </a:lnTo>
                    <a:lnTo>
                      <a:pt x="226" y="184"/>
                    </a:lnTo>
                    <a:lnTo>
                      <a:pt x="218" y="188"/>
                    </a:lnTo>
                    <a:lnTo>
                      <a:pt x="208" y="191"/>
                    </a:lnTo>
                    <a:lnTo>
                      <a:pt x="199" y="194"/>
                    </a:lnTo>
                    <a:lnTo>
                      <a:pt x="194" y="196"/>
                    </a:lnTo>
                    <a:lnTo>
                      <a:pt x="191" y="196"/>
                    </a:lnTo>
                    <a:lnTo>
                      <a:pt x="186" y="198"/>
                    </a:lnTo>
                    <a:lnTo>
                      <a:pt x="182" y="199"/>
                    </a:lnTo>
                    <a:lnTo>
                      <a:pt x="172" y="201"/>
                    </a:lnTo>
                    <a:lnTo>
                      <a:pt x="162" y="204"/>
                    </a:lnTo>
                    <a:lnTo>
                      <a:pt x="152" y="206"/>
                    </a:lnTo>
                    <a:lnTo>
                      <a:pt x="142" y="208"/>
                    </a:lnTo>
                    <a:lnTo>
                      <a:pt x="132" y="208"/>
                    </a:lnTo>
                    <a:lnTo>
                      <a:pt x="122" y="210"/>
                    </a:lnTo>
                    <a:lnTo>
                      <a:pt x="111" y="211"/>
                    </a:lnTo>
                    <a:lnTo>
                      <a:pt x="101" y="211"/>
                    </a:lnTo>
                    <a:lnTo>
                      <a:pt x="100" y="211"/>
                    </a:lnTo>
                    <a:lnTo>
                      <a:pt x="96" y="211"/>
                    </a:lnTo>
                    <a:lnTo>
                      <a:pt x="95" y="211"/>
                    </a:lnTo>
                    <a:lnTo>
                      <a:pt x="91" y="211"/>
                    </a:lnTo>
                    <a:lnTo>
                      <a:pt x="79" y="211"/>
                    </a:lnTo>
                    <a:lnTo>
                      <a:pt x="68" y="210"/>
                    </a:lnTo>
                    <a:lnTo>
                      <a:pt x="56" y="210"/>
                    </a:lnTo>
                    <a:lnTo>
                      <a:pt x="46" y="208"/>
                    </a:lnTo>
                    <a:lnTo>
                      <a:pt x="34" y="206"/>
                    </a:lnTo>
                    <a:lnTo>
                      <a:pt x="22" y="204"/>
                    </a:lnTo>
                    <a:lnTo>
                      <a:pt x="10" y="201"/>
                    </a:lnTo>
                    <a:lnTo>
                      <a:pt x="0" y="199"/>
                    </a:lnTo>
                    <a:lnTo>
                      <a:pt x="10" y="233"/>
                    </a:lnTo>
                    <a:lnTo>
                      <a:pt x="106" y="552"/>
                    </a:lnTo>
                    <a:lnTo>
                      <a:pt x="192" y="218"/>
                    </a:lnTo>
                    <a:lnTo>
                      <a:pt x="280" y="365"/>
                    </a:lnTo>
                    <a:lnTo>
                      <a:pt x="311" y="416"/>
                    </a:lnTo>
                    <a:lnTo>
                      <a:pt x="287" y="318"/>
                    </a:lnTo>
                    <a:lnTo>
                      <a:pt x="257" y="198"/>
                    </a:lnTo>
                    <a:lnTo>
                      <a:pt x="301" y="228"/>
                    </a:lnTo>
                    <a:lnTo>
                      <a:pt x="527" y="394"/>
                    </a:lnTo>
                    <a:lnTo>
                      <a:pt x="392" y="69"/>
                    </a:lnTo>
                    <a:lnTo>
                      <a:pt x="613" y="145"/>
                    </a:lnTo>
                    <a:lnTo>
                      <a:pt x="41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2" name="Freeform 131"/>
              <p:cNvSpPr>
                <a:spLocks/>
              </p:cNvSpPr>
              <p:nvPr/>
            </p:nvSpPr>
            <p:spPr bwMode="auto">
              <a:xfrm>
                <a:off x="3903" y="2762"/>
                <a:ext cx="674" cy="638"/>
              </a:xfrm>
              <a:custGeom>
                <a:avLst/>
                <a:gdLst>
                  <a:gd name="T0" fmla="*/ 665 w 674"/>
                  <a:gd name="T1" fmla="*/ 253 h 638"/>
                  <a:gd name="T2" fmla="*/ 657 w 674"/>
                  <a:gd name="T3" fmla="*/ 218 h 638"/>
                  <a:gd name="T4" fmla="*/ 637 w 674"/>
                  <a:gd name="T5" fmla="*/ 176 h 638"/>
                  <a:gd name="T6" fmla="*/ 628 w 674"/>
                  <a:gd name="T7" fmla="*/ 160 h 638"/>
                  <a:gd name="T8" fmla="*/ 608 w 674"/>
                  <a:gd name="T9" fmla="*/ 130 h 638"/>
                  <a:gd name="T10" fmla="*/ 552 w 674"/>
                  <a:gd name="T11" fmla="*/ 74 h 638"/>
                  <a:gd name="T12" fmla="*/ 500 w 674"/>
                  <a:gd name="T13" fmla="*/ 40 h 638"/>
                  <a:gd name="T14" fmla="*/ 483 w 674"/>
                  <a:gd name="T15" fmla="*/ 32 h 638"/>
                  <a:gd name="T16" fmla="*/ 451 w 674"/>
                  <a:gd name="T17" fmla="*/ 20 h 638"/>
                  <a:gd name="T18" fmla="*/ 424 w 674"/>
                  <a:gd name="T19" fmla="*/ 7 h 638"/>
                  <a:gd name="T20" fmla="*/ 394 w 674"/>
                  <a:gd name="T21" fmla="*/ 5 h 638"/>
                  <a:gd name="T22" fmla="*/ 351 w 674"/>
                  <a:gd name="T23" fmla="*/ 0 h 638"/>
                  <a:gd name="T24" fmla="*/ 338 w 674"/>
                  <a:gd name="T25" fmla="*/ 0 h 638"/>
                  <a:gd name="T26" fmla="*/ 299 w 674"/>
                  <a:gd name="T27" fmla="*/ 2 h 638"/>
                  <a:gd name="T28" fmla="*/ 248 w 674"/>
                  <a:gd name="T29" fmla="*/ 12 h 638"/>
                  <a:gd name="T30" fmla="*/ 230 w 674"/>
                  <a:gd name="T31" fmla="*/ 17 h 638"/>
                  <a:gd name="T32" fmla="*/ 204 w 674"/>
                  <a:gd name="T33" fmla="*/ 25 h 638"/>
                  <a:gd name="T34" fmla="*/ 176 w 674"/>
                  <a:gd name="T35" fmla="*/ 40 h 638"/>
                  <a:gd name="T36" fmla="*/ 164 w 674"/>
                  <a:gd name="T37" fmla="*/ 46 h 638"/>
                  <a:gd name="T38" fmla="*/ 147 w 674"/>
                  <a:gd name="T39" fmla="*/ 57 h 638"/>
                  <a:gd name="T40" fmla="*/ 90 w 674"/>
                  <a:gd name="T41" fmla="*/ 103 h 638"/>
                  <a:gd name="T42" fmla="*/ 52 w 674"/>
                  <a:gd name="T43" fmla="*/ 149 h 638"/>
                  <a:gd name="T44" fmla="*/ 39 w 674"/>
                  <a:gd name="T45" fmla="*/ 170 h 638"/>
                  <a:gd name="T46" fmla="*/ 24 w 674"/>
                  <a:gd name="T47" fmla="*/ 203 h 638"/>
                  <a:gd name="T48" fmla="*/ 14 w 674"/>
                  <a:gd name="T49" fmla="*/ 233 h 638"/>
                  <a:gd name="T50" fmla="*/ 7 w 674"/>
                  <a:gd name="T51" fmla="*/ 255 h 638"/>
                  <a:gd name="T52" fmla="*/ 2 w 674"/>
                  <a:gd name="T53" fmla="*/ 346 h 638"/>
                  <a:gd name="T54" fmla="*/ 19 w 674"/>
                  <a:gd name="T55" fmla="*/ 422 h 638"/>
                  <a:gd name="T56" fmla="*/ 27 w 674"/>
                  <a:gd name="T57" fmla="*/ 442 h 638"/>
                  <a:gd name="T58" fmla="*/ 46 w 674"/>
                  <a:gd name="T59" fmla="*/ 479 h 638"/>
                  <a:gd name="T60" fmla="*/ 59 w 674"/>
                  <a:gd name="T61" fmla="*/ 500 h 638"/>
                  <a:gd name="T62" fmla="*/ 101 w 674"/>
                  <a:gd name="T63" fmla="*/ 547 h 638"/>
                  <a:gd name="T64" fmla="*/ 147 w 674"/>
                  <a:gd name="T65" fmla="*/ 582 h 638"/>
                  <a:gd name="T66" fmla="*/ 177 w 674"/>
                  <a:gd name="T67" fmla="*/ 599 h 638"/>
                  <a:gd name="T68" fmla="*/ 196 w 674"/>
                  <a:gd name="T69" fmla="*/ 609 h 638"/>
                  <a:gd name="T70" fmla="*/ 211 w 674"/>
                  <a:gd name="T71" fmla="*/ 615 h 638"/>
                  <a:gd name="T72" fmla="*/ 243 w 674"/>
                  <a:gd name="T73" fmla="*/ 625 h 638"/>
                  <a:gd name="T74" fmla="*/ 255 w 674"/>
                  <a:gd name="T75" fmla="*/ 628 h 638"/>
                  <a:gd name="T76" fmla="*/ 301 w 674"/>
                  <a:gd name="T77" fmla="*/ 637 h 638"/>
                  <a:gd name="T78" fmla="*/ 340 w 674"/>
                  <a:gd name="T79" fmla="*/ 638 h 638"/>
                  <a:gd name="T80" fmla="*/ 356 w 674"/>
                  <a:gd name="T81" fmla="*/ 638 h 638"/>
                  <a:gd name="T82" fmla="*/ 397 w 674"/>
                  <a:gd name="T83" fmla="*/ 633 h 638"/>
                  <a:gd name="T84" fmla="*/ 431 w 674"/>
                  <a:gd name="T85" fmla="*/ 625 h 638"/>
                  <a:gd name="T86" fmla="*/ 453 w 674"/>
                  <a:gd name="T87" fmla="*/ 618 h 638"/>
                  <a:gd name="T88" fmla="*/ 483 w 674"/>
                  <a:gd name="T89" fmla="*/ 606 h 638"/>
                  <a:gd name="T90" fmla="*/ 505 w 674"/>
                  <a:gd name="T91" fmla="*/ 596 h 638"/>
                  <a:gd name="T92" fmla="*/ 537 w 674"/>
                  <a:gd name="T93" fmla="*/ 576 h 638"/>
                  <a:gd name="T94" fmla="*/ 567 w 674"/>
                  <a:gd name="T95" fmla="*/ 550 h 638"/>
                  <a:gd name="T96" fmla="*/ 600 w 674"/>
                  <a:gd name="T97" fmla="*/ 518 h 638"/>
                  <a:gd name="T98" fmla="*/ 622 w 674"/>
                  <a:gd name="T99" fmla="*/ 488 h 638"/>
                  <a:gd name="T100" fmla="*/ 635 w 674"/>
                  <a:gd name="T101" fmla="*/ 466 h 638"/>
                  <a:gd name="T102" fmla="*/ 655 w 674"/>
                  <a:gd name="T103" fmla="*/ 427 h 638"/>
                  <a:gd name="T104" fmla="*/ 672 w 674"/>
                  <a:gd name="T105" fmla="*/ 346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4"/>
                  <a:gd name="T160" fmla="*/ 0 h 638"/>
                  <a:gd name="T161" fmla="*/ 674 w 674"/>
                  <a:gd name="T162" fmla="*/ 638 h 6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4" h="638">
                    <a:moveTo>
                      <a:pt x="674" y="319"/>
                    </a:moveTo>
                    <a:lnTo>
                      <a:pt x="672" y="297"/>
                    </a:lnTo>
                    <a:lnTo>
                      <a:pt x="670" y="275"/>
                    </a:lnTo>
                    <a:lnTo>
                      <a:pt x="665" y="253"/>
                    </a:lnTo>
                    <a:lnTo>
                      <a:pt x="660" y="233"/>
                    </a:lnTo>
                    <a:lnTo>
                      <a:pt x="660" y="231"/>
                    </a:lnTo>
                    <a:lnTo>
                      <a:pt x="657" y="218"/>
                    </a:lnTo>
                    <a:lnTo>
                      <a:pt x="652" y="204"/>
                    </a:lnTo>
                    <a:lnTo>
                      <a:pt x="645" y="192"/>
                    </a:lnTo>
                    <a:lnTo>
                      <a:pt x="638" y="179"/>
                    </a:lnTo>
                    <a:lnTo>
                      <a:pt x="637" y="176"/>
                    </a:lnTo>
                    <a:lnTo>
                      <a:pt x="635" y="170"/>
                    </a:lnTo>
                    <a:lnTo>
                      <a:pt x="633" y="167"/>
                    </a:lnTo>
                    <a:lnTo>
                      <a:pt x="632" y="164"/>
                    </a:lnTo>
                    <a:lnTo>
                      <a:pt x="628" y="160"/>
                    </a:lnTo>
                    <a:lnTo>
                      <a:pt x="625" y="155"/>
                    </a:lnTo>
                    <a:lnTo>
                      <a:pt x="623" y="150"/>
                    </a:lnTo>
                    <a:lnTo>
                      <a:pt x="620" y="145"/>
                    </a:lnTo>
                    <a:lnTo>
                      <a:pt x="608" y="130"/>
                    </a:lnTo>
                    <a:lnTo>
                      <a:pt x="595" y="115"/>
                    </a:lnTo>
                    <a:lnTo>
                      <a:pt x="581" y="101"/>
                    </a:lnTo>
                    <a:lnTo>
                      <a:pt x="567" y="88"/>
                    </a:lnTo>
                    <a:lnTo>
                      <a:pt x="552" y="74"/>
                    </a:lnTo>
                    <a:lnTo>
                      <a:pt x="537" y="62"/>
                    </a:lnTo>
                    <a:lnTo>
                      <a:pt x="520" y="52"/>
                    </a:lnTo>
                    <a:lnTo>
                      <a:pt x="503" y="42"/>
                    </a:lnTo>
                    <a:lnTo>
                      <a:pt x="500" y="40"/>
                    </a:lnTo>
                    <a:lnTo>
                      <a:pt x="497" y="39"/>
                    </a:lnTo>
                    <a:lnTo>
                      <a:pt x="495" y="37"/>
                    </a:lnTo>
                    <a:lnTo>
                      <a:pt x="492" y="35"/>
                    </a:lnTo>
                    <a:lnTo>
                      <a:pt x="483" y="32"/>
                    </a:lnTo>
                    <a:lnTo>
                      <a:pt x="476" y="29"/>
                    </a:lnTo>
                    <a:lnTo>
                      <a:pt x="468" y="25"/>
                    </a:lnTo>
                    <a:lnTo>
                      <a:pt x="459" y="22"/>
                    </a:lnTo>
                    <a:lnTo>
                      <a:pt x="451" y="20"/>
                    </a:lnTo>
                    <a:lnTo>
                      <a:pt x="443" y="17"/>
                    </a:lnTo>
                    <a:lnTo>
                      <a:pt x="434" y="15"/>
                    </a:lnTo>
                    <a:lnTo>
                      <a:pt x="426" y="12"/>
                    </a:lnTo>
                    <a:lnTo>
                      <a:pt x="424" y="7"/>
                    </a:lnTo>
                    <a:lnTo>
                      <a:pt x="422" y="10"/>
                    </a:lnTo>
                    <a:lnTo>
                      <a:pt x="412" y="8"/>
                    </a:lnTo>
                    <a:lnTo>
                      <a:pt x="404" y="7"/>
                    </a:lnTo>
                    <a:lnTo>
                      <a:pt x="394" y="5"/>
                    </a:lnTo>
                    <a:lnTo>
                      <a:pt x="383" y="3"/>
                    </a:lnTo>
                    <a:lnTo>
                      <a:pt x="373" y="3"/>
                    </a:lnTo>
                    <a:lnTo>
                      <a:pt x="363" y="2"/>
                    </a:lnTo>
                    <a:lnTo>
                      <a:pt x="351" y="0"/>
                    </a:lnTo>
                    <a:lnTo>
                      <a:pt x="341" y="0"/>
                    </a:lnTo>
                    <a:lnTo>
                      <a:pt x="340" y="0"/>
                    </a:lnTo>
                    <a:lnTo>
                      <a:pt x="338" y="0"/>
                    </a:lnTo>
                    <a:lnTo>
                      <a:pt x="336" y="0"/>
                    </a:lnTo>
                    <a:lnTo>
                      <a:pt x="324" y="0"/>
                    </a:lnTo>
                    <a:lnTo>
                      <a:pt x="311" y="2"/>
                    </a:lnTo>
                    <a:lnTo>
                      <a:pt x="299" y="2"/>
                    </a:lnTo>
                    <a:lnTo>
                      <a:pt x="286" y="3"/>
                    </a:lnTo>
                    <a:lnTo>
                      <a:pt x="274" y="7"/>
                    </a:lnTo>
                    <a:lnTo>
                      <a:pt x="260" y="8"/>
                    </a:lnTo>
                    <a:lnTo>
                      <a:pt x="248" y="12"/>
                    </a:lnTo>
                    <a:lnTo>
                      <a:pt x="237" y="15"/>
                    </a:lnTo>
                    <a:lnTo>
                      <a:pt x="235" y="15"/>
                    </a:lnTo>
                    <a:lnTo>
                      <a:pt x="231" y="15"/>
                    </a:lnTo>
                    <a:lnTo>
                      <a:pt x="230" y="17"/>
                    </a:lnTo>
                    <a:lnTo>
                      <a:pt x="228" y="17"/>
                    </a:lnTo>
                    <a:lnTo>
                      <a:pt x="220" y="20"/>
                    </a:lnTo>
                    <a:lnTo>
                      <a:pt x="213" y="22"/>
                    </a:lnTo>
                    <a:lnTo>
                      <a:pt x="204" y="25"/>
                    </a:lnTo>
                    <a:lnTo>
                      <a:pt x="198" y="29"/>
                    </a:lnTo>
                    <a:lnTo>
                      <a:pt x="189" y="32"/>
                    </a:lnTo>
                    <a:lnTo>
                      <a:pt x="183" y="37"/>
                    </a:lnTo>
                    <a:lnTo>
                      <a:pt x="176" y="40"/>
                    </a:lnTo>
                    <a:lnTo>
                      <a:pt x="169" y="44"/>
                    </a:lnTo>
                    <a:lnTo>
                      <a:pt x="167" y="44"/>
                    </a:lnTo>
                    <a:lnTo>
                      <a:pt x="166" y="44"/>
                    </a:lnTo>
                    <a:lnTo>
                      <a:pt x="164" y="46"/>
                    </a:lnTo>
                    <a:lnTo>
                      <a:pt x="162" y="46"/>
                    </a:lnTo>
                    <a:lnTo>
                      <a:pt x="162" y="47"/>
                    </a:lnTo>
                    <a:lnTo>
                      <a:pt x="147" y="57"/>
                    </a:lnTo>
                    <a:lnTo>
                      <a:pt x="132" y="67"/>
                    </a:lnTo>
                    <a:lnTo>
                      <a:pt x="117" y="78"/>
                    </a:lnTo>
                    <a:lnTo>
                      <a:pt x="103" y="89"/>
                    </a:lnTo>
                    <a:lnTo>
                      <a:pt x="90" y="103"/>
                    </a:lnTo>
                    <a:lnTo>
                      <a:pt x="78" y="116"/>
                    </a:lnTo>
                    <a:lnTo>
                      <a:pt x="66" y="130"/>
                    </a:lnTo>
                    <a:lnTo>
                      <a:pt x="56" y="145"/>
                    </a:lnTo>
                    <a:lnTo>
                      <a:pt x="52" y="149"/>
                    </a:lnTo>
                    <a:lnTo>
                      <a:pt x="49" y="154"/>
                    </a:lnTo>
                    <a:lnTo>
                      <a:pt x="47" y="159"/>
                    </a:lnTo>
                    <a:lnTo>
                      <a:pt x="44" y="164"/>
                    </a:lnTo>
                    <a:lnTo>
                      <a:pt x="39" y="170"/>
                    </a:lnTo>
                    <a:lnTo>
                      <a:pt x="36" y="177"/>
                    </a:lnTo>
                    <a:lnTo>
                      <a:pt x="31" y="186"/>
                    </a:lnTo>
                    <a:lnTo>
                      <a:pt x="27" y="192"/>
                    </a:lnTo>
                    <a:lnTo>
                      <a:pt x="24" y="203"/>
                    </a:lnTo>
                    <a:lnTo>
                      <a:pt x="20" y="211"/>
                    </a:lnTo>
                    <a:lnTo>
                      <a:pt x="17" y="221"/>
                    </a:lnTo>
                    <a:lnTo>
                      <a:pt x="14" y="231"/>
                    </a:lnTo>
                    <a:lnTo>
                      <a:pt x="14" y="233"/>
                    </a:lnTo>
                    <a:lnTo>
                      <a:pt x="12" y="235"/>
                    </a:lnTo>
                    <a:lnTo>
                      <a:pt x="7" y="255"/>
                    </a:lnTo>
                    <a:lnTo>
                      <a:pt x="4" y="277"/>
                    </a:lnTo>
                    <a:lnTo>
                      <a:pt x="2" y="297"/>
                    </a:lnTo>
                    <a:lnTo>
                      <a:pt x="0" y="319"/>
                    </a:lnTo>
                    <a:lnTo>
                      <a:pt x="2" y="346"/>
                    </a:lnTo>
                    <a:lnTo>
                      <a:pt x="5" y="371"/>
                    </a:lnTo>
                    <a:lnTo>
                      <a:pt x="10" y="397"/>
                    </a:lnTo>
                    <a:lnTo>
                      <a:pt x="17" y="420"/>
                    </a:lnTo>
                    <a:lnTo>
                      <a:pt x="19" y="422"/>
                    </a:lnTo>
                    <a:lnTo>
                      <a:pt x="20" y="425"/>
                    </a:lnTo>
                    <a:lnTo>
                      <a:pt x="20" y="427"/>
                    </a:lnTo>
                    <a:lnTo>
                      <a:pt x="22" y="431"/>
                    </a:lnTo>
                    <a:lnTo>
                      <a:pt x="27" y="442"/>
                    </a:lnTo>
                    <a:lnTo>
                      <a:pt x="32" y="454"/>
                    </a:lnTo>
                    <a:lnTo>
                      <a:pt x="37" y="466"/>
                    </a:lnTo>
                    <a:lnTo>
                      <a:pt x="44" y="478"/>
                    </a:lnTo>
                    <a:lnTo>
                      <a:pt x="46" y="479"/>
                    </a:lnTo>
                    <a:lnTo>
                      <a:pt x="47" y="481"/>
                    </a:lnTo>
                    <a:lnTo>
                      <a:pt x="49" y="485"/>
                    </a:lnTo>
                    <a:lnTo>
                      <a:pt x="51" y="486"/>
                    </a:lnTo>
                    <a:lnTo>
                      <a:pt x="59" y="500"/>
                    </a:lnTo>
                    <a:lnTo>
                      <a:pt x="69" y="512"/>
                    </a:lnTo>
                    <a:lnTo>
                      <a:pt x="80" y="523"/>
                    </a:lnTo>
                    <a:lnTo>
                      <a:pt x="90" y="535"/>
                    </a:lnTo>
                    <a:lnTo>
                      <a:pt x="101" y="547"/>
                    </a:lnTo>
                    <a:lnTo>
                      <a:pt x="113" y="557"/>
                    </a:lnTo>
                    <a:lnTo>
                      <a:pt x="125" y="567"/>
                    </a:lnTo>
                    <a:lnTo>
                      <a:pt x="139" y="577"/>
                    </a:lnTo>
                    <a:lnTo>
                      <a:pt x="147" y="582"/>
                    </a:lnTo>
                    <a:lnTo>
                      <a:pt x="155" y="588"/>
                    </a:lnTo>
                    <a:lnTo>
                      <a:pt x="164" y="593"/>
                    </a:lnTo>
                    <a:lnTo>
                      <a:pt x="174" y="598"/>
                    </a:lnTo>
                    <a:lnTo>
                      <a:pt x="177" y="599"/>
                    </a:lnTo>
                    <a:lnTo>
                      <a:pt x="183" y="603"/>
                    </a:lnTo>
                    <a:lnTo>
                      <a:pt x="188" y="604"/>
                    </a:lnTo>
                    <a:lnTo>
                      <a:pt x="193" y="608"/>
                    </a:lnTo>
                    <a:lnTo>
                      <a:pt x="196" y="609"/>
                    </a:lnTo>
                    <a:lnTo>
                      <a:pt x="198" y="609"/>
                    </a:lnTo>
                    <a:lnTo>
                      <a:pt x="201" y="609"/>
                    </a:lnTo>
                    <a:lnTo>
                      <a:pt x="203" y="611"/>
                    </a:lnTo>
                    <a:lnTo>
                      <a:pt x="211" y="615"/>
                    </a:lnTo>
                    <a:lnTo>
                      <a:pt x="221" y="618"/>
                    </a:lnTo>
                    <a:lnTo>
                      <a:pt x="231" y="621"/>
                    </a:lnTo>
                    <a:lnTo>
                      <a:pt x="242" y="625"/>
                    </a:lnTo>
                    <a:lnTo>
                      <a:pt x="243" y="625"/>
                    </a:lnTo>
                    <a:lnTo>
                      <a:pt x="243" y="626"/>
                    </a:lnTo>
                    <a:lnTo>
                      <a:pt x="245" y="626"/>
                    </a:lnTo>
                    <a:lnTo>
                      <a:pt x="255" y="628"/>
                    </a:lnTo>
                    <a:lnTo>
                      <a:pt x="267" y="631"/>
                    </a:lnTo>
                    <a:lnTo>
                      <a:pt x="279" y="633"/>
                    </a:lnTo>
                    <a:lnTo>
                      <a:pt x="291" y="635"/>
                    </a:lnTo>
                    <a:lnTo>
                      <a:pt x="301" y="637"/>
                    </a:lnTo>
                    <a:lnTo>
                      <a:pt x="313" y="637"/>
                    </a:lnTo>
                    <a:lnTo>
                      <a:pt x="324" y="638"/>
                    </a:lnTo>
                    <a:lnTo>
                      <a:pt x="336" y="638"/>
                    </a:lnTo>
                    <a:lnTo>
                      <a:pt x="340" y="638"/>
                    </a:lnTo>
                    <a:lnTo>
                      <a:pt x="341" y="638"/>
                    </a:lnTo>
                    <a:lnTo>
                      <a:pt x="345" y="638"/>
                    </a:lnTo>
                    <a:lnTo>
                      <a:pt x="346" y="638"/>
                    </a:lnTo>
                    <a:lnTo>
                      <a:pt x="356" y="638"/>
                    </a:lnTo>
                    <a:lnTo>
                      <a:pt x="367" y="637"/>
                    </a:lnTo>
                    <a:lnTo>
                      <a:pt x="377" y="635"/>
                    </a:lnTo>
                    <a:lnTo>
                      <a:pt x="387" y="635"/>
                    </a:lnTo>
                    <a:lnTo>
                      <a:pt x="397" y="633"/>
                    </a:lnTo>
                    <a:lnTo>
                      <a:pt x="407" y="631"/>
                    </a:lnTo>
                    <a:lnTo>
                      <a:pt x="417" y="628"/>
                    </a:lnTo>
                    <a:lnTo>
                      <a:pt x="427" y="626"/>
                    </a:lnTo>
                    <a:lnTo>
                      <a:pt x="431" y="625"/>
                    </a:lnTo>
                    <a:lnTo>
                      <a:pt x="436" y="623"/>
                    </a:lnTo>
                    <a:lnTo>
                      <a:pt x="439" y="623"/>
                    </a:lnTo>
                    <a:lnTo>
                      <a:pt x="444" y="621"/>
                    </a:lnTo>
                    <a:lnTo>
                      <a:pt x="453" y="618"/>
                    </a:lnTo>
                    <a:lnTo>
                      <a:pt x="463" y="615"/>
                    </a:lnTo>
                    <a:lnTo>
                      <a:pt x="471" y="611"/>
                    </a:lnTo>
                    <a:lnTo>
                      <a:pt x="480" y="608"/>
                    </a:lnTo>
                    <a:lnTo>
                      <a:pt x="483" y="606"/>
                    </a:lnTo>
                    <a:lnTo>
                      <a:pt x="488" y="604"/>
                    </a:lnTo>
                    <a:lnTo>
                      <a:pt x="493" y="601"/>
                    </a:lnTo>
                    <a:lnTo>
                      <a:pt x="497" y="599"/>
                    </a:lnTo>
                    <a:lnTo>
                      <a:pt x="505" y="596"/>
                    </a:lnTo>
                    <a:lnTo>
                      <a:pt x="513" y="591"/>
                    </a:lnTo>
                    <a:lnTo>
                      <a:pt x="522" y="586"/>
                    </a:lnTo>
                    <a:lnTo>
                      <a:pt x="529" y="581"/>
                    </a:lnTo>
                    <a:lnTo>
                      <a:pt x="537" y="576"/>
                    </a:lnTo>
                    <a:lnTo>
                      <a:pt x="544" y="571"/>
                    </a:lnTo>
                    <a:lnTo>
                      <a:pt x="552" y="564"/>
                    </a:lnTo>
                    <a:lnTo>
                      <a:pt x="559" y="559"/>
                    </a:lnTo>
                    <a:lnTo>
                      <a:pt x="567" y="550"/>
                    </a:lnTo>
                    <a:lnTo>
                      <a:pt x="576" y="544"/>
                    </a:lnTo>
                    <a:lnTo>
                      <a:pt x="584" y="535"/>
                    </a:lnTo>
                    <a:lnTo>
                      <a:pt x="593" y="527"/>
                    </a:lnTo>
                    <a:lnTo>
                      <a:pt x="600" y="518"/>
                    </a:lnTo>
                    <a:lnTo>
                      <a:pt x="606" y="510"/>
                    </a:lnTo>
                    <a:lnTo>
                      <a:pt x="613" y="501"/>
                    </a:lnTo>
                    <a:lnTo>
                      <a:pt x="620" y="491"/>
                    </a:lnTo>
                    <a:lnTo>
                      <a:pt x="622" y="488"/>
                    </a:lnTo>
                    <a:lnTo>
                      <a:pt x="625" y="485"/>
                    </a:lnTo>
                    <a:lnTo>
                      <a:pt x="627" y="481"/>
                    </a:lnTo>
                    <a:lnTo>
                      <a:pt x="628" y="478"/>
                    </a:lnTo>
                    <a:lnTo>
                      <a:pt x="635" y="466"/>
                    </a:lnTo>
                    <a:lnTo>
                      <a:pt x="642" y="454"/>
                    </a:lnTo>
                    <a:lnTo>
                      <a:pt x="649" y="441"/>
                    </a:lnTo>
                    <a:lnTo>
                      <a:pt x="654" y="429"/>
                    </a:lnTo>
                    <a:lnTo>
                      <a:pt x="655" y="427"/>
                    </a:lnTo>
                    <a:lnTo>
                      <a:pt x="654" y="425"/>
                    </a:lnTo>
                    <a:lnTo>
                      <a:pt x="662" y="400"/>
                    </a:lnTo>
                    <a:lnTo>
                      <a:pt x="669" y="373"/>
                    </a:lnTo>
                    <a:lnTo>
                      <a:pt x="672" y="346"/>
                    </a:lnTo>
                    <a:lnTo>
                      <a:pt x="674" y="319"/>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863" name="Freeform 132"/>
              <p:cNvSpPr>
                <a:spLocks/>
              </p:cNvSpPr>
              <p:nvPr/>
            </p:nvSpPr>
            <p:spPr bwMode="auto">
              <a:xfrm>
                <a:off x="3922" y="2995"/>
                <a:ext cx="1" cy="2"/>
              </a:xfrm>
              <a:custGeom>
                <a:avLst/>
                <a:gdLst>
                  <a:gd name="T0" fmla="*/ 1 w 1"/>
                  <a:gd name="T1" fmla="*/ 2 h 2"/>
                  <a:gd name="T2" fmla="*/ 0 w 1"/>
                  <a:gd name="T3" fmla="*/ 0 h 2"/>
                  <a:gd name="T4" fmla="*/ 1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1" y="0"/>
                    </a:lnTo>
                    <a:lnTo>
                      <a:pt x="1" y="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35852" name="Group 138"/>
            <p:cNvGrpSpPr>
              <a:grpSpLocks/>
            </p:cNvGrpSpPr>
            <p:nvPr/>
          </p:nvGrpSpPr>
          <p:grpSpPr bwMode="auto">
            <a:xfrm>
              <a:off x="3264" y="2304"/>
              <a:ext cx="1824" cy="1584"/>
              <a:chOff x="2112" y="3216"/>
              <a:chExt cx="912" cy="912"/>
            </a:xfrm>
          </p:grpSpPr>
          <p:sp>
            <p:nvSpPr>
              <p:cNvPr id="35853" name="Oval 139"/>
              <p:cNvSpPr>
                <a:spLocks noChangeArrowheads="1"/>
              </p:cNvSpPr>
              <p:nvPr/>
            </p:nvSpPr>
            <p:spPr bwMode="auto">
              <a:xfrm>
                <a:off x="2112" y="3216"/>
                <a:ext cx="912" cy="91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endParaRPr lang="en-US" altLang="en-US" sz="2400">
                  <a:solidFill>
                    <a:prstClr val="black"/>
                  </a:solidFill>
                  <a:latin typeface="Times New Roman" pitchFamily="18" charset="0"/>
                </a:endParaRPr>
              </a:p>
            </p:txBody>
          </p:sp>
          <p:sp>
            <p:nvSpPr>
              <p:cNvPr id="35854" name="Line 140"/>
              <p:cNvSpPr>
                <a:spLocks noChangeShapeType="1"/>
              </p:cNvSpPr>
              <p:nvPr/>
            </p:nvSpPr>
            <p:spPr bwMode="auto">
              <a:xfrm>
                <a:off x="2304" y="3312"/>
                <a:ext cx="576" cy="720"/>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prstClr val="black"/>
                  </a:solidFill>
                  <a:latin typeface="Arial" pitchFamily="34" charset="0"/>
                </a:endParaRPr>
              </a:p>
            </p:txBody>
          </p:sp>
        </p:grpSp>
      </p:grpSp>
      <p:pic>
        <p:nvPicPr>
          <p:cNvPr id="23" name="Image 3" descr="F:\DBS\DBS packaging3.jpg"/>
          <p:cNvPicPr>
            <a:picLocks noChangeAspect="1" noChangeArrowheads="1"/>
          </p:cNvPicPr>
          <p:nvPr/>
        </p:nvPicPr>
        <p:blipFill>
          <a:blip r:embed="rId2"/>
          <a:srcRect/>
          <a:stretch>
            <a:fillRect/>
          </a:stretch>
        </p:blipFill>
        <p:spPr>
          <a:xfrm>
            <a:off x="1523605" y="3200400"/>
            <a:ext cx="3178405" cy="1822450"/>
          </a:xfrm>
          <a:prstGeom prst="rect">
            <a:avLst/>
          </a:prstGeom>
          <a:noFill/>
          <a:ln>
            <a:solidFill>
              <a:schemeClr val="tx1">
                <a:lumMod val="50000"/>
                <a:lumOff val="50000"/>
              </a:schemeClr>
            </a:solidFill>
          </a:ln>
        </p:spPr>
      </p:pic>
      <p:pic>
        <p:nvPicPr>
          <p:cNvPr id="25" name="Picture 21"/>
          <p:cNvPicPr>
            <a:picLocks noChangeAspect="1" noChangeArrowheads="1"/>
          </p:cNvPicPr>
          <p:nvPr/>
        </p:nvPicPr>
        <p:blipFill>
          <a:blip r:embed="rId3" cstate="print"/>
          <a:srcRect/>
          <a:stretch>
            <a:fillRect/>
          </a:stretch>
        </p:blipFill>
        <p:spPr bwMode="auto">
          <a:xfrm>
            <a:off x="711015" y="1295403"/>
            <a:ext cx="3438880" cy="1952625"/>
          </a:xfrm>
          <a:prstGeom prst="roundRect">
            <a:avLst>
              <a:gd name="adj" fmla="val 0"/>
            </a:avLst>
          </a:prstGeom>
          <a:ln>
            <a:noFill/>
          </a:ln>
          <a:effectLst/>
        </p:spPr>
      </p:pic>
      <p:sp>
        <p:nvSpPr>
          <p:cNvPr id="30728" name="Rectangle 25"/>
          <p:cNvSpPr>
            <a:spLocks noChangeArrowheads="1"/>
          </p:cNvSpPr>
          <p:nvPr/>
        </p:nvSpPr>
        <p:spPr bwMode="auto">
          <a:xfrm>
            <a:off x="5688118" y="1219203"/>
            <a:ext cx="5586545"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fontAlgn="base">
              <a:spcBef>
                <a:spcPct val="0"/>
              </a:spcBef>
              <a:spcAft>
                <a:spcPct val="0"/>
              </a:spcAft>
              <a:buClrTx/>
              <a:buFont typeface="Wingdings" pitchFamily="2" charset="2"/>
              <a:buNone/>
              <a:defRPr/>
            </a:pPr>
            <a:r>
              <a:rPr lang="en-US" altLang="en-US" sz="2000" dirty="0">
                <a:solidFill>
                  <a:prstClr val="black">
                    <a:lumMod val="85000"/>
                    <a:lumOff val="15000"/>
                  </a:prstClr>
                </a:solidFill>
                <a:latin typeface="Calibri"/>
                <a:ea typeface="Times New Roman" pitchFamily="18" charset="0"/>
                <a:cs typeface="Calibri" pitchFamily="34" charset="0"/>
              </a:rPr>
              <a:t>⓭ </a:t>
            </a:r>
            <a:r>
              <a:rPr lang="en-US" altLang="en-US" sz="2000" dirty="0">
                <a:solidFill>
                  <a:prstClr val="black">
                    <a:lumMod val="85000"/>
                    <a:lumOff val="15000"/>
                  </a:prstClr>
                </a:solidFill>
                <a:ea typeface="Times New Roman" pitchFamily="18" charset="0"/>
                <a:cs typeface="Calibri" pitchFamily="34" charset="0"/>
              </a:rPr>
              <a:t>Place bag into envelope</a:t>
            </a:r>
          </a:p>
          <a:p>
            <a:pPr fontAlgn="base">
              <a:spcBef>
                <a:spcPct val="0"/>
              </a:spcBef>
              <a:spcAft>
                <a:spcPct val="0"/>
              </a:spcAft>
              <a:buClrTx/>
              <a:buFontTx/>
              <a:buChar char="•"/>
              <a:defRPr/>
            </a:pPr>
            <a:endParaRPr lang="en-US" altLang="en-US" sz="2000" dirty="0">
              <a:solidFill>
                <a:prstClr val="black">
                  <a:lumMod val="85000"/>
                  <a:lumOff val="15000"/>
                </a:prstClr>
              </a:solidFill>
              <a:ea typeface="Times New Roman" pitchFamily="18" charset="0"/>
              <a:cs typeface="Calibri" pitchFamily="34" charset="0"/>
            </a:endParaRPr>
          </a:p>
          <a:p>
            <a:pPr fontAlgn="base">
              <a:spcBef>
                <a:spcPct val="0"/>
              </a:spcBef>
              <a:spcAft>
                <a:spcPct val="0"/>
              </a:spcAft>
              <a:buClrTx/>
              <a:buFont typeface="Wingdings" pitchFamily="2" charset="2"/>
              <a:buNone/>
              <a:defRPr/>
            </a:pPr>
            <a:r>
              <a:rPr lang="en-US" altLang="en-US" sz="2000" dirty="0">
                <a:solidFill>
                  <a:prstClr val="black">
                    <a:lumMod val="85000"/>
                    <a:lumOff val="15000"/>
                  </a:prstClr>
                </a:solidFill>
                <a:ea typeface="Times New Roman" pitchFamily="18" charset="0"/>
                <a:cs typeface="Calibri" pitchFamily="34" charset="0"/>
              </a:rPr>
              <a:t>Add lab requisition form and specimen delivery check list </a:t>
            </a:r>
          </a:p>
        </p:txBody>
      </p:sp>
      <p:sp>
        <p:nvSpPr>
          <p:cNvPr id="26" name="Oval 25"/>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6464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Transportation</a:t>
            </a:r>
          </a:p>
        </p:txBody>
      </p:sp>
      <p:pic>
        <p:nvPicPr>
          <p:cNvPr id="41988" name="Picture 3" descr="pack43"/>
          <p:cNvPicPr>
            <a:picLocks noChangeAspect="1" noChangeArrowheads="1"/>
          </p:cNvPicPr>
          <p:nvPr/>
        </p:nvPicPr>
        <p:blipFill>
          <a:blip r:embed="rId3" cstate="print">
            <a:lum contrast="12000"/>
          </a:blip>
          <a:srcRect/>
          <a:stretch>
            <a:fillRect/>
          </a:stretch>
        </p:blipFill>
        <p:spPr bwMode="auto">
          <a:xfrm>
            <a:off x="914163" y="1447803"/>
            <a:ext cx="3461965"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68" name="Rectangle 4"/>
          <p:cNvSpPr>
            <a:spLocks noChangeArrowheads="1"/>
          </p:cNvSpPr>
          <p:nvPr/>
        </p:nvSpPr>
        <p:spPr bwMode="auto">
          <a:xfrm>
            <a:off x="5484971" y="1601860"/>
            <a:ext cx="599283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fontAlgn="base">
              <a:spcBef>
                <a:spcPct val="0"/>
              </a:spcBef>
              <a:spcAft>
                <a:spcPct val="0"/>
              </a:spcAft>
              <a:buFont typeface="Wingdings" pitchFamily="2" charset="2"/>
              <a:buNone/>
            </a:pPr>
            <a:r>
              <a:rPr lang="en-US" altLang="en-US" sz="2000">
                <a:solidFill>
                  <a:srgbClr val="262626"/>
                </a:solidFill>
                <a:cs typeface="Times New Roman" pitchFamily="18" charset="0"/>
              </a:rPr>
              <a:t>⓯ Clearly label outside of the envelope </a:t>
            </a:r>
          </a:p>
          <a:p>
            <a:pPr fontAlgn="base">
              <a:spcBef>
                <a:spcPct val="0"/>
              </a:spcBef>
              <a:spcAft>
                <a:spcPct val="0"/>
              </a:spcAft>
              <a:buFont typeface="Wingdings" pitchFamily="2" charset="2"/>
              <a:buChar char="§"/>
            </a:pPr>
            <a:endParaRPr lang="en-US" altLang="en-US" sz="2000">
              <a:solidFill>
                <a:srgbClr val="262626"/>
              </a:solidFill>
              <a:cs typeface="Times New Roman" pitchFamily="18" charset="0"/>
            </a:endParaRPr>
          </a:p>
          <a:p>
            <a:pPr fontAlgn="base">
              <a:spcBef>
                <a:spcPct val="0"/>
              </a:spcBef>
              <a:spcAft>
                <a:spcPct val="0"/>
              </a:spcAft>
              <a:buFont typeface="Wingdings" pitchFamily="2" charset="2"/>
              <a:buNone/>
            </a:pPr>
            <a:r>
              <a:rPr lang="en-US" altLang="en-US" sz="2000">
                <a:solidFill>
                  <a:srgbClr val="262626"/>
                </a:solidFill>
                <a:cs typeface="Times New Roman" pitchFamily="18" charset="0"/>
              </a:rPr>
              <a:t>Fill up any  Sample referral logs ( HF staff &amp; courier/transporter)</a:t>
            </a:r>
          </a:p>
          <a:p>
            <a:pPr fontAlgn="base">
              <a:spcBef>
                <a:spcPct val="0"/>
              </a:spcBef>
              <a:spcAft>
                <a:spcPct val="0"/>
              </a:spcAft>
              <a:buFont typeface="Wingdings" pitchFamily="2" charset="2"/>
              <a:buChar char="§"/>
            </a:pPr>
            <a:endParaRPr lang="en-US" altLang="en-US" sz="2000">
              <a:solidFill>
                <a:srgbClr val="262626"/>
              </a:solidFill>
              <a:cs typeface="Times New Roman" pitchFamily="18" charset="0"/>
            </a:endParaRPr>
          </a:p>
          <a:p>
            <a:pPr fontAlgn="base">
              <a:spcBef>
                <a:spcPct val="0"/>
              </a:spcBef>
              <a:spcAft>
                <a:spcPct val="0"/>
              </a:spcAft>
              <a:buFont typeface="Wingdings" pitchFamily="2" charset="2"/>
              <a:buNone/>
            </a:pPr>
            <a:r>
              <a:rPr lang="en-US" altLang="en-US" sz="2000">
                <a:solidFill>
                  <a:srgbClr val="262626"/>
                </a:solidFill>
                <a:cs typeface="Times New Roman" pitchFamily="18" charset="0"/>
              </a:rPr>
              <a:t>Transport to  designated reference  laboratory for processing</a:t>
            </a:r>
          </a:p>
          <a:p>
            <a:pPr fontAlgn="base">
              <a:spcBef>
                <a:spcPct val="0"/>
              </a:spcBef>
              <a:spcAft>
                <a:spcPct val="0"/>
              </a:spcAft>
              <a:buFont typeface="Wingdings" pitchFamily="2" charset="2"/>
              <a:buChar char="§"/>
            </a:pPr>
            <a:endParaRPr lang="en-US" altLang="en-US" sz="2000">
              <a:solidFill>
                <a:srgbClr val="262626"/>
              </a:solidFill>
              <a:cs typeface="Times New Roman" pitchFamily="18" charset="0"/>
            </a:endParaRPr>
          </a:p>
          <a:p>
            <a:pPr fontAlgn="base">
              <a:spcBef>
                <a:spcPct val="0"/>
              </a:spcBef>
              <a:spcAft>
                <a:spcPct val="0"/>
              </a:spcAft>
              <a:buFont typeface="Wingdings" pitchFamily="2" charset="2"/>
              <a:buNone/>
            </a:pPr>
            <a:r>
              <a:rPr lang="en-US" altLang="en-US" sz="2000">
                <a:solidFill>
                  <a:srgbClr val="262626"/>
                </a:solidFill>
                <a:cs typeface="Times New Roman" pitchFamily="18" charset="0"/>
              </a:rPr>
              <a:t>Register all the samples you send to the reference Lab in your integrated Lab register</a:t>
            </a:r>
          </a:p>
        </p:txBody>
      </p:sp>
      <p:grpSp>
        <p:nvGrpSpPr>
          <p:cNvPr id="36869" name="Group 141"/>
          <p:cNvGrpSpPr>
            <a:grpSpLocks/>
          </p:cNvGrpSpPr>
          <p:nvPr/>
        </p:nvGrpSpPr>
        <p:grpSpPr bwMode="auto">
          <a:xfrm rot="1500000">
            <a:off x="1012393" y="5630625"/>
            <a:ext cx="1218883" cy="1038186"/>
            <a:chOff x="3120" y="2256"/>
            <a:chExt cx="1968" cy="1680"/>
          </a:xfrm>
        </p:grpSpPr>
        <p:sp>
          <p:nvSpPr>
            <p:cNvPr id="36873" name="AutoShape 72"/>
            <p:cNvSpPr>
              <a:spLocks noChangeAspect="1" noChangeArrowheads="1" noTextEdit="1"/>
            </p:cNvSpPr>
            <p:nvPr/>
          </p:nvSpPr>
          <p:spPr bwMode="auto">
            <a:xfrm>
              <a:off x="3120" y="2304"/>
              <a:ext cx="1920"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36874" name="Group 137"/>
            <p:cNvGrpSpPr>
              <a:grpSpLocks/>
            </p:cNvGrpSpPr>
            <p:nvPr/>
          </p:nvGrpSpPr>
          <p:grpSpPr bwMode="auto">
            <a:xfrm>
              <a:off x="3265" y="2256"/>
              <a:ext cx="1825" cy="1680"/>
              <a:chOff x="3572" y="2421"/>
              <a:chExt cx="1339" cy="1320"/>
            </a:xfrm>
          </p:grpSpPr>
          <p:sp>
            <p:nvSpPr>
              <p:cNvPr id="36878" name="Freeform 124"/>
              <p:cNvSpPr>
                <a:spLocks/>
              </p:cNvSpPr>
              <p:nvPr/>
            </p:nvSpPr>
            <p:spPr bwMode="auto">
              <a:xfrm>
                <a:off x="3572" y="2997"/>
                <a:ext cx="573" cy="611"/>
              </a:xfrm>
              <a:custGeom>
                <a:avLst/>
                <a:gdLst>
                  <a:gd name="T0" fmla="*/ 519 w 573"/>
                  <a:gd name="T1" fmla="*/ 369 h 611"/>
                  <a:gd name="T2" fmla="*/ 508 w 573"/>
                  <a:gd name="T3" fmla="*/ 364 h 611"/>
                  <a:gd name="T4" fmla="*/ 495 w 573"/>
                  <a:gd name="T5" fmla="*/ 358 h 611"/>
                  <a:gd name="T6" fmla="*/ 478 w 573"/>
                  <a:gd name="T7" fmla="*/ 347 h 611"/>
                  <a:gd name="T8" fmla="*/ 456 w 573"/>
                  <a:gd name="T9" fmla="*/ 332 h 611"/>
                  <a:gd name="T10" fmla="*/ 432 w 573"/>
                  <a:gd name="T11" fmla="*/ 312 h 611"/>
                  <a:gd name="T12" fmla="*/ 411 w 573"/>
                  <a:gd name="T13" fmla="*/ 288 h 611"/>
                  <a:gd name="T14" fmla="*/ 390 w 573"/>
                  <a:gd name="T15" fmla="*/ 265 h 611"/>
                  <a:gd name="T16" fmla="*/ 380 w 573"/>
                  <a:gd name="T17" fmla="*/ 250 h 611"/>
                  <a:gd name="T18" fmla="*/ 377 w 573"/>
                  <a:gd name="T19" fmla="*/ 244 h 611"/>
                  <a:gd name="T20" fmla="*/ 368 w 573"/>
                  <a:gd name="T21" fmla="*/ 231 h 611"/>
                  <a:gd name="T22" fmla="*/ 358 w 573"/>
                  <a:gd name="T23" fmla="*/ 207 h 611"/>
                  <a:gd name="T24" fmla="*/ 351 w 573"/>
                  <a:gd name="T25" fmla="*/ 192 h 611"/>
                  <a:gd name="T26" fmla="*/ 350 w 573"/>
                  <a:gd name="T27" fmla="*/ 187 h 611"/>
                  <a:gd name="T28" fmla="*/ 341 w 573"/>
                  <a:gd name="T29" fmla="*/ 162 h 611"/>
                  <a:gd name="T30" fmla="*/ 333 w 573"/>
                  <a:gd name="T31" fmla="*/ 111 h 611"/>
                  <a:gd name="T32" fmla="*/ 333 w 573"/>
                  <a:gd name="T33" fmla="*/ 62 h 611"/>
                  <a:gd name="T34" fmla="*/ 338 w 573"/>
                  <a:gd name="T35" fmla="*/ 20 h 611"/>
                  <a:gd name="T36" fmla="*/ 311 w 573"/>
                  <a:gd name="T37" fmla="*/ 8 h 611"/>
                  <a:gd name="T38" fmla="*/ 318 w 573"/>
                  <a:gd name="T39" fmla="*/ 185 h 611"/>
                  <a:gd name="T40" fmla="*/ 323 w 573"/>
                  <a:gd name="T41" fmla="*/ 201 h 611"/>
                  <a:gd name="T42" fmla="*/ 355 w 573"/>
                  <a:gd name="T43" fmla="*/ 258 h 611"/>
                  <a:gd name="T44" fmla="*/ 363 w 573"/>
                  <a:gd name="T45" fmla="*/ 268 h 611"/>
                  <a:gd name="T46" fmla="*/ 481 w 573"/>
                  <a:gd name="T47" fmla="*/ 402 h 611"/>
                  <a:gd name="T48" fmla="*/ 500 w 573"/>
                  <a:gd name="T49" fmla="*/ 388 h 611"/>
                  <a:gd name="T50" fmla="*/ 490 w 573"/>
                  <a:gd name="T51" fmla="*/ 447 h 611"/>
                  <a:gd name="T52" fmla="*/ 505 w 573"/>
                  <a:gd name="T53" fmla="*/ 525 h 611"/>
                  <a:gd name="T54" fmla="*/ 557 w 573"/>
                  <a:gd name="T55" fmla="*/ 420 h 611"/>
                  <a:gd name="T56" fmla="*/ 562 w 573"/>
                  <a:gd name="T57" fmla="*/ 386 h 611"/>
                  <a:gd name="T58" fmla="*/ 542 w 573"/>
                  <a:gd name="T59" fmla="*/ 380 h 611"/>
                  <a:gd name="T60" fmla="*/ 532 w 573"/>
                  <a:gd name="T61" fmla="*/ 374 h 611"/>
                  <a:gd name="T62" fmla="*/ 527 w 573"/>
                  <a:gd name="T63" fmla="*/ 374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611"/>
                  <a:gd name="T98" fmla="*/ 573 w 573"/>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611">
                    <a:moveTo>
                      <a:pt x="524" y="373"/>
                    </a:moveTo>
                    <a:lnTo>
                      <a:pt x="519" y="369"/>
                    </a:lnTo>
                    <a:lnTo>
                      <a:pt x="514" y="368"/>
                    </a:lnTo>
                    <a:lnTo>
                      <a:pt x="508" y="364"/>
                    </a:lnTo>
                    <a:lnTo>
                      <a:pt x="505" y="363"/>
                    </a:lnTo>
                    <a:lnTo>
                      <a:pt x="495" y="358"/>
                    </a:lnTo>
                    <a:lnTo>
                      <a:pt x="486" y="353"/>
                    </a:lnTo>
                    <a:lnTo>
                      <a:pt x="478" y="347"/>
                    </a:lnTo>
                    <a:lnTo>
                      <a:pt x="470" y="342"/>
                    </a:lnTo>
                    <a:lnTo>
                      <a:pt x="456" y="332"/>
                    </a:lnTo>
                    <a:lnTo>
                      <a:pt x="444" y="322"/>
                    </a:lnTo>
                    <a:lnTo>
                      <a:pt x="432" y="312"/>
                    </a:lnTo>
                    <a:lnTo>
                      <a:pt x="421" y="300"/>
                    </a:lnTo>
                    <a:lnTo>
                      <a:pt x="411" y="288"/>
                    </a:lnTo>
                    <a:lnTo>
                      <a:pt x="400" y="277"/>
                    </a:lnTo>
                    <a:lnTo>
                      <a:pt x="390" y="265"/>
                    </a:lnTo>
                    <a:lnTo>
                      <a:pt x="382" y="251"/>
                    </a:lnTo>
                    <a:lnTo>
                      <a:pt x="380" y="250"/>
                    </a:lnTo>
                    <a:lnTo>
                      <a:pt x="378" y="246"/>
                    </a:lnTo>
                    <a:lnTo>
                      <a:pt x="377" y="244"/>
                    </a:lnTo>
                    <a:lnTo>
                      <a:pt x="375" y="243"/>
                    </a:lnTo>
                    <a:lnTo>
                      <a:pt x="368" y="231"/>
                    </a:lnTo>
                    <a:lnTo>
                      <a:pt x="363" y="219"/>
                    </a:lnTo>
                    <a:lnTo>
                      <a:pt x="358" y="207"/>
                    </a:lnTo>
                    <a:lnTo>
                      <a:pt x="353" y="196"/>
                    </a:lnTo>
                    <a:lnTo>
                      <a:pt x="351" y="192"/>
                    </a:lnTo>
                    <a:lnTo>
                      <a:pt x="351" y="190"/>
                    </a:lnTo>
                    <a:lnTo>
                      <a:pt x="350" y="187"/>
                    </a:lnTo>
                    <a:lnTo>
                      <a:pt x="348" y="185"/>
                    </a:lnTo>
                    <a:lnTo>
                      <a:pt x="341" y="162"/>
                    </a:lnTo>
                    <a:lnTo>
                      <a:pt x="336" y="136"/>
                    </a:lnTo>
                    <a:lnTo>
                      <a:pt x="333" y="111"/>
                    </a:lnTo>
                    <a:lnTo>
                      <a:pt x="331" y="84"/>
                    </a:lnTo>
                    <a:lnTo>
                      <a:pt x="333" y="62"/>
                    </a:lnTo>
                    <a:lnTo>
                      <a:pt x="335" y="42"/>
                    </a:lnTo>
                    <a:lnTo>
                      <a:pt x="338" y="20"/>
                    </a:lnTo>
                    <a:lnTo>
                      <a:pt x="343" y="0"/>
                    </a:lnTo>
                    <a:lnTo>
                      <a:pt x="311" y="8"/>
                    </a:lnTo>
                    <a:lnTo>
                      <a:pt x="0" y="89"/>
                    </a:lnTo>
                    <a:lnTo>
                      <a:pt x="318" y="185"/>
                    </a:lnTo>
                    <a:lnTo>
                      <a:pt x="340" y="190"/>
                    </a:lnTo>
                    <a:lnTo>
                      <a:pt x="323" y="201"/>
                    </a:lnTo>
                    <a:lnTo>
                      <a:pt x="139" y="310"/>
                    </a:lnTo>
                    <a:lnTo>
                      <a:pt x="355" y="258"/>
                    </a:lnTo>
                    <a:lnTo>
                      <a:pt x="372" y="253"/>
                    </a:lnTo>
                    <a:lnTo>
                      <a:pt x="363" y="268"/>
                    </a:lnTo>
                    <a:lnTo>
                      <a:pt x="223" y="577"/>
                    </a:lnTo>
                    <a:lnTo>
                      <a:pt x="481" y="402"/>
                    </a:lnTo>
                    <a:lnTo>
                      <a:pt x="490" y="396"/>
                    </a:lnTo>
                    <a:lnTo>
                      <a:pt x="500" y="388"/>
                    </a:lnTo>
                    <a:lnTo>
                      <a:pt x="498" y="400"/>
                    </a:lnTo>
                    <a:lnTo>
                      <a:pt x="490" y="447"/>
                    </a:lnTo>
                    <a:lnTo>
                      <a:pt x="461" y="611"/>
                    </a:lnTo>
                    <a:lnTo>
                      <a:pt x="505" y="525"/>
                    </a:lnTo>
                    <a:lnTo>
                      <a:pt x="539" y="457"/>
                    </a:lnTo>
                    <a:lnTo>
                      <a:pt x="557" y="420"/>
                    </a:lnTo>
                    <a:lnTo>
                      <a:pt x="573" y="390"/>
                    </a:lnTo>
                    <a:lnTo>
                      <a:pt x="562" y="386"/>
                    </a:lnTo>
                    <a:lnTo>
                      <a:pt x="552" y="383"/>
                    </a:lnTo>
                    <a:lnTo>
                      <a:pt x="542" y="380"/>
                    </a:lnTo>
                    <a:lnTo>
                      <a:pt x="534" y="376"/>
                    </a:lnTo>
                    <a:lnTo>
                      <a:pt x="532" y="374"/>
                    </a:lnTo>
                    <a:lnTo>
                      <a:pt x="529" y="374"/>
                    </a:lnTo>
                    <a:lnTo>
                      <a:pt x="527" y="374"/>
                    </a:lnTo>
                    <a:lnTo>
                      <a:pt x="524" y="37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9" name="Freeform 125"/>
              <p:cNvSpPr>
                <a:spLocks/>
              </p:cNvSpPr>
              <p:nvPr/>
            </p:nvSpPr>
            <p:spPr bwMode="auto">
              <a:xfrm>
                <a:off x="4327" y="2553"/>
                <a:ext cx="118" cy="244"/>
              </a:xfrm>
              <a:custGeom>
                <a:avLst/>
                <a:gdLst>
                  <a:gd name="T0" fmla="*/ 68 w 118"/>
                  <a:gd name="T1" fmla="*/ 244 h 244"/>
                  <a:gd name="T2" fmla="*/ 118 w 118"/>
                  <a:gd name="T3" fmla="*/ 0 h 244"/>
                  <a:gd name="T4" fmla="*/ 0 w 118"/>
                  <a:gd name="T5" fmla="*/ 216 h 244"/>
                  <a:gd name="T6" fmla="*/ 2 w 118"/>
                  <a:gd name="T7" fmla="*/ 221 h 244"/>
                  <a:gd name="T8" fmla="*/ 10 w 118"/>
                  <a:gd name="T9" fmla="*/ 224 h 244"/>
                  <a:gd name="T10" fmla="*/ 19 w 118"/>
                  <a:gd name="T11" fmla="*/ 226 h 244"/>
                  <a:gd name="T12" fmla="*/ 27 w 118"/>
                  <a:gd name="T13" fmla="*/ 229 h 244"/>
                  <a:gd name="T14" fmla="*/ 35 w 118"/>
                  <a:gd name="T15" fmla="*/ 231 h 244"/>
                  <a:gd name="T16" fmla="*/ 44 w 118"/>
                  <a:gd name="T17" fmla="*/ 234 h 244"/>
                  <a:gd name="T18" fmla="*/ 52 w 118"/>
                  <a:gd name="T19" fmla="*/ 238 h 244"/>
                  <a:gd name="T20" fmla="*/ 59 w 118"/>
                  <a:gd name="T21" fmla="*/ 241 h 244"/>
                  <a:gd name="T22" fmla="*/ 68 w 118"/>
                  <a:gd name="T23" fmla="*/ 244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44"/>
                  <a:gd name="T38" fmla="*/ 118 w 118"/>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44">
                    <a:moveTo>
                      <a:pt x="68" y="244"/>
                    </a:moveTo>
                    <a:lnTo>
                      <a:pt x="118" y="0"/>
                    </a:lnTo>
                    <a:lnTo>
                      <a:pt x="0" y="216"/>
                    </a:lnTo>
                    <a:lnTo>
                      <a:pt x="2" y="221"/>
                    </a:lnTo>
                    <a:lnTo>
                      <a:pt x="10" y="224"/>
                    </a:lnTo>
                    <a:lnTo>
                      <a:pt x="19" y="226"/>
                    </a:lnTo>
                    <a:lnTo>
                      <a:pt x="27" y="229"/>
                    </a:lnTo>
                    <a:lnTo>
                      <a:pt x="35" y="231"/>
                    </a:lnTo>
                    <a:lnTo>
                      <a:pt x="44" y="234"/>
                    </a:lnTo>
                    <a:lnTo>
                      <a:pt x="52" y="238"/>
                    </a:lnTo>
                    <a:lnTo>
                      <a:pt x="59" y="241"/>
                    </a:lnTo>
                    <a:lnTo>
                      <a:pt x="68" y="24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0" name="Freeform 126"/>
              <p:cNvSpPr>
                <a:spLocks/>
              </p:cNvSpPr>
              <p:nvPr/>
            </p:nvSpPr>
            <p:spPr bwMode="auto">
              <a:xfrm>
                <a:off x="4008" y="2421"/>
                <a:ext cx="319" cy="387"/>
              </a:xfrm>
              <a:custGeom>
                <a:avLst/>
                <a:gdLst>
                  <a:gd name="T0" fmla="*/ 64 w 319"/>
                  <a:gd name="T1" fmla="*/ 385 h 387"/>
                  <a:gd name="T2" fmla="*/ 71 w 319"/>
                  <a:gd name="T3" fmla="*/ 381 h 387"/>
                  <a:gd name="T4" fmla="*/ 78 w 319"/>
                  <a:gd name="T5" fmla="*/ 378 h 387"/>
                  <a:gd name="T6" fmla="*/ 84 w 319"/>
                  <a:gd name="T7" fmla="*/ 373 h 387"/>
                  <a:gd name="T8" fmla="*/ 93 w 319"/>
                  <a:gd name="T9" fmla="*/ 370 h 387"/>
                  <a:gd name="T10" fmla="*/ 99 w 319"/>
                  <a:gd name="T11" fmla="*/ 366 h 387"/>
                  <a:gd name="T12" fmla="*/ 108 w 319"/>
                  <a:gd name="T13" fmla="*/ 363 h 387"/>
                  <a:gd name="T14" fmla="*/ 115 w 319"/>
                  <a:gd name="T15" fmla="*/ 361 h 387"/>
                  <a:gd name="T16" fmla="*/ 123 w 319"/>
                  <a:gd name="T17" fmla="*/ 358 h 387"/>
                  <a:gd name="T18" fmla="*/ 125 w 319"/>
                  <a:gd name="T19" fmla="*/ 358 h 387"/>
                  <a:gd name="T20" fmla="*/ 126 w 319"/>
                  <a:gd name="T21" fmla="*/ 356 h 387"/>
                  <a:gd name="T22" fmla="*/ 130 w 319"/>
                  <a:gd name="T23" fmla="*/ 356 h 387"/>
                  <a:gd name="T24" fmla="*/ 132 w 319"/>
                  <a:gd name="T25" fmla="*/ 356 h 387"/>
                  <a:gd name="T26" fmla="*/ 143 w 319"/>
                  <a:gd name="T27" fmla="*/ 353 h 387"/>
                  <a:gd name="T28" fmla="*/ 155 w 319"/>
                  <a:gd name="T29" fmla="*/ 349 h 387"/>
                  <a:gd name="T30" fmla="*/ 169 w 319"/>
                  <a:gd name="T31" fmla="*/ 348 h 387"/>
                  <a:gd name="T32" fmla="*/ 181 w 319"/>
                  <a:gd name="T33" fmla="*/ 344 h 387"/>
                  <a:gd name="T34" fmla="*/ 194 w 319"/>
                  <a:gd name="T35" fmla="*/ 343 h 387"/>
                  <a:gd name="T36" fmla="*/ 206 w 319"/>
                  <a:gd name="T37" fmla="*/ 343 h 387"/>
                  <a:gd name="T38" fmla="*/ 219 w 319"/>
                  <a:gd name="T39" fmla="*/ 341 h 387"/>
                  <a:gd name="T40" fmla="*/ 231 w 319"/>
                  <a:gd name="T41" fmla="*/ 341 h 387"/>
                  <a:gd name="T42" fmla="*/ 233 w 319"/>
                  <a:gd name="T43" fmla="*/ 341 h 387"/>
                  <a:gd name="T44" fmla="*/ 235 w 319"/>
                  <a:gd name="T45" fmla="*/ 341 h 387"/>
                  <a:gd name="T46" fmla="*/ 235 w 319"/>
                  <a:gd name="T47" fmla="*/ 341 h 387"/>
                  <a:gd name="T48" fmla="*/ 236 w 319"/>
                  <a:gd name="T49" fmla="*/ 341 h 387"/>
                  <a:gd name="T50" fmla="*/ 246 w 319"/>
                  <a:gd name="T51" fmla="*/ 341 h 387"/>
                  <a:gd name="T52" fmla="*/ 258 w 319"/>
                  <a:gd name="T53" fmla="*/ 343 h 387"/>
                  <a:gd name="T54" fmla="*/ 268 w 319"/>
                  <a:gd name="T55" fmla="*/ 344 h 387"/>
                  <a:gd name="T56" fmla="*/ 278 w 319"/>
                  <a:gd name="T57" fmla="*/ 344 h 387"/>
                  <a:gd name="T58" fmla="*/ 289 w 319"/>
                  <a:gd name="T59" fmla="*/ 346 h 387"/>
                  <a:gd name="T60" fmla="*/ 299 w 319"/>
                  <a:gd name="T61" fmla="*/ 348 h 387"/>
                  <a:gd name="T62" fmla="*/ 307 w 319"/>
                  <a:gd name="T63" fmla="*/ 349 h 387"/>
                  <a:gd name="T64" fmla="*/ 317 w 319"/>
                  <a:gd name="T65" fmla="*/ 351 h 387"/>
                  <a:gd name="T66" fmla="*/ 319 w 319"/>
                  <a:gd name="T67" fmla="*/ 348 h 387"/>
                  <a:gd name="T68" fmla="*/ 216 w 319"/>
                  <a:gd name="T69" fmla="*/ 0 h 387"/>
                  <a:gd name="T70" fmla="*/ 130 w 319"/>
                  <a:gd name="T71" fmla="*/ 331 h 387"/>
                  <a:gd name="T72" fmla="*/ 125 w 319"/>
                  <a:gd name="T73" fmla="*/ 346 h 387"/>
                  <a:gd name="T74" fmla="*/ 116 w 319"/>
                  <a:gd name="T75" fmla="*/ 333 h 387"/>
                  <a:gd name="T76" fmla="*/ 45 w 319"/>
                  <a:gd name="T77" fmla="*/ 218 h 387"/>
                  <a:gd name="T78" fmla="*/ 0 w 319"/>
                  <a:gd name="T79" fmla="*/ 143 h 387"/>
                  <a:gd name="T80" fmla="*/ 54 w 319"/>
                  <a:gd name="T81" fmla="*/ 349 h 387"/>
                  <a:gd name="T82" fmla="*/ 54 w 319"/>
                  <a:gd name="T83" fmla="*/ 351 h 387"/>
                  <a:gd name="T84" fmla="*/ 54 w 319"/>
                  <a:gd name="T85" fmla="*/ 351 h 387"/>
                  <a:gd name="T86" fmla="*/ 54 w 319"/>
                  <a:gd name="T87" fmla="*/ 351 h 387"/>
                  <a:gd name="T88" fmla="*/ 54 w 319"/>
                  <a:gd name="T89" fmla="*/ 351 h 387"/>
                  <a:gd name="T90" fmla="*/ 54 w 319"/>
                  <a:gd name="T91" fmla="*/ 351 h 387"/>
                  <a:gd name="T92" fmla="*/ 57 w 319"/>
                  <a:gd name="T93" fmla="*/ 387 h 387"/>
                  <a:gd name="T94" fmla="*/ 57 w 319"/>
                  <a:gd name="T95" fmla="*/ 387 h 387"/>
                  <a:gd name="T96" fmla="*/ 59 w 319"/>
                  <a:gd name="T97" fmla="*/ 387 h 387"/>
                  <a:gd name="T98" fmla="*/ 61 w 319"/>
                  <a:gd name="T99" fmla="*/ 385 h 387"/>
                  <a:gd name="T100" fmla="*/ 62 w 319"/>
                  <a:gd name="T101" fmla="*/ 385 h 387"/>
                  <a:gd name="T102" fmla="*/ 64 w 319"/>
                  <a:gd name="T103" fmla="*/ 385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87"/>
                  <a:gd name="T158" fmla="*/ 319 w 319"/>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87">
                    <a:moveTo>
                      <a:pt x="64" y="385"/>
                    </a:moveTo>
                    <a:lnTo>
                      <a:pt x="71" y="381"/>
                    </a:lnTo>
                    <a:lnTo>
                      <a:pt x="78" y="378"/>
                    </a:lnTo>
                    <a:lnTo>
                      <a:pt x="84" y="373"/>
                    </a:lnTo>
                    <a:lnTo>
                      <a:pt x="93" y="370"/>
                    </a:lnTo>
                    <a:lnTo>
                      <a:pt x="99" y="366"/>
                    </a:lnTo>
                    <a:lnTo>
                      <a:pt x="108" y="363"/>
                    </a:lnTo>
                    <a:lnTo>
                      <a:pt x="115" y="361"/>
                    </a:lnTo>
                    <a:lnTo>
                      <a:pt x="123" y="358"/>
                    </a:lnTo>
                    <a:lnTo>
                      <a:pt x="125" y="358"/>
                    </a:lnTo>
                    <a:lnTo>
                      <a:pt x="126" y="356"/>
                    </a:lnTo>
                    <a:lnTo>
                      <a:pt x="130" y="356"/>
                    </a:lnTo>
                    <a:lnTo>
                      <a:pt x="132" y="356"/>
                    </a:lnTo>
                    <a:lnTo>
                      <a:pt x="143" y="353"/>
                    </a:lnTo>
                    <a:lnTo>
                      <a:pt x="155" y="349"/>
                    </a:lnTo>
                    <a:lnTo>
                      <a:pt x="169" y="348"/>
                    </a:lnTo>
                    <a:lnTo>
                      <a:pt x="181" y="344"/>
                    </a:lnTo>
                    <a:lnTo>
                      <a:pt x="194" y="343"/>
                    </a:lnTo>
                    <a:lnTo>
                      <a:pt x="206" y="343"/>
                    </a:lnTo>
                    <a:lnTo>
                      <a:pt x="219" y="341"/>
                    </a:lnTo>
                    <a:lnTo>
                      <a:pt x="231" y="341"/>
                    </a:lnTo>
                    <a:lnTo>
                      <a:pt x="233" y="341"/>
                    </a:lnTo>
                    <a:lnTo>
                      <a:pt x="235" y="341"/>
                    </a:lnTo>
                    <a:lnTo>
                      <a:pt x="236" y="341"/>
                    </a:lnTo>
                    <a:lnTo>
                      <a:pt x="246" y="341"/>
                    </a:lnTo>
                    <a:lnTo>
                      <a:pt x="258" y="343"/>
                    </a:lnTo>
                    <a:lnTo>
                      <a:pt x="268" y="344"/>
                    </a:lnTo>
                    <a:lnTo>
                      <a:pt x="278" y="344"/>
                    </a:lnTo>
                    <a:lnTo>
                      <a:pt x="289" y="346"/>
                    </a:lnTo>
                    <a:lnTo>
                      <a:pt x="299" y="348"/>
                    </a:lnTo>
                    <a:lnTo>
                      <a:pt x="307" y="349"/>
                    </a:lnTo>
                    <a:lnTo>
                      <a:pt x="317" y="351"/>
                    </a:lnTo>
                    <a:lnTo>
                      <a:pt x="319" y="348"/>
                    </a:lnTo>
                    <a:lnTo>
                      <a:pt x="216" y="0"/>
                    </a:lnTo>
                    <a:lnTo>
                      <a:pt x="130" y="331"/>
                    </a:lnTo>
                    <a:lnTo>
                      <a:pt x="125" y="346"/>
                    </a:lnTo>
                    <a:lnTo>
                      <a:pt x="116" y="333"/>
                    </a:lnTo>
                    <a:lnTo>
                      <a:pt x="45" y="218"/>
                    </a:lnTo>
                    <a:lnTo>
                      <a:pt x="0" y="143"/>
                    </a:lnTo>
                    <a:lnTo>
                      <a:pt x="54" y="349"/>
                    </a:lnTo>
                    <a:lnTo>
                      <a:pt x="54" y="351"/>
                    </a:lnTo>
                    <a:lnTo>
                      <a:pt x="57" y="387"/>
                    </a:lnTo>
                    <a:lnTo>
                      <a:pt x="59" y="387"/>
                    </a:lnTo>
                    <a:lnTo>
                      <a:pt x="61" y="385"/>
                    </a:lnTo>
                    <a:lnTo>
                      <a:pt x="62" y="385"/>
                    </a:lnTo>
                    <a:lnTo>
                      <a:pt x="64" y="38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1" name="Freeform 127"/>
              <p:cNvSpPr>
                <a:spLocks/>
              </p:cNvSpPr>
              <p:nvPr/>
            </p:nvSpPr>
            <p:spPr bwMode="auto">
              <a:xfrm>
                <a:off x="3697" y="2629"/>
                <a:ext cx="368" cy="364"/>
              </a:xfrm>
              <a:custGeom>
                <a:avLst/>
                <a:gdLst>
                  <a:gd name="T0" fmla="*/ 0 w 368"/>
                  <a:gd name="T1" fmla="*/ 253 h 364"/>
                  <a:gd name="T2" fmla="*/ 188 w 368"/>
                  <a:gd name="T3" fmla="*/ 347 h 364"/>
                  <a:gd name="T4" fmla="*/ 220 w 368"/>
                  <a:gd name="T5" fmla="*/ 364 h 364"/>
                  <a:gd name="T6" fmla="*/ 223 w 368"/>
                  <a:gd name="T7" fmla="*/ 354 h 364"/>
                  <a:gd name="T8" fmla="*/ 226 w 368"/>
                  <a:gd name="T9" fmla="*/ 344 h 364"/>
                  <a:gd name="T10" fmla="*/ 230 w 368"/>
                  <a:gd name="T11" fmla="*/ 336 h 364"/>
                  <a:gd name="T12" fmla="*/ 233 w 368"/>
                  <a:gd name="T13" fmla="*/ 325 h 364"/>
                  <a:gd name="T14" fmla="*/ 237 w 368"/>
                  <a:gd name="T15" fmla="*/ 319 h 364"/>
                  <a:gd name="T16" fmla="*/ 242 w 368"/>
                  <a:gd name="T17" fmla="*/ 310 h 364"/>
                  <a:gd name="T18" fmla="*/ 245 w 368"/>
                  <a:gd name="T19" fmla="*/ 303 h 364"/>
                  <a:gd name="T20" fmla="*/ 250 w 368"/>
                  <a:gd name="T21" fmla="*/ 297 h 364"/>
                  <a:gd name="T22" fmla="*/ 253 w 368"/>
                  <a:gd name="T23" fmla="*/ 292 h 364"/>
                  <a:gd name="T24" fmla="*/ 255 w 368"/>
                  <a:gd name="T25" fmla="*/ 287 h 364"/>
                  <a:gd name="T26" fmla="*/ 258 w 368"/>
                  <a:gd name="T27" fmla="*/ 282 h 364"/>
                  <a:gd name="T28" fmla="*/ 262 w 368"/>
                  <a:gd name="T29" fmla="*/ 278 h 364"/>
                  <a:gd name="T30" fmla="*/ 272 w 368"/>
                  <a:gd name="T31" fmla="*/ 263 h 364"/>
                  <a:gd name="T32" fmla="*/ 284 w 368"/>
                  <a:gd name="T33" fmla="*/ 249 h 364"/>
                  <a:gd name="T34" fmla="*/ 296 w 368"/>
                  <a:gd name="T35" fmla="*/ 236 h 364"/>
                  <a:gd name="T36" fmla="*/ 309 w 368"/>
                  <a:gd name="T37" fmla="*/ 222 h 364"/>
                  <a:gd name="T38" fmla="*/ 323 w 368"/>
                  <a:gd name="T39" fmla="*/ 211 h 364"/>
                  <a:gd name="T40" fmla="*/ 338 w 368"/>
                  <a:gd name="T41" fmla="*/ 200 h 364"/>
                  <a:gd name="T42" fmla="*/ 353 w 368"/>
                  <a:gd name="T43" fmla="*/ 190 h 364"/>
                  <a:gd name="T44" fmla="*/ 368 w 368"/>
                  <a:gd name="T45" fmla="*/ 180 h 364"/>
                  <a:gd name="T46" fmla="*/ 368 w 368"/>
                  <a:gd name="T47" fmla="*/ 179 h 364"/>
                  <a:gd name="T48" fmla="*/ 329 w 368"/>
                  <a:gd name="T49" fmla="*/ 158 h 364"/>
                  <a:gd name="T50" fmla="*/ 226 w 368"/>
                  <a:gd name="T51" fmla="*/ 101 h 364"/>
                  <a:gd name="T52" fmla="*/ 49 w 368"/>
                  <a:gd name="T53" fmla="*/ 0 h 364"/>
                  <a:gd name="T54" fmla="*/ 204 w 368"/>
                  <a:gd name="T55" fmla="*/ 275 h 364"/>
                  <a:gd name="T56" fmla="*/ 213 w 368"/>
                  <a:gd name="T57" fmla="*/ 290 h 364"/>
                  <a:gd name="T58" fmla="*/ 198 w 368"/>
                  <a:gd name="T59" fmla="*/ 287 h 364"/>
                  <a:gd name="T60" fmla="*/ 0 w 368"/>
                  <a:gd name="T61" fmla="*/ 253 h 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364"/>
                  <a:gd name="T95" fmla="*/ 368 w 368"/>
                  <a:gd name="T96" fmla="*/ 364 h 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364">
                    <a:moveTo>
                      <a:pt x="0" y="253"/>
                    </a:moveTo>
                    <a:lnTo>
                      <a:pt x="188" y="347"/>
                    </a:lnTo>
                    <a:lnTo>
                      <a:pt x="220" y="364"/>
                    </a:lnTo>
                    <a:lnTo>
                      <a:pt x="223" y="354"/>
                    </a:lnTo>
                    <a:lnTo>
                      <a:pt x="226" y="344"/>
                    </a:lnTo>
                    <a:lnTo>
                      <a:pt x="230" y="336"/>
                    </a:lnTo>
                    <a:lnTo>
                      <a:pt x="233" y="325"/>
                    </a:lnTo>
                    <a:lnTo>
                      <a:pt x="237" y="319"/>
                    </a:lnTo>
                    <a:lnTo>
                      <a:pt x="242" y="310"/>
                    </a:lnTo>
                    <a:lnTo>
                      <a:pt x="245" y="303"/>
                    </a:lnTo>
                    <a:lnTo>
                      <a:pt x="250" y="297"/>
                    </a:lnTo>
                    <a:lnTo>
                      <a:pt x="253" y="292"/>
                    </a:lnTo>
                    <a:lnTo>
                      <a:pt x="255" y="287"/>
                    </a:lnTo>
                    <a:lnTo>
                      <a:pt x="258" y="282"/>
                    </a:lnTo>
                    <a:lnTo>
                      <a:pt x="262" y="278"/>
                    </a:lnTo>
                    <a:lnTo>
                      <a:pt x="272" y="263"/>
                    </a:lnTo>
                    <a:lnTo>
                      <a:pt x="284" y="249"/>
                    </a:lnTo>
                    <a:lnTo>
                      <a:pt x="296" y="236"/>
                    </a:lnTo>
                    <a:lnTo>
                      <a:pt x="309" y="222"/>
                    </a:lnTo>
                    <a:lnTo>
                      <a:pt x="323" y="211"/>
                    </a:lnTo>
                    <a:lnTo>
                      <a:pt x="338" y="200"/>
                    </a:lnTo>
                    <a:lnTo>
                      <a:pt x="353" y="190"/>
                    </a:lnTo>
                    <a:lnTo>
                      <a:pt x="368" y="180"/>
                    </a:lnTo>
                    <a:lnTo>
                      <a:pt x="368" y="179"/>
                    </a:lnTo>
                    <a:lnTo>
                      <a:pt x="329" y="158"/>
                    </a:lnTo>
                    <a:lnTo>
                      <a:pt x="226" y="101"/>
                    </a:lnTo>
                    <a:lnTo>
                      <a:pt x="49" y="0"/>
                    </a:lnTo>
                    <a:lnTo>
                      <a:pt x="204" y="275"/>
                    </a:lnTo>
                    <a:lnTo>
                      <a:pt x="213" y="290"/>
                    </a:lnTo>
                    <a:lnTo>
                      <a:pt x="198" y="287"/>
                    </a:lnTo>
                    <a:lnTo>
                      <a:pt x="0" y="25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2" name="Freeform 128"/>
              <p:cNvSpPr>
                <a:spLocks/>
              </p:cNvSpPr>
              <p:nvPr/>
            </p:nvSpPr>
            <p:spPr bwMode="auto">
              <a:xfrm>
                <a:off x="4557" y="2995"/>
                <a:ext cx="354" cy="194"/>
              </a:xfrm>
              <a:custGeom>
                <a:avLst/>
                <a:gdLst>
                  <a:gd name="T0" fmla="*/ 6 w 354"/>
                  <a:gd name="T1" fmla="*/ 0 h 194"/>
                  <a:gd name="T2" fmla="*/ 6 w 354"/>
                  <a:gd name="T3" fmla="*/ 0 h 194"/>
                  <a:gd name="T4" fmla="*/ 11 w 354"/>
                  <a:gd name="T5" fmla="*/ 20 h 194"/>
                  <a:gd name="T6" fmla="*/ 16 w 354"/>
                  <a:gd name="T7" fmla="*/ 42 h 194"/>
                  <a:gd name="T8" fmla="*/ 18 w 354"/>
                  <a:gd name="T9" fmla="*/ 64 h 194"/>
                  <a:gd name="T10" fmla="*/ 20 w 354"/>
                  <a:gd name="T11" fmla="*/ 86 h 194"/>
                  <a:gd name="T12" fmla="*/ 18 w 354"/>
                  <a:gd name="T13" fmla="*/ 113 h 194"/>
                  <a:gd name="T14" fmla="*/ 15 w 354"/>
                  <a:gd name="T15" fmla="*/ 140 h 194"/>
                  <a:gd name="T16" fmla="*/ 8 w 354"/>
                  <a:gd name="T17" fmla="*/ 167 h 194"/>
                  <a:gd name="T18" fmla="*/ 0 w 354"/>
                  <a:gd name="T19" fmla="*/ 192 h 194"/>
                  <a:gd name="T20" fmla="*/ 1 w 354"/>
                  <a:gd name="T21" fmla="*/ 194 h 194"/>
                  <a:gd name="T22" fmla="*/ 354 w 354"/>
                  <a:gd name="T23" fmla="*/ 89 h 194"/>
                  <a:gd name="T24" fmla="*/ 6 w 354"/>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194"/>
                  <a:gd name="T41" fmla="*/ 354 w 354"/>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194">
                    <a:moveTo>
                      <a:pt x="6" y="0"/>
                    </a:moveTo>
                    <a:lnTo>
                      <a:pt x="6" y="0"/>
                    </a:lnTo>
                    <a:lnTo>
                      <a:pt x="11" y="20"/>
                    </a:lnTo>
                    <a:lnTo>
                      <a:pt x="16" y="42"/>
                    </a:lnTo>
                    <a:lnTo>
                      <a:pt x="18" y="64"/>
                    </a:lnTo>
                    <a:lnTo>
                      <a:pt x="20" y="86"/>
                    </a:lnTo>
                    <a:lnTo>
                      <a:pt x="18" y="113"/>
                    </a:lnTo>
                    <a:lnTo>
                      <a:pt x="15" y="140"/>
                    </a:lnTo>
                    <a:lnTo>
                      <a:pt x="8" y="167"/>
                    </a:lnTo>
                    <a:lnTo>
                      <a:pt x="0" y="192"/>
                    </a:lnTo>
                    <a:lnTo>
                      <a:pt x="1" y="194"/>
                    </a:lnTo>
                    <a:lnTo>
                      <a:pt x="354" y="89"/>
                    </a:lnTo>
                    <a:lnTo>
                      <a:pt x="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Freeform 129"/>
              <p:cNvSpPr>
                <a:spLocks/>
              </p:cNvSpPr>
              <p:nvPr/>
            </p:nvSpPr>
            <p:spPr bwMode="auto">
              <a:xfrm>
                <a:off x="4406" y="2612"/>
                <a:ext cx="375" cy="383"/>
              </a:xfrm>
              <a:custGeom>
                <a:avLst/>
                <a:gdLst>
                  <a:gd name="T0" fmla="*/ 151 w 375"/>
                  <a:gd name="T1" fmla="*/ 309 h 383"/>
                  <a:gd name="T2" fmla="*/ 306 w 375"/>
                  <a:gd name="T3" fmla="*/ 0 h 383"/>
                  <a:gd name="T4" fmla="*/ 144 w 375"/>
                  <a:gd name="T5" fmla="*/ 101 h 383"/>
                  <a:gd name="T6" fmla="*/ 0 w 375"/>
                  <a:gd name="T7" fmla="*/ 192 h 383"/>
                  <a:gd name="T8" fmla="*/ 17 w 375"/>
                  <a:gd name="T9" fmla="*/ 202 h 383"/>
                  <a:gd name="T10" fmla="*/ 34 w 375"/>
                  <a:gd name="T11" fmla="*/ 212 h 383"/>
                  <a:gd name="T12" fmla="*/ 49 w 375"/>
                  <a:gd name="T13" fmla="*/ 224 h 383"/>
                  <a:gd name="T14" fmla="*/ 64 w 375"/>
                  <a:gd name="T15" fmla="*/ 238 h 383"/>
                  <a:gd name="T16" fmla="*/ 78 w 375"/>
                  <a:gd name="T17" fmla="*/ 251 h 383"/>
                  <a:gd name="T18" fmla="*/ 92 w 375"/>
                  <a:gd name="T19" fmla="*/ 265 h 383"/>
                  <a:gd name="T20" fmla="*/ 105 w 375"/>
                  <a:gd name="T21" fmla="*/ 280 h 383"/>
                  <a:gd name="T22" fmla="*/ 117 w 375"/>
                  <a:gd name="T23" fmla="*/ 295 h 383"/>
                  <a:gd name="T24" fmla="*/ 120 w 375"/>
                  <a:gd name="T25" fmla="*/ 300 h 383"/>
                  <a:gd name="T26" fmla="*/ 122 w 375"/>
                  <a:gd name="T27" fmla="*/ 305 h 383"/>
                  <a:gd name="T28" fmla="*/ 125 w 375"/>
                  <a:gd name="T29" fmla="*/ 310 h 383"/>
                  <a:gd name="T30" fmla="*/ 129 w 375"/>
                  <a:gd name="T31" fmla="*/ 314 h 383"/>
                  <a:gd name="T32" fmla="*/ 130 w 375"/>
                  <a:gd name="T33" fmla="*/ 317 h 383"/>
                  <a:gd name="T34" fmla="*/ 132 w 375"/>
                  <a:gd name="T35" fmla="*/ 320 h 383"/>
                  <a:gd name="T36" fmla="*/ 134 w 375"/>
                  <a:gd name="T37" fmla="*/ 326 h 383"/>
                  <a:gd name="T38" fmla="*/ 135 w 375"/>
                  <a:gd name="T39" fmla="*/ 329 h 383"/>
                  <a:gd name="T40" fmla="*/ 142 w 375"/>
                  <a:gd name="T41" fmla="*/ 342 h 383"/>
                  <a:gd name="T42" fmla="*/ 149 w 375"/>
                  <a:gd name="T43" fmla="*/ 354 h 383"/>
                  <a:gd name="T44" fmla="*/ 154 w 375"/>
                  <a:gd name="T45" fmla="*/ 368 h 383"/>
                  <a:gd name="T46" fmla="*/ 157 w 375"/>
                  <a:gd name="T47" fmla="*/ 381 h 383"/>
                  <a:gd name="T48" fmla="*/ 157 w 375"/>
                  <a:gd name="T49" fmla="*/ 383 h 383"/>
                  <a:gd name="T50" fmla="*/ 375 w 375"/>
                  <a:gd name="T51" fmla="*/ 258 h 383"/>
                  <a:gd name="T52" fmla="*/ 151 w 375"/>
                  <a:gd name="T53" fmla="*/ 309 h 3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5"/>
                  <a:gd name="T82" fmla="*/ 0 h 383"/>
                  <a:gd name="T83" fmla="*/ 375 w 375"/>
                  <a:gd name="T84" fmla="*/ 383 h 3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5" h="383">
                    <a:moveTo>
                      <a:pt x="151" y="309"/>
                    </a:moveTo>
                    <a:lnTo>
                      <a:pt x="306" y="0"/>
                    </a:lnTo>
                    <a:lnTo>
                      <a:pt x="144" y="101"/>
                    </a:lnTo>
                    <a:lnTo>
                      <a:pt x="0" y="192"/>
                    </a:lnTo>
                    <a:lnTo>
                      <a:pt x="17" y="202"/>
                    </a:lnTo>
                    <a:lnTo>
                      <a:pt x="34" y="212"/>
                    </a:lnTo>
                    <a:lnTo>
                      <a:pt x="49" y="224"/>
                    </a:lnTo>
                    <a:lnTo>
                      <a:pt x="64" y="238"/>
                    </a:lnTo>
                    <a:lnTo>
                      <a:pt x="78" y="251"/>
                    </a:lnTo>
                    <a:lnTo>
                      <a:pt x="92" y="265"/>
                    </a:lnTo>
                    <a:lnTo>
                      <a:pt x="105" y="280"/>
                    </a:lnTo>
                    <a:lnTo>
                      <a:pt x="117" y="295"/>
                    </a:lnTo>
                    <a:lnTo>
                      <a:pt x="120" y="300"/>
                    </a:lnTo>
                    <a:lnTo>
                      <a:pt x="122" y="305"/>
                    </a:lnTo>
                    <a:lnTo>
                      <a:pt x="125" y="310"/>
                    </a:lnTo>
                    <a:lnTo>
                      <a:pt x="129" y="314"/>
                    </a:lnTo>
                    <a:lnTo>
                      <a:pt x="130" y="317"/>
                    </a:lnTo>
                    <a:lnTo>
                      <a:pt x="132" y="320"/>
                    </a:lnTo>
                    <a:lnTo>
                      <a:pt x="134" y="326"/>
                    </a:lnTo>
                    <a:lnTo>
                      <a:pt x="135" y="329"/>
                    </a:lnTo>
                    <a:lnTo>
                      <a:pt x="142" y="342"/>
                    </a:lnTo>
                    <a:lnTo>
                      <a:pt x="149" y="354"/>
                    </a:lnTo>
                    <a:lnTo>
                      <a:pt x="154" y="368"/>
                    </a:lnTo>
                    <a:lnTo>
                      <a:pt x="157" y="381"/>
                    </a:lnTo>
                    <a:lnTo>
                      <a:pt x="157" y="383"/>
                    </a:lnTo>
                    <a:lnTo>
                      <a:pt x="375" y="258"/>
                    </a:lnTo>
                    <a:lnTo>
                      <a:pt x="151" y="30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4" name="Freeform 130"/>
              <p:cNvSpPr>
                <a:spLocks/>
              </p:cNvSpPr>
              <p:nvPr/>
            </p:nvSpPr>
            <p:spPr bwMode="auto">
              <a:xfrm>
                <a:off x="4148" y="3189"/>
                <a:ext cx="613" cy="552"/>
              </a:xfrm>
              <a:custGeom>
                <a:avLst/>
                <a:gdLst>
                  <a:gd name="T0" fmla="*/ 409 w 613"/>
                  <a:gd name="T1" fmla="*/ 2 h 552"/>
                  <a:gd name="T2" fmla="*/ 397 w 613"/>
                  <a:gd name="T3" fmla="*/ 27 h 552"/>
                  <a:gd name="T4" fmla="*/ 383 w 613"/>
                  <a:gd name="T5" fmla="*/ 51 h 552"/>
                  <a:gd name="T6" fmla="*/ 380 w 613"/>
                  <a:gd name="T7" fmla="*/ 58 h 552"/>
                  <a:gd name="T8" fmla="*/ 375 w 613"/>
                  <a:gd name="T9" fmla="*/ 64 h 552"/>
                  <a:gd name="T10" fmla="*/ 361 w 613"/>
                  <a:gd name="T11" fmla="*/ 83 h 552"/>
                  <a:gd name="T12" fmla="*/ 348 w 613"/>
                  <a:gd name="T13" fmla="*/ 100 h 552"/>
                  <a:gd name="T14" fmla="*/ 331 w 613"/>
                  <a:gd name="T15" fmla="*/ 117 h 552"/>
                  <a:gd name="T16" fmla="*/ 314 w 613"/>
                  <a:gd name="T17" fmla="*/ 132 h 552"/>
                  <a:gd name="T18" fmla="*/ 299 w 613"/>
                  <a:gd name="T19" fmla="*/ 144 h 552"/>
                  <a:gd name="T20" fmla="*/ 284 w 613"/>
                  <a:gd name="T21" fmla="*/ 154 h 552"/>
                  <a:gd name="T22" fmla="*/ 268 w 613"/>
                  <a:gd name="T23" fmla="*/ 164 h 552"/>
                  <a:gd name="T24" fmla="*/ 252 w 613"/>
                  <a:gd name="T25" fmla="*/ 172 h 552"/>
                  <a:gd name="T26" fmla="*/ 243 w 613"/>
                  <a:gd name="T27" fmla="*/ 177 h 552"/>
                  <a:gd name="T28" fmla="*/ 235 w 613"/>
                  <a:gd name="T29" fmla="*/ 181 h 552"/>
                  <a:gd name="T30" fmla="*/ 218 w 613"/>
                  <a:gd name="T31" fmla="*/ 188 h 552"/>
                  <a:gd name="T32" fmla="*/ 199 w 613"/>
                  <a:gd name="T33" fmla="*/ 194 h 552"/>
                  <a:gd name="T34" fmla="*/ 191 w 613"/>
                  <a:gd name="T35" fmla="*/ 196 h 552"/>
                  <a:gd name="T36" fmla="*/ 182 w 613"/>
                  <a:gd name="T37" fmla="*/ 199 h 552"/>
                  <a:gd name="T38" fmla="*/ 162 w 613"/>
                  <a:gd name="T39" fmla="*/ 204 h 552"/>
                  <a:gd name="T40" fmla="*/ 142 w 613"/>
                  <a:gd name="T41" fmla="*/ 208 h 552"/>
                  <a:gd name="T42" fmla="*/ 122 w 613"/>
                  <a:gd name="T43" fmla="*/ 210 h 552"/>
                  <a:gd name="T44" fmla="*/ 101 w 613"/>
                  <a:gd name="T45" fmla="*/ 211 h 552"/>
                  <a:gd name="T46" fmla="*/ 96 w 613"/>
                  <a:gd name="T47" fmla="*/ 211 h 552"/>
                  <a:gd name="T48" fmla="*/ 91 w 613"/>
                  <a:gd name="T49" fmla="*/ 211 h 552"/>
                  <a:gd name="T50" fmla="*/ 68 w 613"/>
                  <a:gd name="T51" fmla="*/ 210 h 552"/>
                  <a:gd name="T52" fmla="*/ 46 w 613"/>
                  <a:gd name="T53" fmla="*/ 208 h 552"/>
                  <a:gd name="T54" fmla="*/ 22 w 613"/>
                  <a:gd name="T55" fmla="*/ 204 h 552"/>
                  <a:gd name="T56" fmla="*/ 0 w 613"/>
                  <a:gd name="T57" fmla="*/ 199 h 552"/>
                  <a:gd name="T58" fmla="*/ 106 w 613"/>
                  <a:gd name="T59" fmla="*/ 552 h 552"/>
                  <a:gd name="T60" fmla="*/ 280 w 613"/>
                  <a:gd name="T61" fmla="*/ 365 h 552"/>
                  <a:gd name="T62" fmla="*/ 287 w 613"/>
                  <a:gd name="T63" fmla="*/ 318 h 552"/>
                  <a:gd name="T64" fmla="*/ 301 w 613"/>
                  <a:gd name="T65" fmla="*/ 228 h 552"/>
                  <a:gd name="T66" fmla="*/ 392 w 613"/>
                  <a:gd name="T67" fmla="*/ 69 h 552"/>
                  <a:gd name="T68" fmla="*/ 410 w 613"/>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3"/>
                  <a:gd name="T106" fmla="*/ 0 h 552"/>
                  <a:gd name="T107" fmla="*/ 613 w 613"/>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3" h="552">
                    <a:moveTo>
                      <a:pt x="410" y="0"/>
                    </a:moveTo>
                    <a:lnTo>
                      <a:pt x="409" y="2"/>
                    </a:lnTo>
                    <a:lnTo>
                      <a:pt x="404" y="14"/>
                    </a:lnTo>
                    <a:lnTo>
                      <a:pt x="397" y="27"/>
                    </a:lnTo>
                    <a:lnTo>
                      <a:pt x="390" y="39"/>
                    </a:lnTo>
                    <a:lnTo>
                      <a:pt x="383" y="51"/>
                    </a:lnTo>
                    <a:lnTo>
                      <a:pt x="382" y="54"/>
                    </a:lnTo>
                    <a:lnTo>
                      <a:pt x="380" y="58"/>
                    </a:lnTo>
                    <a:lnTo>
                      <a:pt x="377" y="61"/>
                    </a:lnTo>
                    <a:lnTo>
                      <a:pt x="375" y="64"/>
                    </a:lnTo>
                    <a:lnTo>
                      <a:pt x="368" y="74"/>
                    </a:lnTo>
                    <a:lnTo>
                      <a:pt x="361" y="83"/>
                    </a:lnTo>
                    <a:lnTo>
                      <a:pt x="355" y="91"/>
                    </a:lnTo>
                    <a:lnTo>
                      <a:pt x="348" y="100"/>
                    </a:lnTo>
                    <a:lnTo>
                      <a:pt x="339" y="108"/>
                    </a:lnTo>
                    <a:lnTo>
                      <a:pt x="331" y="117"/>
                    </a:lnTo>
                    <a:lnTo>
                      <a:pt x="322" y="123"/>
                    </a:lnTo>
                    <a:lnTo>
                      <a:pt x="314" y="132"/>
                    </a:lnTo>
                    <a:lnTo>
                      <a:pt x="307" y="137"/>
                    </a:lnTo>
                    <a:lnTo>
                      <a:pt x="299" y="144"/>
                    </a:lnTo>
                    <a:lnTo>
                      <a:pt x="292" y="149"/>
                    </a:lnTo>
                    <a:lnTo>
                      <a:pt x="284" y="154"/>
                    </a:lnTo>
                    <a:lnTo>
                      <a:pt x="277" y="159"/>
                    </a:lnTo>
                    <a:lnTo>
                      <a:pt x="268" y="164"/>
                    </a:lnTo>
                    <a:lnTo>
                      <a:pt x="260" y="169"/>
                    </a:lnTo>
                    <a:lnTo>
                      <a:pt x="252" y="172"/>
                    </a:lnTo>
                    <a:lnTo>
                      <a:pt x="248" y="174"/>
                    </a:lnTo>
                    <a:lnTo>
                      <a:pt x="243" y="177"/>
                    </a:lnTo>
                    <a:lnTo>
                      <a:pt x="238" y="179"/>
                    </a:lnTo>
                    <a:lnTo>
                      <a:pt x="235" y="181"/>
                    </a:lnTo>
                    <a:lnTo>
                      <a:pt x="226" y="184"/>
                    </a:lnTo>
                    <a:lnTo>
                      <a:pt x="218" y="188"/>
                    </a:lnTo>
                    <a:lnTo>
                      <a:pt x="208" y="191"/>
                    </a:lnTo>
                    <a:lnTo>
                      <a:pt x="199" y="194"/>
                    </a:lnTo>
                    <a:lnTo>
                      <a:pt x="194" y="196"/>
                    </a:lnTo>
                    <a:lnTo>
                      <a:pt x="191" y="196"/>
                    </a:lnTo>
                    <a:lnTo>
                      <a:pt x="186" y="198"/>
                    </a:lnTo>
                    <a:lnTo>
                      <a:pt x="182" y="199"/>
                    </a:lnTo>
                    <a:lnTo>
                      <a:pt x="172" y="201"/>
                    </a:lnTo>
                    <a:lnTo>
                      <a:pt x="162" y="204"/>
                    </a:lnTo>
                    <a:lnTo>
                      <a:pt x="152" y="206"/>
                    </a:lnTo>
                    <a:lnTo>
                      <a:pt x="142" y="208"/>
                    </a:lnTo>
                    <a:lnTo>
                      <a:pt x="132" y="208"/>
                    </a:lnTo>
                    <a:lnTo>
                      <a:pt x="122" y="210"/>
                    </a:lnTo>
                    <a:lnTo>
                      <a:pt x="111" y="211"/>
                    </a:lnTo>
                    <a:lnTo>
                      <a:pt x="101" y="211"/>
                    </a:lnTo>
                    <a:lnTo>
                      <a:pt x="100" y="211"/>
                    </a:lnTo>
                    <a:lnTo>
                      <a:pt x="96" y="211"/>
                    </a:lnTo>
                    <a:lnTo>
                      <a:pt x="95" y="211"/>
                    </a:lnTo>
                    <a:lnTo>
                      <a:pt x="91" y="211"/>
                    </a:lnTo>
                    <a:lnTo>
                      <a:pt x="79" y="211"/>
                    </a:lnTo>
                    <a:lnTo>
                      <a:pt x="68" y="210"/>
                    </a:lnTo>
                    <a:lnTo>
                      <a:pt x="56" y="210"/>
                    </a:lnTo>
                    <a:lnTo>
                      <a:pt x="46" y="208"/>
                    </a:lnTo>
                    <a:lnTo>
                      <a:pt x="34" y="206"/>
                    </a:lnTo>
                    <a:lnTo>
                      <a:pt x="22" y="204"/>
                    </a:lnTo>
                    <a:lnTo>
                      <a:pt x="10" y="201"/>
                    </a:lnTo>
                    <a:lnTo>
                      <a:pt x="0" y="199"/>
                    </a:lnTo>
                    <a:lnTo>
                      <a:pt x="10" y="233"/>
                    </a:lnTo>
                    <a:lnTo>
                      <a:pt x="106" y="552"/>
                    </a:lnTo>
                    <a:lnTo>
                      <a:pt x="192" y="218"/>
                    </a:lnTo>
                    <a:lnTo>
                      <a:pt x="280" y="365"/>
                    </a:lnTo>
                    <a:lnTo>
                      <a:pt x="311" y="416"/>
                    </a:lnTo>
                    <a:lnTo>
                      <a:pt x="287" y="318"/>
                    </a:lnTo>
                    <a:lnTo>
                      <a:pt x="257" y="198"/>
                    </a:lnTo>
                    <a:lnTo>
                      <a:pt x="301" y="228"/>
                    </a:lnTo>
                    <a:lnTo>
                      <a:pt x="527" y="394"/>
                    </a:lnTo>
                    <a:lnTo>
                      <a:pt x="392" y="69"/>
                    </a:lnTo>
                    <a:lnTo>
                      <a:pt x="613" y="145"/>
                    </a:lnTo>
                    <a:lnTo>
                      <a:pt x="41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5" name="Freeform 131"/>
              <p:cNvSpPr>
                <a:spLocks/>
              </p:cNvSpPr>
              <p:nvPr/>
            </p:nvSpPr>
            <p:spPr bwMode="auto">
              <a:xfrm>
                <a:off x="3903" y="2762"/>
                <a:ext cx="674" cy="638"/>
              </a:xfrm>
              <a:custGeom>
                <a:avLst/>
                <a:gdLst>
                  <a:gd name="T0" fmla="*/ 665 w 674"/>
                  <a:gd name="T1" fmla="*/ 253 h 638"/>
                  <a:gd name="T2" fmla="*/ 657 w 674"/>
                  <a:gd name="T3" fmla="*/ 218 h 638"/>
                  <a:gd name="T4" fmla="*/ 637 w 674"/>
                  <a:gd name="T5" fmla="*/ 176 h 638"/>
                  <a:gd name="T6" fmla="*/ 628 w 674"/>
                  <a:gd name="T7" fmla="*/ 160 h 638"/>
                  <a:gd name="T8" fmla="*/ 608 w 674"/>
                  <a:gd name="T9" fmla="*/ 130 h 638"/>
                  <a:gd name="T10" fmla="*/ 552 w 674"/>
                  <a:gd name="T11" fmla="*/ 74 h 638"/>
                  <a:gd name="T12" fmla="*/ 500 w 674"/>
                  <a:gd name="T13" fmla="*/ 40 h 638"/>
                  <a:gd name="T14" fmla="*/ 483 w 674"/>
                  <a:gd name="T15" fmla="*/ 32 h 638"/>
                  <a:gd name="T16" fmla="*/ 451 w 674"/>
                  <a:gd name="T17" fmla="*/ 20 h 638"/>
                  <a:gd name="T18" fmla="*/ 424 w 674"/>
                  <a:gd name="T19" fmla="*/ 7 h 638"/>
                  <a:gd name="T20" fmla="*/ 394 w 674"/>
                  <a:gd name="T21" fmla="*/ 5 h 638"/>
                  <a:gd name="T22" fmla="*/ 351 w 674"/>
                  <a:gd name="T23" fmla="*/ 0 h 638"/>
                  <a:gd name="T24" fmla="*/ 338 w 674"/>
                  <a:gd name="T25" fmla="*/ 0 h 638"/>
                  <a:gd name="T26" fmla="*/ 299 w 674"/>
                  <a:gd name="T27" fmla="*/ 2 h 638"/>
                  <a:gd name="T28" fmla="*/ 248 w 674"/>
                  <a:gd name="T29" fmla="*/ 12 h 638"/>
                  <a:gd name="T30" fmla="*/ 230 w 674"/>
                  <a:gd name="T31" fmla="*/ 17 h 638"/>
                  <a:gd name="T32" fmla="*/ 204 w 674"/>
                  <a:gd name="T33" fmla="*/ 25 h 638"/>
                  <a:gd name="T34" fmla="*/ 176 w 674"/>
                  <a:gd name="T35" fmla="*/ 40 h 638"/>
                  <a:gd name="T36" fmla="*/ 164 w 674"/>
                  <a:gd name="T37" fmla="*/ 46 h 638"/>
                  <a:gd name="T38" fmla="*/ 147 w 674"/>
                  <a:gd name="T39" fmla="*/ 57 h 638"/>
                  <a:gd name="T40" fmla="*/ 90 w 674"/>
                  <a:gd name="T41" fmla="*/ 103 h 638"/>
                  <a:gd name="T42" fmla="*/ 52 w 674"/>
                  <a:gd name="T43" fmla="*/ 149 h 638"/>
                  <a:gd name="T44" fmla="*/ 39 w 674"/>
                  <a:gd name="T45" fmla="*/ 170 h 638"/>
                  <a:gd name="T46" fmla="*/ 24 w 674"/>
                  <a:gd name="T47" fmla="*/ 203 h 638"/>
                  <a:gd name="T48" fmla="*/ 14 w 674"/>
                  <a:gd name="T49" fmla="*/ 233 h 638"/>
                  <a:gd name="T50" fmla="*/ 7 w 674"/>
                  <a:gd name="T51" fmla="*/ 255 h 638"/>
                  <a:gd name="T52" fmla="*/ 2 w 674"/>
                  <a:gd name="T53" fmla="*/ 346 h 638"/>
                  <a:gd name="T54" fmla="*/ 19 w 674"/>
                  <a:gd name="T55" fmla="*/ 422 h 638"/>
                  <a:gd name="T56" fmla="*/ 27 w 674"/>
                  <a:gd name="T57" fmla="*/ 442 h 638"/>
                  <a:gd name="T58" fmla="*/ 46 w 674"/>
                  <a:gd name="T59" fmla="*/ 479 h 638"/>
                  <a:gd name="T60" fmla="*/ 59 w 674"/>
                  <a:gd name="T61" fmla="*/ 500 h 638"/>
                  <a:gd name="T62" fmla="*/ 101 w 674"/>
                  <a:gd name="T63" fmla="*/ 547 h 638"/>
                  <a:gd name="T64" fmla="*/ 147 w 674"/>
                  <a:gd name="T65" fmla="*/ 582 h 638"/>
                  <a:gd name="T66" fmla="*/ 177 w 674"/>
                  <a:gd name="T67" fmla="*/ 599 h 638"/>
                  <a:gd name="T68" fmla="*/ 196 w 674"/>
                  <a:gd name="T69" fmla="*/ 609 h 638"/>
                  <a:gd name="T70" fmla="*/ 211 w 674"/>
                  <a:gd name="T71" fmla="*/ 615 h 638"/>
                  <a:gd name="T72" fmla="*/ 243 w 674"/>
                  <a:gd name="T73" fmla="*/ 625 h 638"/>
                  <a:gd name="T74" fmla="*/ 255 w 674"/>
                  <a:gd name="T75" fmla="*/ 628 h 638"/>
                  <a:gd name="T76" fmla="*/ 301 w 674"/>
                  <a:gd name="T77" fmla="*/ 637 h 638"/>
                  <a:gd name="T78" fmla="*/ 340 w 674"/>
                  <a:gd name="T79" fmla="*/ 638 h 638"/>
                  <a:gd name="T80" fmla="*/ 356 w 674"/>
                  <a:gd name="T81" fmla="*/ 638 h 638"/>
                  <a:gd name="T82" fmla="*/ 397 w 674"/>
                  <a:gd name="T83" fmla="*/ 633 h 638"/>
                  <a:gd name="T84" fmla="*/ 431 w 674"/>
                  <a:gd name="T85" fmla="*/ 625 h 638"/>
                  <a:gd name="T86" fmla="*/ 453 w 674"/>
                  <a:gd name="T87" fmla="*/ 618 h 638"/>
                  <a:gd name="T88" fmla="*/ 483 w 674"/>
                  <a:gd name="T89" fmla="*/ 606 h 638"/>
                  <a:gd name="T90" fmla="*/ 505 w 674"/>
                  <a:gd name="T91" fmla="*/ 596 h 638"/>
                  <a:gd name="T92" fmla="*/ 537 w 674"/>
                  <a:gd name="T93" fmla="*/ 576 h 638"/>
                  <a:gd name="T94" fmla="*/ 567 w 674"/>
                  <a:gd name="T95" fmla="*/ 550 h 638"/>
                  <a:gd name="T96" fmla="*/ 600 w 674"/>
                  <a:gd name="T97" fmla="*/ 518 h 638"/>
                  <a:gd name="T98" fmla="*/ 622 w 674"/>
                  <a:gd name="T99" fmla="*/ 488 h 638"/>
                  <a:gd name="T100" fmla="*/ 635 w 674"/>
                  <a:gd name="T101" fmla="*/ 466 h 638"/>
                  <a:gd name="T102" fmla="*/ 655 w 674"/>
                  <a:gd name="T103" fmla="*/ 427 h 638"/>
                  <a:gd name="T104" fmla="*/ 672 w 674"/>
                  <a:gd name="T105" fmla="*/ 346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4"/>
                  <a:gd name="T160" fmla="*/ 0 h 638"/>
                  <a:gd name="T161" fmla="*/ 674 w 674"/>
                  <a:gd name="T162" fmla="*/ 638 h 6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4" h="638">
                    <a:moveTo>
                      <a:pt x="674" y="319"/>
                    </a:moveTo>
                    <a:lnTo>
                      <a:pt x="672" y="297"/>
                    </a:lnTo>
                    <a:lnTo>
                      <a:pt x="670" y="275"/>
                    </a:lnTo>
                    <a:lnTo>
                      <a:pt x="665" y="253"/>
                    </a:lnTo>
                    <a:lnTo>
                      <a:pt x="660" y="233"/>
                    </a:lnTo>
                    <a:lnTo>
                      <a:pt x="660" y="231"/>
                    </a:lnTo>
                    <a:lnTo>
                      <a:pt x="657" y="218"/>
                    </a:lnTo>
                    <a:lnTo>
                      <a:pt x="652" y="204"/>
                    </a:lnTo>
                    <a:lnTo>
                      <a:pt x="645" y="192"/>
                    </a:lnTo>
                    <a:lnTo>
                      <a:pt x="638" y="179"/>
                    </a:lnTo>
                    <a:lnTo>
                      <a:pt x="637" y="176"/>
                    </a:lnTo>
                    <a:lnTo>
                      <a:pt x="635" y="170"/>
                    </a:lnTo>
                    <a:lnTo>
                      <a:pt x="633" y="167"/>
                    </a:lnTo>
                    <a:lnTo>
                      <a:pt x="632" y="164"/>
                    </a:lnTo>
                    <a:lnTo>
                      <a:pt x="628" y="160"/>
                    </a:lnTo>
                    <a:lnTo>
                      <a:pt x="625" y="155"/>
                    </a:lnTo>
                    <a:lnTo>
                      <a:pt x="623" y="150"/>
                    </a:lnTo>
                    <a:lnTo>
                      <a:pt x="620" y="145"/>
                    </a:lnTo>
                    <a:lnTo>
                      <a:pt x="608" y="130"/>
                    </a:lnTo>
                    <a:lnTo>
                      <a:pt x="595" y="115"/>
                    </a:lnTo>
                    <a:lnTo>
                      <a:pt x="581" y="101"/>
                    </a:lnTo>
                    <a:lnTo>
                      <a:pt x="567" y="88"/>
                    </a:lnTo>
                    <a:lnTo>
                      <a:pt x="552" y="74"/>
                    </a:lnTo>
                    <a:lnTo>
                      <a:pt x="537" y="62"/>
                    </a:lnTo>
                    <a:lnTo>
                      <a:pt x="520" y="52"/>
                    </a:lnTo>
                    <a:lnTo>
                      <a:pt x="503" y="42"/>
                    </a:lnTo>
                    <a:lnTo>
                      <a:pt x="500" y="40"/>
                    </a:lnTo>
                    <a:lnTo>
                      <a:pt x="497" y="39"/>
                    </a:lnTo>
                    <a:lnTo>
                      <a:pt x="495" y="37"/>
                    </a:lnTo>
                    <a:lnTo>
                      <a:pt x="492" y="35"/>
                    </a:lnTo>
                    <a:lnTo>
                      <a:pt x="483" y="32"/>
                    </a:lnTo>
                    <a:lnTo>
                      <a:pt x="476" y="29"/>
                    </a:lnTo>
                    <a:lnTo>
                      <a:pt x="468" y="25"/>
                    </a:lnTo>
                    <a:lnTo>
                      <a:pt x="459" y="22"/>
                    </a:lnTo>
                    <a:lnTo>
                      <a:pt x="451" y="20"/>
                    </a:lnTo>
                    <a:lnTo>
                      <a:pt x="443" y="17"/>
                    </a:lnTo>
                    <a:lnTo>
                      <a:pt x="434" y="15"/>
                    </a:lnTo>
                    <a:lnTo>
                      <a:pt x="426" y="12"/>
                    </a:lnTo>
                    <a:lnTo>
                      <a:pt x="424" y="7"/>
                    </a:lnTo>
                    <a:lnTo>
                      <a:pt x="422" y="10"/>
                    </a:lnTo>
                    <a:lnTo>
                      <a:pt x="412" y="8"/>
                    </a:lnTo>
                    <a:lnTo>
                      <a:pt x="404" y="7"/>
                    </a:lnTo>
                    <a:lnTo>
                      <a:pt x="394" y="5"/>
                    </a:lnTo>
                    <a:lnTo>
                      <a:pt x="383" y="3"/>
                    </a:lnTo>
                    <a:lnTo>
                      <a:pt x="373" y="3"/>
                    </a:lnTo>
                    <a:lnTo>
                      <a:pt x="363" y="2"/>
                    </a:lnTo>
                    <a:lnTo>
                      <a:pt x="351" y="0"/>
                    </a:lnTo>
                    <a:lnTo>
                      <a:pt x="341" y="0"/>
                    </a:lnTo>
                    <a:lnTo>
                      <a:pt x="340" y="0"/>
                    </a:lnTo>
                    <a:lnTo>
                      <a:pt x="338" y="0"/>
                    </a:lnTo>
                    <a:lnTo>
                      <a:pt x="336" y="0"/>
                    </a:lnTo>
                    <a:lnTo>
                      <a:pt x="324" y="0"/>
                    </a:lnTo>
                    <a:lnTo>
                      <a:pt x="311" y="2"/>
                    </a:lnTo>
                    <a:lnTo>
                      <a:pt x="299" y="2"/>
                    </a:lnTo>
                    <a:lnTo>
                      <a:pt x="286" y="3"/>
                    </a:lnTo>
                    <a:lnTo>
                      <a:pt x="274" y="7"/>
                    </a:lnTo>
                    <a:lnTo>
                      <a:pt x="260" y="8"/>
                    </a:lnTo>
                    <a:lnTo>
                      <a:pt x="248" y="12"/>
                    </a:lnTo>
                    <a:lnTo>
                      <a:pt x="237" y="15"/>
                    </a:lnTo>
                    <a:lnTo>
                      <a:pt x="235" y="15"/>
                    </a:lnTo>
                    <a:lnTo>
                      <a:pt x="231" y="15"/>
                    </a:lnTo>
                    <a:lnTo>
                      <a:pt x="230" y="17"/>
                    </a:lnTo>
                    <a:lnTo>
                      <a:pt x="228" y="17"/>
                    </a:lnTo>
                    <a:lnTo>
                      <a:pt x="220" y="20"/>
                    </a:lnTo>
                    <a:lnTo>
                      <a:pt x="213" y="22"/>
                    </a:lnTo>
                    <a:lnTo>
                      <a:pt x="204" y="25"/>
                    </a:lnTo>
                    <a:lnTo>
                      <a:pt x="198" y="29"/>
                    </a:lnTo>
                    <a:lnTo>
                      <a:pt x="189" y="32"/>
                    </a:lnTo>
                    <a:lnTo>
                      <a:pt x="183" y="37"/>
                    </a:lnTo>
                    <a:lnTo>
                      <a:pt x="176" y="40"/>
                    </a:lnTo>
                    <a:lnTo>
                      <a:pt x="169" y="44"/>
                    </a:lnTo>
                    <a:lnTo>
                      <a:pt x="167" y="44"/>
                    </a:lnTo>
                    <a:lnTo>
                      <a:pt x="166" y="44"/>
                    </a:lnTo>
                    <a:lnTo>
                      <a:pt x="164" y="46"/>
                    </a:lnTo>
                    <a:lnTo>
                      <a:pt x="162" y="46"/>
                    </a:lnTo>
                    <a:lnTo>
                      <a:pt x="162" y="47"/>
                    </a:lnTo>
                    <a:lnTo>
                      <a:pt x="147" y="57"/>
                    </a:lnTo>
                    <a:lnTo>
                      <a:pt x="132" y="67"/>
                    </a:lnTo>
                    <a:lnTo>
                      <a:pt x="117" y="78"/>
                    </a:lnTo>
                    <a:lnTo>
                      <a:pt x="103" y="89"/>
                    </a:lnTo>
                    <a:lnTo>
                      <a:pt x="90" y="103"/>
                    </a:lnTo>
                    <a:lnTo>
                      <a:pt x="78" y="116"/>
                    </a:lnTo>
                    <a:lnTo>
                      <a:pt x="66" y="130"/>
                    </a:lnTo>
                    <a:lnTo>
                      <a:pt x="56" y="145"/>
                    </a:lnTo>
                    <a:lnTo>
                      <a:pt x="52" y="149"/>
                    </a:lnTo>
                    <a:lnTo>
                      <a:pt x="49" y="154"/>
                    </a:lnTo>
                    <a:lnTo>
                      <a:pt x="47" y="159"/>
                    </a:lnTo>
                    <a:lnTo>
                      <a:pt x="44" y="164"/>
                    </a:lnTo>
                    <a:lnTo>
                      <a:pt x="39" y="170"/>
                    </a:lnTo>
                    <a:lnTo>
                      <a:pt x="36" y="177"/>
                    </a:lnTo>
                    <a:lnTo>
                      <a:pt x="31" y="186"/>
                    </a:lnTo>
                    <a:lnTo>
                      <a:pt x="27" y="192"/>
                    </a:lnTo>
                    <a:lnTo>
                      <a:pt x="24" y="203"/>
                    </a:lnTo>
                    <a:lnTo>
                      <a:pt x="20" y="211"/>
                    </a:lnTo>
                    <a:lnTo>
                      <a:pt x="17" y="221"/>
                    </a:lnTo>
                    <a:lnTo>
                      <a:pt x="14" y="231"/>
                    </a:lnTo>
                    <a:lnTo>
                      <a:pt x="14" y="233"/>
                    </a:lnTo>
                    <a:lnTo>
                      <a:pt x="12" y="235"/>
                    </a:lnTo>
                    <a:lnTo>
                      <a:pt x="7" y="255"/>
                    </a:lnTo>
                    <a:lnTo>
                      <a:pt x="4" y="277"/>
                    </a:lnTo>
                    <a:lnTo>
                      <a:pt x="2" y="297"/>
                    </a:lnTo>
                    <a:lnTo>
                      <a:pt x="0" y="319"/>
                    </a:lnTo>
                    <a:lnTo>
                      <a:pt x="2" y="346"/>
                    </a:lnTo>
                    <a:lnTo>
                      <a:pt x="5" y="371"/>
                    </a:lnTo>
                    <a:lnTo>
                      <a:pt x="10" y="397"/>
                    </a:lnTo>
                    <a:lnTo>
                      <a:pt x="17" y="420"/>
                    </a:lnTo>
                    <a:lnTo>
                      <a:pt x="19" y="422"/>
                    </a:lnTo>
                    <a:lnTo>
                      <a:pt x="20" y="425"/>
                    </a:lnTo>
                    <a:lnTo>
                      <a:pt x="20" y="427"/>
                    </a:lnTo>
                    <a:lnTo>
                      <a:pt x="22" y="431"/>
                    </a:lnTo>
                    <a:lnTo>
                      <a:pt x="27" y="442"/>
                    </a:lnTo>
                    <a:lnTo>
                      <a:pt x="32" y="454"/>
                    </a:lnTo>
                    <a:lnTo>
                      <a:pt x="37" y="466"/>
                    </a:lnTo>
                    <a:lnTo>
                      <a:pt x="44" y="478"/>
                    </a:lnTo>
                    <a:lnTo>
                      <a:pt x="46" y="479"/>
                    </a:lnTo>
                    <a:lnTo>
                      <a:pt x="47" y="481"/>
                    </a:lnTo>
                    <a:lnTo>
                      <a:pt x="49" y="485"/>
                    </a:lnTo>
                    <a:lnTo>
                      <a:pt x="51" y="486"/>
                    </a:lnTo>
                    <a:lnTo>
                      <a:pt x="59" y="500"/>
                    </a:lnTo>
                    <a:lnTo>
                      <a:pt x="69" y="512"/>
                    </a:lnTo>
                    <a:lnTo>
                      <a:pt x="80" y="523"/>
                    </a:lnTo>
                    <a:lnTo>
                      <a:pt x="90" y="535"/>
                    </a:lnTo>
                    <a:lnTo>
                      <a:pt x="101" y="547"/>
                    </a:lnTo>
                    <a:lnTo>
                      <a:pt x="113" y="557"/>
                    </a:lnTo>
                    <a:lnTo>
                      <a:pt x="125" y="567"/>
                    </a:lnTo>
                    <a:lnTo>
                      <a:pt x="139" y="577"/>
                    </a:lnTo>
                    <a:lnTo>
                      <a:pt x="147" y="582"/>
                    </a:lnTo>
                    <a:lnTo>
                      <a:pt x="155" y="588"/>
                    </a:lnTo>
                    <a:lnTo>
                      <a:pt x="164" y="593"/>
                    </a:lnTo>
                    <a:lnTo>
                      <a:pt x="174" y="598"/>
                    </a:lnTo>
                    <a:lnTo>
                      <a:pt x="177" y="599"/>
                    </a:lnTo>
                    <a:lnTo>
                      <a:pt x="183" y="603"/>
                    </a:lnTo>
                    <a:lnTo>
                      <a:pt x="188" y="604"/>
                    </a:lnTo>
                    <a:lnTo>
                      <a:pt x="193" y="608"/>
                    </a:lnTo>
                    <a:lnTo>
                      <a:pt x="196" y="609"/>
                    </a:lnTo>
                    <a:lnTo>
                      <a:pt x="198" y="609"/>
                    </a:lnTo>
                    <a:lnTo>
                      <a:pt x="201" y="609"/>
                    </a:lnTo>
                    <a:lnTo>
                      <a:pt x="203" y="611"/>
                    </a:lnTo>
                    <a:lnTo>
                      <a:pt x="211" y="615"/>
                    </a:lnTo>
                    <a:lnTo>
                      <a:pt x="221" y="618"/>
                    </a:lnTo>
                    <a:lnTo>
                      <a:pt x="231" y="621"/>
                    </a:lnTo>
                    <a:lnTo>
                      <a:pt x="242" y="625"/>
                    </a:lnTo>
                    <a:lnTo>
                      <a:pt x="243" y="625"/>
                    </a:lnTo>
                    <a:lnTo>
                      <a:pt x="243" y="626"/>
                    </a:lnTo>
                    <a:lnTo>
                      <a:pt x="245" y="626"/>
                    </a:lnTo>
                    <a:lnTo>
                      <a:pt x="255" y="628"/>
                    </a:lnTo>
                    <a:lnTo>
                      <a:pt x="267" y="631"/>
                    </a:lnTo>
                    <a:lnTo>
                      <a:pt x="279" y="633"/>
                    </a:lnTo>
                    <a:lnTo>
                      <a:pt x="291" y="635"/>
                    </a:lnTo>
                    <a:lnTo>
                      <a:pt x="301" y="637"/>
                    </a:lnTo>
                    <a:lnTo>
                      <a:pt x="313" y="637"/>
                    </a:lnTo>
                    <a:lnTo>
                      <a:pt x="324" y="638"/>
                    </a:lnTo>
                    <a:lnTo>
                      <a:pt x="336" y="638"/>
                    </a:lnTo>
                    <a:lnTo>
                      <a:pt x="340" y="638"/>
                    </a:lnTo>
                    <a:lnTo>
                      <a:pt x="341" y="638"/>
                    </a:lnTo>
                    <a:lnTo>
                      <a:pt x="345" y="638"/>
                    </a:lnTo>
                    <a:lnTo>
                      <a:pt x="346" y="638"/>
                    </a:lnTo>
                    <a:lnTo>
                      <a:pt x="356" y="638"/>
                    </a:lnTo>
                    <a:lnTo>
                      <a:pt x="367" y="637"/>
                    </a:lnTo>
                    <a:lnTo>
                      <a:pt x="377" y="635"/>
                    </a:lnTo>
                    <a:lnTo>
                      <a:pt x="387" y="635"/>
                    </a:lnTo>
                    <a:lnTo>
                      <a:pt x="397" y="633"/>
                    </a:lnTo>
                    <a:lnTo>
                      <a:pt x="407" y="631"/>
                    </a:lnTo>
                    <a:lnTo>
                      <a:pt x="417" y="628"/>
                    </a:lnTo>
                    <a:lnTo>
                      <a:pt x="427" y="626"/>
                    </a:lnTo>
                    <a:lnTo>
                      <a:pt x="431" y="625"/>
                    </a:lnTo>
                    <a:lnTo>
                      <a:pt x="436" y="623"/>
                    </a:lnTo>
                    <a:lnTo>
                      <a:pt x="439" y="623"/>
                    </a:lnTo>
                    <a:lnTo>
                      <a:pt x="444" y="621"/>
                    </a:lnTo>
                    <a:lnTo>
                      <a:pt x="453" y="618"/>
                    </a:lnTo>
                    <a:lnTo>
                      <a:pt x="463" y="615"/>
                    </a:lnTo>
                    <a:lnTo>
                      <a:pt x="471" y="611"/>
                    </a:lnTo>
                    <a:lnTo>
                      <a:pt x="480" y="608"/>
                    </a:lnTo>
                    <a:lnTo>
                      <a:pt x="483" y="606"/>
                    </a:lnTo>
                    <a:lnTo>
                      <a:pt x="488" y="604"/>
                    </a:lnTo>
                    <a:lnTo>
                      <a:pt x="493" y="601"/>
                    </a:lnTo>
                    <a:lnTo>
                      <a:pt x="497" y="599"/>
                    </a:lnTo>
                    <a:lnTo>
                      <a:pt x="505" y="596"/>
                    </a:lnTo>
                    <a:lnTo>
                      <a:pt x="513" y="591"/>
                    </a:lnTo>
                    <a:lnTo>
                      <a:pt x="522" y="586"/>
                    </a:lnTo>
                    <a:lnTo>
                      <a:pt x="529" y="581"/>
                    </a:lnTo>
                    <a:lnTo>
                      <a:pt x="537" y="576"/>
                    </a:lnTo>
                    <a:lnTo>
                      <a:pt x="544" y="571"/>
                    </a:lnTo>
                    <a:lnTo>
                      <a:pt x="552" y="564"/>
                    </a:lnTo>
                    <a:lnTo>
                      <a:pt x="559" y="559"/>
                    </a:lnTo>
                    <a:lnTo>
                      <a:pt x="567" y="550"/>
                    </a:lnTo>
                    <a:lnTo>
                      <a:pt x="576" y="544"/>
                    </a:lnTo>
                    <a:lnTo>
                      <a:pt x="584" y="535"/>
                    </a:lnTo>
                    <a:lnTo>
                      <a:pt x="593" y="527"/>
                    </a:lnTo>
                    <a:lnTo>
                      <a:pt x="600" y="518"/>
                    </a:lnTo>
                    <a:lnTo>
                      <a:pt x="606" y="510"/>
                    </a:lnTo>
                    <a:lnTo>
                      <a:pt x="613" y="501"/>
                    </a:lnTo>
                    <a:lnTo>
                      <a:pt x="620" y="491"/>
                    </a:lnTo>
                    <a:lnTo>
                      <a:pt x="622" y="488"/>
                    </a:lnTo>
                    <a:lnTo>
                      <a:pt x="625" y="485"/>
                    </a:lnTo>
                    <a:lnTo>
                      <a:pt x="627" y="481"/>
                    </a:lnTo>
                    <a:lnTo>
                      <a:pt x="628" y="478"/>
                    </a:lnTo>
                    <a:lnTo>
                      <a:pt x="635" y="466"/>
                    </a:lnTo>
                    <a:lnTo>
                      <a:pt x="642" y="454"/>
                    </a:lnTo>
                    <a:lnTo>
                      <a:pt x="649" y="441"/>
                    </a:lnTo>
                    <a:lnTo>
                      <a:pt x="654" y="429"/>
                    </a:lnTo>
                    <a:lnTo>
                      <a:pt x="655" y="427"/>
                    </a:lnTo>
                    <a:lnTo>
                      <a:pt x="654" y="425"/>
                    </a:lnTo>
                    <a:lnTo>
                      <a:pt x="662" y="400"/>
                    </a:lnTo>
                    <a:lnTo>
                      <a:pt x="669" y="373"/>
                    </a:lnTo>
                    <a:lnTo>
                      <a:pt x="672" y="346"/>
                    </a:lnTo>
                    <a:lnTo>
                      <a:pt x="674" y="319"/>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6" name="Freeform 132"/>
              <p:cNvSpPr>
                <a:spLocks/>
              </p:cNvSpPr>
              <p:nvPr/>
            </p:nvSpPr>
            <p:spPr bwMode="auto">
              <a:xfrm>
                <a:off x="3922" y="2995"/>
                <a:ext cx="1" cy="2"/>
              </a:xfrm>
              <a:custGeom>
                <a:avLst/>
                <a:gdLst>
                  <a:gd name="T0" fmla="*/ 1 w 1"/>
                  <a:gd name="T1" fmla="*/ 2 h 2"/>
                  <a:gd name="T2" fmla="*/ 0 w 1"/>
                  <a:gd name="T3" fmla="*/ 0 h 2"/>
                  <a:gd name="T4" fmla="*/ 1 w 1"/>
                  <a:gd name="T5" fmla="*/ 0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1" y="0"/>
                    </a:lnTo>
                    <a:lnTo>
                      <a:pt x="1" y="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36875" name="Group 138"/>
            <p:cNvGrpSpPr>
              <a:grpSpLocks/>
            </p:cNvGrpSpPr>
            <p:nvPr/>
          </p:nvGrpSpPr>
          <p:grpSpPr bwMode="auto">
            <a:xfrm>
              <a:off x="3264" y="2304"/>
              <a:ext cx="1824" cy="1584"/>
              <a:chOff x="2112" y="3216"/>
              <a:chExt cx="912" cy="912"/>
            </a:xfrm>
          </p:grpSpPr>
          <p:sp>
            <p:nvSpPr>
              <p:cNvPr id="36876" name="Oval 139"/>
              <p:cNvSpPr>
                <a:spLocks noChangeArrowheads="1"/>
              </p:cNvSpPr>
              <p:nvPr/>
            </p:nvSpPr>
            <p:spPr bwMode="auto">
              <a:xfrm>
                <a:off x="2112" y="3216"/>
                <a:ext cx="912" cy="91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endParaRPr lang="en-US" altLang="en-US" sz="2400">
                  <a:solidFill>
                    <a:prstClr val="black"/>
                  </a:solidFill>
                  <a:latin typeface="Times New Roman" pitchFamily="18" charset="0"/>
                </a:endParaRPr>
              </a:p>
            </p:txBody>
          </p:sp>
          <p:sp>
            <p:nvSpPr>
              <p:cNvPr id="36877" name="Line 140"/>
              <p:cNvSpPr>
                <a:spLocks noChangeShapeType="1"/>
              </p:cNvSpPr>
              <p:nvPr/>
            </p:nvSpPr>
            <p:spPr bwMode="auto">
              <a:xfrm>
                <a:off x="2304" y="3312"/>
                <a:ext cx="576" cy="720"/>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prstClr val="black"/>
                  </a:solidFill>
                  <a:latin typeface="Arial" pitchFamily="34" charset="0"/>
                </a:endParaRPr>
              </a:p>
            </p:txBody>
          </p:sp>
        </p:grpSp>
      </p:grpSp>
      <p:pic>
        <p:nvPicPr>
          <p:cNvPr id="22" name="Image 2" descr="F:\DBS\DBS samples ready for dispatch.jpg"/>
          <p:cNvPicPr>
            <a:picLocks noChangeAspect="1" noChangeArrowheads="1"/>
          </p:cNvPicPr>
          <p:nvPr/>
        </p:nvPicPr>
        <p:blipFill>
          <a:blip r:embed="rId4"/>
          <a:srcRect/>
          <a:stretch>
            <a:fillRect/>
          </a:stretch>
        </p:blipFill>
        <p:spPr bwMode="auto">
          <a:xfrm>
            <a:off x="1828324" y="3048000"/>
            <a:ext cx="3250353" cy="2293938"/>
          </a:xfrm>
          <a:prstGeom prst="rect">
            <a:avLst/>
          </a:prstGeom>
          <a:noFill/>
          <a:ln w="9525">
            <a:solidFill>
              <a:schemeClr val="tx1">
                <a:lumMod val="50000"/>
                <a:lumOff val="50000"/>
              </a:schemeClr>
            </a:solidFill>
            <a:miter lim="800000"/>
            <a:headEnd/>
            <a:tailEnd/>
          </a:ln>
        </p:spPr>
      </p:pic>
      <p:sp>
        <p:nvSpPr>
          <p:cNvPr id="36871" name="Rectangle 142"/>
          <p:cNvSpPr>
            <a:spLocks noChangeArrowheads="1"/>
          </p:cNvSpPr>
          <p:nvPr/>
        </p:nvSpPr>
        <p:spPr bwMode="auto">
          <a:xfrm>
            <a:off x="2325611" y="5699125"/>
            <a:ext cx="6828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2000" b="1">
                <a:solidFill>
                  <a:srgbClr val="FFCC00"/>
                </a:solidFill>
                <a:latin typeface="Times New Roman" pitchFamily="18" charset="0"/>
              </a:rPr>
              <a:t>Avoid leaving in vehicle, as sun and heat will deteriorate DBS</a:t>
            </a:r>
          </a:p>
        </p:txBody>
      </p:sp>
      <p:sp>
        <p:nvSpPr>
          <p:cNvPr id="24" name="Oval 23"/>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15364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999986"/>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252454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a:t>
            </a:fld>
            <a:endParaRPr lang="en-US" dirty="0"/>
          </a:p>
        </p:txBody>
      </p:sp>
      <p:sp>
        <p:nvSpPr>
          <p:cNvPr id="4" name="Slide Number Placeholder 2"/>
          <p:cNvSpPr txBox="1">
            <a:spLocks/>
          </p:cNvSpPr>
          <p:nvPr/>
        </p:nvSpPr>
        <p:spPr>
          <a:xfrm>
            <a:off x="8735330" y="6356368"/>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Learning Objectives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1</a:t>
            </a:r>
          </a:p>
        </p:txBody>
      </p:sp>
      <p:sp>
        <p:nvSpPr>
          <p:cNvPr id="7" name="Rectangle 3"/>
          <p:cNvSpPr txBox="1">
            <a:spLocks noChangeArrowheads="1"/>
          </p:cNvSpPr>
          <p:nvPr/>
        </p:nvSpPr>
        <p:spPr bwMode="auto">
          <a:xfrm>
            <a:off x="760411" y="1524002"/>
            <a:ext cx="10003608" cy="460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56032" algn="just" fontAlgn="auto">
              <a:spcAft>
                <a:spcPts val="0"/>
              </a:spcAft>
              <a:buClr>
                <a:schemeClr val="accent3"/>
              </a:buClr>
              <a:buFont typeface="Georgia"/>
              <a:buNone/>
              <a:defRPr/>
            </a:pPr>
            <a:r>
              <a:rPr lang="en-US" sz="2000" dirty="0">
                <a:latin typeface="Calibri" pitchFamily="34" charset="0"/>
              </a:rPr>
              <a:t>At the end of this topic participants should be able to:</a:t>
            </a:r>
          </a:p>
          <a:p>
            <a:pPr marL="365760" indent="-256032" algn="just" fontAlgn="auto">
              <a:spcAft>
                <a:spcPts val="0"/>
              </a:spcAft>
              <a:buClr>
                <a:schemeClr val="accent3"/>
              </a:buClr>
              <a:buFont typeface="Georgia"/>
              <a:buNone/>
              <a:defRPr/>
            </a:pPr>
            <a:endParaRPr lang="en-US" sz="2000" dirty="0">
              <a:latin typeface="Calibri" pitchFamily="34" charset="0"/>
            </a:endParaRPr>
          </a:p>
          <a:p>
            <a:pPr marL="452628" fontAlgn="auto">
              <a:spcAft>
                <a:spcPts val="0"/>
              </a:spcAft>
              <a:defRPr/>
            </a:pPr>
            <a:r>
              <a:rPr lang="en-US" sz="2000" dirty="0">
                <a:latin typeface="Calibri" pitchFamily="34" charset="0"/>
              </a:rPr>
              <a:t>Know and understand the steps of specimen management  </a:t>
            </a:r>
          </a:p>
          <a:p>
            <a:pPr marL="452628" fontAlgn="auto">
              <a:spcAft>
                <a:spcPts val="0"/>
              </a:spcAft>
              <a:defRPr/>
            </a:pPr>
            <a:endParaRPr lang="en-US" sz="2000" dirty="0">
              <a:latin typeface="Calibri" pitchFamily="34" charset="0"/>
            </a:endParaRPr>
          </a:p>
          <a:p>
            <a:pPr marL="452628" fontAlgn="auto">
              <a:spcAft>
                <a:spcPts val="0"/>
              </a:spcAft>
              <a:defRPr/>
            </a:pPr>
            <a:r>
              <a:rPr lang="en-US" sz="2000" dirty="0">
                <a:latin typeface="Calibri" pitchFamily="34" charset="0"/>
              </a:rPr>
              <a:t>Learn procedures for collecting capillary blood by heel prick</a:t>
            </a:r>
          </a:p>
          <a:p>
            <a:pPr marL="109728" indent="0" fontAlgn="auto">
              <a:spcAft>
                <a:spcPts val="0"/>
              </a:spcAft>
              <a:buNone/>
              <a:defRPr/>
            </a:pPr>
            <a:endParaRPr lang="en-US" sz="2000" dirty="0">
              <a:latin typeface="Calibri" pitchFamily="34" charset="0"/>
            </a:endParaRPr>
          </a:p>
          <a:p>
            <a:pPr marL="452628" fontAlgn="auto">
              <a:spcAft>
                <a:spcPts val="0"/>
              </a:spcAft>
              <a:defRPr/>
            </a:pPr>
            <a:r>
              <a:rPr lang="en-US" sz="2000" dirty="0">
                <a:latin typeface="Calibri" pitchFamily="34" charset="0"/>
              </a:rPr>
              <a:t>Collect Dried Blood Spot (DBS) samples for infants</a:t>
            </a:r>
          </a:p>
          <a:p>
            <a:pPr marL="452628" fontAlgn="auto">
              <a:spcAft>
                <a:spcPts val="0"/>
              </a:spcAft>
              <a:defRPr/>
            </a:pPr>
            <a:endParaRPr lang="en-US" sz="2000" dirty="0">
              <a:latin typeface="Calibri" pitchFamily="34" charset="0"/>
            </a:endParaRPr>
          </a:p>
          <a:p>
            <a:pPr marL="452628" fontAlgn="auto">
              <a:spcAft>
                <a:spcPts val="0"/>
              </a:spcAft>
              <a:defRPr/>
            </a:pPr>
            <a:r>
              <a:rPr lang="en-US" sz="2000" dirty="0">
                <a:latin typeface="Calibri" pitchFamily="34" charset="0"/>
              </a:rPr>
              <a:t>Discuss proper handling of samples to maintain specimen integrity during storage and transport</a:t>
            </a:r>
          </a:p>
          <a:p>
            <a:pPr marL="452628" fontAlgn="auto">
              <a:spcAft>
                <a:spcPts val="0"/>
              </a:spcAft>
              <a:buClr>
                <a:srgbClr val="FFC000"/>
              </a:buClr>
              <a:buFont typeface="Wingdings" panose="05000000000000000000" pitchFamily="2" charset="2"/>
              <a:buChar char="q"/>
              <a:defRPr/>
            </a:pPr>
            <a:endParaRPr lang="en-US" sz="2000" dirty="0">
              <a:latin typeface="Calibri" pitchFamily="34" charset="0"/>
            </a:endParaRPr>
          </a:p>
          <a:p>
            <a:pPr marL="109728" indent="0" fontAlgn="auto">
              <a:spcAft>
                <a:spcPts val="0"/>
              </a:spcAft>
              <a:buClr>
                <a:srgbClr val="FFC000"/>
              </a:buClr>
              <a:buNone/>
              <a:defRPr/>
            </a:pPr>
            <a:r>
              <a:rPr lang="en-US" sz="2000" dirty="0">
                <a:latin typeface="Calibri" pitchFamily="34" charset="0"/>
              </a:rPr>
              <a:t>	 </a:t>
            </a:r>
          </a:p>
          <a:p>
            <a:pPr marL="452628" algn="just" fontAlgn="auto">
              <a:lnSpc>
                <a:spcPct val="150000"/>
              </a:lnSpc>
              <a:spcAft>
                <a:spcPts val="0"/>
              </a:spcAft>
              <a:buClr>
                <a:srgbClr val="FFC000"/>
              </a:buClr>
              <a:buFont typeface="Wingdings" panose="05000000000000000000" pitchFamily="2" charset="2"/>
              <a:buChar char="q"/>
              <a:defRPr/>
            </a:pPr>
            <a:endParaRPr lang="en-US" sz="2000" dirty="0">
              <a:latin typeface="Calibri" pitchFamily="34" charset="0"/>
            </a:endParaRPr>
          </a:p>
          <a:p>
            <a:pPr marL="452628" algn="just" fontAlgn="auto">
              <a:lnSpc>
                <a:spcPct val="150000"/>
              </a:lnSpc>
              <a:spcAft>
                <a:spcPts val="0"/>
              </a:spcAft>
              <a:buClr>
                <a:srgbClr val="FFC000"/>
              </a:buClr>
              <a:buFont typeface="Wingdings" panose="05000000000000000000" pitchFamily="2" charset="2"/>
              <a:buChar char="q"/>
              <a:defRPr/>
            </a:pPr>
            <a:endParaRPr lang="en-US" sz="2000" dirty="0">
              <a:latin typeface="Calibri" pitchFamily="34" charset="0"/>
            </a:endParaRPr>
          </a:p>
          <a:p>
            <a:pPr marL="109728" indent="0" algn="just" fontAlgn="auto">
              <a:lnSpc>
                <a:spcPct val="150000"/>
              </a:lnSpc>
              <a:spcAft>
                <a:spcPts val="0"/>
              </a:spcAft>
              <a:buClr>
                <a:srgbClr val="FFC000"/>
              </a:buClr>
              <a:buNone/>
              <a:defRPr/>
            </a:pPr>
            <a:endParaRPr lang="en-US" sz="2000" dirty="0">
              <a:latin typeface="Calibri" pitchFamily="34" charset="0"/>
            </a:endParaRPr>
          </a:p>
          <a:p>
            <a:pPr marL="452628" algn="just" fontAlgn="auto">
              <a:lnSpc>
                <a:spcPct val="150000"/>
              </a:lnSpc>
              <a:spcAft>
                <a:spcPts val="0"/>
              </a:spcAft>
              <a:buClr>
                <a:srgbClr val="FFC000"/>
              </a:buClr>
              <a:buFont typeface="Wingdings" panose="05000000000000000000" pitchFamily="2" charset="2"/>
              <a:buChar char="q"/>
              <a:defRPr/>
            </a:pPr>
            <a:endParaRPr lang="en-US" sz="2000" dirty="0">
              <a:latin typeface="Calibri" pitchFamily="34" charset="0"/>
            </a:endParaRPr>
          </a:p>
        </p:txBody>
      </p:sp>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260" y="4771815"/>
            <a:ext cx="2139593" cy="176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1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588" y="0"/>
            <a:ext cx="12188825" cy="1219199"/>
          </a:xfrm>
          <a:prstGeom prst="rect">
            <a:avLst/>
          </a:prstGeom>
          <a:solidFill>
            <a:srgbClr val="215968"/>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defTabSz="457200" eaLnBrk="0" fontAlgn="base" hangingPunct="0">
              <a:spcBef>
                <a:spcPct val="0"/>
              </a:spcBef>
              <a:spcAft>
                <a:spcPct val="0"/>
              </a:spcAft>
              <a:defRPr sz="2400">
                <a:solidFill>
                  <a:schemeClr val="bg1"/>
                </a:solidFill>
                <a:latin typeface="Calibri" charset="0"/>
                <a:ea typeface="ＭＳ Ｐゴシック" charset="0"/>
                <a:cs typeface="ＭＳ Ｐゴシック" charset="0"/>
              </a:defRPr>
            </a:lvl1pPr>
            <a:lvl2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2pPr>
            <a:lvl3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3pPr>
            <a:lvl4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4pPr>
            <a:lvl5pPr algn="ctr" defTabSz="457200" eaLnBrk="0" fontAlgn="base" hangingPunct="0">
              <a:spcBef>
                <a:spcPct val="0"/>
              </a:spcBef>
              <a:spcAft>
                <a:spcPct val="0"/>
              </a:spcAft>
              <a:defRPr sz="4400">
                <a:latin typeface="Calibri" pitchFamily="34" charset="0"/>
                <a:ea typeface="MS PGothic" pitchFamily="34" charset="-128"/>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altLang="en-US"/>
              <a:t>Sample Handling </a:t>
            </a:r>
          </a:p>
        </p:txBody>
      </p:sp>
      <p:sp>
        <p:nvSpPr>
          <p:cNvPr id="6" name="Rectangle 5"/>
          <p:cNvSpPr/>
          <p:nvPr/>
        </p:nvSpPr>
        <p:spPr>
          <a:xfrm>
            <a:off x="402064" y="1524000"/>
            <a:ext cx="11338147" cy="400110"/>
          </a:xfrm>
          <a:prstGeom prst="rect">
            <a:avLst/>
          </a:prstGeom>
        </p:spPr>
        <p:txBody>
          <a:bodyPr>
            <a:spAutoFit/>
          </a:bodyPr>
          <a:lstStyle/>
          <a:p>
            <a:pPr fontAlgn="base">
              <a:spcBef>
                <a:spcPct val="0"/>
              </a:spcBef>
              <a:spcAft>
                <a:spcPct val="0"/>
              </a:spcAft>
              <a:defRPr/>
            </a:pPr>
            <a:r>
              <a:rPr lang="en-US" sz="2000" dirty="0">
                <a:latin typeface="+mj-lt"/>
              </a:rPr>
              <a:t>A summary of the sample handling recommendations for  EID  testing  as per assay  device requirements: </a:t>
            </a:r>
          </a:p>
        </p:txBody>
      </p:sp>
      <p:graphicFrame>
        <p:nvGraphicFramePr>
          <p:cNvPr id="3" name="Table 2"/>
          <p:cNvGraphicFramePr>
            <a:graphicFrameLocks noGrp="1"/>
          </p:cNvGraphicFramePr>
          <p:nvPr>
            <p:extLst>
              <p:ext uri="{D42A27DB-BD31-4B8C-83A1-F6EECF244321}">
                <p14:modId xmlns:p14="http://schemas.microsoft.com/office/powerpoint/2010/main" val="4054857312"/>
              </p:ext>
            </p:extLst>
          </p:nvPr>
        </p:nvGraphicFramePr>
        <p:xfrm>
          <a:off x="609441" y="2133603"/>
          <a:ext cx="10938202" cy="2208213"/>
        </p:xfrm>
        <a:graphic>
          <a:graphicData uri="http://schemas.openxmlformats.org/drawingml/2006/table">
            <a:tbl>
              <a:tblPr firstRow="1" firstCol="1" bandRow="1"/>
              <a:tblGrid>
                <a:gridCol w="5469101">
                  <a:extLst>
                    <a:ext uri="{9D8B030D-6E8A-4147-A177-3AD203B41FA5}">
                      <a16:colId xmlns:a16="http://schemas.microsoft.com/office/drawing/2014/main" val="20000"/>
                    </a:ext>
                  </a:extLst>
                </a:gridCol>
                <a:gridCol w="5469101">
                  <a:extLst>
                    <a:ext uri="{9D8B030D-6E8A-4147-A177-3AD203B41FA5}">
                      <a16:colId xmlns:a16="http://schemas.microsoft.com/office/drawing/2014/main" val="20001"/>
                    </a:ext>
                  </a:extLst>
                </a:gridCol>
              </a:tblGrid>
              <a:tr h="315459">
                <a:tc gridSpan="2">
                  <a:txBody>
                    <a:bodyPr/>
                    <a:lstStyle/>
                    <a:p>
                      <a:pPr marL="0" marR="0" algn="l">
                        <a:lnSpc>
                          <a:spcPct val="115000"/>
                        </a:lnSpc>
                        <a:spcBef>
                          <a:spcPts val="0"/>
                        </a:spcBef>
                        <a:spcAft>
                          <a:spcPts val="0"/>
                        </a:spcAft>
                      </a:pPr>
                      <a:r>
                        <a:rPr lang="en-US" sz="1800" b="1" dirty="0">
                          <a:solidFill>
                            <a:srgbClr val="FFFFFF"/>
                          </a:solidFill>
                          <a:effectLst/>
                          <a:latin typeface="Calibri"/>
                          <a:ea typeface="Calibri"/>
                          <a:cs typeface="Times New Roman"/>
                        </a:rPr>
                        <a:t> </a:t>
                      </a:r>
                      <a:r>
                        <a:rPr lang="en-US" sz="1800" b="1" dirty="0" err="1">
                          <a:solidFill>
                            <a:srgbClr val="FFFFFF"/>
                          </a:solidFill>
                          <a:effectLst/>
                          <a:latin typeface="Calibri"/>
                          <a:ea typeface="Calibri"/>
                          <a:cs typeface="Times New Roman"/>
                        </a:rPr>
                        <a:t>GeneXpert</a:t>
                      </a:r>
                      <a:r>
                        <a:rPr lang="en-US" sz="1800" b="1" dirty="0">
                          <a:solidFill>
                            <a:srgbClr val="FFFFFF"/>
                          </a:solidFill>
                          <a:effectLst/>
                          <a:latin typeface="Calibri"/>
                          <a:ea typeface="Calibri"/>
                          <a:cs typeface="Times New Roman"/>
                        </a:rPr>
                        <a:t>: </a:t>
                      </a:r>
                      <a:r>
                        <a:rPr lang="en-US" sz="1800" b="1" dirty="0">
                          <a:solidFill>
                            <a:schemeClr val="bg1"/>
                          </a:solidFill>
                          <a:effectLst/>
                          <a:latin typeface="Calibri"/>
                          <a:ea typeface="Calibri"/>
                          <a:cs typeface="Times New Roman"/>
                        </a:rPr>
                        <a:t>Sample storage and transport Requirements</a:t>
                      </a:r>
                      <a:endParaRPr lang="en-US" sz="1800" dirty="0">
                        <a:solidFill>
                          <a:schemeClr val="bg1"/>
                        </a:solidFill>
                        <a:effectLst/>
                        <a:latin typeface="Calibri"/>
                        <a:ea typeface="Calibri"/>
                        <a:cs typeface="Times New Roman"/>
                      </a:endParaRPr>
                    </a:p>
                  </a:txBody>
                  <a:tcPr marL="91416" marR="9141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1892754">
                <a:tc>
                  <a:txBody>
                    <a:bodyPr/>
                    <a:lstStyle/>
                    <a:p>
                      <a:pPr marL="0" marR="0" algn="l">
                        <a:lnSpc>
                          <a:spcPct val="115000"/>
                        </a:lnSpc>
                        <a:spcBef>
                          <a:spcPts val="0"/>
                        </a:spcBef>
                        <a:spcAft>
                          <a:spcPts val="0"/>
                        </a:spcAft>
                      </a:pPr>
                      <a:r>
                        <a:rPr lang="en-US" sz="1800" u="sng" dirty="0">
                          <a:effectLst/>
                          <a:latin typeface="Calibri"/>
                          <a:ea typeface="Calibri"/>
                          <a:cs typeface="Times New Roman"/>
                        </a:rPr>
                        <a:t>Whole blood Sample in EDTA </a:t>
                      </a:r>
                      <a:r>
                        <a:rPr lang="en-US" sz="1800" u="sng" dirty="0" err="1">
                          <a:effectLst/>
                          <a:latin typeface="Calibri"/>
                          <a:ea typeface="Calibri"/>
                          <a:cs typeface="Times New Roman"/>
                        </a:rPr>
                        <a:t>microtainer</a:t>
                      </a:r>
                      <a:r>
                        <a:rPr lang="en-US" sz="1800" u="sng" dirty="0">
                          <a:effectLst/>
                          <a:latin typeface="Calibri"/>
                          <a:ea typeface="Calibri"/>
                          <a:cs typeface="Times New Roman"/>
                        </a:rPr>
                        <a:t> tube  </a:t>
                      </a:r>
                      <a:r>
                        <a:rPr lang="en-US" sz="1800" dirty="0">
                          <a:effectLst/>
                          <a:latin typeface="Calibri"/>
                          <a:ea typeface="Calibri"/>
                          <a:cs typeface="Times New Roman"/>
                        </a:rPr>
                        <a:t>                           </a:t>
                      </a:r>
                      <a:r>
                        <a:rPr lang="en-US" sz="1800" u="sng" dirty="0">
                          <a:effectLst/>
                          <a:latin typeface="Calibri"/>
                          <a:ea typeface="Calibri"/>
                          <a:cs typeface="Times New Roman"/>
                        </a:rPr>
                        <a:t>  </a:t>
                      </a:r>
                      <a:endParaRPr lang="en-US" sz="1800" dirty="0">
                        <a:effectLst/>
                        <a:latin typeface="Calibri"/>
                        <a:ea typeface="Calibri"/>
                        <a:cs typeface="Times New Roman"/>
                      </a:endParaRPr>
                    </a:p>
                    <a:p>
                      <a:pPr marL="0" marR="0" algn="l">
                        <a:lnSpc>
                          <a:spcPct val="115000"/>
                        </a:lnSpc>
                        <a:spcBef>
                          <a:spcPts val="0"/>
                        </a:spcBef>
                        <a:spcAft>
                          <a:spcPts val="0"/>
                        </a:spcAft>
                      </a:pPr>
                      <a:r>
                        <a:rPr lang="en-US" sz="1800" dirty="0">
                          <a:effectLst/>
                          <a:latin typeface="Calibri"/>
                          <a:ea typeface="Calibri"/>
                          <a:cs typeface="Times New Roman"/>
                        </a:rPr>
                        <a:t>Temperature and storage time</a:t>
                      </a:r>
                    </a:p>
                    <a:p>
                      <a:pPr marL="0" marR="0" algn="l">
                        <a:lnSpc>
                          <a:spcPct val="115000"/>
                        </a:lnSpc>
                        <a:spcBef>
                          <a:spcPts val="0"/>
                        </a:spcBef>
                        <a:spcAft>
                          <a:spcPts val="0"/>
                        </a:spcAft>
                      </a:pPr>
                      <a:r>
                        <a:rPr lang="en-US" sz="1800" dirty="0">
                          <a:effectLst/>
                          <a:latin typeface="Calibri"/>
                          <a:ea typeface="Calibri"/>
                          <a:cs typeface="Times New Roman"/>
                        </a:rPr>
                        <a:t>+31 to +35˚C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8 hours (EID only)                       </a:t>
                      </a:r>
                    </a:p>
                    <a:p>
                      <a:pPr marL="0" marR="0" algn="l">
                        <a:lnSpc>
                          <a:spcPct val="115000"/>
                        </a:lnSpc>
                        <a:spcBef>
                          <a:spcPts val="0"/>
                        </a:spcBef>
                        <a:spcAft>
                          <a:spcPts val="0"/>
                        </a:spcAft>
                      </a:pPr>
                      <a:r>
                        <a:rPr lang="en-US" sz="1800" dirty="0">
                          <a:effectLst/>
                          <a:latin typeface="Calibri"/>
                          <a:ea typeface="Calibri"/>
                          <a:cs typeface="Times New Roman"/>
                        </a:rPr>
                        <a:t>+15 to +30˚C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24 hours (EID)      </a:t>
                      </a:r>
                    </a:p>
                    <a:p>
                      <a:pPr marL="0" marR="0" algn="l">
                        <a:lnSpc>
                          <a:spcPct val="115000"/>
                        </a:lnSpc>
                        <a:spcBef>
                          <a:spcPts val="0"/>
                        </a:spcBef>
                        <a:spcAft>
                          <a:spcPts val="0"/>
                        </a:spcAft>
                      </a:pPr>
                      <a:r>
                        <a:rPr lang="en-US" sz="1800" dirty="0">
                          <a:effectLst/>
                          <a:latin typeface="Calibri"/>
                          <a:ea typeface="Calibri"/>
                          <a:cs typeface="Times New Roman"/>
                        </a:rPr>
                        <a:t>+2 to +8˚C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72 hours ( EID)                    </a:t>
                      </a:r>
                    </a:p>
                  </a:txBody>
                  <a:tcPr marL="91416" marR="91416"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1800" u="sng" dirty="0">
                          <a:effectLst/>
                          <a:latin typeface="Calibri"/>
                          <a:ea typeface="Calibri"/>
                          <a:cs typeface="Times New Roman"/>
                        </a:rPr>
                        <a:t>DBS Sample  (EID)</a:t>
                      </a:r>
                      <a:endParaRPr lang="en-US" sz="1800" dirty="0">
                        <a:effectLst/>
                        <a:latin typeface="Calibri"/>
                        <a:ea typeface="Calibri"/>
                        <a:cs typeface="Times New Roman"/>
                      </a:endParaRPr>
                    </a:p>
                    <a:p>
                      <a:pPr marL="0" marR="0" algn="l">
                        <a:lnSpc>
                          <a:spcPct val="115000"/>
                        </a:lnSpc>
                        <a:spcBef>
                          <a:spcPts val="0"/>
                        </a:spcBef>
                        <a:spcAft>
                          <a:spcPts val="0"/>
                        </a:spcAft>
                      </a:pPr>
                      <a:r>
                        <a:rPr lang="en-US" sz="1800" dirty="0">
                          <a:effectLst/>
                          <a:latin typeface="Calibri"/>
                          <a:ea typeface="Calibri"/>
                          <a:cs typeface="Times New Roman"/>
                        </a:rPr>
                        <a:t>Temperature and storage time</a:t>
                      </a:r>
                    </a:p>
                    <a:p>
                      <a:pPr marL="0" marR="0" algn="l">
                        <a:lnSpc>
                          <a:spcPct val="115000"/>
                        </a:lnSpc>
                        <a:spcBef>
                          <a:spcPts val="0"/>
                        </a:spcBef>
                        <a:spcAft>
                          <a:spcPts val="0"/>
                        </a:spcAft>
                      </a:pPr>
                      <a:r>
                        <a:rPr lang="en-US" sz="1800" dirty="0">
                          <a:effectLst/>
                          <a:latin typeface="Calibri"/>
                          <a:ea typeface="Calibri"/>
                          <a:cs typeface="Times New Roman"/>
                        </a:rPr>
                        <a:t>+2  to  +25˚C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 </a:t>
                      </a:r>
                      <a:r>
                        <a:rPr lang="en-US" sz="1800" dirty="0">
                          <a:effectLst/>
                          <a:latin typeface="Calibri"/>
                          <a:ea typeface="Calibri"/>
                          <a:cs typeface="Times New Roman"/>
                        </a:rPr>
                        <a:t>12 weeks</a:t>
                      </a:r>
                    </a:p>
                    <a:p>
                      <a:pPr marL="0" marR="0" algn="l">
                        <a:lnSpc>
                          <a:spcPct val="115000"/>
                        </a:lnSpc>
                        <a:spcBef>
                          <a:spcPts val="0"/>
                        </a:spcBef>
                        <a:spcAft>
                          <a:spcPts val="0"/>
                        </a:spcAft>
                      </a:pPr>
                      <a:r>
                        <a:rPr lang="en-US" sz="1800" dirty="0">
                          <a:effectLst/>
                          <a:latin typeface="Calibri"/>
                          <a:ea typeface="Calibri"/>
                          <a:cs typeface="Times New Roman"/>
                        </a:rPr>
                        <a:t>+31 to +35˚C</a:t>
                      </a:r>
                      <a:r>
                        <a:rPr lang="en-US" sz="1800" baseline="0" dirty="0">
                          <a:effectLst/>
                          <a:latin typeface="Calibri"/>
                          <a:ea typeface="Calibri"/>
                          <a:cs typeface="Times New Roman"/>
                        </a:rPr>
                        <a:t> </a:t>
                      </a:r>
                      <a:r>
                        <a:rPr lang="en-US" sz="1800" baseline="0" dirty="0">
                          <a:effectLst/>
                          <a:latin typeface="Calibri"/>
                          <a:ea typeface="Calibri"/>
                          <a:cs typeface="Times New Roman"/>
                          <a:sym typeface="Wingdings" panose="05000000000000000000" pitchFamily="2" charset="2"/>
                        </a:rPr>
                        <a:t></a:t>
                      </a:r>
                      <a:r>
                        <a:rPr lang="en-US" sz="1800" dirty="0">
                          <a:effectLst/>
                          <a:latin typeface="Calibri"/>
                          <a:ea typeface="Calibri"/>
                          <a:cs typeface="Times New Roman"/>
                        </a:rPr>
                        <a:t> 8 weeks</a:t>
                      </a:r>
                    </a:p>
                  </a:txBody>
                  <a:tcPr marL="91416" marR="91416" marT="0" marB="0">
                    <a:lnL w="12700" cap="flat" cmpd="sng" algn="ctr">
                      <a:solidFill>
                        <a:srgbClr val="000000"/>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0191339"/>
              </p:ext>
            </p:extLst>
          </p:nvPr>
        </p:nvGraphicFramePr>
        <p:xfrm>
          <a:off x="608012" y="4724400"/>
          <a:ext cx="10939630" cy="1676400"/>
        </p:xfrm>
        <a:graphic>
          <a:graphicData uri="http://schemas.openxmlformats.org/drawingml/2006/table">
            <a:tbl>
              <a:tblPr firstRow="1" firstCol="1" bandRow="1"/>
              <a:tblGrid>
                <a:gridCol w="5486400">
                  <a:extLst>
                    <a:ext uri="{9D8B030D-6E8A-4147-A177-3AD203B41FA5}">
                      <a16:colId xmlns:a16="http://schemas.microsoft.com/office/drawing/2014/main" val="20000"/>
                    </a:ext>
                  </a:extLst>
                </a:gridCol>
                <a:gridCol w="5453230">
                  <a:extLst>
                    <a:ext uri="{9D8B030D-6E8A-4147-A177-3AD203B41FA5}">
                      <a16:colId xmlns:a16="http://schemas.microsoft.com/office/drawing/2014/main" val="20001"/>
                    </a:ext>
                  </a:extLst>
                </a:gridCol>
              </a:tblGrid>
              <a:tr h="419100">
                <a:tc>
                  <a:txBody>
                    <a:bodyPr/>
                    <a:lstStyle/>
                    <a:p>
                      <a:pPr marL="0" marR="0" algn="l">
                        <a:lnSpc>
                          <a:spcPct val="115000"/>
                        </a:lnSpc>
                        <a:spcBef>
                          <a:spcPts val="0"/>
                        </a:spcBef>
                        <a:spcAft>
                          <a:spcPts val="0"/>
                        </a:spcAft>
                      </a:pPr>
                      <a:r>
                        <a:rPr lang="en-US" sz="1800" b="1" dirty="0" err="1">
                          <a:solidFill>
                            <a:srgbClr val="FFFFFF"/>
                          </a:solidFill>
                          <a:effectLst/>
                          <a:latin typeface="Calibri"/>
                          <a:ea typeface="Calibri"/>
                          <a:cs typeface="Times New Roman"/>
                        </a:rPr>
                        <a:t>Alere</a:t>
                      </a:r>
                      <a:r>
                        <a:rPr lang="en-US" sz="1800" b="1" dirty="0">
                          <a:solidFill>
                            <a:srgbClr val="FFFFFF"/>
                          </a:solidFill>
                          <a:effectLst/>
                          <a:latin typeface="Calibri"/>
                          <a:ea typeface="Calibri"/>
                          <a:cs typeface="Times New Roman"/>
                        </a:rPr>
                        <a:t> q  EID: Sample storage </a:t>
                      </a:r>
                      <a:endParaRPr lang="en-US" sz="1800" dirty="0">
                        <a:effectLst/>
                        <a:latin typeface="Calibri"/>
                        <a:ea typeface="Calibri"/>
                        <a:cs typeface="Times New Roman"/>
                      </a:endParaRPr>
                    </a:p>
                  </a:txBody>
                  <a:tcPr marL="91416" marR="91416"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tx2">
                        <a:lumMod val="60000"/>
                        <a:lumOff val="40000"/>
                      </a:schemeClr>
                    </a:solidFill>
                  </a:tcPr>
                </a:tc>
                <a:tc>
                  <a:txBody>
                    <a:bodyPr/>
                    <a:lstStyle/>
                    <a:p>
                      <a:pPr marL="0" marR="0" algn="l">
                        <a:lnSpc>
                          <a:spcPct val="115000"/>
                        </a:lnSpc>
                        <a:spcBef>
                          <a:spcPts val="0"/>
                        </a:spcBef>
                        <a:spcAft>
                          <a:spcPts val="0"/>
                        </a:spcAft>
                      </a:pPr>
                      <a:r>
                        <a:rPr lang="en-US" sz="1800" b="1" dirty="0">
                          <a:solidFill>
                            <a:srgbClr val="FFFFFF"/>
                          </a:solidFill>
                          <a:effectLst/>
                          <a:latin typeface="Calibri"/>
                          <a:ea typeface="Calibri"/>
                          <a:cs typeface="Times New Roman"/>
                        </a:rPr>
                        <a:t>Cartridge Storage </a:t>
                      </a:r>
                      <a:endParaRPr lang="en-US" sz="1800" dirty="0">
                        <a:effectLst/>
                        <a:latin typeface="Calibri"/>
                        <a:ea typeface="Calibri"/>
                        <a:cs typeface="Times New Roman"/>
                      </a:endParaRPr>
                    </a:p>
                  </a:txBody>
                  <a:tcPr marL="91416" marR="91416"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257300">
                <a:tc>
                  <a:txBody>
                    <a:bodyPr/>
                    <a:lstStyle/>
                    <a:p>
                      <a:pPr marL="0" marR="0" algn="l">
                        <a:lnSpc>
                          <a:spcPct val="115000"/>
                        </a:lnSpc>
                        <a:spcBef>
                          <a:spcPts val="0"/>
                        </a:spcBef>
                        <a:spcAft>
                          <a:spcPts val="0"/>
                        </a:spcAft>
                      </a:pPr>
                      <a:r>
                        <a:rPr lang="en-US" sz="1800" dirty="0">
                          <a:effectLst/>
                          <a:latin typeface="Calibri"/>
                          <a:ea typeface="Calibri"/>
                          <a:cs typeface="Times New Roman"/>
                        </a:rPr>
                        <a:t>If testing is not possible right after collection, capillary</a:t>
                      </a:r>
                      <a:r>
                        <a:rPr lang="en-US" sz="1800" baseline="0" dirty="0">
                          <a:effectLst/>
                          <a:latin typeface="Calibri"/>
                          <a:ea typeface="Calibri"/>
                          <a:cs typeface="Times New Roman"/>
                        </a:rPr>
                        <a:t> </a:t>
                      </a:r>
                      <a:r>
                        <a:rPr lang="en-US" sz="1800" dirty="0">
                          <a:effectLst/>
                          <a:latin typeface="Calibri"/>
                          <a:ea typeface="Calibri"/>
                          <a:cs typeface="Times New Roman"/>
                        </a:rPr>
                        <a:t>blood can be stored  at </a:t>
                      </a:r>
                      <a:r>
                        <a:rPr lang="en-US" sz="1800" u="sng" dirty="0">
                          <a:effectLst/>
                          <a:latin typeface="Calibri"/>
                          <a:ea typeface="Calibri"/>
                          <a:cs typeface="Times New Roman"/>
                        </a:rPr>
                        <a:t>18-28 ˚C for up to 24 hours</a:t>
                      </a:r>
                      <a:r>
                        <a:rPr lang="en-US" sz="1800" dirty="0">
                          <a:effectLst/>
                          <a:latin typeface="Calibri"/>
                          <a:ea typeface="Calibri"/>
                          <a:cs typeface="Times New Roman"/>
                        </a:rPr>
                        <a:t> after draw and before testing.</a:t>
                      </a:r>
                    </a:p>
                  </a:txBody>
                  <a:tcPr marL="91416" marR="91416" marT="0" marB="0">
                    <a:lnL w="12700" cap="flat" cmpd="sng" algn="ctr">
                      <a:solidFill>
                        <a:srgbClr val="7BA0C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1800" dirty="0">
                          <a:effectLst/>
                          <a:latin typeface="Calibri"/>
                          <a:ea typeface="Calibri"/>
                          <a:cs typeface="Times New Roman"/>
                        </a:rPr>
                        <a:t>Should be stored  between 4 -30˚C  </a:t>
                      </a:r>
                    </a:p>
                  </a:txBody>
                  <a:tcPr marL="91416" marR="91416" marT="0" marB="0">
                    <a:lnL w="12700" cap="flat" cmpd="sng" algn="ctr">
                      <a:solidFill>
                        <a:srgbClr val="000000"/>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bl>
          </a:graphicData>
        </a:graphic>
      </p:graphicFrame>
      <p:sp>
        <p:nvSpPr>
          <p:cNvPr id="10" name="Oval 9"/>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4</a:t>
            </a:r>
          </a:p>
        </p:txBody>
      </p:sp>
    </p:spTree>
    <p:extLst>
      <p:ext uri="{BB962C8B-B14F-4D97-AF65-F5344CB8AC3E}">
        <p14:creationId xmlns:p14="http://schemas.microsoft.com/office/powerpoint/2010/main" val="3625705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31</a:t>
            </a:fld>
            <a:endParaRPr lang="en-US" dirty="0"/>
          </a:p>
        </p:txBody>
      </p:sp>
      <p:sp>
        <p:nvSpPr>
          <p:cNvPr id="4" name="Slide Number Placeholder 2"/>
          <p:cNvSpPr txBox="1">
            <a:spLocks/>
          </p:cNvSpPr>
          <p:nvPr/>
        </p:nvSpPr>
        <p:spPr>
          <a:xfrm>
            <a:off x="8735330" y="6356368"/>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31</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199" b="1" dirty="0">
                <a:solidFill>
                  <a:schemeClr val="bg1"/>
                </a:solidFill>
                <a:cs typeface="Arial" panose="020B0604020202020204" pitchFamily="34" charset="0"/>
              </a:rPr>
              <a:t>Questions?</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15"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599"/>
            <a:ext cx="2743200" cy="461537"/>
          </a:xfrm>
          <a:prstGeom prst="rect">
            <a:avLst/>
          </a:prstGeom>
          <a:noFill/>
        </p:spPr>
        <p:txBody>
          <a:bodyPr wrap="square" rtlCol="0">
            <a:spAutoFit/>
          </a:bodyPr>
          <a:lstStyle/>
          <a:p>
            <a:pPr algn="ctr"/>
            <a:r>
              <a:rPr lang="en-US" sz="2399" b="1" dirty="0"/>
              <a:t>Thank You!</a:t>
            </a:r>
          </a:p>
        </p:txBody>
      </p:sp>
    </p:spTree>
    <p:extLst>
      <p:ext uri="{BB962C8B-B14F-4D97-AF65-F5344CB8AC3E}">
        <p14:creationId xmlns:p14="http://schemas.microsoft.com/office/powerpoint/2010/main" val="168173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a:t>Acknowledgments </a:t>
            </a:r>
          </a:p>
        </p:txBody>
      </p:sp>
      <p:sp>
        <p:nvSpPr>
          <p:cNvPr id="11" name="Rectangle 10"/>
          <p:cNvSpPr/>
          <p:nvPr/>
        </p:nvSpPr>
        <p:spPr>
          <a:xfrm>
            <a:off x="1903412" y="5146670"/>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564" y="3845004"/>
            <a:ext cx="8353697" cy="1107996"/>
          </a:xfrm>
          <a:prstGeom prst="rect">
            <a:avLst/>
          </a:prstGeom>
          <a:noFill/>
        </p:spPr>
        <p:txBody>
          <a:bodyPr wrap="none" rtlCol="0">
            <a:spAutoFit/>
          </a:bodyPr>
          <a:lstStyle/>
          <a:p>
            <a:pPr algn="ctr"/>
            <a:endParaRPr lang="en-US" sz="2200" dirty="0">
              <a:solidFill>
                <a:prstClr val="black"/>
              </a:solidFill>
            </a:endParaRPr>
          </a:p>
          <a:p>
            <a:pPr algn="ctr"/>
            <a:r>
              <a:rPr lang="en-US" sz="2200" dirty="0" err="1">
                <a:solidFill>
                  <a:schemeClr val="accent5">
                    <a:lumMod val="50000"/>
                  </a:schemeClr>
                </a:solidFill>
              </a:rPr>
              <a:t>Unitaid</a:t>
            </a:r>
            <a:r>
              <a:rPr lang="en-US" sz="2200" dirty="0">
                <a:solidFill>
                  <a:schemeClr val="accent5">
                    <a:lumMod val="50000"/>
                  </a:schemeClr>
                </a:solidFill>
              </a:rPr>
              <a:t> accelerates access to innovation so that critical health products </a:t>
            </a:r>
          </a:p>
          <a:p>
            <a:pPr algn="ctr"/>
            <a:r>
              <a:rPr lang="en-US" sz="2200" dirty="0">
                <a:solidFill>
                  <a:schemeClr val="accent5">
                    <a:lumMod val="50000"/>
                  </a:schemeClr>
                </a:solidFill>
              </a:rPr>
              <a:t>can reach the people who need them.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3" y="2268534"/>
            <a:ext cx="4097867" cy="1676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016" y="5754038"/>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987" y="5508274"/>
            <a:ext cx="1811831" cy="96872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FE362994-5E43-4601-92CA-43175C984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012" y="5443868"/>
            <a:ext cx="1700366" cy="1033133"/>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751012" y="1447801"/>
            <a:ext cx="8229600" cy="769441"/>
          </a:xfrm>
          <a:prstGeom prst="rect">
            <a:avLst/>
          </a:prstGeom>
          <a:noFill/>
        </p:spPr>
        <p:txBody>
          <a:bodyPr wrap="square" rtlCol="0">
            <a:spAutoFit/>
          </a:bodyPr>
          <a:lstStyle/>
          <a:p>
            <a:pPr algn="ctr"/>
            <a:r>
              <a:rPr lang="en-US" sz="2200" dirty="0">
                <a:solidFill>
                  <a:schemeClr val="accent5">
                    <a:lumMod val="50000"/>
                  </a:schemeClr>
                </a:solidFill>
              </a:rPr>
              <a:t>The development of the POC EID Training Package was made possible </a:t>
            </a:r>
          </a:p>
          <a:p>
            <a:pPr algn="ctr"/>
            <a:r>
              <a:rPr lang="en-US" sz="2200" dirty="0">
                <a:solidFill>
                  <a:schemeClr val="accent5">
                    <a:lumMod val="50000"/>
                  </a:schemeClr>
                </a:solidFill>
              </a:rPr>
              <a:t>thanks to </a:t>
            </a:r>
            <a:r>
              <a:rPr lang="en-US" sz="2200" dirty="0" err="1">
                <a:solidFill>
                  <a:schemeClr val="accent5">
                    <a:lumMod val="50000"/>
                  </a:schemeClr>
                </a:solidFill>
              </a:rPr>
              <a:t>Unitaid’s</a:t>
            </a:r>
            <a:r>
              <a:rPr lang="en-US" sz="2200" dirty="0">
                <a:solidFill>
                  <a:schemeClr val="accent5">
                    <a:lumMod val="50000"/>
                  </a:schemeClr>
                </a:solidFill>
              </a:rPr>
              <a:t> support.</a:t>
            </a:r>
          </a:p>
        </p:txBody>
      </p:sp>
    </p:spTree>
    <p:extLst>
      <p:ext uri="{BB962C8B-B14F-4D97-AF65-F5344CB8AC3E}">
        <p14:creationId xmlns:p14="http://schemas.microsoft.com/office/powerpoint/2010/main" val="213715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2377724"/>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88874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0"/>
            <a:ext cx="12188825" cy="1066800"/>
          </a:xfrm>
          <a:solidFill>
            <a:schemeClr val="accent5">
              <a:lumMod val="50000"/>
            </a:schemeClr>
          </a:solidFill>
        </p:spPr>
        <p:txBody>
          <a:bodyPr vert="horz" lIns="91440" tIns="45720" rIns="91440" bIns="45720" rtlCol="0" anchor="ctr">
            <a:noAutofit/>
          </a:bodyPr>
          <a:lstStyle/>
          <a:p>
            <a:pPr algn="l" defTabSz="914400" eaLnBrk="1" hangingPunct="1"/>
            <a:r>
              <a:rPr lang="en-US" altLang="en-US" sz="2400" dirty="0">
                <a:solidFill>
                  <a:schemeClr val="bg1"/>
                </a:solidFill>
                <a:ea typeface="+mj-ea"/>
                <a:cs typeface="+mj-cs"/>
              </a:rPr>
              <a:t>Specimen management </a:t>
            </a:r>
          </a:p>
        </p:txBody>
      </p:sp>
      <p:sp>
        <p:nvSpPr>
          <p:cNvPr id="2" name="Rectangle 1"/>
          <p:cNvSpPr/>
          <p:nvPr/>
        </p:nvSpPr>
        <p:spPr>
          <a:xfrm>
            <a:off x="406294" y="1447807"/>
            <a:ext cx="10665222" cy="4708981"/>
          </a:xfrm>
          <a:prstGeom prst="rect">
            <a:avLst/>
          </a:prstGeom>
        </p:spPr>
        <p:txBody>
          <a:bodyPr>
            <a:spAutoFit/>
          </a:bodyPr>
          <a:lstStyle/>
          <a:p>
            <a:pPr fontAlgn="base">
              <a:spcBef>
                <a:spcPct val="0"/>
              </a:spcBef>
              <a:spcAft>
                <a:spcPct val="0"/>
              </a:spcAft>
              <a:defRPr/>
            </a:pPr>
            <a:r>
              <a:rPr lang="en-US" sz="2000" dirty="0">
                <a:solidFill>
                  <a:prstClr val="black"/>
                </a:solidFill>
                <a:latin typeface="+mj-lt"/>
              </a:rPr>
              <a:t>The quality of the specimen obtained in the pre-analytical phase of testing is crucial to the output of accurate and reliable results</a:t>
            </a:r>
          </a:p>
          <a:p>
            <a:pPr fontAlgn="base">
              <a:spcBef>
                <a:spcPct val="0"/>
              </a:spcBef>
              <a:spcAft>
                <a:spcPct val="0"/>
              </a:spcAft>
              <a:defRPr/>
            </a:pPr>
            <a:endParaRPr lang="en-US" sz="2000" dirty="0">
              <a:solidFill>
                <a:prstClr val="black"/>
              </a:solidFill>
              <a:latin typeface="+mj-lt"/>
            </a:endParaRPr>
          </a:p>
          <a:p>
            <a:pPr fontAlgn="base">
              <a:defRPr/>
            </a:pPr>
            <a:r>
              <a:rPr lang="en-US" sz="2000" dirty="0">
                <a:solidFill>
                  <a:srgbClr val="000000"/>
                </a:solidFill>
                <a:ea typeface="ＭＳ 明朝"/>
                <a:cs typeface="Times New Roman"/>
              </a:rPr>
              <a:t>Steps in specimen management:</a:t>
            </a:r>
          </a:p>
          <a:p>
            <a:pPr fontAlgn="base">
              <a:defRPr/>
            </a:pPr>
            <a:endParaRPr lang="en-US" sz="2000" dirty="0">
              <a:solidFill>
                <a:srgbClr val="000000"/>
              </a:solidFill>
              <a:ea typeface="ＭＳ 明朝"/>
              <a:cs typeface="Times New Roman"/>
            </a:endParaRP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collection</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rejection</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handling</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referral</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storage</a:t>
            </a:r>
          </a:p>
          <a:p>
            <a:pPr marL="914400" lvl="1" indent="-457200" fontAlgn="base">
              <a:lnSpc>
                <a:spcPct val="150000"/>
              </a:lnSpc>
              <a:spcBef>
                <a:spcPct val="0"/>
              </a:spcBef>
              <a:spcAft>
                <a:spcPct val="0"/>
              </a:spcAft>
              <a:buFont typeface="+mj-lt"/>
              <a:buAutoNum type="arabicPeriod"/>
            </a:pPr>
            <a:r>
              <a:rPr lang="en-US" altLang="en-US" sz="2000" dirty="0">
                <a:solidFill>
                  <a:prstClr val="black"/>
                </a:solidFill>
                <a:latin typeface="+mj-lt"/>
              </a:rPr>
              <a:t>Specimen transport</a:t>
            </a:r>
          </a:p>
          <a:p>
            <a:pPr marL="457200" indent="-457200" fontAlgn="base">
              <a:spcBef>
                <a:spcPct val="0"/>
              </a:spcBef>
              <a:spcAft>
                <a:spcPct val="0"/>
              </a:spcAft>
              <a:buFont typeface="+mj-lt"/>
              <a:buAutoNum type="arabicPeriod"/>
              <a:defRPr/>
            </a:pPr>
            <a:endParaRPr lang="en-US" sz="2000" dirty="0">
              <a:solidFill>
                <a:prstClr val="black"/>
              </a:solidFill>
              <a:latin typeface="+mj-lt"/>
            </a:endParaRPr>
          </a:p>
        </p:txBody>
      </p:sp>
      <p:pic>
        <p:nvPicPr>
          <p:cNvPr id="13318" name="Picture 3" descr="C:\Users\Maria Rosezoil\Pictures\Capillary Tube EDTA Coated - 70ul Marke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460" y="2652713"/>
            <a:ext cx="248855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410" y="2652717"/>
            <a:ext cx="262821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2" descr="C:\Users\Maria Rosezoil\Pictures\Aug-Sep2015\IMG_2905.JPG"/>
          <p:cNvPicPr>
            <a:picLocks noChangeAspect="1" noChangeArrowheads="1"/>
          </p:cNvPicPr>
          <p:nvPr/>
        </p:nvPicPr>
        <p:blipFill>
          <a:blip r:embed="rId4">
            <a:extLst>
              <a:ext uri="{28A0092B-C50C-407E-A947-70E740481C1C}">
                <a14:useLocalDpi xmlns:a14="http://schemas.microsoft.com/office/drawing/2010/main" val="0"/>
              </a:ext>
            </a:extLst>
          </a:blip>
          <a:srcRect r="6699" b="40337"/>
          <a:stretch>
            <a:fillRect/>
          </a:stretch>
        </p:blipFill>
        <p:spPr bwMode="auto">
          <a:xfrm>
            <a:off x="6655189" y="4492625"/>
            <a:ext cx="256684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Calendar8"/>
          <p:cNvPicPr>
            <a:picLocks noChangeAspect="1" noChangeArrowheads="1"/>
          </p:cNvPicPr>
          <p:nvPr/>
        </p:nvPicPr>
        <p:blipFill>
          <a:blip r:embed="rId5">
            <a:extLst>
              <a:ext uri="{28A0092B-C50C-407E-A947-70E740481C1C}">
                <a14:useLocalDpi xmlns:a14="http://schemas.microsoft.com/office/drawing/2010/main" val="0"/>
              </a:ext>
            </a:extLst>
          </a:blip>
          <a:srcRect l="24307" r="20970" b="38597"/>
          <a:stretch>
            <a:fillRect/>
          </a:stretch>
        </p:blipFill>
        <p:spPr bwMode="auto">
          <a:xfrm>
            <a:off x="9319373" y="4514857"/>
            <a:ext cx="250124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2</a:t>
            </a:r>
          </a:p>
        </p:txBody>
      </p:sp>
    </p:spTree>
    <p:extLst>
      <p:ext uri="{BB962C8B-B14F-4D97-AF65-F5344CB8AC3E}">
        <p14:creationId xmlns:p14="http://schemas.microsoft.com/office/powerpoint/2010/main" val="54260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234212"/>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7"/>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 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Specimen Management</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Sample Collection: Capillary Blood</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Sample handling, storage and transport</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Tree>
    <p:extLst>
      <p:ext uri="{BB962C8B-B14F-4D97-AF65-F5344CB8AC3E}">
        <p14:creationId xmlns:p14="http://schemas.microsoft.com/office/powerpoint/2010/main" val="237105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4294967295"/>
          </p:nvPr>
        </p:nvSpPr>
        <p:spPr>
          <a:xfrm>
            <a:off x="379413" y="1447800"/>
            <a:ext cx="11470833" cy="1371600"/>
          </a:xfrm>
        </p:spPr>
        <p:txBody>
          <a:bodyPr rtlCol="0">
            <a:normAutofit/>
          </a:bodyPr>
          <a:lstStyle/>
          <a:p>
            <a:pPr marL="0" indent="0" eaLnBrk="1" fontAlgn="auto" hangingPunct="1">
              <a:lnSpc>
                <a:spcPct val="90000"/>
              </a:lnSpc>
              <a:spcAft>
                <a:spcPts val="0"/>
              </a:spcAft>
              <a:buNone/>
              <a:defRPr/>
            </a:pPr>
            <a:r>
              <a:rPr lang="en-US" altLang="en-US" sz="2800" dirty="0">
                <a:ea typeface="Calibri" panose="020F0502020204030204" pitchFamily="34" charset="0"/>
                <a:cs typeface="Calibri" panose="020F0502020204030204" pitchFamily="34" charset="0"/>
              </a:rPr>
              <a:t>The recommended location for blood collection on a newborn baby or infant (&lt; 4 months) is the edge of the heel. The diagram below indicates in </a:t>
            </a:r>
            <a:r>
              <a:rPr lang="en-US" altLang="en-US" sz="2800" b="1" dirty="0">
                <a:solidFill>
                  <a:srgbClr val="00B050"/>
                </a:solidFill>
                <a:ea typeface="Calibri" panose="020F0502020204030204" pitchFamily="34" charset="0"/>
                <a:cs typeface="Calibri" panose="020F0502020204030204" pitchFamily="34" charset="0"/>
              </a:rPr>
              <a:t>green</a:t>
            </a:r>
            <a:r>
              <a:rPr lang="en-US" altLang="en-US" sz="2800" dirty="0">
                <a:solidFill>
                  <a:srgbClr val="00B050"/>
                </a:solidFill>
                <a:ea typeface="Calibri" panose="020F0502020204030204" pitchFamily="34" charset="0"/>
                <a:cs typeface="Calibri" panose="020F0502020204030204" pitchFamily="34" charset="0"/>
              </a:rPr>
              <a:t> </a:t>
            </a:r>
            <a:r>
              <a:rPr lang="en-US" altLang="en-US" sz="2800" dirty="0">
                <a:ea typeface="Calibri" panose="020F0502020204030204" pitchFamily="34" charset="0"/>
                <a:cs typeface="Calibri" panose="020F0502020204030204" pitchFamily="34" charset="0"/>
              </a:rPr>
              <a:t>the proper area to use for heel punctures for blood collection</a:t>
            </a:r>
            <a:r>
              <a:rPr lang="en-US" altLang="en-US" sz="2800" dirty="0">
                <a:cs typeface="Calibri" panose="020F0502020204030204" pitchFamily="34" charset="0"/>
              </a:rPr>
              <a:t>.</a:t>
            </a:r>
            <a:endParaRPr lang="en-US" altLang="en-US" sz="2800" dirty="0"/>
          </a:p>
        </p:txBody>
      </p:sp>
      <p:pic>
        <p:nvPicPr>
          <p:cNvPr id="23556" name="Picture 4" descr="PHLEB21"/>
          <p:cNvPicPr>
            <a:picLocks noChangeAspect="1" noChangeArrowheads="1"/>
          </p:cNvPicPr>
          <p:nvPr/>
        </p:nvPicPr>
        <p:blipFill>
          <a:blip r:embed="rId2"/>
          <a:srcRect/>
          <a:stretch>
            <a:fillRect/>
          </a:stretch>
        </p:blipFill>
        <p:spPr bwMode="auto">
          <a:xfrm>
            <a:off x="1370013" y="3048000"/>
            <a:ext cx="5396094" cy="2782888"/>
          </a:xfrm>
          <a:prstGeom prst="rect">
            <a:avLst/>
          </a:prstGeom>
          <a:ln>
            <a:noFill/>
          </a:ln>
          <a:effectLst>
            <a:outerShdw blurRad="292100" dist="139700" dir="2700000" algn="tl" rotWithShape="0">
              <a:srgbClr val="333333">
                <a:alpha val="65000"/>
              </a:srgbClr>
            </a:outerShdw>
          </a:effectLst>
        </p:spPr>
      </p:pic>
      <p:sp>
        <p:nvSpPr>
          <p:cNvPr id="15364" name="Rectangle 5"/>
          <p:cNvSpPr>
            <a:spLocks noChangeArrowheads="1"/>
          </p:cNvSpPr>
          <p:nvPr/>
        </p:nvSpPr>
        <p:spPr bwMode="auto">
          <a:xfrm>
            <a:off x="1370011" y="5799139"/>
            <a:ext cx="5654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600" b="1">
                <a:solidFill>
                  <a:srgbClr val="1F497D"/>
                </a:solidFill>
              </a:rPr>
              <a:t>Two heel-sticks have been performed on this baby. One of them has been performed </a:t>
            </a:r>
            <a:r>
              <a:rPr lang="en-US" altLang="en-US" sz="1600" b="1">
                <a:solidFill>
                  <a:srgbClr val="FF3300"/>
                </a:solidFill>
              </a:rPr>
              <a:t>correctly</a:t>
            </a:r>
            <a:r>
              <a:rPr lang="en-US" altLang="en-US" sz="1600" b="1">
                <a:solidFill>
                  <a:srgbClr val="1F497D"/>
                </a:solidFill>
              </a:rPr>
              <a:t>. One was performed </a:t>
            </a:r>
            <a:r>
              <a:rPr lang="en-US" altLang="en-US" sz="1600" b="1">
                <a:solidFill>
                  <a:srgbClr val="FF3300"/>
                </a:solidFill>
              </a:rPr>
              <a:t>improperly.</a:t>
            </a:r>
          </a:p>
        </p:txBody>
      </p:sp>
      <p:sp>
        <p:nvSpPr>
          <p:cNvPr id="15367" name="Line 8"/>
          <p:cNvSpPr>
            <a:spLocks noChangeShapeType="1"/>
          </p:cNvSpPr>
          <p:nvPr/>
        </p:nvSpPr>
        <p:spPr bwMode="auto">
          <a:xfrm flipH="1">
            <a:off x="5652672" y="3513233"/>
            <a:ext cx="425340" cy="4778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5368" name="Line 9"/>
          <p:cNvSpPr>
            <a:spLocks noChangeShapeType="1"/>
          </p:cNvSpPr>
          <p:nvPr/>
        </p:nvSpPr>
        <p:spPr bwMode="auto">
          <a:xfrm flipH="1">
            <a:off x="5064213" y="4965700"/>
            <a:ext cx="211612" cy="292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5369" name="Line 10"/>
          <p:cNvSpPr>
            <a:spLocks noChangeShapeType="1"/>
          </p:cNvSpPr>
          <p:nvPr/>
        </p:nvSpPr>
        <p:spPr bwMode="auto">
          <a:xfrm>
            <a:off x="4966872" y="5032375"/>
            <a:ext cx="406294" cy="1587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2" name="Rectangle 2"/>
          <p:cNvSpPr txBox="1">
            <a:spLocks noChangeArrowheads="1"/>
          </p:cNvSpPr>
          <p:nvPr/>
        </p:nvSpPr>
        <p:spPr>
          <a:xfrm>
            <a:off x="0" y="0"/>
            <a:ext cx="12188825" cy="1066800"/>
          </a:xfrm>
          <a:prstGeom prst="rect">
            <a:avLst/>
          </a:prstGeo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defTabSz="457200" eaLnBrk="0" fontAlgn="base" hangingPunct="0">
              <a:spcBef>
                <a:spcPct val="0"/>
              </a:spcBef>
              <a:spcAft>
                <a:spcPct val="0"/>
              </a:spcAft>
              <a:defRPr sz="2400" baseline="0">
                <a:solidFill>
                  <a:schemeClr val="bg1"/>
                </a:solidFill>
                <a:latin typeface="Calibri" charset="0"/>
                <a:ea typeface="ＭＳ Ｐゴシック" charset="0"/>
                <a:cs typeface="ＭＳ Ｐゴシック" charset="0"/>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dirty="0"/>
              <a:t>Best location to collect capillary  blood samples</a:t>
            </a:r>
          </a:p>
        </p:txBody>
      </p:sp>
      <p:pic>
        <p:nvPicPr>
          <p:cNvPr id="15371" name="Picture 3" descr="PHLEB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59428">
            <a:off x="7487576" y="3628501"/>
            <a:ext cx="3718211" cy="26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
        <p:nvSpPr>
          <p:cNvPr id="16" name="Line 8"/>
          <p:cNvSpPr>
            <a:spLocks noChangeShapeType="1"/>
          </p:cNvSpPr>
          <p:nvPr/>
        </p:nvSpPr>
        <p:spPr bwMode="auto">
          <a:xfrm flipH="1">
            <a:off x="11141624" y="4554537"/>
            <a:ext cx="425340" cy="4778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334939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pic>
        <p:nvPicPr>
          <p:cNvPr id="16387"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67282" y="3524250"/>
            <a:ext cx="4291482" cy="646331"/>
          </a:xfrm>
          <a:prstGeom prst="rect">
            <a:avLst/>
          </a:prstGeom>
        </p:spPr>
        <p:txBody>
          <a:bodyPr>
            <a:spAutoFit/>
          </a:bodyPr>
          <a:lstStyle/>
          <a:p>
            <a:pPr fontAlgn="base">
              <a:spcBef>
                <a:spcPct val="0"/>
              </a:spcBef>
              <a:spcAft>
                <a:spcPct val="0"/>
              </a:spcAft>
              <a:defRPr/>
            </a:pPr>
            <a:r>
              <a:rPr lang="en-US" dirty="0">
                <a:solidFill>
                  <a:prstClr val="black"/>
                </a:solidFill>
              </a:rPr>
              <a:t>❷Always wear a new pair of gloves for every patient! </a:t>
            </a:r>
          </a:p>
        </p:txBody>
      </p:sp>
      <p:sp>
        <p:nvSpPr>
          <p:cNvPr id="5" name="Rectangle 4"/>
          <p:cNvSpPr/>
          <p:nvPr/>
        </p:nvSpPr>
        <p:spPr>
          <a:xfrm>
            <a:off x="4266089" y="2324101"/>
            <a:ext cx="4511558" cy="646331"/>
          </a:xfrm>
          <a:prstGeom prst="rect">
            <a:avLst/>
          </a:prstGeom>
        </p:spPr>
        <p:txBody>
          <a:bodyPr>
            <a:spAutoFit/>
          </a:bodyPr>
          <a:lstStyle/>
          <a:p>
            <a:pPr fontAlgn="base">
              <a:spcBef>
                <a:spcPct val="0"/>
              </a:spcBef>
              <a:spcAft>
                <a:spcPct val="0"/>
              </a:spcAft>
              <a:defRPr/>
            </a:pPr>
            <a:r>
              <a:rPr lang="en-US" dirty="0">
                <a:solidFill>
                  <a:prstClr val="black"/>
                </a:solidFill>
              </a:rPr>
              <a:t>❶Prepare workstation: Gather necessary materials to perform the test  </a:t>
            </a: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91" y="2036766"/>
            <a:ext cx="3385785" cy="135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190560" y="5208590"/>
            <a:ext cx="4062942" cy="923330"/>
          </a:xfrm>
          <a:prstGeom prst="rect">
            <a:avLst/>
          </a:prstGeom>
        </p:spPr>
        <p:txBody>
          <a:bodyPr>
            <a:spAutoFit/>
          </a:bodyPr>
          <a:lstStyle/>
          <a:p>
            <a:pPr fontAlgn="base">
              <a:spcBef>
                <a:spcPct val="0"/>
              </a:spcBef>
              <a:spcAft>
                <a:spcPct val="0"/>
              </a:spcAft>
              <a:defRPr/>
            </a:pPr>
            <a:r>
              <a:rPr lang="en-US" dirty="0">
                <a:solidFill>
                  <a:prstClr val="black"/>
                </a:solidFill>
              </a:rPr>
              <a:t>❸Select a site for heel prick. Wipe the heel with an alcohol swab and allow the alcohol to air dry.</a:t>
            </a:r>
          </a:p>
        </p:txBody>
      </p:sp>
      <p:pic>
        <p:nvPicPr>
          <p:cNvPr id="163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2494">
            <a:off x="554423" y="3556003"/>
            <a:ext cx="2645144"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336" y="4976816"/>
            <a:ext cx="2649377" cy="136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21"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sp>
        <p:nvSpPr>
          <p:cNvPr id="14" name="Oval 13"/>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132743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720" y="1257300"/>
            <a:ext cx="10969943" cy="5334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fontAlgn="base">
              <a:defRPr/>
            </a:pPr>
            <a:r>
              <a:rPr lang="en-US" sz="2000" b="1" dirty="0">
                <a:solidFill>
                  <a:srgbClr val="000000"/>
                </a:solidFill>
                <a:ea typeface="ＭＳ 明朝"/>
                <a:cs typeface="Times New Roman"/>
              </a:rPr>
              <a:t>A.  Collecting  Heel-prick capillary blood  direct to cartridge </a:t>
            </a:r>
          </a:p>
        </p:txBody>
      </p:sp>
      <p:pic>
        <p:nvPicPr>
          <p:cNvPr id="17411" name="Picture 2" descr="C:\Users\Maria Rosezoil\Pictures\Aug-Sep2015\IMG_2905.JPG"/>
          <p:cNvPicPr>
            <a:picLocks noChangeAspect="1" noChangeArrowheads="1"/>
          </p:cNvPicPr>
          <p:nvPr/>
        </p:nvPicPr>
        <p:blipFill>
          <a:blip r:embed="rId2">
            <a:extLst>
              <a:ext uri="{28A0092B-C50C-407E-A947-70E740481C1C}">
                <a14:useLocalDpi xmlns:a14="http://schemas.microsoft.com/office/drawing/2010/main" val="0"/>
              </a:ext>
            </a:extLst>
          </a:blip>
          <a:srcRect r="6699" b="40337"/>
          <a:stretch>
            <a:fillRect/>
          </a:stretch>
        </p:blipFill>
        <p:spPr bwMode="auto">
          <a:xfrm>
            <a:off x="9222031" y="1238250"/>
            <a:ext cx="256473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56648" y="2151063"/>
            <a:ext cx="5385514" cy="1477328"/>
          </a:xfrm>
          <a:prstGeom prst="rect">
            <a:avLst/>
          </a:prstGeom>
        </p:spPr>
        <p:txBody>
          <a:bodyPr>
            <a:spAutoFit/>
          </a:bodyPr>
          <a:lstStyle/>
          <a:p>
            <a:pPr fontAlgn="base">
              <a:spcBef>
                <a:spcPct val="0"/>
              </a:spcBef>
              <a:spcAft>
                <a:spcPct val="0"/>
              </a:spcAft>
              <a:defRPr/>
            </a:pPr>
            <a:r>
              <a:rPr lang="en-US" dirty="0">
                <a:solidFill>
                  <a:prstClr val="black"/>
                </a:solidFill>
              </a:rPr>
              <a:t>❹Remove a test cartridge from its pouch and completely flip open the cartridge cap. Only open the foil pouch when ready to load sample on the cartridge and process within 10 minutes. Write patient ID on cartridge.</a:t>
            </a:r>
          </a:p>
        </p:txBody>
      </p:sp>
      <p:sp>
        <p:nvSpPr>
          <p:cNvPr id="11" name="Rectangle 10"/>
          <p:cNvSpPr/>
          <p:nvPr/>
        </p:nvSpPr>
        <p:spPr>
          <a:xfrm>
            <a:off x="3667230" y="4502150"/>
            <a:ext cx="7313295" cy="923330"/>
          </a:xfrm>
          <a:prstGeom prst="rect">
            <a:avLst/>
          </a:prstGeom>
        </p:spPr>
        <p:txBody>
          <a:bodyPr>
            <a:spAutoFit/>
          </a:bodyPr>
          <a:lstStyle/>
          <a:p>
            <a:pPr fontAlgn="base">
              <a:spcBef>
                <a:spcPct val="0"/>
              </a:spcBef>
              <a:spcAft>
                <a:spcPct val="0"/>
              </a:spcAft>
              <a:defRPr/>
            </a:pPr>
            <a:r>
              <a:rPr lang="en-US" dirty="0">
                <a:solidFill>
                  <a:prstClr val="black"/>
                </a:solidFill>
              </a:rPr>
              <a:t>❺Perform heel prick: Use sterile lancets to make a skin puncture. It is important to press lancet firmly onto the heel and maintain contact while ejecting the lancet.</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94" y="2162175"/>
            <a:ext cx="3066252" cy="14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65" y="4300541"/>
            <a:ext cx="3083181" cy="160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561423" y="6524625"/>
            <a:ext cx="8608358" cy="260350"/>
          </a:xfrm>
          <a:prstGeom prst="rect">
            <a:avLst/>
          </a:prstGeom>
        </p:spPr>
        <p:txBody>
          <a:bodyPr>
            <a:spAutoFit/>
          </a:bodyPr>
          <a:lstStyle/>
          <a:p>
            <a:pPr fontAlgn="base">
              <a:spcBef>
                <a:spcPct val="0"/>
              </a:spcBef>
              <a:spcAft>
                <a:spcPct val="0"/>
              </a:spcAft>
              <a:defRPr/>
            </a:pPr>
            <a:r>
              <a:rPr lang="en-US" sz="1100" dirty="0">
                <a:solidFill>
                  <a:prstClr val="black"/>
                </a:solidFill>
              </a:rPr>
              <a:t>Source: </a:t>
            </a:r>
            <a:r>
              <a:rPr lang="en-US" sz="1100" dirty="0" err="1">
                <a:solidFill>
                  <a:prstClr val="black"/>
                </a:solidFill>
              </a:rPr>
              <a:t>Alere</a:t>
            </a:r>
            <a:r>
              <a:rPr lang="en-US" sz="1100" dirty="0">
                <a:solidFill>
                  <a:prstClr val="black"/>
                </a:solidFill>
              </a:rPr>
              <a:t> Technologies GmbH, </a:t>
            </a:r>
            <a:r>
              <a:rPr lang="en-US" sz="1100" dirty="0" err="1">
                <a:solidFill>
                  <a:prstClr val="black"/>
                </a:solidFill>
              </a:rPr>
              <a:t>Loebstedter</a:t>
            </a:r>
            <a:r>
              <a:rPr lang="en-US" sz="1100" dirty="0">
                <a:solidFill>
                  <a:prstClr val="black"/>
                </a:solidFill>
              </a:rPr>
              <a:t> </a:t>
            </a:r>
            <a:r>
              <a:rPr lang="en-US" sz="1100" dirty="0" err="1">
                <a:solidFill>
                  <a:prstClr val="black"/>
                </a:solidFill>
              </a:rPr>
              <a:t>Strasse</a:t>
            </a:r>
            <a:r>
              <a:rPr lang="en-US" sz="1100" dirty="0">
                <a:solidFill>
                  <a:prstClr val="black"/>
                </a:solidFill>
              </a:rPr>
              <a:t> 103-105, 07749 Jena, Germany, April 2015</a:t>
            </a:r>
          </a:p>
        </p:txBody>
      </p:sp>
      <p:sp>
        <p:nvSpPr>
          <p:cNvPr id="15" name="Rectangle 1026"/>
          <p:cNvSpPr>
            <a:spLocks noGrp="1" noChangeArrowheads="1"/>
          </p:cNvSpPr>
          <p:nvPr>
            <p:ph type="title"/>
          </p:nvPr>
        </p:nvSpPr>
        <p:spPr>
          <a:xfrm>
            <a:off x="0" y="0"/>
            <a:ext cx="12188825" cy="1066800"/>
          </a:xfrm>
          <a:solidFill>
            <a:srgbClr val="215968"/>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altLang="en-US" sz="2400" dirty="0">
                <a:solidFill>
                  <a:schemeClr val="bg1"/>
                </a:solidFill>
                <a:latin typeface="Calibri" charset="0"/>
                <a:ea typeface="ＭＳ Ｐゴシック" charset="0"/>
              </a:rPr>
              <a:t>Sample collection: capillary blood</a:t>
            </a:r>
          </a:p>
        </p:txBody>
      </p:sp>
      <p:sp>
        <p:nvSpPr>
          <p:cNvPr id="12" name="Oval 11"/>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3</a:t>
            </a:r>
          </a:p>
        </p:txBody>
      </p:sp>
    </p:spTree>
    <p:extLst>
      <p:ext uri="{BB962C8B-B14F-4D97-AF65-F5344CB8AC3E}">
        <p14:creationId xmlns:p14="http://schemas.microsoft.com/office/powerpoint/2010/main" val="697928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6.xml><?xml version="1.0" encoding="utf-8"?>
<p:tagLst xmlns:a="http://schemas.openxmlformats.org/drawingml/2006/main" xmlns:r="http://schemas.openxmlformats.org/officeDocument/2006/relationships" xmlns:p="http://schemas.openxmlformats.org/presentationml/2006/main">
  <p:tag name="RESIZE" val="Yes"/>
</p:tagLst>
</file>

<file path=ppt/tags/tag57.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3.xml><?xml version="1.0" encoding="utf-8"?>
<a:theme xmlns:a="http://schemas.openxmlformats.org/drawingml/2006/main" name="CHAI 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1_CHAI 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POC EID Training PPT Template</Template>
  <TotalTime>132</TotalTime>
  <Words>1998</Words>
  <Application>Microsoft Office PowerPoint</Application>
  <PresentationFormat>Custom</PresentationFormat>
  <Paragraphs>261</Paragraphs>
  <Slides>32</Slides>
  <Notes>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6" baseType="lpstr">
      <vt:lpstr>ＭＳ 明朝</vt:lpstr>
      <vt:lpstr>ＭＳ Ｐゴシック</vt:lpstr>
      <vt:lpstr>ＭＳ Ｐゴシック</vt:lpstr>
      <vt:lpstr>Arial</vt:lpstr>
      <vt:lpstr>Calibri</vt:lpstr>
      <vt:lpstr>Georgia</vt:lpstr>
      <vt:lpstr>Times New Roman</vt:lpstr>
      <vt:lpstr>Wingdings</vt:lpstr>
      <vt:lpstr>Wingdings 3</vt:lpstr>
      <vt:lpstr>POC EID Training PPT Template</vt:lpstr>
      <vt:lpstr>Office Theme</vt:lpstr>
      <vt:lpstr>CHAI lab</vt:lpstr>
      <vt:lpstr>1_CHAI lab</vt:lpstr>
      <vt:lpstr>think-cell Slide</vt:lpstr>
      <vt:lpstr>PowerPoint Presentation</vt:lpstr>
      <vt:lpstr>Agenda</vt:lpstr>
      <vt:lpstr>Learning Objectives</vt:lpstr>
      <vt:lpstr>Agenda</vt:lpstr>
      <vt:lpstr>Specimen management </vt:lpstr>
      <vt:lpstr>Agenda</vt:lpstr>
      <vt:lpstr>PowerPoint Presentation</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vt:lpstr>
      <vt:lpstr>Sample collection: capillary blood  </vt:lpstr>
      <vt:lpstr>Sample collection: capillary blood  </vt:lpstr>
      <vt:lpstr>Sample collection: capillary blood  </vt:lpstr>
      <vt:lpstr>Sample collection: capillary blood  </vt:lpstr>
      <vt:lpstr>Sample collection: capillary blood  </vt:lpstr>
      <vt:lpstr> Preparing  DBS from blood collection tube using calibrated precision pipette </vt:lpstr>
      <vt:lpstr>PowerPoint Presentation</vt:lpstr>
      <vt:lpstr>Criteria for  validating a DBS sample</vt:lpstr>
      <vt:lpstr>Criteria for rejecting a DBS sample</vt:lpstr>
      <vt:lpstr> Drying the DBS cards</vt:lpstr>
      <vt:lpstr>Packaging DBS samples</vt:lpstr>
      <vt:lpstr>Packaging and handling  DBS samples </vt:lpstr>
      <vt:lpstr>Transportation</vt:lpstr>
      <vt:lpstr>Agenda</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Lamp</dc:creator>
  <cp:keywords>AI and ML opportunities in public health</cp:keywords>
  <cp:lastModifiedBy>Upjeet Chandan</cp:lastModifiedBy>
  <cp:revision>21</cp:revision>
  <dcterms:created xsi:type="dcterms:W3CDTF">2019-01-18T19:03:47Z</dcterms:created>
  <dcterms:modified xsi:type="dcterms:W3CDTF">2019-05-20T19:10:57Z</dcterms:modified>
</cp:coreProperties>
</file>