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49.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ags/tag5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51.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ags/tag52.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7.xml" ContentType="application/vnd.openxmlformats-officedocument.theme+xml"/>
  <Override PartName="/ppt/tags/tag53.xml" ContentType="application/vnd.openxmlformats-officedocument.presentationml.tags+xml"/>
  <Override PartName="/ppt/theme/theme8.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xml" ContentType="application/vnd.openxmlformats-officedocument.presentationml.notesSlide+xml"/>
  <Override PartName="/ppt/tags/tag8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7.xml" ContentType="application/vnd.openxmlformats-officedocument.presentationml.notesSlide+xml"/>
  <Override PartName="/ppt/tags/tag10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33.xml" ContentType="application/vnd.openxmlformats-officedocument.presentationml.notesSlide+xml"/>
  <Override PartName="/ppt/tags/tag11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6.xml" ContentType="application/vnd.openxmlformats-officedocument.presentationml.notesSlide+xml"/>
  <Override PartName="/ppt/tags/tag135.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64" r:id="rId3"/>
    <p:sldMasterId id="2147483783" r:id="rId4"/>
    <p:sldMasterId id="2147483802" r:id="rId5"/>
    <p:sldMasterId id="2147483821" r:id="rId6"/>
    <p:sldMasterId id="2147483840" r:id="rId7"/>
  </p:sldMasterIdLst>
  <p:notesMasterIdLst>
    <p:notesMasterId r:id="rId58"/>
  </p:notesMasterIdLst>
  <p:sldIdLst>
    <p:sldId id="261" r:id="rId8"/>
    <p:sldId id="456" r:id="rId9"/>
    <p:sldId id="422" r:id="rId10"/>
    <p:sldId id="420" r:id="rId11"/>
    <p:sldId id="461" r:id="rId12"/>
    <p:sldId id="462" r:id="rId13"/>
    <p:sldId id="463" r:id="rId14"/>
    <p:sldId id="464" r:id="rId15"/>
    <p:sldId id="465" r:id="rId16"/>
    <p:sldId id="466" r:id="rId17"/>
    <p:sldId id="468" r:id="rId18"/>
    <p:sldId id="469" r:id="rId19"/>
    <p:sldId id="470" r:id="rId20"/>
    <p:sldId id="467" r:id="rId21"/>
    <p:sldId id="474" r:id="rId22"/>
    <p:sldId id="475" r:id="rId23"/>
    <p:sldId id="476" r:id="rId24"/>
    <p:sldId id="457"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6" r:id="rId44"/>
    <p:sldId id="497" r:id="rId45"/>
    <p:sldId id="458" r:id="rId46"/>
    <p:sldId id="498" r:id="rId47"/>
    <p:sldId id="500" r:id="rId48"/>
    <p:sldId id="459" r:id="rId49"/>
    <p:sldId id="501" r:id="rId50"/>
    <p:sldId id="502" r:id="rId51"/>
    <p:sldId id="503" r:id="rId52"/>
    <p:sldId id="428" r:id="rId53"/>
    <p:sldId id="504" r:id="rId54"/>
    <p:sldId id="505" r:id="rId55"/>
    <p:sldId id="506" r:id="rId56"/>
    <p:sldId id="257" r:id="rId57"/>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13" clrIdx="0"/>
  <p:cmAuthor id="1" name="Upjeet Chandan" initials="UC"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0" autoAdjust="0"/>
    <p:restoredTop sz="90139" autoAdjust="0"/>
  </p:normalViewPr>
  <p:slideViewPr>
    <p:cSldViewPr>
      <p:cViewPr varScale="1">
        <p:scale>
          <a:sx n="62" d="100"/>
          <a:sy n="62" d="100"/>
        </p:scale>
        <p:origin x="732" y="6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8717-651C-7A4C-BB09-6C9B92400A25}" type="doc">
      <dgm:prSet loTypeId="urn:microsoft.com/office/officeart/2005/8/layout/vList6" loCatId="" qsTypeId="urn:microsoft.com/office/officeart/2005/8/quickstyle/simple1" qsCatId="simple" csTypeId="urn:microsoft.com/office/officeart/2005/8/colors/colorful3" csCatId="colorful" phldr="1"/>
      <dgm:spPr/>
      <dgm:t>
        <a:bodyPr rtlCol="0"/>
        <a:lstStyle/>
        <a:p>
          <a:pPr rtl="0"/>
          <a:endParaRPr lang="en-US"/>
        </a:p>
      </dgm:t>
    </dgm:pt>
    <dgm:pt modelId="{B4DB2603-06EB-BC43-B5E3-113B7C63FE26}">
      <dgm:prSet phldrT="[Text]" custT="1"/>
      <dgm:spPr/>
      <dgm:t>
        <a:bodyPr rtlCol="0"/>
        <a:lstStyle/>
        <a:p>
          <a:pPr rtl="0"/>
          <a:r>
            <a:rPr lang="fr" sz="2800"/>
            <a:t>Rapport d’évaluation </a:t>
          </a:r>
        </a:p>
      </dgm:t>
    </dgm:pt>
    <dgm:pt modelId="{DBBD48BD-8CF6-7047-A7DE-00D90859FAC9}" type="parTrans" cxnId="{F4BC559D-0B71-A74C-BAE2-AB153E5307A1}">
      <dgm:prSet/>
      <dgm:spPr/>
      <dgm:t>
        <a:bodyPr rtlCol="0"/>
        <a:lstStyle/>
        <a:p>
          <a:pPr rtl="0"/>
          <a:endParaRPr lang="en-US"/>
        </a:p>
      </dgm:t>
    </dgm:pt>
    <dgm:pt modelId="{D83230A6-1D16-A448-B375-45EF3CB0350C}" type="sibTrans" cxnId="{F4BC559D-0B71-A74C-BAE2-AB153E5307A1}">
      <dgm:prSet/>
      <dgm:spPr/>
      <dgm:t>
        <a:bodyPr rtlCol="0"/>
        <a:lstStyle/>
        <a:p>
          <a:pPr rtl="0"/>
          <a:endParaRPr lang="en-US"/>
        </a:p>
      </dgm:t>
    </dgm:pt>
    <dgm:pt modelId="{CC023DF6-14DF-7C40-AF7C-1C188CEFFDAF}">
      <dgm:prSet phldrT="[Text]" custT="1"/>
      <dgm:spPr/>
      <dgm:t>
        <a:bodyPr rtlCol="0" anchor="ctr"/>
        <a:lstStyle/>
        <a:p>
          <a:pPr marL="404813" indent="-239713" rtl="0"/>
          <a:r>
            <a:rPr lang="fr" sz="1800" dirty="0"/>
            <a:t>Généré dans la base de données du lieu de soins, il porte sur le dépistage et les erreurs courantes, ou rapport équivalent.</a:t>
          </a:r>
        </a:p>
      </dgm:t>
    </dgm:pt>
    <dgm:pt modelId="{C8B42E5B-AE49-F64F-B7C8-ED431383B9E3}" type="parTrans" cxnId="{853F5118-A94C-2C4F-BED7-A01C871F0EDB}">
      <dgm:prSet/>
      <dgm:spPr/>
      <dgm:t>
        <a:bodyPr rtlCol="0"/>
        <a:lstStyle/>
        <a:p>
          <a:pPr rtl="0"/>
          <a:endParaRPr lang="en-US"/>
        </a:p>
      </dgm:t>
    </dgm:pt>
    <dgm:pt modelId="{785C02B5-BCDB-FF41-A3CD-E5C70D62B72F}" type="sibTrans" cxnId="{853F5118-A94C-2C4F-BED7-A01C871F0EDB}">
      <dgm:prSet/>
      <dgm:spPr/>
      <dgm:t>
        <a:bodyPr rtlCol="0"/>
        <a:lstStyle/>
        <a:p>
          <a:pPr rtl="0"/>
          <a:endParaRPr lang="en-US"/>
        </a:p>
      </dgm:t>
    </dgm:pt>
    <dgm:pt modelId="{50A9B0DC-C5BA-2B4D-A948-FC64826BA831}">
      <dgm:prSet phldrT="[Text]" custT="1"/>
      <dgm:spPr/>
      <dgm:t>
        <a:bodyPr rtlCol="0"/>
        <a:lstStyle/>
        <a:p>
          <a:pPr rtl="0"/>
          <a:r>
            <a:rPr lang="fr" sz="2800"/>
            <a:t>Supervision</a:t>
          </a:r>
        </a:p>
      </dgm:t>
    </dgm:pt>
    <dgm:pt modelId="{7F914178-4CA2-3947-BFC6-85E6F9CB5ACF}" type="parTrans" cxnId="{8D7A4ABC-4274-CB4F-981B-9F046427EFDF}">
      <dgm:prSet/>
      <dgm:spPr/>
      <dgm:t>
        <a:bodyPr rtlCol="0"/>
        <a:lstStyle/>
        <a:p>
          <a:pPr rtl="0"/>
          <a:endParaRPr lang="en-US"/>
        </a:p>
      </dgm:t>
    </dgm:pt>
    <dgm:pt modelId="{1C12A36E-1B9A-884C-8E41-D209C2B02CD0}" type="sibTrans" cxnId="{8D7A4ABC-4274-CB4F-981B-9F046427EFDF}">
      <dgm:prSet/>
      <dgm:spPr/>
      <dgm:t>
        <a:bodyPr rtlCol="0"/>
        <a:lstStyle/>
        <a:p>
          <a:pPr rtl="0"/>
          <a:endParaRPr lang="en-US"/>
        </a:p>
      </dgm:t>
    </dgm:pt>
    <dgm:pt modelId="{744C76E1-B683-894B-8279-FB5EC246B705}">
      <dgm:prSet phldrT="[Text]" custT="1"/>
      <dgm:spPr/>
      <dgm:t>
        <a:bodyPr rtlCol="0"/>
        <a:lstStyle/>
        <a:p>
          <a:pPr rtl="0"/>
          <a:r>
            <a:rPr lang="fr" sz="2800"/>
            <a:t>Mentorat</a:t>
          </a:r>
        </a:p>
      </dgm:t>
    </dgm:pt>
    <dgm:pt modelId="{03429422-3451-F749-B9B0-3B14EB292683}" type="parTrans" cxnId="{C7739978-6E5C-1B4E-A842-846AEF78A5E8}">
      <dgm:prSet/>
      <dgm:spPr/>
      <dgm:t>
        <a:bodyPr rtlCol="0"/>
        <a:lstStyle/>
        <a:p>
          <a:pPr rtl="0"/>
          <a:endParaRPr lang="en-US"/>
        </a:p>
      </dgm:t>
    </dgm:pt>
    <dgm:pt modelId="{AB24E06C-0A5D-6E45-8FCC-C7E95240908D}" type="sibTrans" cxnId="{C7739978-6E5C-1B4E-A842-846AEF78A5E8}">
      <dgm:prSet/>
      <dgm:spPr/>
      <dgm:t>
        <a:bodyPr rtlCol="0"/>
        <a:lstStyle/>
        <a:p>
          <a:pPr rtl="0"/>
          <a:endParaRPr lang="en-US"/>
        </a:p>
      </dgm:t>
    </dgm:pt>
    <dgm:pt modelId="{E12B55CC-A81E-9848-810F-52D8D10EEC2D}">
      <dgm:prSet phldrT="[Text]" custT="1"/>
      <dgm:spPr/>
      <dgm:t>
        <a:bodyPr rtlCol="0" anchor="ctr"/>
        <a:lstStyle/>
        <a:p>
          <a:pPr marL="404813" indent="-239713" rtl="0"/>
          <a:r>
            <a:rPr lang="fr" sz="1800" dirty="0"/>
            <a:t>Assuré par un technicien de laboratoire formé selon les besoins</a:t>
          </a:r>
        </a:p>
      </dgm:t>
    </dgm:pt>
    <dgm:pt modelId="{9A2A8BB5-7E13-EB4A-A320-3210CD8F00F4}" type="parTrans" cxnId="{9AA5AC91-C6CC-564E-B2D2-3533AFD1A00A}">
      <dgm:prSet/>
      <dgm:spPr/>
      <dgm:t>
        <a:bodyPr rtlCol="0"/>
        <a:lstStyle/>
        <a:p>
          <a:pPr rtl="0"/>
          <a:endParaRPr lang="en-US"/>
        </a:p>
      </dgm:t>
    </dgm:pt>
    <dgm:pt modelId="{C7E93D2F-F745-AF4F-B002-8207D86F20E4}" type="sibTrans" cxnId="{9AA5AC91-C6CC-564E-B2D2-3533AFD1A00A}">
      <dgm:prSet/>
      <dgm:spPr/>
      <dgm:t>
        <a:bodyPr rtlCol="0"/>
        <a:lstStyle/>
        <a:p>
          <a:pPr rtl="0"/>
          <a:endParaRPr lang="en-US"/>
        </a:p>
      </dgm:t>
    </dgm:pt>
    <dgm:pt modelId="{2806409C-1E68-F447-A5BC-389272211F51}">
      <dgm:prSet phldrT="[Text]" custT="1"/>
      <dgm:spPr/>
      <dgm:t>
        <a:bodyPr rtlCol="0" anchor="ctr"/>
        <a:lstStyle/>
        <a:p>
          <a:pPr marL="344488" indent="-223838" rtl="0"/>
          <a:r>
            <a:rPr lang="fr" sz="1800" dirty="0"/>
            <a:t>Tous les trois ou six mois</a:t>
          </a:r>
        </a:p>
      </dgm:t>
    </dgm:pt>
    <dgm:pt modelId="{DAB5C924-6C42-DC4A-9478-BD5DD1C5850C}" type="parTrans" cxnId="{CA29B4F0-87CF-4847-8FDD-8804010B3BF1}">
      <dgm:prSet/>
      <dgm:spPr/>
      <dgm:t>
        <a:bodyPr rtlCol="0"/>
        <a:lstStyle/>
        <a:p>
          <a:pPr rtl="0"/>
          <a:endParaRPr lang="en-US"/>
        </a:p>
      </dgm:t>
    </dgm:pt>
    <dgm:pt modelId="{77BB7D64-08B1-0940-97A6-B3DBBF7BD3E2}" type="sibTrans" cxnId="{CA29B4F0-87CF-4847-8FDD-8804010B3BF1}">
      <dgm:prSet/>
      <dgm:spPr/>
      <dgm:t>
        <a:bodyPr rtlCol="0"/>
        <a:lstStyle/>
        <a:p>
          <a:pPr rtl="0"/>
          <a:endParaRPr lang="en-US"/>
        </a:p>
      </dgm:t>
    </dgm:pt>
    <dgm:pt modelId="{51915B3B-B581-2446-9F55-E53BA9B95637}">
      <dgm:prSet phldrT="[Text]" custT="1"/>
      <dgm:spPr/>
      <dgm:t>
        <a:bodyPr rtlCol="0" anchor="ctr"/>
        <a:lstStyle/>
        <a:p>
          <a:pPr marL="404813" indent="-239713" rtl="0"/>
          <a:r>
            <a:rPr lang="fr" sz="1800" dirty="0"/>
            <a:t>S’appuie sur les conclusions du rapport de supervision/données et les résultats de l’évaluation externe de la qualité </a:t>
          </a:r>
        </a:p>
      </dgm:t>
    </dgm:pt>
    <dgm:pt modelId="{303E4515-380B-4441-8BE6-C1CA08E58896}" type="parTrans" cxnId="{36532A43-992F-1641-BF53-8C2F4992223D}">
      <dgm:prSet/>
      <dgm:spPr/>
      <dgm:t>
        <a:bodyPr rtlCol="0"/>
        <a:lstStyle/>
        <a:p>
          <a:pPr rtl="0"/>
          <a:endParaRPr lang="en-US"/>
        </a:p>
      </dgm:t>
    </dgm:pt>
    <dgm:pt modelId="{222DF643-2179-EE40-81B5-3BC1E1DD3A27}" type="sibTrans" cxnId="{36532A43-992F-1641-BF53-8C2F4992223D}">
      <dgm:prSet/>
      <dgm:spPr/>
      <dgm:t>
        <a:bodyPr rtlCol="0"/>
        <a:lstStyle/>
        <a:p>
          <a:pPr rtl="0"/>
          <a:endParaRPr lang="en-US"/>
        </a:p>
      </dgm:t>
    </dgm:pt>
    <dgm:pt modelId="{E68191CF-5A27-1849-B87A-6A633AFAF443}">
      <dgm:prSet phldrT="[Text]" custT="1"/>
      <dgm:spPr/>
      <dgm:t>
        <a:bodyPr rtlCol="0" anchor="ctr"/>
        <a:lstStyle/>
        <a:p>
          <a:pPr marL="404813" indent="-239713" rtl="0"/>
          <a:r>
            <a:rPr lang="fr" sz="1800" dirty="0"/>
            <a:t>À utiliser au cours de la visite de supervision du site</a:t>
          </a:r>
        </a:p>
      </dgm:t>
    </dgm:pt>
    <dgm:pt modelId="{635B35B8-7879-0443-9478-6912BB7642FA}" type="parTrans" cxnId="{2970FD74-186F-A14F-8B18-859F516559D2}">
      <dgm:prSet/>
      <dgm:spPr/>
      <dgm:t>
        <a:bodyPr rtlCol="0"/>
        <a:lstStyle/>
        <a:p>
          <a:pPr rtl="0"/>
          <a:endParaRPr lang="en-US"/>
        </a:p>
      </dgm:t>
    </dgm:pt>
    <dgm:pt modelId="{9E0182C8-61B4-8947-85E9-8A715C16EE42}" type="sibTrans" cxnId="{2970FD74-186F-A14F-8B18-859F516559D2}">
      <dgm:prSet/>
      <dgm:spPr/>
      <dgm:t>
        <a:bodyPr rtlCol="0"/>
        <a:lstStyle/>
        <a:p>
          <a:pPr rtl="0"/>
          <a:endParaRPr lang="en-US"/>
        </a:p>
      </dgm:t>
    </dgm:pt>
    <dgm:pt modelId="{493A645A-573E-4683-8FAF-65412E00C415}">
      <dgm:prSet phldrT="[Text]" custT="1"/>
      <dgm:spPr/>
      <dgm:t>
        <a:bodyPr rtlCol="0" anchor="ctr"/>
        <a:lstStyle/>
        <a:p>
          <a:pPr marL="344488" indent="-223838" rtl="0"/>
          <a:r>
            <a:rPr lang="fr" sz="1800" dirty="0"/>
            <a:t>Conduite par un technicien de laboratoire formé/le coordinateur de laboratoire, à l’aide de la liste de contrôle relative à la supervision et au mentorat de l’opérateur chargé de l’EID sur le lieu de soins</a:t>
          </a:r>
        </a:p>
      </dgm:t>
    </dgm:pt>
    <dgm:pt modelId="{5A3DED99-1C1F-412E-A504-FE65E9A5D837}" type="parTrans" cxnId="{444FFF00-2E08-4C0C-94A1-885F07F73331}">
      <dgm:prSet/>
      <dgm:spPr/>
      <dgm:t>
        <a:bodyPr rtlCol="0"/>
        <a:lstStyle/>
        <a:p>
          <a:pPr rtl="0"/>
          <a:endParaRPr lang="en-US"/>
        </a:p>
      </dgm:t>
    </dgm:pt>
    <dgm:pt modelId="{16B29C57-E1F8-4E5A-8958-B361F04AAF1D}" type="sibTrans" cxnId="{444FFF00-2E08-4C0C-94A1-885F07F73331}">
      <dgm:prSet/>
      <dgm:spPr/>
      <dgm:t>
        <a:bodyPr rtlCol="0"/>
        <a:lstStyle/>
        <a:p>
          <a:pPr rtl="0"/>
          <a:endParaRPr lang="en-US"/>
        </a:p>
      </dgm:t>
    </dgm:pt>
    <dgm:pt modelId="{0987FB08-3B7C-2B4E-97E3-51F034E5A9BF}" type="pres">
      <dgm:prSet presAssocID="{44188717-651C-7A4C-BB09-6C9B92400A25}" presName="Name0" presStyleCnt="0">
        <dgm:presLayoutVars>
          <dgm:dir/>
          <dgm:animLvl val="lvl"/>
          <dgm:resizeHandles/>
        </dgm:presLayoutVars>
      </dgm:prSet>
      <dgm:spPr/>
    </dgm:pt>
    <dgm:pt modelId="{155E9076-455B-6E47-BFC2-5FCAEF988A61}" type="pres">
      <dgm:prSet presAssocID="{B4DB2603-06EB-BC43-B5E3-113B7C63FE26}" presName="linNode" presStyleCnt="0"/>
      <dgm:spPr/>
    </dgm:pt>
    <dgm:pt modelId="{2945DFF1-DE96-2649-8A65-C84603BAD08A}" type="pres">
      <dgm:prSet presAssocID="{B4DB2603-06EB-BC43-B5E3-113B7C63FE26}" presName="parentShp" presStyleLbl="node1" presStyleIdx="0" presStyleCnt="3" custScaleX="79981" custScaleY="103490" custLinFactNeighborX="-1110" custLinFactNeighborY="7122">
        <dgm:presLayoutVars>
          <dgm:bulletEnabled val="1"/>
        </dgm:presLayoutVars>
      </dgm:prSet>
      <dgm:spPr/>
    </dgm:pt>
    <dgm:pt modelId="{BE79E152-FBA1-0144-8C0A-25B3D2344064}" type="pres">
      <dgm:prSet presAssocID="{B4DB2603-06EB-BC43-B5E3-113B7C63FE26}" presName="childShp" presStyleLbl="bgAccFollowNode1" presStyleIdx="0" presStyleCnt="3" custScaleY="117785" custLinFactNeighborX="-3969" custLinFactNeighborY="7122">
        <dgm:presLayoutVars>
          <dgm:bulletEnabled val="1"/>
        </dgm:presLayoutVars>
      </dgm:prSet>
      <dgm:spPr/>
    </dgm:pt>
    <dgm:pt modelId="{CE52E2CA-3A08-A046-8393-DCABF7E3F7D7}" type="pres">
      <dgm:prSet presAssocID="{D83230A6-1D16-A448-B375-45EF3CB0350C}" presName="spacing" presStyleCnt="0"/>
      <dgm:spPr/>
    </dgm:pt>
    <dgm:pt modelId="{C5B39C92-200F-8A4F-8752-EBD7EED04A60}" type="pres">
      <dgm:prSet presAssocID="{50A9B0DC-C5BA-2B4D-A948-FC64826BA831}" presName="linNode" presStyleCnt="0"/>
      <dgm:spPr/>
    </dgm:pt>
    <dgm:pt modelId="{EC7F0F0A-AA98-4447-888F-D2E23E047BEE}" type="pres">
      <dgm:prSet presAssocID="{50A9B0DC-C5BA-2B4D-A948-FC64826BA831}" presName="parentShp" presStyleLbl="node1" presStyleIdx="1" presStyleCnt="3" custScaleX="79981" custScaleY="104462" custLinFactNeighborX="263" custLinFactNeighborY="5843">
        <dgm:presLayoutVars>
          <dgm:bulletEnabled val="1"/>
        </dgm:presLayoutVars>
      </dgm:prSet>
      <dgm:spPr/>
    </dgm:pt>
    <dgm:pt modelId="{CD0E241C-A098-7649-A9B9-BEA138B0DE55}" type="pres">
      <dgm:prSet presAssocID="{50A9B0DC-C5BA-2B4D-A948-FC64826BA831}" presName="childShp" presStyleLbl="bgAccFollowNode1" presStyleIdx="1" presStyleCnt="3" custScaleX="104395" custScaleY="116835" custLinFactNeighborX="-1272" custLinFactNeighborY="5843">
        <dgm:presLayoutVars>
          <dgm:bulletEnabled val="1"/>
        </dgm:presLayoutVars>
      </dgm:prSet>
      <dgm:spPr/>
    </dgm:pt>
    <dgm:pt modelId="{7A4A77E3-9CD1-4B4F-8D60-0E25C3AF699D}" type="pres">
      <dgm:prSet presAssocID="{1C12A36E-1B9A-884C-8E41-D209C2B02CD0}" presName="spacing" presStyleCnt="0"/>
      <dgm:spPr/>
    </dgm:pt>
    <dgm:pt modelId="{00B37192-C26D-A344-B6BC-32120844613C}" type="pres">
      <dgm:prSet presAssocID="{744C76E1-B683-894B-8279-FB5EC246B705}" presName="linNode" presStyleCnt="0"/>
      <dgm:spPr/>
    </dgm:pt>
    <dgm:pt modelId="{67CA51E0-260C-C242-9B1C-7D9C7D519312}" type="pres">
      <dgm:prSet presAssocID="{744C76E1-B683-894B-8279-FB5EC246B705}" presName="parentShp" presStyleLbl="node1" presStyleIdx="2" presStyleCnt="3" custScaleX="79981" custScaleY="104462" custLinFactNeighborX="-2621" custLinFactNeighborY="725">
        <dgm:presLayoutVars>
          <dgm:bulletEnabled val="1"/>
        </dgm:presLayoutVars>
      </dgm:prSet>
      <dgm:spPr/>
    </dgm:pt>
    <dgm:pt modelId="{D588161C-31D3-264A-8269-A02D7607EA54}" type="pres">
      <dgm:prSet presAssocID="{744C76E1-B683-894B-8279-FB5EC246B705}" presName="childShp" presStyleLbl="bgAccFollowNode1" presStyleIdx="2" presStyleCnt="3" custScaleY="120213" custLinFactNeighborX="-5599" custLinFactNeighborY="248">
        <dgm:presLayoutVars>
          <dgm:bulletEnabled val="1"/>
        </dgm:presLayoutVars>
      </dgm:prSet>
      <dgm:spPr/>
    </dgm:pt>
  </dgm:ptLst>
  <dgm:cxnLst>
    <dgm:cxn modelId="{29648400-2014-4093-BB3B-F1F50BB7A4F0}" type="presOf" srcId="{E68191CF-5A27-1849-B87A-6A633AFAF443}" destId="{BE79E152-FBA1-0144-8C0A-25B3D2344064}" srcOrd="0" destOrd="1" presId="urn:microsoft.com/office/officeart/2005/8/layout/vList6"/>
    <dgm:cxn modelId="{444FFF00-2E08-4C0C-94A1-885F07F73331}" srcId="{50A9B0DC-C5BA-2B4D-A948-FC64826BA831}" destId="{493A645A-573E-4683-8FAF-65412E00C415}" srcOrd="0" destOrd="0" parTransId="{5A3DED99-1C1F-412E-A504-FE65E9A5D837}" sibTransId="{16B29C57-E1F8-4E5A-8958-B361F04AAF1D}"/>
    <dgm:cxn modelId="{D5072C0D-C459-4D76-8EC1-8198AD9BCF4C}" type="presOf" srcId="{CC023DF6-14DF-7C40-AF7C-1C188CEFFDAF}" destId="{BE79E152-FBA1-0144-8C0A-25B3D2344064}" srcOrd="0" destOrd="0" presId="urn:microsoft.com/office/officeart/2005/8/layout/vList6"/>
    <dgm:cxn modelId="{853F5118-A94C-2C4F-BED7-A01C871F0EDB}" srcId="{B4DB2603-06EB-BC43-B5E3-113B7C63FE26}" destId="{CC023DF6-14DF-7C40-AF7C-1C188CEFFDAF}" srcOrd="0" destOrd="0" parTransId="{C8B42E5B-AE49-F64F-B7C8-ED431383B9E3}" sibTransId="{785C02B5-BCDB-FF41-A3CD-E5C70D62B72F}"/>
    <dgm:cxn modelId="{07B2961C-946A-4469-9F20-44665BFB9918}" type="presOf" srcId="{744C76E1-B683-894B-8279-FB5EC246B705}" destId="{67CA51E0-260C-C242-9B1C-7D9C7D519312}" srcOrd="0" destOrd="0" presId="urn:microsoft.com/office/officeart/2005/8/layout/vList6"/>
    <dgm:cxn modelId="{CBEFD83F-555F-4941-9BC3-1B52C03F4695}" type="presOf" srcId="{493A645A-573E-4683-8FAF-65412E00C415}" destId="{CD0E241C-A098-7649-A9B9-BEA138B0DE55}" srcOrd="0" destOrd="0" presId="urn:microsoft.com/office/officeart/2005/8/layout/vList6"/>
    <dgm:cxn modelId="{36532A43-992F-1641-BF53-8C2F4992223D}" srcId="{744C76E1-B683-894B-8279-FB5EC246B705}" destId="{51915B3B-B581-2446-9F55-E53BA9B95637}" srcOrd="1" destOrd="0" parTransId="{303E4515-380B-4441-8BE6-C1CA08E58896}" sibTransId="{222DF643-2179-EE40-81B5-3BC1E1DD3A27}"/>
    <dgm:cxn modelId="{2970FD74-186F-A14F-8B18-859F516559D2}" srcId="{B4DB2603-06EB-BC43-B5E3-113B7C63FE26}" destId="{E68191CF-5A27-1849-B87A-6A633AFAF443}" srcOrd="1" destOrd="0" parTransId="{635B35B8-7879-0443-9478-6912BB7642FA}" sibTransId="{9E0182C8-61B4-8947-85E9-8A715C16EE42}"/>
    <dgm:cxn modelId="{C7739978-6E5C-1B4E-A842-846AEF78A5E8}" srcId="{44188717-651C-7A4C-BB09-6C9B92400A25}" destId="{744C76E1-B683-894B-8279-FB5EC246B705}" srcOrd="2" destOrd="0" parTransId="{03429422-3451-F749-B9B0-3B14EB292683}" sibTransId="{AB24E06C-0A5D-6E45-8FCC-C7E95240908D}"/>
    <dgm:cxn modelId="{9AA5AC91-C6CC-564E-B2D2-3533AFD1A00A}" srcId="{744C76E1-B683-894B-8279-FB5EC246B705}" destId="{E12B55CC-A81E-9848-810F-52D8D10EEC2D}" srcOrd="0" destOrd="0" parTransId="{9A2A8BB5-7E13-EB4A-A320-3210CD8F00F4}" sibTransId="{C7E93D2F-F745-AF4F-B002-8207D86F20E4}"/>
    <dgm:cxn modelId="{F3D87A98-5CB8-469F-8121-7BA49946659B}" type="presOf" srcId="{44188717-651C-7A4C-BB09-6C9B92400A25}" destId="{0987FB08-3B7C-2B4E-97E3-51F034E5A9BF}" srcOrd="0" destOrd="0" presId="urn:microsoft.com/office/officeart/2005/8/layout/vList6"/>
    <dgm:cxn modelId="{CB6A679A-C455-4679-8F8B-8A013F27B7C1}" type="presOf" srcId="{50A9B0DC-C5BA-2B4D-A948-FC64826BA831}" destId="{EC7F0F0A-AA98-4447-888F-D2E23E047BEE}" srcOrd="0" destOrd="0" presId="urn:microsoft.com/office/officeart/2005/8/layout/vList6"/>
    <dgm:cxn modelId="{E6EA879B-03A4-41C1-8A3B-F8B6AD4F336A}" type="presOf" srcId="{2806409C-1E68-F447-A5BC-389272211F51}" destId="{CD0E241C-A098-7649-A9B9-BEA138B0DE55}" srcOrd="0" destOrd="1" presId="urn:microsoft.com/office/officeart/2005/8/layout/vList6"/>
    <dgm:cxn modelId="{F4BC559D-0B71-A74C-BAE2-AB153E5307A1}" srcId="{44188717-651C-7A4C-BB09-6C9B92400A25}" destId="{B4DB2603-06EB-BC43-B5E3-113B7C63FE26}" srcOrd="0" destOrd="0" parTransId="{DBBD48BD-8CF6-7047-A7DE-00D90859FAC9}" sibTransId="{D83230A6-1D16-A448-B375-45EF3CB0350C}"/>
    <dgm:cxn modelId="{85C8A7AC-63F4-43FD-9683-554C6F1CF158}" type="presOf" srcId="{B4DB2603-06EB-BC43-B5E3-113B7C63FE26}" destId="{2945DFF1-DE96-2649-8A65-C84603BAD08A}" srcOrd="0" destOrd="0" presId="urn:microsoft.com/office/officeart/2005/8/layout/vList6"/>
    <dgm:cxn modelId="{8D7A4ABC-4274-CB4F-981B-9F046427EFDF}" srcId="{44188717-651C-7A4C-BB09-6C9B92400A25}" destId="{50A9B0DC-C5BA-2B4D-A948-FC64826BA831}" srcOrd="1" destOrd="0" parTransId="{7F914178-4CA2-3947-BFC6-85E6F9CB5ACF}" sibTransId="{1C12A36E-1B9A-884C-8E41-D209C2B02CD0}"/>
    <dgm:cxn modelId="{CD771BD7-6A21-4273-B3C3-5B03BBDC22E7}" type="presOf" srcId="{51915B3B-B581-2446-9F55-E53BA9B95637}" destId="{D588161C-31D3-264A-8269-A02D7607EA54}" srcOrd="0" destOrd="1" presId="urn:microsoft.com/office/officeart/2005/8/layout/vList6"/>
    <dgm:cxn modelId="{703F96EA-9168-4694-BC50-AA8CEBCA3108}" type="presOf" srcId="{E12B55CC-A81E-9848-810F-52D8D10EEC2D}" destId="{D588161C-31D3-264A-8269-A02D7607EA54}" srcOrd="0" destOrd="0" presId="urn:microsoft.com/office/officeart/2005/8/layout/vList6"/>
    <dgm:cxn modelId="{CA29B4F0-87CF-4847-8FDD-8804010B3BF1}" srcId="{50A9B0DC-C5BA-2B4D-A948-FC64826BA831}" destId="{2806409C-1E68-F447-A5BC-389272211F51}" srcOrd="1" destOrd="0" parTransId="{DAB5C924-6C42-DC4A-9478-BD5DD1C5850C}" sibTransId="{77BB7D64-08B1-0940-97A6-B3DBBF7BD3E2}"/>
    <dgm:cxn modelId="{3C1E840D-9117-4A3A-B372-55F6E10C877A}" type="presParOf" srcId="{0987FB08-3B7C-2B4E-97E3-51F034E5A9BF}" destId="{155E9076-455B-6E47-BFC2-5FCAEF988A61}" srcOrd="0" destOrd="0" presId="urn:microsoft.com/office/officeart/2005/8/layout/vList6"/>
    <dgm:cxn modelId="{8F4FC88B-5CF8-4B92-A65E-0CB6F9296AD7}" type="presParOf" srcId="{155E9076-455B-6E47-BFC2-5FCAEF988A61}" destId="{2945DFF1-DE96-2649-8A65-C84603BAD08A}" srcOrd="0" destOrd="0" presId="urn:microsoft.com/office/officeart/2005/8/layout/vList6"/>
    <dgm:cxn modelId="{CBA715E1-999E-431C-95EA-4658321609D9}" type="presParOf" srcId="{155E9076-455B-6E47-BFC2-5FCAEF988A61}" destId="{BE79E152-FBA1-0144-8C0A-25B3D2344064}" srcOrd="1" destOrd="0" presId="urn:microsoft.com/office/officeart/2005/8/layout/vList6"/>
    <dgm:cxn modelId="{DAC5DF9A-D9C0-4228-8AD4-64BE97A52E72}" type="presParOf" srcId="{0987FB08-3B7C-2B4E-97E3-51F034E5A9BF}" destId="{CE52E2CA-3A08-A046-8393-DCABF7E3F7D7}" srcOrd="1" destOrd="0" presId="urn:microsoft.com/office/officeart/2005/8/layout/vList6"/>
    <dgm:cxn modelId="{49E9A92A-045D-4B5F-82FD-578D297D58BD}" type="presParOf" srcId="{0987FB08-3B7C-2B4E-97E3-51F034E5A9BF}" destId="{C5B39C92-200F-8A4F-8752-EBD7EED04A60}" srcOrd="2" destOrd="0" presId="urn:microsoft.com/office/officeart/2005/8/layout/vList6"/>
    <dgm:cxn modelId="{93A28B82-43C7-459B-AA5F-5F793E0AA6BE}" type="presParOf" srcId="{C5B39C92-200F-8A4F-8752-EBD7EED04A60}" destId="{EC7F0F0A-AA98-4447-888F-D2E23E047BEE}" srcOrd="0" destOrd="0" presId="urn:microsoft.com/office/officeart/2005/8/layout/vList6"/>
    <dgm:cxn modelId="{600E30BB-FF38-48B4-BACD-652E3A91C0A0}" type="presParOf" srcId="{C5B39C92-200F-8A4F-8752-EBD7EED04A60}" destId="{CD0E241C-A098-7649-A9B9-BEA138B0DE55}" srcOrd="1" destOrd="0" presId="urn:microsoft.com/office/officeart/2005/8/layout/vList6"/>
    <dgm:cxn modelId="{546B51F7-71C7-4ABD-AC36-DF5BBF2C20E1}" type="presParOf" srcId="{0987FB08-3B7C-2B4E-97E3-51F034E5A9BF}" destId="{7A4A77E3-9CD1-4B4F-8D60-0E25C3AF699D}" srcOrd="3" destOrd="0" presId="urn:microsoft.com/office/officeart/2005/8/layout/vList6"/>
    <dgm:cxn modelId="{AC5D9B98-72B7-4DA9-972F-1B5DE079EDDE}" type="presParOf" srcId="{0987FB08-3B7C-2B4E-97E3-51F034E5A9BF}" destId="{00B37192-C26D-A344-B6BC-32120844613C}" srcOrd="4" destOrd="0" presId="urn:microsoft.com/office/officeart/2005/8/layout/vList6"/>
    <dgm:cxn modelId="{BDD7E3F2-6E6F-45F2-9283-C0BF5B55496A}" type="presParOf" srcId="{00B37192-C26D-A344-B6BC-32120844613C}" destId="{67CA51E0-260C-C242-9B1C-7D9C7D519312}" srcOrd="0" destOrd="0" presId="urn:microsoft.com/office/officeart/2005/8/layout/vList6"/>
    <dgm:cxn modelId="{FC9EB380-F997-423A-ABAA-7D998B86EB55}" type="presParOf" srcId="{00B37192-C26D-A344-B6BC-32120844613C}" destId="{D588161C-31D3-264A-8269-A02D7607EA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9E152-FBA1-0144-8C0A-25B3D2344064}">
      <dsp:nvSpPr>
        <dsp:cNvPr id="0" name=""/>
        <dsp:cNvSpPr/>
      </dsp:nvSpPr>
      <dsp:spPr>
        <a:xfrm>
          <a:off x="3939445" y="97715"/>
          <a:ext cx="6859665" cy="158722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rtlCol="0" anchor="ctr" anchorCtr="0">
          <a:noAutofit/>
        </a:bodyPr>
        <a:lstStyle/>
        <a:p>
          <a:pPr marL="404813" lvl="1" indent="-239713" algn="l" defTabSz="800100" rtl="0">
            <a:lnSpc>
              <a:spcPct val="90000"/>
            </a:lnSpc>
            <a:spcBef>
              <a:spcPct val="0"/>
            </a:spcBef>
            <a:spcAft>
              <a:spcPct val="15000"/>
            </a:spcAft>
            <a:buChar char="•"/>
          </a:pPr>
          <a:r>
            <a:rPr lang="fr" sz="1800" kern="1200" dirty="0"/>
            <a:t>Généré dans la base de données du lieu de soins, il porte sur le dépistage et les erreurs courantes, ou rapport équivalent.</a:t>
          </a:r>
        </a:p>
        <a:p>
          <a:pPr marL="404813" lvl="1" indent="-239713" algn="l" defTabSz="800100" rtl="0">
            <a:lnSpc>
              <a:spcPct val="90000"/>
            </a:lnSpc>
            <a:spcBef>
              <a:spcPct val="0"/>
            </a:spcBef>
            <a:spcAft>
              <a:spcPct val="15000"/>
            </a:spcAft>
            <a:buChar char="•"/>
          </a:pPr>
          <a:r>
            <a:rPr lang="fr" sz="1800" kern="1200" dirty="0"/>
            <a:t>À utiliser au cours de la visite de supervision du site</a:t>
          </a:r>
        </a:p>
      </dsp:txBody>
      <dsp:txXfrm>
        <a:off x="3939445" y="296119"/>
        <a:ext cx="6264455" cy="1190421"/>
      </dsp:txXfrm>
    </dsp:sp>
    <dsp:sp modelId="{2945DFF1-DE96-2649-8A65-C84603BAD08A}">
      <dsp:nvSpPr>
        <dsp:cNvPr id="0" name=""/>
        <dsp:cNvSpPr/>
      </dsp:nvSpPr>
      <dsp:spPr>
        <a:xfrm>
          <a:off x="387191" y="194032"/>
          <a:ext cx="3657619" cy="13945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fr" sz="2800" kern="1200"/>
            <a:t>Rapport d’évaluation </a:t>
          </a:r>
        </a:p>
      </dsp:txBody>
      <dsp:txXfrm>
        <a:off x="455269" y="262110"/>
        <a:ext cx="3521463" cy="1258438"/>
      </dsp:txXfrm>
    </dsp:sp>
    <dsp:sp modelId="{CD0E241C-A098-7649-A9B9-BEA138B0DE55}">
      <dsp:nvSpPr>
        <dsp:cNvPr id="0" name=""/>
        <dsp:cNvSpPr/>
      </dsp:nvSpPr>
      <dsp:spPr>
        <a:xfrm>
          <a:off x="3912041" y="1802465"/>
          <a:ext cx="7161147" cy="1574426"/>
        </a:xfrm>
        <a:prstGeom prst="rightArrow">
          <a:avLst>
            <a:gd name="adj1" fmla="val 75000"/>
            <a:gd name="adj2" fmla="val 50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rtlCol="0" anchor="ctr" anchorCtr="0">
          <a:noAutofit/>
        </a:bodyPr>
        <a:lstStyle/>
        <a:p>
          <a:pPr marL="344488" lvl="1" indent="-223838" algn="l" defTabSz="800100" rtl="0">
            <a:lnSpc>
              <a:spcPct val="90000"/>
            </a:lnSpc>
            <a:spcBef>
              <a:spcPct val="0"/>
            </a:spcBef>
            <a:spcAft>
              <a:spcPct val="15000"/>
            </a:spcAft>
            <a:buChar char="•"/>
          </a:pPr>
          <a:r>
            <a:rPr lang="fr" sz="1800" kern="1200" dirty="0"/>
            <a:t>Conduite par un technicien de laboratoire formé/le coordinateur de laboratoire, à l’aide de la liste de contrôle relative à la supervision et au mentorat de l’opérateur chargé de l’EID sur le lieu de soins</a:t>
          </a:r>
        </a:p>
        <a:p>
          <a:pPr marL="344488" lvl="1" indent="-223838" algn="l" defTabSz="800100" rtl="0">
            <a:lnSpc>
              <a:spcPct val="90000"/>
            </a:lnSpc>
            <a:spcBef>
              <a:spcPct val="0"/>
            </a:spcBef>
            <a:spcAft>
              <a:spcPct val="15000"/>
            </a:spcAft>
            <a:buChar char="•"/>
          </a:pPr>
          <a:r>
            <a:rPr lang="fr" sz="1800" kern="1200" dirty="0"/>
            <a:t>Tous les trois ou six mois</a:t>
          </a:r>
        </a:p>
      </dsp:txBody>
      <dsp:txXfrm>
        <a:off x="3912041" y="1999268"/>
        <a:ext cx="6570737" cy="1180820"/>
      </dsp:txXfrm>
    </dsp:sp>
    <dsp:sp modelId="{EC7F0F0A-AA98-4447-888F-D2E23E047BEE}">
      <dsp:nvSpPr>
        <dsp:cNvPr id="0" name=""/>
        <dsp:cNvSpPr/>
      </dsp:nvSpPr>
      <dsp:spPr>
        <a:xfrm>
          <a:off x="330633" y="1885832"/>
          <a:ext cx="3657619" cy="14076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fr" sz="2800" kern="1200"/>
            <a:t>Supervision</a:t>
          </a:r>
        </a:p>
      </dsp:txBody>
      <dsp:txXfrm>
        <a:off x="399351" y="1954550"/>
        <a:ext cx="3520183" cy="1270256"/>
      </dsp:txXfrm>
    </dsp:sp>
    <dsp:sp modelId="{D588161C-31D3-264A-8269-A02D7607EA54}">
      <dsp:nvSpPr>
        <dsp:cNvPr id="0" name=""/>
        <dsp:cNvSpPr/>
      </dsp:nvSpPr>
      <dsp:spPr>
        <a:xfrm>
          <a:off x="3864904" y="3434652"/>
          <a:ext cx="6859665" cy="1619947"/>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rtlCol="0" anchor="ctr" anchorCtr="0">
          <a:noAutofit/>
        </a:bodyPr>
        <a:lstStyle/>
        <a:p>
          <a:pPr marL="404813" lvl="1" indent="-239713" algn="l" defTabSz="800100" rtl="0">
            <a:lnSpc>
              <a:spcPct val="90000"/>
            </a:lnSpc>
            <a:spcBef>
              <a:spcPct val="0"/>
            </a:spcBef>
            <a:spcAft>
              <a:spcPct val="15000"/>
            </a:spcAft>
            <a:buChar char="•"/>
          </a:pPr>
          <a:r>
            <a:rPr lang="fr" sz="1800" kern="1200" dirty="0"/>
            <a:t>Assuré par un technicien de laboratoire formé selon les besoins</a:t>
          </a:r>
        </a:p>
        <a:p>
          <a:pPr marL="404813" lvl="1" indent="-239713" algn="l" defTabSz="800100" rtl="0">
            <a:lnSpc>
              <a:spcPct val="90000"/>
            </a:lnSpc>
            <a:spcBef>
              <a:spcPct val="0"/>
            </a:spcBef>
            <a:spcAft>
              <a:spcPct val="15000"/>
            </a:spcAft>
            <a:buChar char="•"/>
          </a:pPr>
          <a:r>
            <a:rPr lang="fr" sz="1800" kern="1200" dirty="0"/>
            <a:t>S’appuie sur les conclusions du rapport de supervision/données et les résultats de l’évaluation externe de la qualité </a:t>
          </a:r>
        </a:p>
      </dsp:txBody>
      <dsp:txXfrm>
        <a:off x="3864904" y="3637145"/>
        <a:ext cx="6252185" cy="1214961"/>
      </dsp:txXfrm>
    </dsp:sp>
    <dsp:sp modelId="{67CA51E0-260C-C242-9B1C-7D9C7D519312}">
      <dsp:nvSpPr>
        <dsp:cNvPr id="0" name=""/>
        <dsp:cNvSpPr/>
      </dsp:nvSpPr>
      <dsp:spPr>
        <a:xfrm>
          <a:off x="283541" y="3548807"/>
          <a:ext cx="3657619" cy="14076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fr" sz="2800" kern="1200"/>
            <a:t>Mentorat</a:t>
          </a:r>
        </a:p>
      </dsp:txBody>
      <dsp:txXfrm>
        <a:off x="352259" y="3617525"/>
        <a:ext cx="3520183" cy="127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r>
              <a:rPr lang="en-US"/>
              <a:t>4/18/2019</a:t>
            </a: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121348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ACC97D6B-1E1D-4492-808F-30FFBB4E90CA}" type="slidenum">
              <a:rPr lang="en-US">
                <a:solidFill>
                  <a:prstClr val="black"/>
                </a:solidFill>
              </a:rPr>
              <a:pPr/>
              <a:t>11</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rtlCol="0"/>
          <a:lstStyle/>
          <a:p>
            <a:pPr rtl="0"/>
            <a:r>
              <a:rPr lang="fr" dirty="0"/>
              <a:t>Comme il n’existe pas une seule et unique approche à même de couvrir tous les aspects du cycle d’assurance qualité, mieux vaut combiner plusieurs approches.</a:t>
            </a:r>
          </a:p>
          <a:p>
            <a:pPr defTabSz="447096" rtl="0" eaLnBrk="0" fontAlgn="base" hangingPunct="0">
              <a:spcBef>
                <a:spcPct val="30000"/>
              </a:spcBef>
              <a:spcAft>
                <a:spcPct val="0"/>
              </a:spcAft>
              <a:defRPr/>
            </a:pPr>
            <a:r>
              <a:rPr lang="fr" b="0" dirty="0">
                <a:solidFill>
                  <a:srgbClr val="C00000"/>
                </a:solidFill>
              </a:rPr>
              <a:t>Une gestion régulière des données par le biais du système de connectivité</a:t>
            </a:r>
            <a:r>
              <a:rPr lang="fr" b="0" dirty="0"/>
              <a:t> est la méthode la plus rentable de réduire au minimum le risque d’effectuer un dépistage de mauvaise qualité. Associée </a:t>
            </a:r>
            <a:r>
              <a:rPr lang="fr" b="0" dirty="0">
                <a:solidFill>
                  <a:srgbClr val="C00000"/>
                </a:solidFill>
              </a:rPr>
              <a:t>à des panels d’évaluation externe de la qualité, à un dépistage double ou à des tests inter-laboratoires</a:t>
            </a:r>
            <a:r>
              <a:rPr lang="fr" b="0" dirty="0"/>
              <a:t>, à raison d’une ou de deux fois par an, elle permet à chaque lieu de soins de maintenir la comparabilité avec des technologies conventionnelles de référence et/ou avec les normes mondiales. Ce programme peut également s’accompagner d’</a:t>
            </a:r>
            <a:r>
              <a:rPr lang="fr" b="0" dirty="0">
                <a:solidFill>
                  <a:srgbClr val="C00000"/>
                </a:solidFill>
              </a:rPr>
              <a:t>un mentorat régulier sur place </a:t>
            </a:r>
            <a:r>
              <a:rPr lang="fr" b="0" dirty="0"/>
              <a:t>, afin que tous les aspects des tests de diagnostic, y compris la phase précédant le dépistage, fassent l’objet d’un suivi. </a:t>
            </a:r>
          </a:p>
        </p:txBody>
      </p:sp>
    </p:spTree>
    <p:extLst>
      <p:ext uri="{BB962C8B-B14F-4D97-AF65-F5344CB8AC3E}">
        <p14:creationId xmlns:p14="http://schemas.microsoft.com/office/powerpoint/2010/main" val="367523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ACC97D6B-1E1D-4492-808F-30FFBB4E90CA}" type="slidenum">
              <a:rPr lang="en-US">
                <a:solidFill>
                  <a:prstClr val="black"/>
                </a:solidFill>
              </a:rPr>
              <a:pPr/>
              <a:t>12</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rtlCol="0"/>
          <a:lstStyle/>
          <a:p>
            <a:pPr rtl="0"/>
            <a:endParaRPr lang="en-US"/>
          </a:p>
        </p:txBody>
      </p:sp>
    </p:spTree>
    <p:extLst>
      <p:ext uri="{BB962C8B-B14F-4D97-AF65-F5344CB8AC3E}">
        <p14:creationId xmlns:p14="http://schemas.microsoft.com/office/powerpoint/2010/main" val="94922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B8C13B74-EB8E-40F0-B96D-8DE6B053DF35}" type="slidenum">
              <a:rPr lang="en-US">
                <a:solidFill>
                  <a:prstClr val="black"/>
                </a:solidFill>
              </a:rPr>
              <a:pPr/>
              <a:t>13</a:t>
            </a:fld>
            <a:endParaRPr lang="en-US">
              <a:solidFill>
                <a:prstClr val="black"/>
              </a:solidFill>
            </a:endParaRPr>
          </a:p>
        </p:txBody>
      </p:sp>
      <p:sp>
        <p:nvSpPr>
          <p:cNvPr id="978946" name="Rectangle 2"/>
          <p:cNvSpPr>
            <a:spLocks noGrp="1" noRot="1" noChangeAspect="1" noChangeArrowheads="1" noTextEdit="1"/>
          </p:cNvSpPr>
          <p:nvPr>
            <p:ph type="sldImg"/>
          </p:nvPr>
        </p:nvSpPr>
        <p:spPr>
          <a:xfrm>
            <a:off x="382588" y="685800"/>
            <a:ext cx="6094412" cy="3429000"/>
          </a:xfrm>
          <a:ln/>
        </p:spPr>
      </p:sp>
      <p:sp>
        <p:nvSpPr>
          <p:cNvPr id="978948" name="Rectangle 4"/>
          <p:cNvSpPr>
            <a:spLocks noGrp="1" noChangeArrowheads="1"/>
          </p:cNvSpPr>
          <p:nvPr>
            <p:ph type="body" idx="1"/>
          </p:nvPr>
        </p:nvSpPr>
        <p:spPr/>
        <p:txBody>
          <a:bodyPr rtlCol="0"/>
          <a:lstStyle/>
          <a:p>
            <a:pPr rtl="0"/>
            <a:endParaRPr lang="en-US" dirty="0"/>
          </a:p>
        </p:txBody>
      </p:sp>
    </p:spTree>
    <p:extLst>
      <p:ext uri="{BB962C8B-B14F-4D97-AF65-F5344CB8AC3E}">
        <p14:creationId xmlns:p14="http://schemas.microsoft.com/office/powerpoint/2010/main" val="287873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0420016E-0F77-48A5-98AC-E6D3AE37892B}" type="slidenum">
              <a:rPr lang="en-US">
                <a:solidFill>
                  <a:prstClr val="black"/>
                </a:solidFill>
              </a:rPr>
              <a:pPr/>
              <a:t>14</a:t>
            </a:fld>
            <a:endParaRPr lang="en-US">
              <a:solidFill>
                <a:prstClr val="black"/>
              </a:solidFill>
            </a:endParaRPr>
          </a:p>
        </p:txBody>
      </p:sp>
      <p:sp>
        <p:nvSpPr>
          <p:cNvPr id="953346" name="Rectangle 2"/>
          <p:cNvSpPr>
            <a:spLocks noGrp="1" noRot="1" noChangeAspect="1" noChangeArrowheads="1" noTextEdit="1"/>
          </p:cNvSpPr>
          <p:nvPr>
            <p:ph type="sldImg"/>
          </p:nvPr>
        </p:nvSpPr>
        <p:spPr>
          <a:xfrm>
            <a:off x="382588" y="685800"/>
            <a:ext cx="6094412" cy="3429000"/>
          </a:xfrm>
          <a:ln/>
        </p:spPr>
      </p:sp>
      <p:sp>
        <p:nvSpPr>
          <p:cNvPr id="953348" name="Rectangle 4"/>
          <p:cNvSpPr>
            <a:spLocks noGrp="1" noChangeArrowheads="1"/>
          </p:cNvSpPr>
          <p:nvPr>
            <p:ph type="body" idx="1"/>
          </p:nvPr>
        </p:nvSpPr>
        <p:spPr/>
        <p:txBody>
          <a:bodyPr rtlCol="0"/>
          <a:lstStyle/>
          <a:p>
            <a:pPr rtl="0"/>
            <a:r>
              <a:rPr lang="fr"/>
              <a:t>Décrivez le cycle d’assurance qualité propre au pays</a:t>
            </a:r>
            <a:endParaRPr lang="en-US" dirty="0"/>
          </a:p>
        </p:txBody>
      </p:sp>
    </p:spTree>
    <p:extLst>
      <p:ext uri="{BB962C8B-B14F-4D97-AF65-F5344CB8AC3E}">
        <p14:creationId xmlns:p14="http://schemas.microsoft.com/office/powerpoint/2010/main" val="129719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6780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r>
              <a:rPr lang="fr"/>
              <a:t>Des rapports de données sont créés dans la base de données et transmis en temps réel par le biais du système de connectivité.</a:t>
            </a:r>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603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589D5FED-D7CD-4621-B4F9-0D01D76312E3}" type="slidenum">
              <a:rPr lang="en-US">
                <a:solidFill>
                  <a:prstClr val="black"/>
                </a:solidFill>
              </a:rPr>
              <a:pPr/>
              <a:t>17</a:t>
            </a:fld>
            <a:endParaRPr lang="en-US">
              <a:solidFill>
                <a:prstClr val="black"/>
              </a:solidFill>
            </a:endParaRPr>
          </a:p>
        </p:txBody>
      </p:sp>
      <p:sp>
        <p:nvSpPr>
          <p:cNvPr id="1067010" name="Rectangle 2"/>
          <p:cNvSpPr>
            <a:spLocks noGrp="1" noRot="1" noChangeAspect="1" noChangeArrowheads="1" noTextEdit="1"/>
          </p:cNvSpPr>
          <p:nvPr>
            <p:ph type="sldImg"/>
          </p:nvPr>
        </p:nvSpPr>
        <p:spPr>
          <a:xfrm>
            <a:off x="382588" y="685800"/>
            <a:ext cx="6094412" cy="3429000"/>
          </a:xfrm>
          <a:ln/>
        </p:spPr>
      </p:sp>
      <p:sp>
        <p:nvSpPr>
          <p:cNvPr id="1067011" name="Rectangle 3"/>
          <p:cNvSpPr>
            <a:spLocks noGrp="1" noChangeArrowheads="1"/>
          </p:cNvSpPr>
          <p:nvPr>
            <p:ph type="body" idx="1"/>
          </p:nvPr>
        </p:nvSpPr>
        <p:spPr/>
        <p:txBody>
          <a:bodyPr rtlCol="0"/>
          <a:lstStyle/>
          <a:p>
            <a:pPr rtl="0"/>
            <a:endParaRPr lang="en-US"/>
          </a:p>
        </p:txBody>
      </p:sp>
    </p:spTree>
    <p:extLst>
      <p:ext uri="{BB962C8B-B14F-4D97-AF65-F5344CB8AC3E}">
        <p14:creationId xmlns:p14="http://schemas.microsoft.com/office/powerpoint/2010/main" val="3518522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18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274309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64CB1604-7C07-4CD1-A81F-797F660EB96E}" type="slidenum">
              <a:rPr lang="en-US" altLang="en-US">
                <a:solidFill>
                  <a:prstClr val="black"/>
                </a:solidFill>
              </a:rPr>
              <a:pPr/>
              <a:t>19</a:t>
            </a:fld>
            <a:endParaRPr lang="en-US" altLang="en-US">
              <a:solidFill>
                <a:prstClr val="black"/>
              </a:solidFill>
            </a:endParaRPr>
          </a:p>
        </p:txBody>
      </p:sp>
      <p:sp>
        <p:nvSpPr>
          <p:cNvPr id="53251" name="Rectangle 2"/>
          <p:cNvSpPr>
            <a:spLocks noGrp="1" noRot="1" noChangeAspect="1" noChangeArrowheads="1" noTextEdit="1"/>
          </p:cNvSpPr>
          <p:nvPr>
            <p:ph type="sldImg"/>
          </p:nvPr>
        </p:nvSpPr>
        <p:spPr>
          <a:xfrm>
            <a:off x="382588" y="685800"/>
            <a:ext cx="6094412" cy="3429000"/>
          </a:xfrm>
          <a:ln/>
        </p:spPr>
      </p:sp>
      <p:sp>
        <p:nvSpPr>
          <p:cNvPr id="5325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3783403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70E1BEE5-F15F-4A13-B883-74E70E385556}" type="slidenum">
              <a:rPr lang="en-US" altLang="en-US">
                <a:solidFill>
                  <a:prstClr val="black"/>
                </a:solidFill>
              </a:rPr>
              <a:pPr/>
              <a:t>20</a:t>
            </a:fld>
            <a:endParaRPr lang="en-US" altLang="en-US">
              <a:solidFill>
                <a:prstClr val="black"/>
              </a:solidFill>
            </a:endParaRPr>
          </a:p>
        </p:txBody>
      </p:sp>
      <p:sp>
        <p:nvSpPr>
          <p:cNvPr id="56323" name="Rectangle 2"/>
          <p:cNvSpPr>
            <a:spLocks noGrp="1" noRot="1" noChangeAspect="1" noChangeArrowheads="1" noTextEdit="1"/>
          </p:cNvSpPr>
          <p:nvPr>
            <p:ph type="sldImg"/>
          </p:nvPr>
        </p:nvSpPr>
        <p:spPr>
          <a:xfrm>
            <a:off x="382588" y="685800"/>
            <a:ext cx="6094412" cy="3429000"/>
          </a:xfrm>
          <a:ln/>
        </p:spPr>
      </p:sp>
      <p:sp>
        <p:nvSpPr>
          <p:cNvPr id="5632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26399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3EDD4B6C-0758-49DC-B0A7-61B17F87C11C}" type="slidenum">
              <a:rPr lang="en-US" altLang="en-US">
                <a:solidFill>
                  <a:prstClr val="black"/>
                </a:solidFill>
              </a:rPr>
              <a:pPr/>
              <a:t>21</a:t>
            </a:fld>
            <a:endParaRPr lang="en-US" altLang="en-US">
              <a:solidFill>
                <a:prstClr val="black"/>
              </a:solidFill>
            </a:endParaRPr>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616737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8BA2125C-3CD8-447F-AEB6-49AB89D456D3}" type="slidenum">
              <a:rPr lang="en-US" altLang="en-US">
                <a:solidFill>
                  <a:prstClr val="black"/>
                </a:solidFill>
              </a:rPr>
              <a:pPr/>
              <a:t>23</a:t>
            </a:fld>
            <a:endParaRPr lang="en-US" altLang="en-US">
              <a:solidFill>
                <a:prstClr val="black"/>
              </a:solidFill>
            </a:endParaRPr>
          </a:p>
        </p:txBody>
      </p:sp>
      <p:sp>
        <p:nvSpPr>
          <p:cNvPr id="58371" name="Rectangle 2"/>
          <p:cNvSpPr>
            <a:spLocks noGrp="1" noRot="1" noChangeAspect="1" noChangeArrowheads="1" noTextEdit="1"/>
          </p:cNvSpPr>
          <p:nvPr>
            <p:ph type="sldImg"/>
          </p:nvPr>
        </p:nvSpPr>
        <p:spPr>
          <a:xfrm>
            <a:off x="382588" y="685800"/>
            <a:ext cx="6094412" cy="3429000"/>
          </a:xfrm>
          <a:ln/>
        </p:spPr>
      </p:sp>
      <p:sp>
        <p:nvSpPr>
          <p:cNvPr id="5837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4285037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C664356B-EACC-40C7-A40D-22A298BE6C9C}" type="slidenum">
              <a:rPr lang="en-US" altLang="en-US">
                <a:solidFill>
                  <a:srgbClr val="000000"/>
                </a:solidFill>
              </a:rPr>
              <a:pPr/>
              <a:t>25</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a:xfrm>
            <a:off x="382588" y="685800"/>
            <a:ext cx="6094412"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fr-FR" altLang="en-US"/>
          </a:p>
        </p:txBody>
      </p:sp>
    </p:spTree>
    <p:extLst>
      <p:ext uri="{BB962C8B-B14F-4D97-AF65-F5344CB8AC3E}">
        <p14:creationId xmlns:p14="http://schemas.microsoft.com/office/powerpoint/2010/main" val="2468291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r>
              <a:rPr lang="fr"/>
              <a:t>Il est recommandé au formateur de mentionner également les postes de sécurité microbiologique (PSM) qui ne s’avéreront peut-être pas nécessaires dans le cadre du dépistage sur le lieu de soins. </a:t>
            </a:r>
            <a:endParaRPr lang="en-US" dirty="0"/>
          </a:p>
        </p:txBody>
      </p:sp>
      <p:sp>
        <p:nvSpPr>
          <p:cNvPr id="4" name="Slide Number Placeholder 3"/>
          <p:cNvSpPr>
            <a:spLocks noGrp="1"/>
          </p:cNvSpPr>
          <p:nvPr>
            <p:ph type="sldNum" sz="quarter" idx="10"/>
          </p:nvPr>
        </p:nvSpPr>
        <p:spPr/>
        <p:txBody>
          <a:bodyPr rtlCol="0"/>
          <a:lstStyle/>
          <a:p>
            <a:pPr rtl="0"/>
            <a:fld id="{AE307BEB-71E0-4748-B98B-6DA68381FD9B}" type="slidenum">
              <a:rPr lang="en-US" smtClean="0"/>
              <a:t>28</a:t>
            </a:fld>
            <a:endParaRPr lang="en-US"/>
          </a:p>
        </p:txBody>
      </p:sp>
    </p:spTree>
    <p:extLst>
      <p:ext uri="{BB962C8B-B14F-4D97-AF65-F5344CB8AC3E}">
        <p14:creationId xmlns:p14="http://schemas.microsoft.com/office/powerpoint/2010/main" val="8071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F2B47726-7F06-4ABE-848B-08DCE3A9D650}" type="slidenum">
              <a:rPr lang="en-US" altLang="en-US">
                <a:solidFill>
                  <a:prstClr val="black"/>
                </a:solidFill>
              </a:rPr>
              <a:pPr/>
              <a:t>29</a:t>
            </a:fld>
            <a:endParaRPr lang="en-US" altLang="en-US">
              <a:solidFill>
                <a:prstClr val="black"/>
              </a:solidFill>
            </a:endParaRPr>
          </a:p>
        </p:txBody>
      </p:sp>
      <p:sp>
        <p:nvSpPr>
          <p:cNvPr id="60419" name="Rectangle 2"/>
          <p:cNvSpPr>
            <a:spLocks noGrp="1" noRot="1" noChangeAspect="1" noChangeArrowheads="1" noTextEdit="1"/>
          </p:cNvSpPr>
          <p:nvPr>
            <p:ph type="sldImg"/>
          </p:nvPr>
        </p:nvSpPr>
        <p:spPr>
          <a:xfrm>
            <a:off x="566738" y="460375"/>
            <a:ext cx="5726112" cy="3222625"/>
          </a:xfrm>
          <a:ln/>
        </p:spPr>
      </p:sp>
    </p:spTree>
    <p:extLst>
      <p:ext uri="{BB962C8B-B14F-4D97-AF65-F5344CB8AC3E}">
        <p14:creationId xmlns:p14="http://schemas.microsoft.com/office/powerpoint/2010/main" val="2640908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EDBD1DAB-7210-43CB-8E74-3398206661F0}" type="slidenum">
              <a:rPr lang="en-US" altLang="en-US">
                <a:solidFill>
                  <a:prstClr val="black"/>
                </a:solidFill>
              </a:rPr>
              <a:pPr/>
              <a:t>30</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xfrm>
            <a:off x="382588" y="685800"/>
            <a:ext cx="6094412" cy="3429000"/>
          </a:xfrm>
          <a:ln/>
        </p:spPr>
      </p:sp>
      <p:sp>
        <p:nvSpPr>
          <p:cNvPr id="6144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560794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49B912C0-3E3E-47D8-A495-8FC9309DBACE}" type="slidenum">
              <a:rPr lang="en-US" altLang="en-US">
                <a:solidFill>
                  <a:prstClr val="black"/>
                </a:solidFill>
              </a:rPr>
              <a:pPr/>
              <a:t>31</a:t>
            </a:fld>
            <a:endParaRPr lang="en-US" altLang="en-US">
              <a:solidFill>
                <a:prstClr val="black"/>
              </a:solidFill>
            </a:endParaRPr>
          </a:p>
        </p:txBody>
      </p:sp>
      <p:sp>
        <p:nvSpPr>
          <p:cNvPr id="63491" name="Rectangle 2"/>
          <p:cNvSpPr>
            <a:spLocks noGrp="1" noRot="1" noChangeAspect="1" noChangeArrowheads="1" noTextEdit="1"/>
          </p:cNvSpPr>
          <p:nvPr>
            <p:ph type="sldImg"/>
          </p:nvPr>
        </p:nvSpPr>
        <p:spPr>
          <a:xfrm>
            <a:off x="566738" y="460375"/>
            <a:ext cx="5726112" cy="3222625"/>
          </a:xfrm>
          <a:ln/>
        </p:spPr>
      </p:sp>
    </p:spTree>
    <p:extLst>
      <p:ext uri="{BB962C8B-B14F-4D97-AF65-F5344CB8AC3E}">
        <p14:creationId xmlns:p14="http://schemas.microsoft.com/office/powerpoint/2010/main" val="121102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D50382E8-ADD0-4A82-8447-61BC1AE90B22}" type="slidenum">
              <a:rPr lang="en-US" altLang="en-US">
                <a:solidFill>
                  <a:prstClr val="black"/>
                </a:solidFill>
              </a:rPr>
              <a:pPr/>
              <a:t>32</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382588" y="685800"/>
            <a:ext cx="6094412" cy="3429000"/>
          </a:xfrm>
          <a:ln/>
        </p:spPr>
      </p:sp>
      <p:sp>
        <p:nvSpPr>
          <p:cNvPr id="64516"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dirty="0"/>
          </a:p>
        </p:txBody>
      </p:sp>
    </p:spTree>
    <p:extLst>
      <p:ext uri="{BB962C8B-B14F-4D97-AF65-F5344CB8AC3E}">
        <p14:creationId xmlns:p14="http://schemas.microsoft.com/office/powerpoint/2010/main" val="1230641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AE307BEB-71E0-4748-B98B-6DA68381FD9B}" type="slidenum">
              <a:rPr lang="en-US" smtClean="0"/>
              <a:t>33</a:t>
            </a:fld>
            <a:endParaRPr lang="en-US"/>
          </a:p>
        </p:txBody>
      </p:sp>
    </p:spTree>
    <p:extLst>
      <p:ext uri="{BB962C8B-B14F-4D97-AF65-F5344CB8AC3E}">
        <p14:creationId xmlns:p14="http://schemas.microsoft.com/office/powerpoint/2010/main" val="1250123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r>
              <a:rPr lang="fr"/>
              <a:t>Risque de déversement accidentel : dans le cas de GeneXpert, le risque concerne les flacons de VIH SR, les cartouches et les échantillons de sang. Alors que dans le cas d’Alere Q, le risque porte essentiellement sur les échantillons de sang. </a:t>
            </a:r>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6704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2470576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AE307BEB-71E0-4748-B98B-6DA68381FD9B}" type="slidenum">
              <a:rPr lang="en-US" smtClean="0"/>
              <a:t>35</a:t>
            </a:fld>
            <a:endParaRPr lang="en-US"/>
          </a:p>
        </p:txBody>
      </p:sp>
    </p:spTree>
    <p:extLst>
      <p:ext uri="{BB962C8B-B14F-4D97-AF65-F5344CB8AC3E}">
        <p14:creationId xmlns:p14="http://schemas.microsoft.com/office/powerpoint/2010/main" val="3041930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001122F2-F516-44A9-9725-F5CB3C0790A6}" type="slidenum">
              <a:rPr lang="en-US" altLang="en-US" smtClean="0">
                <a:solidFill>
                  <a:prstClr val="black"/>
                </a:solidFill>
              </a:rPr>
              <a:pPr/>
              <a:t>37</a:t>
            </a:fld>
            <a:endParaRPr lang="en-US" altLang="en-US">
              <a:solidFill>
                <a:prstClr val="black"/>
              </a:solidFill>
            </a:endParaRPr>
          </a:p>
        </p:txBody>
      </p:sp>
      <p:sp>
        <p:nvSpPr>
          <p:cNvPr id="67587" name="Rectangle 2"/>
          <p:cNvSpPr>
            <a:spLocks noGrp="1" noRot="1" noChangeAspect="1" noChangeArrowheads="1" noTextEdit="1"/>
          </p:cNvSpPr>
          <p:nvPr>
            <p:ph type="sldImg"/>
          </p:nvPr>
        </p:nvSpPr>
        <p:spPr>
          <a:xfrm>
            <a:off x="382588" y="685800"/>
            <a:ext cx="6094412" cy="3429000"/>
          </a:xfrm>
          <a:ln/>
        </p:spPr>
      </p:sp>
      <p:sp>
        <p:nvSpPr>
          <p:cNvPr id="6758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fr" dirty="0"/>
              <a:t>Il est essentiel de vérifier et de respecter les consignes du fabricant relatives à l’élimination/l’incinération des cartouches pour que ces dernières ne présentent aucun danger pour l’environnement.</a:t>
            </a:r>
          </a:p>
          <a:p>
            <a:pPr rtl="0" eaLnBrk="1" hangingPunct="1"/>
            <a:r>
              <a:rPr lang="fr" dirty="0"/>
              <a:t>Mettez en place des procédures opérationnelles standard relatives à l’élimination sans risque des cartouches. Veuillez noter que certaines de ces cartouches (cartouches GeneXpert de dépistage du VIH) contiennent du cyanure ou un dérivé du cyanure (Guanidinium Thiocyanate), et que seule une incinération à haute température (&gt; 1 000 °C) permet leur destruction totale. </a:t>
            </a:r>
            <a:endParaRPr lang="en-US" altLang="en-US" dirty="0"/>
          </a:p>
        </p:txBody>
      </p:sp>
    </p:spTree>
    <p:extLst>
      <p:ext uri="{BB962C8B-B14F-4D97-AF65-F5344CB8AC3E}">
        <p14:creationId xmlns:p14="http://schemas.microsoft.com/office/powerpoint/2010/main" val="4023675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pPr rtl="0"/>
            <a:fld id="{DF8EECA8-BAFB-4199-842E-0BC96F6BA987}" type="slidenum">
              <a:rPr lang="en-US" altLang="en-US">
                <a:solidFill>
                  <a:prstClr val="black"/>
                </a:solidFill>
              </a:rPr>
              <a:pPr/>
              <a:t>38</a:t>
            </a:fld>
            <a:endParaRPr lang="en-US" altLang="en-US">
              <a:solidFill>
                <a:prstClr val="black"/>
              </a:solidFill>
            </a:endParaRPr>
          </a:p>
        </p:txBody>
      </p:sp>
      <p:sp>
        <p:nvSpPr>
          <p:cNvPr id="65539" name="Rectangle 2"/>
          <p:cNvSpPr>
            <a:spLocks noGrp="1" noRot="1" noChangeAspect="1" noChangeArrowheads="1" noTextEdit="1"/>
          </p:cNvSpPr>
          <p:nvPr>
            <p:ph type="sldImg"/>
          </p:nvPr>
        </p:nvSpPr>
        <p:spPr>
          <a:xfrm>
            <a:off x="382588" y="685800"/>
            <a:ext cx="6094412" cy="3429000"/>
          </a:xfrm>
          <a:ln/>
        </p:spPr>
      </p:sp>
      <p:sp>
        <p:nvSpPr>
          <p:cNvPr id="65540"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endParaRPr lang="en-US" altLang="en-US"/>
          </a:p>
        </p:txBody>
      </p:sp>
    </p:spTree>
    <p:extLst>
      <p:ext uri="{BB962C8B-B14F-4D97-AF65-F5344CB8AC3E}">
        <p14:creationId xmlns:p14="http://schemas.microsoft.com/office/powerpoint/2010/main" val="236472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39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751381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082101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rtlCol="0" anchor="t" anchorCtr="0" compatLnSpc="1">
            <a:prstTxWarp prst="textNoShape">
              <a:avLst/>
            </a:prstTxWarp>
          </a:bodyPr>
          <a:lstStyle/>
          <a:p>
            <a:pPr rtl="0" eaLnBrk="1" hangingPunct="1">
              <a:spcBef>
                <a:spcPct val="0"/>
              </a:spcBef>
            </a:pPr>
            <a:r>
              <a:rPr lang="fr" dirty="0">
                <a:solidFill>
                  <a:srgbClr val="FFFFFF"/>
                </a:solidFill>
                <a:ea typeface="ＭＳ Ｐゴシック" charset="0"/>
                <a:cs typeface="ＭＳ Ｐゴシック" charset="0"/>
              </a:rPr>
              <a:t>Les dispositifs d’établissement de rapports à distance et de connectivité présentent de nombreux avantages : un délai plus court de communication des résultats aux patients, une baisse du nombre de personnes perdues de vue, une meilleure utilisation des services, une surveillance et un contrôle renforcés de la maladie, etc. </a:t>
            </a:r>
          </a:p>
          <a:p>
            <a:pPr rtl="0" eaLnBrk="1" hangingPunct="1">
              <a:spcBef>
                <a:spcPct val="0"/>
              </a:spcBef>
            </a:pPr>
            <a:r>
              <a:rPr dirty="0" err="1"/>
              <a:t>Présentez</a:t>
            </a:r>
            <a:r>
              <a:rPr dirty="0"/>
              <a:t> </a:t>
            </a:r>
            <a:r>
              <a:rPr dirty="0" err="1"/>
              <a:t>rapidement</a:t>
            </a:r>
            <a:r>
              <a:rPr dirty="0"/>
              <a:t> le </a:t>
            </a:r>
            <a:r>
              <a:rPr dirty="0" err="1"/>
              <a:t>dispositif</a:t>
            </a:r>
            <a:r>
              <a:rPr dirty="0"/>
              <a:t> de </a:t>
            </a:r>
            <a:r>
              <a:rPr dirty="0" err="1"/>
              <a:t>connectivité</a:t>
            </a:r>
            <a:r>
              <a:rPr dirty="0"/>
              <a:t> à </a:t>
            </a:r>
            <a:r>
              <a:rPr dirty="0" err="1"/>
              <a:t>utiliser</a:t>
            </a:r>
            <a:r>
              <a:rPr dirty="0"/>
              <a:t> </a:t>
            </a:r>
            <a:r>
              <a:rPr dirty="0" err="1"/>
              <a:t>dans</a:t>
            </a:r>
            <a:r>
              <a:rPr dirty="0"/>
              <a:t> le pays (</a:t>
            </a:r>
            <a:r>
              <a:rPr lang="fr" dirty="0"/>
              <a:t>remplacez cette diapositive par des diapositives consacrées à une intervention propre au pays). </a:t>
            </a:r>
            <a:endParaRPr lang="en-US" dirty="0">
              <a:solidFill>
                <a:srgbClr val="FFFFFF"/>
              </a:solidFill>
              <a:ea typeface="ＭＳ Ｐゴシック" charset="0"/>
            </a:endParaRPr>
          </a:p>
          <a:p>
            <a:pPr marL="279435" indent="-279435" rtl="0">
              <a:buFont typeface="Arial" panose="020B0604020202020204" pitchFamily="34" charset="0"/>
              <a:buChar char="•"/>
            </a:pPr>
            <a:r>
              <a:rPr lang="fr" dirty="0">
                <a:solidFill>
                  <a:srgbClr val="FFFFFF"/>
                </a:solidFill>
                <a:ea typeface="ＭＳ Ｐゴシック" charset="0"/>
              </a:rPr>
              <a:t> </a:t>
            </a:r>
            <a:r>
              <a:rPr lang="fr" b="1" dirty="0">
                <a:solidFill>
                  <a:srgbClr val="FFFFFF"/>
                </a:solidFill>
                <a:ea typeface="ＭＳ Ｐゴシック" charset="0"/>
              </a:rPr>
              <a:t>Animez sur place une séance d’orientation distincte pour chaque site, une fois que le système est installé et prêt à l’emploi (quel que soit le système choisi).</a:t>
            </a:r>
            <a:endParaRPr lang="en-US" b="1"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rtlCol="0"/>
          <a:lstStyle/>
          <a:p>
            <a:pPr rtl="0"/>
            <a:fld id="{E4E92633-5879-4D91-A817-9925C2BB6481}" type="slidenum">
              <a:rPr lang="en-US">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280612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42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604856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rtlCol="0"/>
          <a:lstStyle/>
          <a:p>
            <a:pPr rtl="0"/>
            <a:fld id="{BB6CB9D1-A1BA-4CB2-BEC5-66800B41E08A}" type="slidenum">
              <a:rPr lang="en-US" smtClean="0">
                <a:solidFill>
                  <a:prstClr val="black"/>
                </a:solidFill>
              </a:rPr>
              <a:pPr/>
              <a:t>46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rtlCol="0"/>
          <a:lstStyle/>
          <a:p>
            <a:pPr marL="0" indent="0" rtl="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rtlCol="0"/>
          <a:lstStyle/>
          <a:p>
            <a:pPr rtl="0"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r>
              <a:rPr lang="fr" dirty="0">
                <a:ea typeface="ＭＳ Ｐゴシック" charset="0"/>
                <a:cs typeface="ＭＳ Ｐゴシック" charset="0"/>
              </a:rPr>
              <a:t>Le dépistage sur le lieu de soins présenterait les avantages suivants :</a:t>
            </a:r>
          </a:p>
          <a:p>
            <a:pPr rtl="0"/>
            <a:r>
              <a:rPr lang="fr" dirty="0">
                <a:ea typeface="ＭＳ Ｐゴシック" charset="0"/>
                <a:cs typeface="ＭＳ Ｐゴシック" charset="0"/>
              </a:rPr>
              <a:t>- Un prélèvement d’échantillons simplifié dans certains cas, des processus préanalytiques plus simples et un gain de temps entre le prélèvement et l’analyse, des résultats disponibles plus rapidement permettant un traitement plus rapide et une plus grande satisfaction de la part du patient. Cependant, des inconvénients sont également à prendre en compte : le manque d’expertise pour évaluer la qualité des résultats issus du dispositif de dépistage sur le lieu de soins, la résolution des erreurs, une mauvaise documentation des résultats et produits, etc. Pour que le dépistage sur le lieu de soins soit réussi, il convient de disposer d’un système de laboratoire solide favorisant un réseau d’appui tenant notamment compte des éléments suivants : procédures opérationnelles standard, contrôles d’assurance qualité, mesures de sécurité relatives à la manipulation de substances infectieuses, gestion des fournitures et des archives, résolution des problèmes liés au dispositif et accès à la formation et au mentorat. Le laboratoire sera responsable de la performance actuelle de son système, et devra notamment</a:t>
            </a:r>
          </a:p>
          <a:p>
            <a:pPr rtl="0"/>
            <a:r>
              <a:rPr lang="fr" dirty="0">
                <a:ea typeface="ＭＳ Ｐゴシック" charset="0"/>
                <a:cs typeface="ＭＳ Ｐゴシック" charset="0"/>
              </a:rPr>
              <a:t> vérifier les contrôles de la qualité et effectuer des calibrages, si nécessaire, coordonner et examiner les programmes d’évaluation externe de la qualité,</a:t>
            </a:r>
          </a:p>
          <a:p>
            <a:pPr rtl="0"/>
            <a:r>
              <a:rPr lang="fr" dirty="0">
                <a:ea typeface="ＭＳ Ｐゴシック" charset="0"/>
                <a:cs typeface="ＭＳ Ｐゴシック" charset="0"/>
              </a:rPr>
              <a:t>comparer régulièrement les méthodes des laboratoires et apporter une aide à tous les utilisateurs du dépistage sur le lieu de soins.</a:t>
            </a:r>
            <a:endParaRPr lang="en-US" dirty="0"/>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8630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F1507AA0-86AC-4339-B8D2-FC39C119ADC4}" type="slidenum">
              <a:rPr lang="en-US">
                <a:solidFill>
                  <a:prstClr val="black"/>
                </a:solidFill>
              </a:rPr>
              <a:pPr rtl="0"/>
              <a:t>47</a:t>
            </a:fld>
            <a:endParaRPr lang="en-US">
              <a:solidFill>
                <a:prstClr val="black"/>
              </a:solidFill>
            </a:endParaRPr>
          </a:p>
        </p:txBody>
      </p:sp>
      <p:sp>
        <p:nvSpPr>
          <p:cNvPr id="1061890" name="Rectangle 2"/>
          <p:cNvSpPr>
            <a:spLocks noGrp="1" noRot="1" noChangeAspect="1" noChangeArrowheads="1" noTextEdit="1"/>
          </p:cNvSpPr>
          <p:nvPr>
            <p:ph type="sldImg"/>
          </p:nvPr>
        </p:nvSpPr>
        <p:spPr>
          <a:xfrm>
            <a:off x="382588" y="685800"/>
            <a:ext cx="6094412" cy="3429000"/>
          </a:xfrm>
          <a:ln/>
        </p:spPr>
      </p:sp>
      <p:sp>
        <p:nvSpPr>
          <p:cNvPr id="1061891" name="Rectangle 3"/>
          <p:cNvSpPr>
            <a:spLocks noGrp="1" noChangeArrowheads="1"/>
          </p:cNvSpPr>
          <p:nvPr>
            <p:ph type="body" idx="1"/>
          </p:nvPr>
        </p:nvSpPr>
        <p:spPr/>
        <p:txBody>
          <a:bodyPr rtlCol="0"/>
          <a:lstStyle/>
          <a:p>
            <a:pPr rtl="0"/>
            <a:r>
              <a:rPr lang="fr"/>
              <a:t>Diapositives supplémentaires où figurent des exemples d’erreurs pouvant se produire avant, durant et après le dépistage, et expliquant comment les prévenir. Libre au formateur d’insérer ou non ces diapositives à la suite de la diapositive 21 ; celles-ci peuvent être laissées de côté si le temps vient à manquer. </a:t>
            </a:r>
            <a:endParaRPr lang="en-US" dirty="0"/>
          </a:p>
        </p:txBody>
      </p:sp>
    </p:spTree>
    <p:extLst>
      <p:ext uri="{BB962C8B-B14F-4D97-AF65-F5344CB8AC3E}">
        <p14:creationId xmlns:p14="http://schemas.microsoft.com/office/powerpoint/2010/main" val="675724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DF06FF06-693D-4948-9DB3-C24BB4BA06D3}" type="slidenum">
              <a:rPr lang="en-US">
                <a:solidFill>
                  <a:prstClr val="black"/>
                </a:solidFill>
              </a:rPr>
              <a:pPr/>
              <a:t>48</a:t>
            </a:fld>
            <a:endParaRPr lang="en-US">
              <a:solidFill>
                <a:prstClr val="black"/>
              </a:solidFill>
            </a:endParaRPr>
          </a:p>
        </p:txBody>
      </p:sp>
      <p:sp>
        <p:nvSpPr>
          <p:cNvPr id="1005570" name="Rectangle 2"/>
          <p:cNvSpPr>
            <a:spLocks noGrp="1" noRot="1" noChangeAspect="1" noChangeArrowheads="1" noTextEdit="1"/>
          </p:cNvSpPr>
          <p:nvPr>
            <p:ph type="sldImg"/>
          </p:nvPr>
        </p:nvSpPr>
        <p:spPr>
          <a:xfrm>
            <a:off x="382588" y="685800"/>
            <a:ext cx="6094412" cy="3429000"/>
          </a:xfrm>
          <a:ln/>
        </p:spPr>
      </p:sp>
      <p:sp>
        <p:nvSpPr>
          <p:cNvPr id="1005572" name="Rectangle 4"/>
          <p:cNvSpPr>
            <a:spLocks noGrp="1" noChangeArrowheads="1"/>
          </p:cNvSpPr>
          <p:nvPr>
            <p:ph type="body" idx="1"/>
          </p:nvPr>
        </p:nvSpPr>
        <p:spPr/>
        <p:txBody>
          <a:bodyPr rtlCol="0"/>
          <a:lstStyle/>
          <a:p>
            <a:pPr rtl="0"/>
            <a:endParaRPr lang="en-US" dirty="0"/>
          </a:p>
        </p:txBody>
      </p:sp>
    </p:spTree>
    <p:extLst>
      <p:ext uri="{BB962C8B-B14F-4D97-AF65-F5344CB8AC3E}">
        <p14:creationId xmlns:p14="http://schemas.microsoft.com/office/powerpoint/2010/main" val="885855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D75A5652-F999-4278-BE6F-9E2361E6F812}" type="slidenum">
              <a:rPr lang="en-US">
                <a:solidFill>
                  <a:prstClr val="black"/>
                </a:solidFill>
              </a:rPr>
              <a:pPr/>
              <a:t>49</a:t>
            </a:fld>
            <a:endParaRPr lang="en-US">
              <a:solidFill>
                <a:prstClr val="black"/>
              </a:solidFill>
            </a:endParaRPr>
          </a:p>
        </p:txBody>
      </p:sp>
      <p:sp>
        <p:nvSpPr>
          <p:cNvPr id="1064962" name="Rectangle 2"/>
          <p:cNvSpPr>
            <a:spLocks noGrp="1" noRot="1" noChangeAspect="1" noChangeArrowheads="1" noTextEdit="1"/>
          </p:cNvSpPr>
          <p:nvPr>
            <p:ph type="sldImg"/>
          </p:nvPr>
        </p:nvSpPr>
        <p:spPr>
          <a:xfrm>
            <a:off x="382588" y="685800"/>
            <a:ext cx="6094412" cy="3429000"/>
          </a:xfrm>
          <a:ln/>
        </p:spPr>
      </p:sp>
      <p:sp>
        <p:nvSpPr>
          <p:cNvPr id="1064963" name="Rectangle 3"/>
          <p:cNvSpPr>
            <a:spLocks noGrp="1" noChangeArrowheads="1"/>
          </p:cNvSpPr>
          <p:nvPr>
            <p:ph type="body" idx="1"/>
          </p:nvPr>
        </p:nvSpPr>
        <p:spPr/>
        <p:txBody>
          <a:bodyPr rtlCol="0"/>
          <a:lstStyle/>
          <a:p>
            <a:pPr rtl="0"/>
            <a:endParaRPr lang="en-US"/>
          </a:p>
        </p:txBody>
      </p:sp>
    </p:spTree>
    <p:extLst>
      <p:ext uri="{BB962C8B-B14F-4D97-AF65-F5344CB8AC3E}">
        <p14:creationId xmlns:p14="http://schemas.microsoft.com/office/powerpoint/2010/main" val="1844211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50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29947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rtlCol="0"/>
          <a:lstStyle/>
          <a:p>
            <a:pPr rtl="0"/>
            <a:r>
              <a:rPr lang="fr"/>
              <a:t>Appuyez-vous sur un exemple concret pour alimenter les discussions sur la qualité et demandez leur avis aux participants.</a:t>
            </a:r>
            <a:endParaRPr lang="en-US" dirty="0"/>
          </a:p>
          <a:p>
            <a:pPr algn="just" rtl="0">
              <a:buNone/>
            </a:pPr>
            <a:r>
              <a:rPr lang="fr">
                <a:latin typeface="Calibri" pitchFamily="34" charset="0"/>
              </a:rPr>
              <a:t>Le poisson du marché : une recherche de la qualité</a:t>
            </a:r>
          </a:p>
          <a:p>
            <a:pPr algn="just" rtl="0"/>
            <a:r>
              <a:rPr lang="fr">
                <a:latin typeface="Calibri" pitchFamily="34" charset="0"/>
              </a:rPr>
              <a:t> Comment achetez-vous votre poisson sur le marché ?</a:t>
            </a:r>
          </a:p>
          <a:p>
            <a:pPr algn="just" rtl="0"/>
            <a:r>
              <a:rPr lang="fr">
                <a:latin typeface="Calibri" pitchFamily="34" charset="0"/>
              </a:rPr>
              <a:t>Quelles sont vos attentes ?</a:t>
            </a:r>
          </a:p>
          <a:p>
            <a:pPr algn="just" rtl="0"/>
            <a:r>
              <a:rPr lang="fr">
                <a:latin typeface="Calibri" pitchFamily="34" charset="0"/>
              </a:rPr>
              <a:t> Comment faire en sorte que le poisson que vous achetez soit de bonne qualité ? </a:t>
            </a:r>
          </a:p>
        </p:txBody>
      </p:sp>
      <p:sp>
        <p:nvSpPr>
          <p:cNvPr id="4" name="Slide Number Placeholder 3"/>
          <p:cNvSpPr>
            <a:spLocks noGrp="1"/>
          </p:cNvSpPr>
          <p:nvPr>
            <p:ph type="sldNum" sz="quarter" idx="10"/>
          </p:nvPr>
        </p:nvSpPr>
        <p:spPr/>
        <p:txBody>
          <a:bodyPr rtlCol="0"/>
          <a:lstStyle/>
          <a:p>
            <a:pPr rtl="0"/>
            <a:fld id="{15812E23-54C3-44D4-9E6B-DD4A564022A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052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9A2F34A3-72F5-4ABE-803C-8501C53F5509}" type="slidenum">
              <a:rPr lang="en-US">
                <a:solidFill>
                  <a:prstClr val="black"/>
                </a:solidFill>
              </a:rPr>
              <a:pPr/>
              <a:t>7</a:t>
            </a:fld>
            <a:endParaRPr lang="en-US">
              <a:solidFill>
                <a:prstClr val="black"/>
              </a:solidFill>
            </a:endParaRPr>
          </a:p>
        </p:txBody>
      </p:sp>
      <p:sp>
        <p:nvSpPr>
          <p:cNvPr id="1049602" name="Rectangle 2"/>
          <p:cNvSpPr>
            <a:spLocks noGrp="1" noRot="1" noChangeAspect="1" noChangeArrowheads="1" noTextEdit="1"/>
          </p:cNvSpPr>
          <p:nvPr>
            <p:ph type="sldImg"/>
          </p:nvPr>
        </p:nvSpPr>
        <p:spPr>
          <a:xfrm>
            <a:off x="382588" y="685800"/>
            <a:ext cx="6094412" cy="3429000"/>
          </a:xfrm>
          <a:ln/>
        </p:spPr>
      </p:sp>
      <p:sp>
        <p:nvSpPr>
          <p:cNvPr id="1049604" name="Rectangle 4"/>
          <p:cNvSpPr>
            <a:spLocks noGrp="1" noChangeArrowheads="1"/>
          </p:cNvSpPr>
          <p:nvPr>
            <p:ph type="body" idx="1"/>
          </p:nvPr>
        </p:nvSpPr>
        <p:spPr/>
        <p:txBody>
          <a:bodyPr rtlCol="0"/>
          <a:lstStyle/>
          <a:p>
            <a:pPr rtl="0"/>
            <a:endParaRPr lang="en-US"/>
          </a:p>
        </p:txBody>
      </p:sp>
    </p:spTree>
    <p:extLst>
      <p:ext uri="{BB962C8B-B14F-4D97-AF65-F5344CB8AC3E}">
        <p14:creationId xmlns:p14="http://schemas.microsoft.com/office/powerpoint/2010/main" val="8463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E0A2F4E5-47A9-42A3-9DD0-E7AA3AE6361D}" type="slidenum">
              <a:rPr lang="en-US">
                <a:solidFill>
                  <a:prstClr val="black"/>
                </a:solidFill>
              </a:rPr>
              <a:pPr/>
              <a:t>8</a:t>
            </a:fld>
            <a:endParaRPr lang="en-US">
              <a:solidFill>
                <a:prstClr val="black"/>
              </a:solidFill>
            </a:endParaRPr>
          </a:p>
        </p:txBody>
      </p:sp>
      <p:sp>
        <p:nvSpPr>
          <p:cNvPr id="885762" name="Rectangle 2"/>
          <p:cNvSpPr>
            <a:spLocks noGrp="1" noRot="1" noChangeAspect="1" noChangeArrowheads="1" noTextEdit="1"/>
          </p:cNvSpPr>
          <p:nvPr>
            <p:ph type="sldImg"/>
          </p:nvPr>
        </p:nvSpPr>
        <p:spPr>
          <a:xfrm>
            <a:off x="382588" y="685800"/>
            <a:ext cx="6094412" cy="3429000"/>
          </a:xfrm>
          <a:ln/>
        </p:spPr>
      </p:sp>
      <p:sp>
        <p:nvSpPr>
          <p:cNvPr id="885764" name="Rectangle 4"/>
          <p:cNvSpPr>
            <a:spLocks noGrp="1" noChangeArrowheads="1"/>
          </p:cNvSpPr>
          <p:nvPr>
            <p:ph type="body" idx="1"/>
          </p:nvPr>
        </p:nvSpPr>
        <p:spPr/>
        <p:txBody>
          <a:bodyPr rtlCol="0"/>
          <a:lstStyle/>
          <a:p>
            <a:pPr rtl="0"/>
            <a:endParaRPr lang="en-US" dirty="0"/>
          </a:p>
        </p:txBody>
      </p:sp>
    </p:spTree>
    <p:extLst>
      <p:ext uri="{BB962C8B-B14F-4D97-AF65-F5344CB8AC3E}">
        <p14:creationId xmlns:p14="http://schemas.microsoft.com/office/powerpoint/2010/main" val="96138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A272C0A6-3607-4844-B0E4-3F02FA19EE90}" type="slidenum">
              <a:rPr lang="en-US">
                <a:solidFill>
                  <a:prstClr val="black"/>
                </a:solidFill>
              </a:rPr>
              <a:pPr/>
              <a:t>9</a:t>
            </a:fld>
            <a:endParaRPr lang="en-US">
              <a:solidFill>
                <a:prstClr val="black"/>
              </a:solidFill>
            </a:endParaRPr>
          </a:p>
        </p:txBody>
      </p:sp>
      <p:sp>
        <p:nvSpPr>
          <p:cNvPr id="1079298" name="Rectangle 2"/>
          <p:cNvSpPr>
            <a:spLocks noGrp="1" noRot="1" noChangeAspect="1" noChangeArrowheads="1" noTextEdit="1"/>
          </p:cNvSpPr>
          <p:nvPr>
            <p:ph type="sldImg"/>
          </p:nvPr>
        </p:nvSpPr>
        <p:spPr>
          <a:xfrm>
            <a:off x="382588" y="685800"/>
            <a:ext cx="6094412" cy="3429000"/>
          </a:xfrm>
          <a:ln/>
        </p:spPr>
      </p:sp>
      <p:sp>
        <p:nvSpPr>
          <p:cNvPr id="1079299" name="Rectangle 3"/>
          <p:cNvSpPr>
            <a:spLocks noGrp="1" noChangeArrowheads="1"/>
          </p:cNvSpPr>
          <p:nvPr>
            <p:ph type="body" idx="1"/>
          </p:nvPr>
        </p:nvSpPr>
        <p:spPr/>
        <p:txBody>
          <a:bodyPr rtlCol="0"/>
          <a:lstStyle/>
          <a:p>
            <a:pPr rtl="0"/>
            <a:endParaRPr lang="en-US" dirty="0"/>
          </a:p>
        </p:txBody>
      </p:sp>
    </p:spTree>
    <p:extLst>
      <p:ext uri="{BB962C8B-B14F-4D97-AF65-F5344CB8AC3E}">
        <p14:creationId xmlns:p14="http://schemas.microsoft.com/office/powerpoint/2010/main" val="64498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rtlCol="0"/>
          <a:lstStyle/>
          <a:p>
            <a:pPr rtl="0"/>
            <a:r>
              <a:rPr lang="fr">
                <a:solidFill>
                  <a:prstClr val="black"/>
                </a:solidFill>
              </a:rPr>
              <a:t>2007</a:t>
            </a:r>
          </a:p>
        </p:txBody>
      </p:sp>
      <p:sp>
        <p:nvSpPr>
          <p:cNvPr id="6" name="Rectangle 6"/>
          <p:cNvSpPr>
            <a:spLocks noGrp="1" noChangeArrowheads="1"/>
          </p:cNvSpPr>
          <p:nvPr>
            <p:ph type="ftr" sz="quarter" idx="4"/>
          </p:nvPr>
        </p:nvSpPr>
        <p:spPr>
          <a:ln/>
        </p:spPr>
        <p:txBody>
          <a:bodyPr rtlCol="0"/>
          <a:lstStyle/>
          <a:p>
            <a:pPr rtl="0"/>
            <a:r>
              <a:rPr lang="fr">
                <a:solidFill>
                  <a:prstClr val="black"/>
                </a:solidFill>
              </a:rPr>
              <a:t>Module 2 :  Garantir la qualité du dépistage rapide du VIH</a:t>
            </a:r>
          </a:p>
        </p:txBody>
      </p:sp>
      <p:sp>
        <p:nvSpPr>
          <p:cNvPr id="7" name="Rectangle 7"/>
          <p:cNvSpPr>
            <a:spLocks noGrp="1" noChangeArrowheads="1"/>
          </p:cNvSpPr>
          <p:nvPr>
            <p:ph type="sldNum" sz="quarter" idx="5"/>
          </p:nvPr>
        </p:nvSpPr>
        <p:spPr>
          <a:ln/>
        </p:spPr>
        <p:txBody>
          <a:bodyPr rtlCol="0"/>
          <a:lstStyle/>
          <a:p>
            <a:pPr rtl="0"/>
            <a:fld id="{84E832A2-F994-49C6-B89B-F6FFAEEAB237}" type="slidenum">
              <a:rPr lang="en-US">
                <a:solidFill>
                  <a:prstClr val="black"/>
                </a:solidFill>
              </a:rPr>
              <a:pPr/>
              <a:t>10</a:t>
            </a:fld>
            <a:endParaRPr lang="en-US">
              <a:solidFill>
                <a:prstClr val="black"/>
              </a:solidFill>
            </a:endParaRPr>
          </a:p>
        </p:txBody>
      </p:sp>
      <p:sp>
        <p:nvSpPr>
          <p:cNvPr id="1015810" name="Rectangle 2"/>
          <p:cNvSpPr>
            <a:spLocks noGrp="1" noRot="1" noChangeAspect="1" noChangeArrowheads="1" noTextEdit="1"/>
          </p:cNvSpPr>
          <p:nvPr>
            <p:ph type="sldImg"/>
          </p:nvPr>
        </p:nvSpPr>
        <p:spPr>
          <a:xfrm>
            <a:off x="382588" y="685800"/>
            <a:ext cx="6094412" cy="3429000"/>
          </a:xfrm>
          <a:ln/>
        </p:spPr>
      </p:sp>
      <p:sp>
        <p:nvSpPr>
          <p:cNvPr id="1015812" name="Rectangle 4"/>
          <p:cNvSpPr>
            <a:spLocks noGrp="1" noChangeArrowheads="1"/>
          </p:cNvSpPr>
          <p:nvPr>
            <p:ph type="body" idx="1"/>
          </p:nvPr>
        </p:nvSpPr>
        <p:spPr/>
        <p:txBody>
          <a:bodyPr rtlCol="0"/>
          <a:lstStyle/>
          <a:p>
            <a:pPr rtl="0"/>
            <a:endParaRPr lang="en-US"/>
          </a:p>
        </p:txBody>
      </p:sp>
    </p:spTree>
    <p:extLst>
      <p:ext uri="{BB962C8B-B14F-4D97-AF65-F5344CB8AC3E}">
        <p14:creationId xmlns:p14="http://schemas.microsoft.com/office/powerpoint/2010/main" val="4090737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5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67"/>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9"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09" y="273066"/>
            <a:ext cx="6813893"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59" y="143511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0A9E05C9-4101-4401-BEF0-49F019BF55C7}" type="slidenum">
              <a:rPr lang="en-US"/>
              <a:pPr/>
              <a:t>‹#›</a:t>
            </a:fld>
            <a:endParaRPr lang="en-US"/>
          </a:p>
        </p:txBody>
      </p:sp>
    </p:spTree>
    <p:extLst>
      <p:ext uri="{BB962C8B-B14F-4D97-AF65-F5344CB8AC3E}">
        <p14:creationId xmlns:p14="http://schemas.microsoft.com/office/powerpoint/2010/main" val="4265957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US" noProof="0"/>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F6BE7CE8-C4E7-4C9F-A047-A0F42E3B19AA}" type="slidenum">
              <a:rPr lang="en-US"/>
              <a:pPr/>
              <a:t>‹#›</a:t>
            </a:fld>
            <a:endParaRPr lang="en-US"/>
          </a:p>
        </p:txBody>
      </p:sp>
    </p:spTree>
    <p:extLst>
      <p:ext uri="{BB962C8B-B14F-4D97-AF65-F5344CB8AC3E}">
        <p14:creationId xmlns:p14="http://schemas.microsoft.com/office/powerpoint/2010/main" val="666215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67CA1A0A-F8E9-4F95-B63E-5462F9AEF2E0}" type="slidenum">
              <a:rPr lang="en-US"/>
              <a:pPr/>
              <a:t>‹#›</a:t>
            </a:fld>
            <a:endParaRPr lang="en-US"/>
          </a:p>
        </p:txBody>
      </p:sp>
    </p:spTree>
    <p:extLst>
      <p:ext uri="{BB962C8B-B14F-4D97-AF65-F5344CB8AC3E}">
        <p14:creationId xmlns:p14="http://schemas.microsoft.com/office/powerpoint/2010/main" val="17307507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011AB7FF-A420-467D-9C83-DBE0D30CBA03}" type="slidenum">
              <a:rPr lang="en-US"/>
              <a:pPr/>
              <a:t>‹#›</a:t>
            </a:fld>
            <a:endParaRPr lang="en-US"/>
          </a:p>
        </p:txBody>
      </p:sp>
    </p:spTree>
    <p:extLst>
      <p:ext uri="{BB962C8B-B14F-4D97-AF65-F5344CB8AC3E}">
        <p14:creationId xmlns:p14="http://schemas.microsoft.com/office/powerpoint/2010/main" val="30013595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9"/>
            <a:ext cx="12188825" cy="5165725"/>
          </a:xfrm>
          <a:prstGeom prst="rect">
            <a:avLst/>
          </a:prstGeom>
          <a:solidFill>
            <a:srgbClr val="003366"/>
          </a:solidFill>
          <a:ln w="9525">
            <a:noFill/>
            <a:miter lim="800000"/>
            <a:headEnd/>
            <a:tailEnd/>
          </a:ln>
        </p:spPr>
        <p:txBody>
          <a:bodyPr wrap="none" rtlCol="0" anchor="ctr"/>
          <a:lstStyle/>
          <a:p>
            <a:pPr defTabSz="457200" rtl="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2928857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9"/>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59"/>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012109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rtlCol="0"/>
          <a:lstStyle/>
          <a:p>
            <a:pPr rtl="0"/>
            <a:r>
              <a:rPr lang="fr"/>
              <a:t>Click to edit Master title style</a:t>
            </a:r>
          </a:p>
        </p:txBody>
      </p:sp>
      <p:sp>
        <p:nvSpPr>
          <p:cNvPr id="3" name="Text Placeholder 2"/>
          <p:cNvSpPr>
            <a:spLocks noGrp="1"/>
          </p:cNvSpPr>
          <p:nvPr>
            <p:ph type="body" sz="half" idx="1"/>
          </p:nvPr>
        </p:nvSpPr>
        <p:spPr>
          <a:xfrm>
            <a:off x="609441"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rtlCol="0"/>
          <a:lstStyle>
            <a:lvl1pPr>
              <a:defRPr/>
            </a:lvl1pPr>
          </a:lstStyle>
          <a:p>
            <a:pPr rtl="0">
              <a:defRPr/>
            </a:pPr>
            <a:r>
              <a:rPr lang="fr">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rtlCol="0"/>
          <a:lstStyle>
            <a:lvl1pPr>
              <a:defRPr/>
            </a:lvl1pPr>
          </a:lstStyle>
          <a:p>
            <a:pPr rtl="0">
              <a:defRPr/>
            </a:pPr>
            <a:fld id="{5D8B7962-346B-4D13-8283-C198F0244B71}" type="slidenum">
              <a:rPr lang="en-US"/>
              <a:pPr>
                <a:defRPr/>
              </a:pPr>
              <a:t>‹#›</a:t>
            </a:fld>
            <a:endParaRPr lang="en-US"/>
          </a:p>
        </p:txBody>
      </p:sp>
    </p:spTree>
    <p:extLst>
      <p:ext uri="{BB962C8B-B14F-4D97-AF65-F5344CB8AC3E}">
        <p14:creationId xmlns:p14="http://schemas.microsoft.com/office/powerpoint/2010/main" val="1058703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307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600209"/>
            <a:ext cx="5383398" cy="21891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3941763"/>
            <a:ext cx="5383398" cy="21891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rtlCol="0"/>
          <a:lstStyle>
            <a:lvl1pPr>
              <a:defRPr/>
            </a:lvl1pPr>
          </a:lstStyle>
          <a:p>
            <a:pPr rtl="0">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rtlCol="0"/>
          <a:lstStyle>
            <a:lvl1pPr>
              <a:defRPr/>
            </a:lvl1pPr>
          </a:lstStyle>
          <a:p>
            <a:pPr rtl="0">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rtlCol="0"/>
          <a:lstStyle>
            <a:lvl1pPr>
              <a:defRPr/>
            </a:lvl1pPr>
          </a:lstStyle>
          <a:p>
            <a:pPr rtl="0">
              <a:defRPr/>
            </a:pPr>
            <a:fld id="{5D6A3C13-A820-4357-BFCC-59E3DCFA5C93}" type="slidenum">
              <a:rPr lang="en-US"/>
              <a:pPr>
                <a:defRPr/>
              </a:pPr>
              <a:t>‹#›</a:t>
            </a:fld>
            <a:endParaRPr lang="en-US"/>
          </a:p>
        </p:txBody>
      </p:sp>
    </p:spTree>
    <p:extLst>
      <p:ext uri="{BB962C8B-B14F-4D97-AF65-F5344CB8AC3E}">
        <p14:creationId xmlns:p14="http://schemas.microsoft.com/office/powerpoint/2010/main" val="17370768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ext Placeholder 2"/>
          <p:cNvSpPr>
            <a:spLocks noGrp="1"/>
          </p:cNvSpPr>
          <p:nvPr>
            <p:ph type="body" sz="half" idx="1"/>
          </p:nvPr>
        </p:nvSpPr>
        <p:spPr>
          <a:xfrm>
            <a:off x="914162" y="1752600"/>
            <a:ext cx="5078677" cy="45259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752600"/>
            <a:ext cx="5078677" cy="21859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4090997"/>
            <a:ext cx="5078677" cy="218757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Slide Number Placeholder 5"/>
          <p:cNvSpPr>
            <a:spLocks noGrp="1"/>
          </p:cNvSpPr>
          <p:nvPr>
            <p:ph type="sldNum" sz="quarter" idx="10"/>
          </p:nvPr>
        </p:nvSpPr>
        <p:spPr>
          <a:xfrm>
            <a:off x="8735326" y="6381750"/>
            <a:ext cx="2844059" cy="476250"/>
          </a:xfrm>
        </p:spPr>
        <p:txBody>
          <a:bodyPr rtlCol="0"/>
          <a:lstStyle>
            <a:lvl1pPr>
              <a:defRPr/>
            </a:lvl1pPr>
          </a:lstStyle>
          <a:p>
            <a:pPr rtl="0"/>
            <a:fld id="{E5D4617E-2B45-4D16-A4FA-3BD3A3E1B468}" type="slidenum">
              <a:rPr lang="en-US"/>
              <a:pPr/>
              <a:t>‹#›</a:t>
            </a:fld>
            <a:endParaRPr lang="en-US"/>
          </a:p>
        </p:txBody>
      </p:sp>
    </p:spTree>
    <p:extLst>
      <p:ext uri="{BB962C8B-B14F-4D97-AF65-F5344CB8AC3E}">
        <p14:creationId xmlns:p14="http://schemas.microsoft.com/office/powerpoint/2010/main" val="3322559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able Placeholder 2"/>
          <p:cNvSpPr>
            <a:spLocks noGrp="1"/>
          </p:cNvSpPr>
          <p:nvPr>
            <p:ph type="tbl" idx="1"/>
          </p:nvPr>
        </p:nvSpPr>
        <p:spPr>
          <a:xfrm>
            <a:off x="914162" y="1752600"/>
            <a:ext cx="10360501" cy="4525963"/>
          </a:xfrm>
        </p:spPr>
        <p:txBody>
          <a:bodyPr rtlCol="0"/>
          <a:lstStyle/>
          <a:p>
            <a:pPr rtl="0"/>
            <a:endParaRPr lang="en-US"/>
          </a:p>
        </p:txBody>
      </p:sp>
      <p:sp>
        <p:nvSpPr>
          <p:cNvPr id="4" name="Slide Number Placeholder 3"/>
          <p:cNvSpPr>
            <a:spLocks noGrp="1"/>
          </p:cNvSpPr>
          <p:nvPr>
            <p:ph type="sldNum" sz="quarter" idx="10"/>
          </p:nvPr>
        </p:nvSpPr>
        <p:spPr>
          <a:xfrm>
            <a:off x="8735326" y="6381750"/>
            <a:ext cx="2844059" cy="476250"/>
          </a:xfrm>
        </p:spPr>
        <p:txBody>
          <a:bodyPr rtlCol="0"/>
          <a:lstStyle>
            <a:lvl1pPr>
              <a:defRPr/>
            </a:lvl1pPr>
          </a:lstStyle>
          <a:p>
            <a:pPr rtl="0"/>
            <a:fld id="{AF55044F-8427-4FF6-A2D0-9E76A36B80F5}" type="slidenum">
              <a:rPr lang="en-US"/>
              <a:pPr/>
              <a:t>‹#›</a:t>
            </a:fld>
            <a:endParaRPr lang="en-US"/>
          </a:p>
        </p:txBody>
      </p:sp>
    </p:spTree>
    <p:extLst>
      <p:ext uri="{BB962C8B-B14F-4D97-AF65-F5344CB8AC3E}">
        <p14:creationId xmlns:p14="http://schemas.microsoft.com/office/powerpoint/2010/main" val="33296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72"/>
            <a:ext cx="3656648"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812590" y="274672"/>
            <a:ext cx="10766795"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47"/>
            <a:ext cx="10969943" cy="58515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3" name="Date Placeholder 13"/>
          <p:cNvSpPr>
            <a:spLocks noGrp="1"/>
          </p:cNvSpPr>
          <p:nvPr>
            <p:ph type="dt" sz="half" idx="10"/>
          </p:nvPr>
        </p:nvSpPr>
        <p:spPr/>
        <p:txBody>
          <a:bodyPr rtlCol="0"/>
          <a:lstStyle>
            <a:lvl1pPr>
              <a:defRPr/>
            </a:lvl1pPr>
          </a:lstStyle>
          <a:p>
            <a:pPr rtl="0">
              <a:defRPr/>
            </a:pPr>
            <a:endParaRPr lang="en-US"/>
          </a:p>
        </p:txBody>
      </p:sp>
      <p:sp>
        <p:nvSpPr>
          <p:cNvPr id="4" name="Footer Placeholder 2"/>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rtlCol="0"/>
          <a:lstStyle>
            <a:lvl1pPr>
              <a:defRPr/>
            </a:lvl1pPr>
          </a:lstStyle>
          <a:p>
            <a:pPr rtl="0">
              <a:defRPr/>
            </a:pPr>
            <a:fld id="{5F4F5361-8F38-4C5E-91B1-B7E6C27629D6}" type="slidenum">
              <a:rPr lang="en-US"/>
              <a:pPr>
                <a:defRPr/>
              </a:pPr>
              <a:t>‹#›</a:t>
            </a:fld>
            <a:endParaRPr lang="en-US"/>
          </a:p>
        </p:txBody>
      </p:sp>
    </p:spTree>
    <p:extLst>
      <p:ext uri="{BB962C8B-B14F-4D97-AF65-F5344CB8AC3E}">
        <p14:creationId xmlns:p14="http://schemas.microsoft.com/office/powerpoint/2010/main" val="1112638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22CC5156-1D09-4CFB-944C-19DD70992A51}" type="slidenum">
              <a:rPr lang="en-US"/>
              <a:pPr/>
              <a:t>‹#›</a:t>
            </a:fld>
            <a:endParaRPr lang="en-US"/>
          </a:p>
        </p:txBody>
      </p:sp>
    </p:spTree>
    <p:extLst>
      <p:ext uri="{BB962C8B-B14F-4D97-AF65-F5344CB8AC3E}">
        <p14:creationId xmlns:p14="http://schemas.microsoft.com/office/powerpoint/2010/main" val="6865223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484EB4FE-701A-465E-9D6B-21336C9D6520}" type="slidenum">
              <a:rPr lang="en-US"/>
              <a:pPr/>
              <a:t>‹#›</a:t>
            </a:fld>
            <a:endParaRPr lang="en-US"/>
          </a:p>
        </p:txBody>
      </p:sp>
    </p:spTree>
    <p:extLst>
      <p:ext uri="{BB962C8B-B14F-4D97-AF65-F5344CB8AC3E}">
        <p14:creationId xmlns:p14="http://schemas.microsoft.com/office/powerpoint/2010/main" val="28219121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1"/>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1B4FC9F6-218B-4340-8C21-FC267C629E20}" type="slidenum">
              <a:rPr lang="en-US"/>
              <a:pPr/>
              <a:t>‹#›</a:t>
            </a:fld>
            <a:endParaRPr lang="en-US"/>
          </a:p>
        </p:txBody>
      </p:sp>
    </p:spTree>
    <p:extLst>
      <p:ext uri="{BB962C8B-B14F-4D97-AF65-F5344CB8AC3E}">
        <p14:creationId xmlns:p14="http://schemas.microsoft.com/office/powerpoint/2010/main" val="4079964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D425C20B-F27F-4E52-832C-FA1B56F16E47}" type="slidenum">
              <a:rPr lang="en-US"/>
              <a:pPr/>
              <a:t>‹#›</a:t>
            </a:fld>
            <a:endParaRPr lang="en-US"/>
          </a:p>
        </p:txBody>
      </p:sp>
    </p:spTree>
    <p:extLst>
      <p:ext uri="{BB962C8B-B14F-4D97-AF65-F5344CB8AC3E}">
        <p14:creationId xmlns:p14="http://schemas.microsoft.com/office/powerpoint/2010/main" val="2357781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5"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5"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6"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6"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3"/>
          <p:cNvSpPr>
            <a:spLocks noGrp="1"/>
          </p:cNvSpPr>
          <p:nvPr>
            <p:ph type="dt" sz="half" idx="10"/>
          </p:nvPr>
        </p:nvSpPr>
        <p:spPr/>
        <p:txBody>
          <a:bodyPr rtlCol="0"/>
          <a:lstStyle>
            <a:lvl1pPr>
              <a:defRPr/>
            </a:lvl1pPr>
          </a:lstStyle>
          <a:p>
            <a:pPr rtl="0"/>
            <a:r>
              <a:rPr lang="en-US"/>
              <a:t>4/18/2019</a:t>
            </a:r>
          </a:p>
        </p:txBody>
      </p:sp>
      <p:sp>
        <p:nvSpPr>
          <p:cNvPr id="8"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rtlCol="0"/>
          <a:lstStyle>
            <a:lvl1pPr>
              <a:defRPr/>
            </a:lvl1pPr>
          </a:lstStyle>
          <a:p>
            <a:pPr rtl="0"/>
            <a:fld id="{EBE7688A-0D83-46D3-8F8E-886F29891717}" type="slidenum">
              <a:rPr lang="en-US"/>
              <a:pPr/>
              <a:t>‹#›</a:t>
            </a:fld>
            <a:endParaRPr lang="en-US"/>
          </a:p>
        </p:txBody>
      </p:sp>
    </p:spTree>
    <p:extLst>
      <p:ext uri="{BB962C8B-B14F-4D97-AF65-F5344CB8AC3E}">
        <p14:creationId xmlns:p14="http://schemas.microsoft.com/office/powerpoint/2010/main" val="3466221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3"/>
          <p:cNvSpPr>
            <a:spLocks noGrp="1"/>
          </p:cNvSpPr>
          <p:nvPr>
            <p:ph type="dt" sz="half" idx="10"/>
          </p:nvPr>
        </p:nvSpPr>
        <p:spPr/>
        <p:txBody>
          <a:bodyPr rtlCol="0"/>
          <a:lstStyle>
            <a:lvl1pPr>
              <a:defRPr/>
            </a:lvl1pPr>
          </a:lstStyle>
          <a:p>
            <a:pPr rtl="0"/>
            <a:r>
              <a:rPr lang="en-US"/>
              <a:t>4/18/2019</a:t>
            </a:r>
          </a:p>
        </p:txBody>
      </p:sp>
      <p:sp>
        <p:nvSpPr>
          <p:cNvPr id="4"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rtlCol="0"/>
          <a:lstStyle>
            <a:lvl1pPr>
              <a:defRPr/>
            </a:lvl1pPr>
          </a:lstStyle>
          <a:p>
            <a:pPr rtl="0"/>
            <a:fld id="{E350B37E-3E64-4585-BA5C-8EF3F479858C}" type="slidenum">
              <a:rPr lang="en-US"/>
              <a:pPr/>
              <a:t>‹#›</a:t>
            </a:fld>
            <a:endParaRPr lang="en-US"/>
          </a:p>
        </p:txBody>
      </p:sp>
    </p:spTree>
    <p:extLst>
      <p:ext uri="{BB962C8B-B14F-4D97-AF65-F5344CB8AC3E}">
        <p14:creationId xmlns:p14="http://schemas.microsoft.com/office/powerpoint/2010/main" val="3245103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a:defRPr/>
            </a:lvl1pPr>
          </a:lstStyle>
          <a:p>
            <a:pPr rtl="0"/>
            <a:r>
              <a:rPr lang="en-US"/>
              <a:t>4/18/2019</a:t>
            </a:r>
          </a:p>
        </p:txBody>
      </p:sp>
      <p:sp>
        <p:nvSpPr>
          <p:cNvPr id="3"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rtlCol="0"/>
          <a:lstStyle>
            <a:lvl1pPr>
              <a:defRPr/>
            </a:lvl1pPr>
          </a:lstStyle>
          <a:p>
            <a:pPr rtl="0"/>
            <a:fld id="{C8BCBEB2-0A05-4A4A-A416-78785DC2FE95}" type="slidenum">
              <a:rPr lang="en-US"/>
              <a:pPr/>
              <a:t>‹#›</a:t>
            </a:fld>
            <a:endParaRPr lang="en-US"/>
          </a:p>
        </p:txBody>
      </p:sp>
    </p:spTree>
    <p:extLst>
      <p:ext uri="{BB962C8B-B14F-4D97-AF65-F5344CB8AC3E}">
        <p14:creationId xmlns:p14="http://schemas.microsoft.com/office/powerpoint/2010/main" val="1619033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03" y="273058"/>
            <a:ext cx="6813893"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54" y="1435108"/>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0A9E05C9-4101-4401-BEF0-49F019BF55C7}" type="slidenum">
              <a:rPr lang="en-US"/>
              <a:pPr/>
              <a:t>‹#›</a:t>
            </a:fld>
            <a:endParaRPr lang="en-US"/>
          </a:p>
        </p:txBody>
      </p:sp>
    </p:spTree>
    <p:extLst>
      <p:ext uri="{BB962C8B-B14F-4D97-AF65-F5344CB8AC3E}">
        <p14:creationId xmlns:p14="http://schemas.microsoft.com/office/powerpoint/2010/main" val="39314884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US" noProof="0"/>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F6BE7CE8-C4E7-4C9F-A047-A0F42E3B19AA}" type="slidenum">
              <a:rPr lang="en-US"/>
              <a:pPr/>
              <a:t>‹#›</a:t>
            </a:fld>
            <a:endParaRPr lang="en-US"/>
          </a:p>
        </p:txBody>
      </p:sp>
    </p:spTree>
    <p:extLst>
      <p:ext uri="{BB962C8B-B14F-4D97-AF65-F5344CB8AC3E}">
        <p14:creationId xmlns:p14="http://schemas.microsoft.com/office/powerpoint/2010/main" val="244702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27"/>
            <a:ext cx="12188825" cy="5000625"/>
          </a:xfrm>
          <a:prstGeom prst="rect">
            <a:avLst/>
          </a:prstGeom>
          <a:solidFill>
            <a:srgbClr val="003366"/>
          </a:solidFill>
          <a:ln w="9525">
            <a:noFill/>
            <a:miter lim="800000"/>
            <a:headEnd/>
            <a:tailEnd/>
          </a:ln>
        </p:spPr>
        <p:txBody>
          <a:bodyPr wrap="none" rtlCol="0" anchor="ctr"/>
          <a:lstStyle/>
          <a:p>
            <a:pPr rtl="0"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27"/>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80" y="3034432"/>
            <a:ext cx="10360501" cy="718911"/>
          </a:xfrm>
          <a:prstGeom prst="rect">
            <a:avLst/>
          </a:prstGeom>
        </p:spPr>
        <p:txBody>
          <a:bodyPr rtlCol="0"/>
          <a:lstStyle>
            <a:lvl1pPr algn="l">
              <a:defRPr sz="2100" baseline="0">
                <a:solidFill>
                  <a:schemeClr val="bg1"/>
                </a:solidFill>
                <a:latin typeface="Calibri" pitchFamily="34" charset="0"/>
                <a:ea typeface="Verdana" pitchFamily="34" charset="0"/>
                <a:cs typeface="Verdana" pitchFamily="34" charset="0"/>
              </a:defRPr>
            </a:lvl1pPr>
          </a:lstStyle>
          <a:p>
            <a:pPr rtl="0"/>
            <a:r>
              <a:rPr lang="fr"/>
              <a:t>This is the title of my presentation</a:t>
            </a:r>
            <a:endParaRPr lang="fr-FR" dirty="0"/>
          </a:p>
        </p:txBody>
      </p:sp>
      <p:sp>
        <p:nvSpPr>
          <p:cNvPr id="3" name="Subtitle 2"/>
          <p:cNvSpPr>
            <a:spLocks noGrp="1"/>
          </p:cNvSpPr>
          <p:nvPr>
            <p:ph type="subTitle" idx="1" hasCustomPrompt="1"/>
          </p:nvPr>
        </p:nvSpPr>
        <p:spPr>
          <a:xfrm>
            <a:off x="914162" y="3805894"/>
            <a:ext cx="3250353" cy="302263"/>
          </a:xfrm>
          <a:prstGeom prst="rect">
            <a:avLst/>
          </a:prstGeom>
        </p:spPr>
        <p:txBody>
          <a:bodyPr rtlCol="0"/>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pPr rtl="0"/>
            <a:r>
              <a:rPr lang="fr"/>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67CA1A0A-F8E9-4F95-B63E-5462F9AEF2E0}" type="slidenum">
              <a:rPr lang="en-US"/>
              <a:pPr/>
              <a:t>‹#›</a:t>
            </a:fld>
            <a:endParaRPr lang="en-US"/>
          </a:p>
        </p:txBody>
      </p:sp>
    </p:spTree>
    <p:extLst>
      <p:ext uri="{BB962C8B-B14F-4D97-AF65-F5344CB8AC3E}">
        <p14:creationId xmlns:p14="http://schemas.microsoft.com/office/powerpoint/2010/main" val="17035757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6"/>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46"/>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011AB7FF-A420-467D-9C83-DBE0D30CBA03}" type="slidenum">
              <a:rPr lang="en-US"/>
              <a:pPr/>
              <a:t>‹#›</a:t>
            </a:fld>
            <a:endParaRPr lang="en-US"/>
          </a:p>
        </p:txBody>
      </p:sp>
    </p:spTree>
    <p:extLst>
      <p:ext uri="{BB962C8B-B14F-4D97-AF65-F5344CB8AC3E}">
        <p14:creationId xmlns:p14="http://schemas.microsoft.com/office/powerpoint/2010/main" val="3758561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
            <a:ext cx="12188825" cy="5165725"/>
          </a:xfrm>
          <a:prstGeom prst="rect">
            <a:avLst/>
          </a:prstGeom>
          <a:solidFill>
            <a:srgbClr val="003366"/>
          </a:solidFill>
          <a:ln w="9525">
            <a:noFill/>
            <a:miter lim="800000"/>
            <a:headEnd/>
            <a:tailEnd/>
          </a:ln>
        </p:spPr>
        <p:txBody>
          <a:bodyPr wrap="none" rtlCol="0" anchor="ctr"/>
          <a:lstStyle/>
          <a:p>
            <a:pPr defTabSz="457200" rtl="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89"/>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34674015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2"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51"/>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423075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rtlCol="0"/>
          <a:lstStyle/>
          <a:p>
            <a:pPr rtl="0"/>
            <a:r>
              <a:rPr lang="fr"/>
              <a:t>Click to edit Master title style</a:t>
            </a:r>
          </a:p>
        </p:txBody>
      </p:sp>
      <p:sp>
        <p:nvSpPr>
          <p:cNvPr id="3" name="Text Placeholder 2"/>
          <p:cNvSpPr>
            <a:spLocks noGrp="1"/>
          </p:cNvSpPr>
          <p:nvPr>
            <p:ph type="body" sz="half" idx="1"/>
          </p:nvPr>
        </p:nvSpPr>
        <p:spPr>
          <a:xfrm>
            <a:off x="609441"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rtlCol="0"/>
          <a:lstStyle>
            <a:lvl1pPr>
              <a:defRPr/>
            </a:lvl1pPr>
          </a:lstStyle>
          <a:p>
            <a:pPr rtl="0">
              <a:defRPr/>
            </a:pPr>
            <a:r>
              <a:rPr lang="fr">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5" y="6248400"/>
            <a:ext cx="2844059" cy="457200"/>
          </a:xfrm>
          <a:prstGeom prst="rect">
            <a:avLst/>
          </a:prstGeom>
          <a:ln/>
        </p:spPr>
        <p:txBody>
          <a:bodyPr rtlCol="0"/>
          <a:lstStyle>
            <a:lvl1pPr>
              <a:defRPr/>
            </a:lvl1pPr>
          </a:lstStyle>
          <a:p>
            <a:pPr rtl="0">
              <a:defRPr/>
            </a:pPr>
            <a:fld id="{5D8B7962-346B-4D13-8283-C198F0244B71}" type="slidenum">
              <a:rPr lang="en-US"/>
              <a:pPr>
                <a:defRPr/>
              </a:pPr>
              <a:t>‹#›</a:t>
            </a:fld>
            <a:endParaRPr lang="en-US"/>
          </a:p>
        </p:txBody>
      </p:sp>
    </p:spTree>
    <p:extLst>
      <p:ext uri="{BB962C8B-B14F-4D97-AF65-F5344CB8AC3E}">
        <p14:creationId xmlns:p14="http://schemas.microsoft.com/office/powerpoint/2010/main" val="21059083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rtlCol="0"/>
          <a:lstStyle/>
          <a:p>
            <a:pPr rtl="0"/>
            <a:r>
              <a:rPr lang="fr"/>
              <a:t>Click to edit Master title style</a:t>
            </a:r>
          </a:p>
        </p:txBody>
      </p:sp>
      <p:sp>
        <p:nvSpPr>
          <p:cNvPr id="3" name="Content Placeholder 2"/>
          <p:cNvSpPr>
            <a:spLocks noGrp="1"/>
          </p:cNvSpPr>
          <p:nvPr>
            <p:ph sz="half" idx="1"/>
          </p:nvPr>
        </p:nvSpPr>
        <p:spPr>
          <a:xfrm>
            <a:off x="609441" y="1600201"/>
            <a:ext cx="5383398" cy="45307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600201"/>
            <a:ext cx="5383398" cy="21891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3941763"/>
            <a:ext cx="5383398" cy="21891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rtlCol="0"/>
          <a:lstStyle>
            <a:lvl1pPr>
              <a:defRPr/>
            </a:lvl1pPr>
          </a:lstStyle>
          <a:p>
            <a:pPr rtl="0">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rtlCol="0"/>
          <a:lstStyle>
            <a:lvl1pPr>
              <a:defRPr/>
            </a:lvl1pPr>
          </a:lstStyle>
          <a:p>
            <a:pPr rtl="0">
              <a:defRPr/>
            </a:pPr>
            <a:endParaRPr lang="en-US">
              <a:solidFill>
                <a:srgbClr val="C0504D"/>
              </a:solidFill>
            </a:endParaRPr>
          </a:p>
        </p:txBody>
      </p:sp>
      <p:sp>
        <p:nvSpPr>
          <p:cNvPr id="8" name="Slide Number Placeholder 7"/>
          <p:cNvSpPr>
            <a:spLocks noGrp="1"/>
          </p:cNvSpPr>
          <p:nvPr>
            <p:ph type="sldNum" sz="quarter" idx="12"/>
          </p:nvPr>
        </p:nvSpPr>
        <p:spPr>
          <a:xfrm>
            <a:off x="8735325" y="6243638"/>
            <a:ext cx="2844059" cy="457200"/>
          </a:xfrm>
          <a:prstGeom prst="rect">
            <a:avLst/>
          </a:prstGeom>
        </p:spPr>
        <p:txBody>
          <a:bodyPr rtlCol="0"/>
          <a:lstStyle>
            <a:lvl1pPr>
              <a:defRPr/>
            </a:lvl1pPr>
          </a:lstStyle>
          <a:p>
            <a:pPr rtl="0">
              <a:defRPr/>
            </a:pPr>
            <a:fld id="{5D6A3C13-A820-4357-BFCC-59E3DCFA5C93}" type="slidenum">
              <a:rPr lang="en-US"/>
              <a:pPr>
                <a:defRPr/>
              </a:pPr>
              <a:t>‹#›</a:t>
            </a:fld>
            <a:endParaRPr lang="en-US"/>
          </a:p>
        </p:txBody>
      </p:sp>
    </p:spTree>
    <p:extLst>
      <p:ext uri="{BB962C8B-B14F-4D97-AF65-F5344CB8AC3E}">
        <p14:creationId xmlns:p14="http://schemas.microsoft.com/office/powerpoint/2010/main" val="16425377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ext Placeholder 2"/>
          <p:cNvSpPr>
            <a:spLocks noGrp="1"/>
          </p:cNvSpPr>
          <p:nvPr>
            <p:ph type="body" sz="half" idx="1"/>
          </p:nvPr>
        </p:nvSpPr>
        <p:spPr>
          <a:xfrm>
            <a:off x="914162" y="1752600"/>
            <a:ext cx="5078677" cy="45259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752600"/>
            <a:ext cx="5078677" cy="21859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4090989"/>
            <a:ext cx="5078677" cy="218757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Slide Number Placeholder 5"/>
          <p:cNvSpPr>
            <a:spLocks noGrp="1"/>
          </p:cNvSpPr>
          <p:nvPr>
            <p:ph type="sldNum" sz="quarter" idx="10"/>
          </p:nvPr>
        </p:nvSpPr>
        <p:spPr>
          <a:xfrm>
            <a:off x="8735325" y="6381750"/>
            <a:ext cx="2844059" cy="476250"/>
          </a:xfrm>
        </p:spPr>
        <p:txBody>
          <a:bodyPr rtlCol="0"/>
          <a:lstStyle>
            <a:lvl1pPr>
              <a:defRPr/>
            </a:lvl1pPr>
          </a:lstStyle>
          <a:p>
            <a:pPr rtl="0"/>
            <a:fld id="{E5D4617E-2B45-4D16-A4FA-3BD3A3E1B468}" type="slidenum">
              <a:rPr lang="en-US"/>
              <a:pPr/>
              <a:t>‹#›</a:t>
            </a:fld>
            <a:endParaRPr lang="en-US"/>
          </a:p>
        </p:txBody>
      </p:sp>
    </p:spTree>
    <p:extLst>
      <p:ext uri="{BB962C8B-B14F-4D97-AF65-F5344CB8AC3E}">
        <p14:creationId xmlns:p14="http://schemas.microsoft.com/office/powerpoint/2010/main" val="3651158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able Placeholder 2"/>
          <p:cNvSpPr>
            <a:spLocks noGrp="1"/>
          </p:cNvSpPr>
          <p:nvPr>
            <p:ph type="tbl" idx="1"/>
          </p:nvPr>
        </p:nvSpPr>
        <p:spPr>
          <a:xfrm>
            <a:off x="914162" y="1752600"/>
            <a:ext cx="10360501" cy="4525963"/>
          </a:xfrm>
        </p:spPr>
        <p:txBody>
          <a:bodyPr rtlCol="0"/>
          <a:lstStyle/>
          <a:p>
            <a:pPr rtl="0"/>
            <a:endParaRPr lang="en-US"/>
          </a:p>
        </p:txBody>
      </p:sp>
      <p:sp>
        <p:nvSpPr>
          <p:cNvPr id="4" name="Slide Number Placeholder 3"/>
          <p:cNvSpPr>
            <a:spLocks noGrp="1"/>
          </p:cNvSpPr>
          <p:nvPr>
            <p:ph type="sldNum" sz="quarter" idx="10"/>
          </p:nvPr>
        </p:nvSpPr>
        <p:spPr>
          <a:xfrm>
            <a:off x="8735325" y="6381750"/>
            <a:ext cx="2844059" cy="476250"/>
          </a:xfrm>
        </p:spPr>
        <p:txBody>
          <a:bodyPr rtlCol="0"/>
          <a:lstStyle>
            <a:lvl1pPr>
              <a:defRPr/>
            </a:lvl1pPr>
          </a:lstStyle>
          <a:p>
            <a:pPr rtl="0"/>
            <a:fld id="{AF55044F-8427-4FF6-A2D0-9E76A36B80F5}" type="slidenum">
              <a:rPr lang="en-US"/>
              <a:pPr/>
              <a:t>‹#›</a:t>
            </a:fld>
            <a:endParaRPr lang="en-US"/>
          </a:p>
        </p:txBody>
      </p:sp>
    </p:spTree>
    <p:extLst>
      <p:ext uri="{BB962C8B-B14F-4D97-AF65-F5344CB8AC3E}">
        <p14:creationId xmlns:p14="http://schemas.microsoft.com/office/powerpoint/2010/main" val="17029706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3" name="Date Placeholder 13"/>
          <p:cNvSpPr>
            <a:spLocks noGrp="1"/>
          </p:cNvSpPr>
          <p:nvPr>
            <p:ph type="dt" sz="half" idx="10"/>
          </p:nvPr>
        </p:nvSpPr>
        <p:spPr/>
        <p:txBody>
          <a:bodyPr rtlCol="0"/>
          <a:lstStyle>
            <a:lvl1pPr>
              <a:defRPr/>
            </a:lvl1pPr>
          </a:lstStyle>
          <a:p>
            <a:pPr rtl="0">
              <a:defRPr/>
            </a:pPr>
            <a:endParaRPr lang="en-US"/>
          </a:p>
        </p:txBody>
      </p:sp>
      <p:sp>
        <p:nvSpPr>
          <p:cNvPr id="4" name="Footer Placeholder 2"/>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rtlCol="0"/>
          <a:lstStyle>
            <a:lvl1pPr>
              <a:defRPr/>
            </a:lvl1pPr>
          </a:lstStyle>
          <a:p>
            <a:pPr rtl="0">
              <a:defRPr/>
            </a:pPr>
            <a:fld id="{5F4F5361-8F38-4C5E-91B1-B7E6C27629D6}" type="slidenum">
              <a:rPr lang="en-US"/>
              <a:pPr>
                <a:defRPr/>
              </a:pPr>
              <a:t>‹#›</a:t>
            </a:fld>
            <a:endParaRPr lang="en-US"/>
          </a:p>
        </p:txBody>
      </p:sp>
    </p:spTree>
    <p:extLst>
      <p:ext uri="{BB962C8B-B14F-4D97-AF65-F5344CB8AC3E}">
        <p14:creationId xmlns:p14="http://schemas.microsoft.com/office/powerpoint/2010/main" val="2680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Slide Number Placeholder 2"/>
          <p:cNvSpPr>
            <a:spLocks noGrp="1"/>
          </p:cNvSpPr>
          <p:nvPr>
            <p:ph type="sldNum" sz="quarter" idx="10"/>
          </p:nvPr>
        </p:nvSpPr>
        <p:spPr/>
        <p:txBody>
          <a:bodyPr rtlCol="0"/>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4"/>
            <a:ext cx="8329030" cy="1465659"/>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Tree>
    <p:extLst>
      <p:ext uri="{BB962C8B-B14F-4D97-AF65-F5344CB8AC3E}">
        <p14:creationId xmlns:p14="http://schemas.microsoft.com/office/powerpoint/2010/main" val="623241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414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6" y="0"/>
            <a:ext cx="12145815" cy="912008"/>
          </a:xfrm>
          <a:prstGeom prst="rect">
            <a:avLst/>
          </a:prstGeom>
        </p:spPr>
        <p:txBody>
          <a:bodyPr rtlCol="0"/>
          <a:lstStyle>
            <a:lvl1pPr marL="176213" indent="0">
              <a:defRPr/>
            </a:lvl1pPr>
          </a:lstStyle>
          <a:p>
            <a:pPr rtl="0"/>
            <a:r>
              <a:rPr lang="fr"/>
              <a:t>Click to edit Master title style</a:t>
            </a:r>
            <a:endParaRPr lang="en-US" dirty="0"/>
          </a:p>
        </p:txBody>
      </p:sp>
      <p:sp>
        <p:nvSpPr>
          <p:cNvPr id="7" name="Rectangle 8"/>
          <p:cNvSpPr>
            <a:spLocks noGrp="1" noChangeArrowheads="1"/>
          </p:cNvSpPr>
          <p:nvPr>
            <p:ph type="sldNum" sz="quarter" idx="10"/>
          </p:nvPr>
        </p:nvSpPr>
        <p:spPr/>
        <p:txBody>
          <a:bodyPr rtlCol="0"/>
          <a:lstStyle>
            <a:lvl1pPr>
              <a:defRPr smtClean="0"/>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rtlCol="0"/>
          <a:lstStyle>
            <a:lvl1pPr>
              <a:lnSpc>
                <a:spcPct val="150000"/>
              </a:lnSpc>
              <a:defRPr baseline="0"/>
            </a:lvl1pPr>
          </a:lstStyle>
          <a:p>
            <a:pPr lvl="0" rtl="0"/>
            <a:r>
              <a:rPr lang="fr"/>
              <a:t>First level bullet</a:t>
            </a:r>
          </a:p>
          <a:p>
            <a:pPr lvl="0" rtl="0"/>
            <a:r>
              <a:rPr lang="fr"/>
              <a:t>First level bullet</a:t>
            </a:r>
          </a:p>
          <a:p>
            <a:pPr lvl="0" rtl="0"/>
            <a:r>
              <a:rPr lang="fr"/>
              <a:t>First level bullet</a:t>
            </a:r>
          </a:p>
        </p:txBody>
      </p:sp>
    </p:spTree>
    <p:extLst>
      <p:ext uri="{BB962C8B-B14F-4D97-AF65-F5344CB8AC3E}">
        <p14:creationId xmlns:p14="http://schemas.microsoft.com/office/powerpoint/2010/main" val="28039533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5214"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4" y="1652596"/>
          <a:ext cx="10652525" cy="4619625"/>
        </p:xfrm>
        <a:graphic>
          <a:graphicData uri="http://schemas.openxmlformats.org/presentationml/2006/ole">
            <mc:AlternateContent xmlns:mc="http://schemas.openxmlformats.org/markup-compatibility/2006">
              <mc:Choice xmlns:v="urn:schemas-microsoft-com:vml" Requires="v">
                <p:oleObj spid="_x0000_s5215"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4" y="1652596"/>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90"/>
            <a:ext cx="810472"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90"/>
            <a:ext cx="759685"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90"/>
            <a:ext cx="708898"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27"/>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0" name="Rectangle 13"/>
          <p:cNvSpPr>
            <a:spLocks noChangeArrowheads="1"/>
          </p:cNvSpPr>
          <p:nvPr>
            <p:custDataLst>
              <p:tags r:id="rId9"/>
            </p:custDataLst>
          </p:nvPr>
        </p:nvSpPr>
        <p:spPr bwMode="auto">
          <a:xfrm>
            <a:off x="10517094" y="272735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1" name="Rectangle 14"/>
          <p:cNvSpPr>
            <a:spLocks noChangeArrowheads="1"/>
          </p:cNvSpPr>
          <p:nvPr>
            <p:custDataLst>
              <p:tags r:id="rId10"/>
            </p:custDataLst>
          </p:nvPr>
        </p:nvSpPr>
        <p:spPr bwMode="auto">
          <a:xfrm>
            <a:off x="10517094" y="4465665"/>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Series</a:t>
            </a:r>
          </a:p>
        </p:txBody>
      </p:sp>
      <p:sp>
        <p:nvSpPr>
          <p:cNvPr id="12" name="Rectangle 15"/>
          <p:cNvSpPr>
            <a:spLocks noChangeArrowheads="1"/>
          </p:cNvSpPr>
          <p:nvPr>
            <p:custDataLst>
              <p:tags r:id="rId11"/>
            </p:custDataLst>
          </p:nvPr>
        </p:nvSpPr>
        <p:spPr bwMode="auto">
          <a:xfrm>
            <a:off x="2647261" y="400527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22</a:t>
            </a:r>
          </a:p>
        </p:txBody>
      </p:sp>
      <p:sp>
        <p:nvSpPr>
          <p:cNvPr id="13" name="Rectangle 16"/>
          <p:cNvSpPr>
            <a:spLocks noChangeArrowheads="1"/>
          </p:cNvSpPr>
          <p:nvPr>
            <p:custDataLst>
              <p:tags r:id="rId12"/>
            </p:custDataLst>
          </p:nvPr>
        </p:nvSpPr>
        <p:spPr bwMode="auto">
          <a:xfrm>
            <a:off x="5948401" y="322424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31</a:t>
            </a: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ea typeface="MS PGothic" pitchFamily="34" charset="-128"/>
                <a:cs typeface="Arial" charset="0"/>
                <a:sym typeface="Arial" charset="0"/>
              </a:rPr>
              <a:t>46</a:t>
            </a: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3" y="1314476"/>
            <a:ext cx="851515" cy="276999"/>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200" b="1">
                <a:solidFill>
                  <a:srgbClr val="000000"/>
                </a:solidFill>
                <a:latin typeface="Calibri" pitchFamily="34" charset="0"/>
                <a:cs typeface="Arial" charset="0"/>
              </a:rPr>
              <a:t>Chart Title</a:t>
            </a:r>
          </a:p>
        </p:txBody>
      </p:sp>
      <p:sp>
        <p:nvSpPr>
          <p:cNvPr id="2" name="Title 1"/>
          <p:cNvSpPr>
            <a:spLocks noGrp="1"/>
          </p:cNvSpPr>
          <p:nvPr>
            <p:ph type="title"/>
          </p:nvPr>
        </p:nvSpPr>
        <p:spPr>
          <a:xfrm>
            <a:off x="18" y="3179"/>
            <a:ext cx="12150047" cy="911225"/>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17"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6284"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6285"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90"/>
            <a:ext cx="842214"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48" y="6176990"/>
            <a:ext cx="772381"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515"/>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4" y="468950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4" y="322265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4" y="2832127"/>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24" y="6176990"/>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9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32" y="2300315"/>
          <a:ext cx="4812047" cy="3971925"/>
        </p:xfrm>
        <a:graphic>
          <a:graphicData uri="http://schemas.openxmlformats.org/presentationml/2006/ole">
            <mc:AlternateContent xmlns:mc="http://schemas.openxmlformats.org/markup-compatibility/2006">
              <mc:Choice xmlns:v="urn:schemas-microsoft-com:vml" Requires="v">
                <p:oleObj spid="_x0000_s6286"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32"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4" y="6176990"/>
            <a:ext cx="774498"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2" y="6176990"/>
            <a:ext cx="704666"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515"/>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50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5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27"/>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32" y="6176990"/>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9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18" y="0"/>
            <a:ext cx="12150047" cy="912008"/>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30"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726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rtlCol="0" anchor="ctr"/>
          <a:lstStyle/>
          <a:p>
            <a:pPr rtl="0"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7263"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4" y="468950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4" y="3222652"/>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4" y="2832127"/>
            <a:ext cx="670809" cy="212725"/>
          </a:xfrm>
          <a:prstGeom prst="rect">
            <a:avLst/>
          </a:prstGeom>
          <a:noFill/>
          <a:ln w="9525" algn="ctr">
            <a:noFill/>
            <a:round/>
            <a:headEnd/>
            <a:tailEnd/>
          </a:ln>
        </p:spPr>
        <p:txBody>
          <a:bodyPr wrap="none" lIns="0" tIns="0" rIns="0" bIns="0" rtlCol="0" anchor="ctr"/>
          <a:lstStyle/>
          <a:p>
            <a:pPr rtl="0" eaLnBrk="0" fontAlgn="base" hangingPunct="0">
              <a:spcBef>
                <a:spcPct val="0"/>
              </a:spcBef>
              <a:spcAft>
                <a:spcPct val="0"/>
              </a:spcAft>
            </a:pPr>
            <a:r>
              <a:rPr lang="en-US" sz="1050">
                <a:solidFill>
                  <a:srgbClr val="000000"/>
                </a:solidFill>
                <a:latin typeface="Calibri" pitchFamily="34" charset="0"/>
                <a:cs typeface="Arial" charset="0"/>
                <a:sym typeface="Arial" charset="0"/>
              </a:rPr>
              <a:t>Series</a:t>
            </a:r>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1001" y="6176990"/>
            <a:ext cx="840097"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2013</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90"/>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46</a:t>
            </a:r>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30" y="6176990"/>
            <a:ext cx="740640"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2012</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8"/>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31</a:t>
            </a:r>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59" y="6176990"/>
            <a:ext cx="772381" cy="212725"/>
          </a:xfrm>
          <a:prstGeom prst="rect">
            <a:avLst/>
          </a:prstGeom>
          <a:noFill/>
          <a:ln w="9525" algn="ctr">
            <a:noFill/>
            <a:round/>
            <a:headEnd/>
            <a:tailEnd/>
          </a:ln>
        </p:spPr>
        <p:txBody>
          <a:bodyPr lIns="0" tIns="0" rIns="0" bIns="0" rtlCol="0"/>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2011</a:t>
            </a:r>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515"/>
            <a:ext cx="330114" cy="212725"/>
          </a:xfrm>
          <a:prstGeom prst="rect">
            <a:avLst/>
          </a:prstGeom>
          <a:noFill/>
          <a:ln w="9525" algn="ctr">
            <a:noFill/>
            <a:round/>
            <a:headEnd/>
            <a:tailEnd/>
          </a:ln>
        </p:spPr>
        <p:txBody>
          <a:bodyPr wrap="none" lIns="19050" tIns="0" rIns="19050" bIns="0" rtlCol="0" anchor="b"/>
          <a:lstStyle/>
          <a:p>
            <a:pPr algn="ctr" rtl="0" eaLnBrk="0" fontAlgn="base" hangingPunct="0">
              <a:spcBef>
                <a:spcPct val="0"/>
              </a:spcBef>
              <a:spcAft>
                <a:spcPct val="0"/>
              </a:spcAft>
            </a:pPr>
            <a:r>
              <a:rPr lang="en-US" sz="1050">
                <a:solidFill>
                  <a:srgbClr val="000000"/>
                </a:solidFill>
                <a:latin typeface="Calibri" pitchFamily="34" charset="0"/>
                <a:cs typeface="Arial" charset="0"/>
                <a:sym typeface="Arial" charset="0"/>
              </a:rPr>
              <a:t>22</a:t>
            </a:r>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rtlCol="0" anchor="b">
            <a:spAutoFit/>
          </a:bodyPr>
          <a:lstStyle/>
          <a:p>
            <a:pPr rtl="0" fontAlgn="base">
              <a:spcBef>
                <a:spcPct val="0"/>
              </a:spcBef>
              <a:spcAft>
                <a:spcPct val="0"/>
              </a:spcAft>
            </a:pPr>
            <a:r>
              <a:rPr lang="fr" sz="600">
                <a:solidFill>
                  <a:srgbClr val="000000"/>
                </a:solidFill>
                <a:latin typeface="Calibri" pitchFamily="34" charset="0"/>
                <a:cs typeface="Arial" charset="0"/>
              </a:rPr>
              <a:t>Notes:</a:t>
            </a:r>
          </a:p>
          <a:p>
            <a:pPr rtl="0" fontAlgn="base">
              <a:spcBef>
                <a:spcPct val="0"/>
              </a:spcBef>
              <a:spcAft>
                <a:spcPct val="0"/>
              </a:spcAft>
            </a:pPr>
            <a:r>
              <a:rPr lang="fr"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rtlCol="0">
            <a:spAutoFit/>
          </a:bodyPr>
          <a:lstStyle/>
          <a:p>
            <a:pPr rtl="0" fontAlgn="base">
              <a:spcBef>
                <a:spcPct val="0"/>
              </a:spcBef>
              <a:spcAft>
                <a:spcPct val="0"/>
              </a:spcAft>
            </a:pPr>
            <a:r>
              <a:rPr lang="fr"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rtlCol="0" anchor="ctr"/>
          <a:lstStyle/>
          <a:p>
            <a:pPr algn="ctr" rtl="0" eaLnBrk="0" fontAlgn="base" hangingPunct="0">
              <a:spcBef>
                <a:spcPct val="0"/>
              </a:spcBef>
              <a:spcAft>
                <a:spcPct val="0"/>
              </a:spcAft>
              <a:defRPr/>
            </a:pPr>
            <a:r>
              <a:rPr lang="fr" sz="1275">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rtlCol="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rtl="0">
              <a:buClr>
                <a:srgbClr val="000000"/>
              </a:buClr>
              <a:defRPr/>
            </a:pPr>
            <a:r>
              <a:rPr lang="fr" sz="1200">
                <a:solidFill>
                  <a:srgbClr val="000000"/>
                </a:solidFill>
                <a:latin typeface="Calibri" pitchFamily="34" charset="0"/>
              </a:rPr>
              <a:t>First level bullet</a:t>
            </a:r>
          </a:p>
          <a:p>
            <a:pPr lvl="1" rtl="0">
              <a:buClr>
                <a:srgbClr val="000000"/>
              </a:buClr>
              <a:defRPr/>
            </a:pPr>
            <a:r>
              <a:rPr lang="fr" sz="1050">
                <a:solidFill>
                  <a:srgbClr val="000000"/>
                </a:solidFill>
                <a:latin typeface="Calibri" pitchFamily="34" charset="0"/>
                <a:cs typeface="Arial" charset="0"/>
              </a:rPr>
              <a:t>Second level bullet</a:t>
            </a:r>
          </a:p>
          <a:p>
            <a:pPr rtl="0">
              <a:buClr>
                <a:srgbClr val="000000"/>
              </a:buClr>
              <a:defRPr/>
            </a:pPr>
            <a:r>
              <a:rPr lang="fr" sz="1200">
                <a:solidFill>
                  <a:srgbClr val="000000"/>
                </a:solidFill>
                <a:latin typeface="Calibri" pitchFamily="34" charset="0"/>
              </a:rPr>
              <a:t>First level bullet</a:t>
            </a:r>
          </a:p>
        </p:txBody>
      </p:sp>
      <p:sp>
        <p:nvSpPr>
          <p:cNvPr id="2" name="Title 1"/>
          <p:cNvSpPr>
            <a:spLocks noGrp="1"/>
          </p:cNvSpPr>
          <p:nvPr>
            <p:ph type="title"/>
          </p:nvPr>
        </p:nvSpPr>
        <p:spPr>
          <a:xfrm>
            <a:off x="18" y="3177"/>
            <a:ext cx="12150047" cy="908833"/>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20" name="Rectangle 8"/>
          <p:cNvSpPr>
            <a:spLocks noGrp="1" noChangeArrowheads="1"/>
          </p:cNvSpPr>
          <p:nvPr>
            <p:ph type="sldNum" sz="quarter" idx="10"/>
          </p:nvPr>
        </p:nvSpPr>
        <p:spPr/>
        <p:txBody>
          <a:bodyPr rtlCol="0"/>
          <a:lstStyle>
            <a:lvl1pPr>
              <a:defRPr smtClean="0">
                <a:latin typeface="Calibri" pitchFamily="34" charset="0"/>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7"/>
            <a:ext cx="5383398" cy="1165577"/>
          </a:xfrm>
          <a:prstGeom prst="rect">
            <a:avLst/>
          </a:prstGeom>
        </p:spPr>
        <p:txBody>
          <a:bodyPr rtlCol="0"/>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fr-FR" dirty="0"/>
          </a:p>
        </p:txBody>
      </p:sp>
      <p:sp>
        <p:nvSpPr>
          <p:cNvPr id="4" name="Content Placeholder 3"/>
          <p:cNvSpPr>
            <a:spLocks noGrp="1"/>
          </p:cNvSpPr>
          <p:nvPr>
            <p:ph sz="half" idx="2"/>
          </p:nvPr>
        </p:nvSpPr>
        <p:spPr>
          <a:xfrm>
            <a:off x="6195986" y="1600227"/>
            <a:ext cx="5383398" cy="1165577"/>
          </a:xfrm>
          <a:prstGeom prst="rect">
            <a:avLst/>
          </a:prstGeom>
        </p:spPr>
        <p:txBody>
          <a:bodyPr rtlCol="0"/>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fr-FR"/>
          </a:p>
        </p:txBody>
      </p:sp>
      <p:sp>
        <p:nvSpPr>
          <p:cNvPr id="6" name="Title 1"/>
          <p:cNvSpPr>
            <a:spLocks noGrp="1"/>
          </p:cNvSpPr>
          <p:nvPr>
            <p:ph type="title"/>
          </p:nvPr>
        </p:nvSpPr>
        <p:spPr>
          <a:xfrm>
            <a:off x="18" y="0"/>
            <a:ext cx="12150047" cy="912008"/>
          </a:xfrm>
          <a:prstGeom prst="rect">
            <a:avLst/>
          </a:prstGeom>
        </p:spPr>
        <p:txBody>
          <a:bodyPr rtlCol="0"/>
          <a:lstStyle>
            <a:lvl1pPr marL="176213" indent="0">
              <a:defRPr>
                <a:latin typeface="Calibri" pitchFamily="34" charset="0"/>
              </a:defRPr>
            </a:lvl1pPr>
          </a:lstStyle>
          <a:p>
            <a:pPr rtl="0"/>
            <a:r>
              <a:rPr lang="fr"/>
              <a:t>Click to edit Master title style</a:t>
            </a:r>
            <a:endParaRPr lang="en-US" dirty="0"/>
          </a:p>
        </p:txBody>
      </p:sp>
      <p:sp>
        <p:nvSpPr>
          <p:cNvPr id="5" name="Rectangle 5"/>
          <p:cNvSpPr>
            <a:spLocks noGrp="1" noChangeArrowheads="1"/>
          </p:cNvSpPr>
          <p:nvPr>
            <p:ph type="sldNum" sz="quarter" idx="10"/>
          </p:nvPr>
        </p:nvSpPr>
        <p:spPr>
          <a:ln/>
        </p:spPr>
        <p:txBody>
          <a:bodyPr rtlCol="0"/>
          <a:lstStyle>
            <a:lvl1pPr>
              <a:defRPr>
                <a:latin typeface="Calibri" pitchFamily="34" charset="0"/>
              </a:defRPr>
            </a:lvl1pPr>
          </a:lstStyle>
          <a:p>
            <a:pPr rtl="0"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a:xfrm>
            <a:off x="609441" y="6356377"/>
            <a:ext cx="2844059" cy="365125"/>
          </a:xfrm>
          <a:prstGeom prst="rect">
            <a:avLst/>
          </a:prstGeom>
        </p:spPr>
        <p:txBody>
          <a:bodyPr rtlCol="0"/>
          <a:lstStyle/>
          <a:p>
            <a:pPr rtl="0"/>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4164515" y="6356377"/>
            <a:ext cx="3859795" cy="365125"/>
          </a:xfrm>
          <a:prstGeom prst="rect">
            <a:avLst/>
          </a:prstGeom>
        </p:spPr>
        <p:txBody>
          <a:bodyPr rtlCol="0"/>
          <a:lstStyle/>
          <a:p>
            <a:pPr rtl="0"/>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rtlCol="0"/>
          <a:lstStyle/>
          <a:p>
            <a:pPr rtl="0">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77"/>
            <a:ext cx="2844059" cy="365125"/>
          </a:xfrm>
          <a:prstGeom prst="rect">
            <a:avLst/>
          </a:prstGeom>
        </p:spPr>
        <p:txBody>
          <a:bodyPr rtlCol="0"/>
          <a:lstStyle/>
          <a:p>
            <a:pPr rtl="0"/>
            <a:endParaRPr lang="en-US">
              <a:solidFill>
                <a:prstClr val="black"/>
              </a:solidFill>
            </a:endParaRPr>
          </a:p>
        </p:txBody>
      </p:sp>
      <p:sp>
        <p:nvSpPr>
          <p:cNvPr id="3" name="Footer Placeholder 2"/>
          <p:cNvSpPr>
            <a:spLocks noGrp="1"/>
          </p:cNvSpPr>
          <p:nvPr>
            <p:ph type="ftr" sz="quarter" idx="11"/>
          </p:nvPr>
        </p:nvSpPr>
        <p:spPr>
          <a:xfrm>
            <a:off x="4164515" y="6356377"/>
            <a:ext cx="3859795" cy="365125"/>
          </a:xfrm>
          <a:prstGeom prst="rect">
            <a:avLst/>
          </a:prstGeom>
        </p:spPr>
        <p:txBody>
          <a:bodyPr rtlCol="0"/>
          <a:lstStyle/>
          <a:p>
            <a:pPr rtl="0"/>
            <a:endParaRPr lang="en-US">
              <a:solidFill>
                <a:prstClr val="black"/>
              </a:solidFill>
            </a:endParaRPr>
          </a:p>
        </p:txBody>
      </p:sp>
      <p:sp>
        <p:nvSpPr>
          <p:cNvPr id="4" name="Slide Number Placeholder 3"/>
          <p:cNvSpPr>
            <a:spLocks noGrp="1"/>
          </p:cNvSpPr>
          <p:nvPr>
            <p:ph type="sldNum" sz="quarter" idx="12"/>
          </p:nvPr>
        </p:nvSpPr>
        <p:spPr>
          <a:xfrm>
            <a:off x="8735326" y="6356377"/>
            <a:ext cx="2844059" cy="365125"/>
          </a:xfrm>
          <a:prstGeom prst="rect">
            <a:avLst/>
          </a:prstGeom>
        </p:spPr>
        <p:txBody>
          <a:bodyPr rtlCol="0"/>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7"/>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6"/>
            <a:ext cx="5383398" cy="1294843"/>
          </a:xfrm>
          <a:prstGeom prst="rect">
            <a:avLst/>
          </a:prstGeom>
        </p:spPr>
        <p:txBody>
          <a:bodyPr rtlCol="0"/>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55"/>
            <a:ext cx="5383398" cy="1294843"/>
          </a:xfrm>
          <a:prstGeom prst="rect">
            <a:avLst/>
          </a:prstGeom>
        </p:spPr>
        <p:txBody>
          <a:bodyPr rtlCol="0"/>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rtlCol="0"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
              <a:t>Edit Master text styles</a:t>
            </a:r>
          </a:p>
        </p:txBody>
      </p:sp>
      <p:sp>
        <p:nvSpPr>
          <p:cNvPr id="5" name="Text Placeholder 4"/>
          <p:cNvSpPr>
            <a:spLocks noGrp="1"/>
          </p:cNvSpPr>
          <p:nvPr>
            <p:ph type="body" sz="quarter" idx="3"/>
          </p:nvPr>
        </p:nvSpPr>
        <p:spPr>
          <a:xfrm>
            <a:off x="6191757" y="1849530"/>
            <a:ext cx="5387630" cy="325346"/>
          </a:xfrm>
          <a:prstGeom prst="rect">
            <a:avLst/>
          </a:prstGeom>
        </p:spPr>
        <p:txBody>
          <a:bodyPr rtlCol="0"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fr"/>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rtlCol="0"/>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rtl="0"/>
            <a:r>
              <a:rPr lang="fr"/>
              <a:t>Second level</a:t>
            </a:r>
          </a:p>
          <a:p>
            <a:pPr lvl="2" rtl="0"/>
            <a:r>
              <a:rPr lang="fr"/>
              <a:t>Third level</a:t>
            </a:r>
          </a:p>
          <a:p>
            <a:pPr lvl="3" rtl="0"/>
            <a:r>
              <a:rPr lang="fr"/>
              <a:t>Fourth level</a:t>
            </a:r>
          </a:p>
          <a:p>
            <a:pPr lvl="4" rtl="0"/>
            <a:r>
              <a:rPr lang="fr"/>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rtlCol="0"/>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rtl="0"/>
            <a:r>
              <a:rPr lang="fr"/>
              <a:t>Second level</a:t>
            </a:r>
          </a:p>
          <a:p>
            <a:pPr lvl="2" rtl="0"/>
            <a:r>
              <a:rPr lang="fr"/>
              <a:t>Third level</a:t>
            </a:r>
          </a:p>
          <a:p>
            <a:pPr lvl="3" rtl="0"/>
            <a:r>
              <a:rPr lang="fr"/>
              <a:t>Fourth level</a:t>
            </a:r>
          </a:p>
          <a:p>
            <a:pPr lvl="4" rtl="0"/>
            <a:r>
              <a:rPr lang="fr"/>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6"/>
            <a:ext cx="1701108" cy="4525963"/>
          </a:xfrm>
          <a:prstGeom prst="rect">
            <a:avLst/>
          </a:prstGeom>
        </p:spPr>
        <p:txBody>
          <a:bodyPr vert="eaVert" rtlCol="0"/>
          <a:lstStyle>
            <a:lvl1pPr>
              <a:defRPr sz="1800"/>
            </a:lvl1pPr>
            <a:lvl2pPr>
              <a:defRPr sz="1800"/>
            </a:lvl2pPr>
            <a:lvl3pPr>
              <a:defRPr sz="1800"/>
            </a:lvl3pPr>
            <a:lvl4pPr>
              <a:defRPr sz="1800"/>
            </a:lvl4pPr>
            <a:lvl5pPr>
              <a:defRPr sz="18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rtlCol="0"/>
          <a:lstStyle/>
          <a:p>
            <a:pPr lvl="0" rtl="0"/>
            <a:r>
              <a:rPr lang="fr"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rtlCol="0"/>
          <a:lstStyle>
            <a:lvl1pPr>
              <a:defRPr sz="1500"/>
            </a:lvl1pPr>
            <a:lvl2pPr>
              <a:defRPr sz="1500"/>
            </a:lvl2pPr>
            <a:lvl3pPr>
              <a:defRPr sz="1200"/>
            </a:lvl3pPr>
            <a:lvl4pPr>
              <a:defRPr sz="1200"/>
            </a:lvl4pPr>
            <a:lvl5pPr>
              <a:defRPr sz="1200"/>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rtlCol="0"/>
          <a:lstStyle>
            <a:lvl1pPr>
              <a:defRPr/>
            </a:lvl1pPr>
          </a:lstStyle>
          <a:p>
            <a:pPr rtl="0"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0384500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41"/>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p>
            <a:pPr rtl="0"/>
            <a:r>
              <a:rPr lang="en-US"/>
              <a:t>4/18/2019</a:t>
            </a:r>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8636080" cy="1325563"/>
          </a:xfrm>
        </p:spPr>
        <p:txBody>
          <a:bodyPr rtlCol="0" anchor="ctr"/>
          <a:lstStyle>
            <a:lvl1pPr>
              <a:defRPr b="1" i="0">
                <a:solidFill>
                  <a:srgbClr val="0095D9"/>
                </a:solidFill>
                <a:latin typeface="Helvetica-Bold" pitchFamily="2" charset="0"/>
                <a:ea typeface="Helvetica-Bold" pitchFamily="2" charset="0"/>
                <a:cs typeface="Helvetica-Bold" pitchFamily="2" charset="0"/>
              </a:defRPr>
            </a:lvl1pPr>
          </a:lstStyle>
          <a:p>
            <a:pPr rtl="0"/>
            <a:r>
              <a:rPr lang="fr"/>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46"/>
            <a:ext cx="10512862" cy="1465659"/>
          </a:xfrm>
        </p:spPr>
        <p:txBody>
          <a:bodyPr rtlCol="0"/>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82" y="294456"/>
            <a:ext cx="1870719" cy="498455"/>
          </a:xfrm>
          <a:prstGeom prst="rect">
            <a:avLst/>
          </a:prstGeom>
        </p:spPr>
      </p:pic>
    </p:spTree>
    <p:extLst>
      <p:ext uri="{BB962C8B-B14F-4D97-AF65-F5344CB8AC3E}">
        <p14:creationId xmlns:p14="http://schemas.microsoft.com/office/powerpoint/2010/main" val="252431558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5"/>
            <a:ext cx="10969943" cy="1658019"/>
          </a:xfrm>
          <a:prstGeom prst="rect">
            <a:avLst/>
          </a:prstGeom>
        </p:spPr>
        <p:txBody>
          <a:bodyPr rtlCol="0"/>
          <a:lstStyle>
            <a:lvl1pPr>
              <a:defRPr sz="2000"/>
            </a:lvl1pPr>
            <a:lvl2pPr>
              <a:defRPr sz="2000"/>
            </a:lvl2pPr>
            <a:lvl3pPr>
              <a:defRPr sz="1600"/>
            </a:lvl3pPr>
            <a:lvl4pPr>
              <a:defRPr sz="1600"/>
            </a:lvl4pPr>
            <a:lvl5pPr>
              <a:defRPr sz="16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ln/>
        </p:spPr>
        <p:txBody>
          <a:bodyPr rtlCol="0"/>
          <a:lstStyle>
            <a:lvl1pPr>
              <a:defRPr/>
            </a:lvl1pPr>
          </a:lstStyle>
          <a:p>
            <a:pPr rtl="0">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rtlCol="0"/>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Rectangle 8"/>
          <p:cNvSpPr>
            <a:spLocks noGrp="1" noChangeArrowheads="1"/>
          </p:cNvSpPr>
          <p:nvPr>
            <p:ph type="sldNum" sz="quarter" idx="10"/>
          </p:nvPr>
        </p:nvSpPr>
        <p:spPr>
          <a:ln/>
        </p:spPr>
        <p:txBody>
          <a:bodyPr rtlCol="0"/>
          <a:lstStyle>
            <a:lvl1pPr>
              <a:defRPr/>
            </a:lvl1pPr>
          </a:lstStyle>
          <a:p>
            <a:pPr rtl="0">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rtlCol="0"/>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5"/>
            <a:ext cx="5385514" cy="402291"/>
          </a:xfrm>
          <a:prstGeom prst="rect">
            <a:avLst/>
          </a:prstGeom>
        </p:spPr>
        <p:txBody>
          <a:bodyPr rtlCol="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5" name="Text Placeholder 4"/>
          <p:cNvSpPr>
            <a:spLocks noGrp="1"/>
          </p:cNvSpPr>
          <p:nvPr>
            <p:ph type="body" sz="quarter" idx="3"/>
          </p:nvPr>
        </p:nvSpPr>
        <p:spPr>
          <a:xfrm>
            <a:off x="6191754" y="1772585"/>
            <a:ext cx="5387630" cy="402291"/>
          </a:xfrm>
          <a:prstGeom prst="rect">
            <a:avLst/>
          </a:prstGeom>
        </p:spPr>
        <p:txBody>
          <a:bodyPr rtlCol="0"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7" name="Rectangle 8"/>
          <p:cNvSpPr>
            <a:spLocks noGrp="1" noChangeArrowheads="1"/>
          </p:cNvSpPr>
          <p:nvPr>
            <p:ph type="sldNum" sz="quarter" idx="10"/>
          </p:nvPr>
        </p:nvSpPr>
        <p:spPr>
          <a:ln/>
        </p:spPr>
        <p:txBody>
          <a:bodyPr rtlCol="0"/>
          <a:lstStyle>
            <a:lvl1pPr>
              <a:defRPr/>
            </a:lvl1pPr>
          </a:lstStyle>
          <a:p>
            <a:pPr rtl="0">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rtlCol="0"/>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rtl="0"/>
            <a:r>
              <a:rPr lang="fr"/>
              <a:t>Second level</a:t>
            </a:r>
          </a:p>
          <a:p>
            <a:pPr lvl="2" rtl="0"/>
            <a:r>
              <a:rPr lang="fr"/>
              <a:t>Third level</a:t>
            </a:r>
          </a:p>
          <a:p>
            <a:pPr lvl="3" rtl="0"/>
            <a:r>
              <a:rPr lang="fr"/>
              <a:t>Fourth level</a:t>
            </a:r>
          </a:p>
          <a:p>
            <a:pPr lvl="4" rtl="0"/>
            <a:r>
              <a:rPr lang="fr"/>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rtlCol="0"/>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rtl="0"/>
            <a:r>
              <a:rPr lang="fr"/>
              <a:t>Second level</a:t>
            </a:r>
          </a:p>
          <a:p>
            <a:pPr lvl="2" rtl="0"/>
            <a:r>
              <a:rPr lang="fr"/>
              <a:t>Third level</a:t>
            </a:r>
          </a:p>
          <a:p>
            <a:pPr lvl="3" rtl="0"/>
            <a:r>
              <a:rPr lang="fr"/>
              <a:t>Fourth level</a:t>
            </a:r>
          </a:p>
          <a:p>
            <a:pPr lvl="4" rtl="0"/>
            <a:r>
              <a:rPr lang="fr"/>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rtlCol="0"/>
          <a:lstStyle>
            <a:lvl1pPr>
              <a:defRPr/>
            </a:lvl1pPr>
          </a:lstStyle>
          <a:p>
            <a:pPr rtl="0">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rtlCol="0"/>
          <a:lstStyle>
            <a:lvl1pPr>
              <a:defRPr/>
            </a:lvl1pPr>
          </a:lstStyle>
          <a:p>
            <a:pPr rtl="0">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60" y="1600206"/>
            <a:ext cx="2236639" cy="4525963"/>
          </a:xfrm>
          <a:prstGeom prst="rect">
            <a:avLst/>
          </a:prstGeom>
        </p:spPr>
        <p:txBody>
          <a:bodyPr vert="eaVert" rtlCol="0"/>
          <a:lstStyle>
            <a:lvl1pPr>
              <a:defRPr sz="2400"/>
            </a:lvl1pPr>
            <a:lvl2pPr>
              <a:defRPr sz="2400"/>
            </a:lvl2pPr>
            <a:lvl3pPr>
              <a:defRPr sz="2400"/>
            </a:lvl3pPr>
            <a:lvl4pPr>
              <a:defRPr sz="2400"/>
            </a:lvl4pPr>
            <a:lvl5pPr>
              <a:defRPr sz="24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Rectangle 8"/>
          <p:cNvSpPr>
            <a:spLocks noGrp="1" noChangeArrowheads="1"/>
          </p:cNvSpPr>
          <p:nvPr>
            <p:ph type="sldNum" sz="quarter" idx="10"/>
          </p:nvPr>
        </p:nvSpPr>
        <p:spPr>
          <a:ln/>
        </p:spPr>
        <p:txBody>
          <a:bodyPr rtlCol="0"/>
          <a:lstStyle>
            <a:lvl1pPr>
              <a:defRPr/>
            </a:lvl1pPr>
          </a:lstStyle>
          <a:p>
            <a:pPr rtl="0">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5"/>
            <a:ext cx="10969943" cy="1658019"/>
          </a:xfrm>
          <a:prstGeom prst="rect">
            <a:avLst/>
          </a:prstGeom>
        </p:spPr>
        <p:txBody>
          <a:bodyPr rtlCol="0"/>
          <a:lstStyle>
            <a:lvl1pPr>
              <a:defRPr sz="2000"/>
            </a:lvl1pPr>
            <a:lvl2pPr>
              <a:defRPr sz="2000"/>
            </a:lvl2pPr>
            <a:lvl3pPr>
              <a:defRPr sz="1600"/>
            </a:lvl3pPr>
            <a:lvl4pPr>
              <a:defRPr sz="1600"/>
            </a:lvl4pPr>
            <a:lvl5pPr>
              <a:defRPr sz="16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3" name="Rectangle 8"/>
          <p:cNvSpPr>
            <a:spLocks noGrp="1" noChangeArrowheads="1"/>
          </p:cNvSpPr>
          <p:nvPr>
            <p:ph type="sldNum" sz="quarter" idx="10"/>
          </p:nvPr>
        </p:nvSpPr>
        <p:spPr>
          <a:ln/>
        </p:spPr>
        <p:txBody>
          <a:bodyPr rtlCol="0"/>
          <a:lstStyle>
            <a:lvl1pPr>
              <a:defRPr/>
            </a:lvl1pPr>
          </a:lstStyle>
          <a:p>
            <a:pPr rtl="0">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rtlCol="0"/>
          <a:lstStyle/>
          <a:p>
            <a:pPr lvl="0" rtl="0"/>
            <a:r>
              <a:rPr lang="fr" noProof="0"/>
              <a:t>Click icon to add chart</a:t>
            </a:r>
          </a:p>
        </p:txBody>
      </p:sp>
      <p:sp>
        <p:nvSpPr>
          <p:cNvPr id="4" name="Rectangle 8"/>
          <p:cNvSpPr>
            <a:spLocks noGrp="1" noChangeArrowheads="1"/>
          </p:cNvSpPr>
          <p:nvPr>
            <p:ph type="sldNum" sz="quarter" idx="10"/>
          </p:nvPr>
        </p:nvSpPr>
        <p:spPr>
          <a:ln/>
        </p:spPr>
        <p:txBody>
          <a:bodyPr rtlCol="0"/>
          <a:lstStyle>
            <a:lvl1pPr>
              <a:defRPr/>
            </a:lvl1pPr>
          </a:lstStyle>
          <a:p>
            <a:pPr rtl="0">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pPr rtl="0"/>
            <a:r>
              <a:rPr lang="fr"/>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7"/>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22CC5156-1D09-4CFB-944C-19DD70992A51}" type="slidenum">
              <a:rPr lang="en-US"/>
              <a:pPr/>
              <a:t>‹#›</a:t>
            </a:fld>
            <a:endParaRPr lang="en-US"/>
          </a:p>
        </p:txBody>
      </p:sp>
    </p:spTree>
    <p:extLst>
      <p:ext uri="{BB962C8B-B14F-4D97-AF65-F5344CB8AC3E}">
        <p14:creationId xmlns:p14="http://schemas.microsoft.com/office/powerpoint/2010/main" val="33749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6"/>
            <a:ext cx="5383398" cy="4525963"/>
          </a:xfrm>
        </p:spPr>
        <p:txBody>
          <a:bodyPr rtlCol="0"/>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484EB4FE-701A-465E-9D6B-21336C9D6520}" type="slidenum">
              <a:rPr lang="en-US"/>
              <a:pPr/>
              <a:t>‹#›</a:t>
            </a:fld>
            <a:endParaRPr lang="en-US"/>
          </a:p>
        </p:txBody>
      </p:sp>
    </p:spTree>
    <p:extLst>
      <p:ext uri="{BB962C8B-B14F-4D97-AF65-F5344CB8AC3E}">
        <p14:creationId xmlns:p14="http://schemas.microsoft.com/office/powerpoint/2010/main" val="1454010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25"/>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1B4FC9F6-218B-4340-8C21-FC267C629E20}" type="slidenum">
              <a:rPr lang="en-US"/>
              <a:pPr/>
              <a:t>‹#›</a:t>
            </a:fld>
            <a:endParaRPr lang="en-US"/>
          </a:p>
        </p:txBody>
      </p:sp>
    </p:spTree>
    <p:extLst>
      <p:ext uri="{BB962C8B-B14F-4D97-AF65-F5344CB8AC3E}">
        <p14:creationId xmlns:p14="http://schemas.microsoft.com/office/powerpoint/2010/main" val="6838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D425C20B-F27F-4E52-832C-FA1B56F16E47}" type="slidenum">
              <a:rPr lang="en-US"/>
              <a:pPr/>
              <a:t>‹#›</a:t>
            </a:fld>
            <a:endParaRPr lang="en-US"/>
          </a:p>
        </p:txBody>
      </p:sp>
    </p:spTree>
    <p:extLst>
      <p:ext uri="{BB962C8B-B14F-4D97-AF65-F5344CB8AC3E}">
        <p14:creationId xmlns:p14="http://schemas.microsoft.com/office/powerpoint/2010/main" val="482865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5"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5"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6"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6"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3"/>
          <p:cNvSpPr>
            <a:spLocks noGrp="1"/>
          </p:cNvSpPr>
          <p:nvPr>
            <p:ph type="dt" sz="half" idx="10"/>
          </p:nvPr>
        </p:nvSpPr>
        <p:spPr/>
        <p:txBody>
          <a:bodyPr rtlCol="0"/>
          <a:lstStyle>
            <a:lvl1pPr>
              <a:defRPr/>
            </a:lvl1pPr>
          </a:lstStyle>
          <a:p>
            <a:pPr rtl="0"/>
            <a:r>
              <a:rPr lang="en-US"/>
              <a:t>4/18/2019</a:t>
            </a:r>
          </a:p>
        </p:txBody>
      </p:sp>
      <p:sp>
        <p:nvSpPr>
          <p:cNvPr id="8"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rtlCol="0"/>
          <a:lstStyle>
            <a:lvl1pPr>
              <a:defRPr/>
            </a:lvl1pPr>
          </a:lstStyle>
          <a:p>
            <a:pPr rtl="0"/>
            <a:fld id="{EBE7688A-0D83-46D3-8F8E-886F29891717}" type="slidenum">
              <a:rPr lang="en-US"/>
              <a:pPr/>
              <a:t>‹#›</a:t>
            </a:fld>
            <a:endParaRPr lang="en-US"/>
          </a:p>
        </p:txBody>
      </p:sp>
    </p:spTree>
    <p:extLst>
      <p:ext uri="{BB962C8B-B14F-4D97-AF65-F5344CB8AC3E}">
        <p14:creationId xmlns:p14="http://schemas.microsoft.com/office/powerpoint/2010/main" val="1064641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3"/>
          <p:cNvSpPr>
            <a:spLocks noGrp="1"/>
          </p:cNvSpPr>
          <p:nvPr>
            <p:ph type="dt" sz="half" idx="10"/>
          </p:nvPr>
        </p:nvSpPr>
        <p:spPr/>
        <p:txBody>
          <a:bodyPr rtlCol="0"/>
          <a:lstStyle>
            <a:lvl1pPr>
              <a:defRPr/>
            </a:lvl1pPr>
          </a:lstStyle>
          <a:p>
            <a:pPr rtl="0"/>
            <a:r>
              <a:rPr lang="en-US"/>
              <a:t>4/18/2019</a:t>
            </a:r>
          </a:p>
        </p:txBody>
      </p:sp>
      <p:sp>
        <p:nvSpPr>
          <p:cNvPr id="4"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rtlCol="0"/>
          <a:lstStyle>
            <a:lvl1pPr>
              <a:defRPr/>
            </a:lvl1pPr>
          </a:lstStyle>
          <a:p>
            <a:pPr rtl="0"/>
            <a:fld id="{E350B37E-3E64-4585-BA5C-8EF3F479858C}" type="slidenum">
              <a:rPr lang="en-US"/>
              <a:pPr/>
              <a:t>‹#›</a:t>
            </a:fld>
            <a:endParaRPr lang="en-US"/>
          </a:p>
        </p:txBody>
      </p:sp>
    </p:spTree>
    <p:extLst>
      <p:ext uri="{BB962C8B-B14F-4D97-AF65-F5344CB8AC3E}">
        <p14:creationId xmlns:p14="http://schemas.microsoft.com/office/powerpoint/2010/main" val="3362032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a:defRPr/>
            </a:lvl1pPr>
          </a:lstStyle>
          <a:p>
            <a:pPr rtl="0"/>
            <a:r>
              <a:rPr lang="en-US"/>
              <a:t>4/18/2019</a:t>
            </a:r>
          </a:p>
        </p:txBody>
      </p:sp>
      <p:sp>
        <p:nvSpPr>
          <p:cNvPr id="3"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rtlCol="0"/>
          <a:lstStyle>
            <a:lvl1pPr>
              <a:defRPr/>
            </a:lvl1pPr>
          </a:lstStyle>
          <a:p>
            <a:pPr rtl="0"/>
            <a:fld id="{C8BCBEB2-0A05-4A4A-A416-78785DC2FE95}" type="slidenum">
              <a:rPr lang="en-US"/>
              <a:pPr/>
              <a:t>‹#›</a:t>
            </a:fld>
            <a:endParaRPr lang="en-US"/>
          </a:p>
        </p:txBody>
      </p:sp>
    </p:spTree>
    <p:extLst>
      <p:ext uri="{BB962C8B-B14F-4D97-AF65-F5344CB8AC3E}">
        <p14:creationId xmlns:p14="http://schemas.microsoft.com/office/powerpoint/2010/main" val="381034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9" y="273082"/>
            <a:ext cx="6813893"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70" y="143511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0A9E05C9-4101-4401-BEF0-49F019BF55C7}" type="slidenum">
              <a:rPr lang="en-US"/>
              <a:pPr/>
              <a:t>‹#›</a:t>
            </a:fld>
            <a:endParaRPr lang="en-US"/>
          </a:p>
        </p:txBody>
      </p:sp>
    </p:spTree>
    <p:extLst>
      <p:ext uri="{BB962C8B-B14F-4D97-AF65-F5344CB8AC3E}">
        <p14:creationId xmlns:p14="http://schemas.microsoft.com/office/powerpoint/2010/main" val="193368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US" noProof="0"/>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F6BE7CE8-C4E7-4C9F-A047-A0F42E3B19AA}" type="slidenum">
              <a:rPr lang="en-US"/>
              <a:pPr/>
              <a:t>‹#›</a:t>
            </a:fld>
            <a:endParaRPr lang="en-US"/>
          </a:p>
        </p:txBody>
      </p:sp>
    </p:spTree>
    <p:extLst>
      <p:ext uri="{BB962C8B-B14F-4D97-AF65-F5344CB8AC3E}">
        <p14:creationId xmlns:p14="http://schemas.microsoft.com/office/powerpoint/2010/main" val="2102405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67CA1A0A-F8E9-4F95-B63E-5462F9AEF2E0}" type="slidenum">
              <a:rPr lang="en-US"/>
              <a:pPr/>
              <a:t>‹#›</a:t>
            </a:fld>
            <a:endParaRPr lang="en-US"/>
          </a:p>
        </p:txBody>
      </p:sp>
    </p:spTree>
    <p:extLst>
      <p:ext uri="{BB962C8B-B14F-4D97-AF65-F5344CB8AC3E}">
        <p14:creationId xmlns:p14="http://schemas.microsoft.com/office/powerpoint/2010/main" val="1968151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70"/>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70"/>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011AB7FF-A420-467D-9C83-DBE0D30CBA03}" type="slidenum">
              <a:rPr lang="en-US"/>
              <a:pPr/>
              <a:t>‹#›</a:t>
            </a:fld>
            <a:endParaRPr lang="en-US"/>
          </a:p>
        </p:txBody>
      </p:sp>
    </p:spTree>
    <p:extLst>
      <p:ext uri="{BB962C8B-B14F-4D97-AF65-F5344CB8AC3E}">
        <p14:creationId xmlns:p14="http://schemas.microsoft.com/office/powerpoint/2010/main" val="391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3" y="1535113"/>
            <a:ext cx="5385514"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3" y="2174875"/>
            <a:ext cx="5385514"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1" y="1535113"/>
            <a:ext cx="5387630" cy="639762"/>
          </a:xfrm>
        </p:spPr>
        <p:txBody>
          <a:bodyPr rtlCol="0"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1" y="2174875"/>
            <a:ext cx="5387630" cy="3951288"/>
          </a:xfrm>
        </p:spPr>
        <p:txBody>
          <a:bodyPr rtlCol="0"/>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r>
              <a:rPr lang="en-US"/>
              <a:t>4/18/2019</a:t>
            </a:r>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25"/>
            <a:ext cx="12188825" cy="5165725"/>
          </a:xfrm>
          <a:prstGeom prst="rect">
            <a:avLst/>
          </a:prstGeom>
          <a:solidFill>
            <a:srgbClr val="003366"/>
          </a:solidFill>
          <a:ln w="9525">
            <a:noFill/>
            <a:miter lim="800000"/>
            <a:headEnd/>
            <a:tailEnd/>
          </a:ln>
        </p:spPr>
        <p:txBody>
          <a:bodyPr wrap="none" rtlCol="0" anchor="ctr"/>
          <a:lstStyle/>
          <a:p>
            <a:pPr defTabSz="457200" rtl="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1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4269176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25"/>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75"/>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0129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rtlCol="0"/>
          <a:lstStyle/>
          <a:p>
            <a:pPr rtl="0"/>
            <a:r>
              <a:rPr lang="fr"/>
              <a:t>Click to edit Master title style</a:t>
            </a:r>
          </a:p>
        </p:txBody>
      </p:sp>
      <p:sp>
        <p:nvSpPr>
          <p:cNvPr id="3" name="Text Placeholder 2"/>
          <p:cNvSpPr>
            <a:spLocks noGrp="1"/>
          </p:cNvSpPr>
          <p:nvPr>
            <p:ph type="body" sz="half" idx="1"/>
          </p:nvPr>
        </p:nvSpPr>
        <p:spPr>
          <a:xfrm>
            <a:off x="609441"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rtlCol="0"/>
          <a:lstStyle>
            <a:lvl1pPr>
              <a:defRPr/>
            </a:lvl1pPr>
          </a:lstStyle>
          <a:p>
            <a:pPr rtl="0">
              <a:defRPr/>
            </a:pPr>
            <a:r>
              <a:rPr lang="fr">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rtlCol="0"/>
          <a:lstStyle>
            <a:lvl1pPr>
              <a:defRPr/>
            </a:lvl1pPr>
          </a:lstStyle>
          <a:p>
            <a:pPr rtl="0">
              <a:defRPr/>
            </a:pPr>
            <a:fld id="{5D8B7962-346B-4D13-8283-C198F0244B71}" type="slidenum">
              <a:rPr lang="en-US"/>
              <a:pPr>
                <a:defRPr/>
              </a:pPr>
              <a:t>‹#›</a:t>
            </a:fld>
            <a:endParaRPr lang="en-US"/>
          </a:p>
        </p:txBody>
      </p:sp>
    </p:spTree>
    <p:extLst>
      <p:ext uri="{BB962C8B-B14F-4D97-AF65-F5344CB8AC3E}">
        <p14:creationId xmlns:p14="http://schemas.microsoft.com/office/powerpoint/2010/main" val="722230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307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600225"/>
            <a:ext cx="5383398" cy="21891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3941763"/>
            <a:ext cx="5383398" cy="21891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rtlCol="0"/>
          <a:lstStyle>
            <a:lvl1pPr>
              <a:defRPr/>
            </a:lvl1pPr>
          </a:lstStyle>
          <a:p>
            <a:pPr rtl="0">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rtlCol="0"/>
          <a:lstStyle>
            <a:lvl1pPr>
              <a:defRPr/>
            </a:lvl1pPr>
          </a:lstStyle>
          <a:p>
            <a:pPr rtl="0">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rtlCol="0"/>
          <a:lstStyle>
            <a:lvl1pPr>
              <a:defRPr/>
            </a:lvl1pPr>
          </a:lstStyle>
          <a:p>
            <a:pPr rtl="0">
              <a:defRPr/>
            </a:pPr>
            <a:fld id="{5D6A3C13-A820-4357-BFCC-59E3DCFA5C93}" type="slidenum">
              <a:rPr lang="en-US"/>
              <a:pPr>
                <a:defRPr/>
              </a:pPr>
              <a:t>‹#›</a:t>
            </a:fld>
            <a:endParaRPr lang="en-US"/>
          </a:p>
        </p:txBody>
      </p:sp>
    </p:spTree>
    <p:extLst>
      <p:ext uri="{BB962C8B-B14F-4D97-AF65-F5344CB8AC3E}">
        <p14:creationId xmlns:p14="http://schemas.microsoft.com/office/powerpoint/2010/main" val="441412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ext Placeholder 2"/>
          <p:cNvSpPr>
            <a:spLocks noGrp="1"/>
          </p:cNvSpPr>
          <p:nvPr>
            <p:ph type="body" sz="half" idx="1"/>
          </p:nvPr>
        </p:nvSpPr>
        <p:spPr>
          <a:xfrm>
            <a:off x="914162" y="1752600"/>
            <a:ext cx="5078677" cy="45259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752600"/>
            <a:ext cx="5078677" cy="21859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4091013"/>
            <a:ext cx="5078677" cy="218757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Slide Number Placeholder 5"/>
          <p:cNvSpPr>
            <a:spLocks noGrp="1"/>
          </p:cNvSpPr>
          <p:nvPr>
            <p:ph type="sldNum" sz="quarter" idx="10"/>
          </p:nvPr>
        </p:nvSpPr>
        <p:spPr>
          <a:xfrm>
            <a:off x="8735326" y="6381750"/>
            <a:ext cx="2844059" cy="476250"/>
          </a:xfrm>
        </p:spPr>
        <p:txBody>
          <a:bodyPr rtlCol="0"/>
          <a:lstStyle>
            <a:lvl1pPr>
              <a:defRPr/>
            </a:lvl1pPr>
          </a:lstStyle>
          <a:p>
            <a:pPr rtl="0"/>
            <a:fld id="{E5D4617E-2B45-4D16-A4FA-3BD3A3E1B468}" type="slidenum">
              <a:rPr lang="en-US"/>
              <a:pPr/>
              <a:t>‹#›</a:t>
            </a:fld>
            <a:endParaRPr lang="en-US"/>
          </a:p>
        </p:txBody>
      </p:sp>
    </p:spTree>
    <p:extLst>
      <p:ext uri="{BB962C8B-B14F-4D97-AF65-F5344CB8AC3E}">
        <p14:creationId xmlns:p14="http://schemas.microsoft.com/office/powerpoint/2010/main" val="159463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able Placeholder 2"/>
          <p:cNvSpPr>
            <a:spLocks noGrp="1"/>
          </p:cNvSpPr>
          <p:nvPr>
            <p:ph type="tbl" idx="1"/>
          </p:nvPr>
        </p:nvSpPr>
        <p:spPr>
          <a:xfrm>
            <a:off x="914162" y="1752600"/>
            <a:ext cx="10360501" cy="4525963"/>
          </a:xfrm>
        </p:spPr>
        <p:txBody>
          <a:bodyPr rtlCol="0"/>
          <a:lstStyle/>
          <a:p>
            <a:pPr rtl="0"/>
            <a:endParaRPr lang="en-US"/>
          </a:p>
        </p:txBody>
      </p:sp>
      <p:sp>
        <p:nvSpPr>
          <p:cNvPr id="4" name="Slide Number Placeholder 3"/>
          <p:cNvSpPr>
            <a:spLocks noGrp="1"/>
          </p:cNvSpPr>
          <p:nvPr>
            <p:ph type="sldNum" sz="quarter" idx="10"/>
          </p:nvPr>
        </p:nvSpPr>
        <p:spPr>
          <a:xfrm>
            <a:off x="8735326" y="6381750"/>
            <a:ext cx="2844059" cy="476250"/>
          </a:xfrm>
        </p:spPr>
        <p:txBody>
          <a:bodyPr rtlCol="0"/>
          <a:lstStyle>
            <a:lvl1pPr>
              <a:defRPr/>
            </a:lvl1pPr>
          </a:lstStyle>
          <a:p>
            <a:pPr rtl="0"/>
            <a:fld id="{AF55044F-8427-4FF6-A2D0-9E76A36B80F5}" type="slidenum">
              <a:rPr lang="en-US"/>
              <a:pPr/>
              <a:t>‹#›</a:t>
            </a:fld>
            <a:endParaRPr lang="en-US"/>
          </a:p>
        </p:txBody>
      </p:sp>
    </p:spTree>
    <p:extLst>
      <p:ext uri="{BB962C8B-B14F-4D97-AF65-F5344CB8AC3E}">
        <p14:creationId xmlns:p14="http://schemas.microsoft.com/office/powerpoint/2010/main" val="4208561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63"/>
            <a:ext cx="10969943" cy="58515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3" name="Date Placeholder 13"/>
          <p:cNvSpPr>
            <a:spLocks noGrp="1"/>
          </p:cNvSpPr>
          <p:nvPr>
            <p:ph type="dt" sz="half" idx="10"/>
          </p:nvPr>
        </p:nvSpPr>
        <p:spPr/>
        <p:txBody>
          <a:bodyPr rtlCol="0"/>
          <a:lstStyle>
            <a:lvl1pPr>
              <a:defRPr/>
            </a:lvl1pPr>
          </a:lstStyle>
          <a:p>
            <a:pPr rtl="0">
              <a:defRPr/>
            </a:pPr>
            <a:endParaRPr lang="en-US"/>
          </a:p>
        </p:txBody>
      </p:sp>
      <p:sp>
        <p:nvSpPr>
          <p:cNvPr id="4" name="Footer Placeholder 2"/>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rtlCol="0"/>
          <a:lstStyle>
            <a:lvl1pPr>
              <a:defRPr/>
            </a:lvl1pPr>
          </a:lstStyle>
          <a:p>
            <a:pPr rtl="0">
              <a:defRPr/>
            </a:pPr>
            <a:fld id="{5F4F5361-8F38-4C5E-91B1-B7E6C27629D6}" type="slidenum">
              <a:rPr lang="en-US"/>
              <a:pPr>
                <a:defRPr/>
              </a:pPr>
              <a:t>‹#›</a:t>
            </a:fld>
            <a:endParaRPr lang="en-US"/>
          </a:p>
        </p:txBody>
      </p:sp>
    </p:spTree>
    <p:extLst>
      <p:ext uri="{BB962C8B-B14F-4D97-AF65-F5344CB8AC3E}">
        <p14:creationId xmlns:p14="http://schemas.microsoft.com/office/powerpoint/2010/main" val="1638053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1"/>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22CC5156-1D09-4CFB-944C-19DD70992A51}" type="slidenum">
              <a:rPr lang="en-US"/>
              <a:pPr/>
              <a:t>‹#›</a:t>
            </a:fld>
            <a:endParaRPr lang="en-US"/>
          </a:p>
        </p:txBody>
      </p:sp>
    </p:spTree>
    <p:extLst>
      <p:ext uri="{BB962C8B-B14F-4D97-AF65-F5344CB8AC3E}">
        <p14:creationId xmlns:p14="http://schemas.microsoft.com/office/powerpoint/2010/main" val="6796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484EB4FE-701A-465E-9D6B-21336C9D6520}" type="slidenum">
              <a:rPr lang="en-US"/>
              <a:pPr/>
              <a:t>‹#›</a:t>
            </a:fld>
            <a:endParaRPr lang="en-US"/>
          </a:p>
        </p:txBody>
      </p:sp>
    </p:spTree>
    <p:extLst>
      <p:ext uri="{BB962C8B-B14F-4D97-AF65-F5344CB8AC3E}">
        <p14:creationId xmlns:p14="http://schemas.microsoft.com/office/powerpoint/2010/main" val="2024429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1B4FC9F6-218B-4340-8C21-FC267C629E20}" type="slidenum">
              <a:rPr lang="en-US"/>
              <a:pPr/>
              <a:t>‹#›</a:t>
            </a:fld>
            <a:endParaRPr lang="en-US"/>
          </a:p>
        </p:txBody>
      </p:sp>
    </p:spTree>
    <p:extLst>
      <p:ext uri="{BB962C8B-B14F-4D97-AF65-F5344CB8AC3E}">
        <p14:creationId xmlns:p14="http://schemas.microsoft.com/office/powerpoint/2010/main" val="90319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r>
              <a:rPr lang="en-US"/>
              <a:t>4/18/2019</a:t>
            </a:r>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D425C20B-F27F-4E52-832C-FA1B56F16E47}" type="slidenum">
              <a:rPr lang="en-US"/>
              <a:pPr/>
              <a:t>‹#›</a:t>
            </a:fld>
            <a:endParaRPr lang="en-US"/>
          </a:p>
        </p:txBody>
      </p:sp>
    </p:spTree>
    <p:extLst>
      <p:ext uri="{BB962C8B-B14F-4D97-AF65-F5344CB8AC3E}">
        <p14:creationId xmlns:p14="http://schemas.microsoft.com/office/powerpoint/2010/main" val="4244921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5"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5"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6"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6"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3"/>
          <p:cNvSpPr>
            <a:spLocks noGrp="1"/>
          </p:cNvSpPr>
          <p:nvPr>
            <p:ph type="dt" sz="half" idx="10"/>
          </p:nvPr>
        </p:nvSpPr>
        <p:spPr/>
        <p:txBody>
          <a:bodyPr rtlCol="0"/>
          <a:lstStyle>
            <a:lvl1pPr>
              <a:defRPr/>
            </a:lvl1pPr>
          </a:lstStyle>
          <a:p>
            <a:pPr rtl="0"/>
            <a:r>
              <a:rPr lang="en-US"/>
              <a:t>4/18/2019</a:t>
            </a:r>
          </a:p>
        </p:txBody>
      </p:sp>
      <p:sp>
        <p:nvSpPr>
          <p:cNvPr id="8"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rtlCol="0"/>
          <a:lstStyle>
            <a:lvl1pPr>
              <a:defRPr/>
            </a:lvl1pPr>
          </a:lstStyle>
          <a:p>
            <a:pPr rtl="0"/>
            <a:fld id="{EBE7688A-0D83-46D3-8F8E-886F29891717}" type="slidenum">
              <a:rPr lang="en-US"/>
              <a:pPr/>
              <a:t>‹#›</a:t>
            </a:fld>
            <a:endParaRPr lang="en-US"/>
          </a:p>
        </p:txBody>
      </p:sp>
    </p:spTree>
    <p:extLst>
      <p:ext uri="{BB962C8B-B14F-4D97-AF65-F5344CB8AC3E}">
        <p14:creationId xmlns:p14="http://schemas.microsoft.com/office/powerpoint/2010/main" val="1772810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3"/>
          <p:cNvSpPr>
            <a:spLocks noGrp="1"/>
          </p:cNvSpPr>
          <p:nvPr>
            <p:ph type="dt" sz="half" idx="10"/>
          </p:nvPr>
        </p:nvSpPr>
        <p:spPr/>
        <p:txBody>
          <a:bodyPr rtlCol="0"/>
          <a:lstStyle>
            <a:lvl1pPr>
              <a:defRPr/>
            </a:lvl1pPr>
          </a:lstStyle>
          <a:p>
            <a:pPr rtl="0"/>
            <a:r>
              <a:rPr lang="en-US"/>
              <a:t>4/18/2019</a:t>
            </a:r>
          </a:p>
        </p:txBody>
      </p:sp>
      <p:sp>
        <p:nvSpPr>
          <p:cNvPr id="4"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rtlCol="0"/>
          <a:lstStyle>
            <a:lvl1pPr>
              <a:defRPr/>
            </a:lvl1pPr>
          </a:lstStyle>
          <a:p>
            <a:pPr rtl="0"/>
            <a:fld id="{E350B37E-3E64-4585-BA5C-8EF3F479858C}" type="slidenum">
              <a:rPr lang="en-US"/>
              <a:pPr/>
              <a:t>‹#›</a:t>
            </a:fld>
            <a:endParaRPr lang="en-US"/>
          </a:p>
        </p:txBody>
      </p:sp>
    </p:spTree>
    <p:extLst>
      <p:ext uri="{BB962C8B-B14F-4D97-AF65-F5344CB8AC3E}">
        <p14:creationId xmlns:p14="http://schemas.microsoft.com/office/powerpoint/2010/main" val="1139835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a:defRPr/>
            </a:lvl1pPr>
          </a:lstStyle>
          <a:p>
            <a:pPr rtl="0"/>
            <a:r>
              <a:rPr lang="en-US"/>
              <a:t>4/18/2019</a:t>
            </a:r>
          </a:p>
        </p:txBody>
      </p:sp>
      <p:sp>
        <p:nvSpPr>
          <p:cNvPr id="3"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rtlCol="0"/>
          <a:lstStyle>
            <a:lvl1pPr>
              <a:defRPr/>
            </a:lvl1pPr>
          </a:lstStyle>
          <a:p>
            <a:pPr rtl="0"/>
            <a:fld id="{C8BCBEB2-0A05-4A4A-A416-78785DC2FE95}" type="slidenum">
              <a:rPr lang="en-US"/>
              <a:pPr/>
              <a:t>‹#›</a:t>
            </a:fld>
            <a:endParaRPr lang="en-US"/>
          </a:p>
        </p:txBody>
      </p:sp>
    </p:spTree>
    <p:extLst>
      <p:ext uri="{BB962C8B-B14F-4D97-AF65-F5344CB8AC3E}">
        <p14:creationId xmlns:p14="http://schemas.microsoft.com/office/powerpoint/2010/main" val="1086503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6"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5" y="273076"/>
            <a:ext cx="6813893"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66" y="143511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0A9E05C9-4101-4401-BEF0-49F019BF55C7}" type="slidenum">
              <a:rPr lang="en-US"/>
              <a:pPr/>
              <a:t>‹#›</a:t>
            </a:fld>
            <a:endParaRPr lang="en-US"/>
          </a:p>
        </p:txBody>
      </p:sp>
    </p:spTree>
    <p:extLst>
      <p:ext uri="{BB962C8B-B14F-4D97-AF65-F5344CB8AC3E}">
        <p14:creationId xmlns:p14="http://schemas.microsoft.com/office/powerpoint/2010/main" val="978106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US" noProof="0"/>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F6BE7CE8-C4E7-4C9F-A047-A0F42E3B19AA}" type="slidenum">
              <a:rPr lang="en-US"/>
              <a:pPr/>
              <a:t>‹#›</a:t>
            </a:fld>
            <a:endParaRPr lang="en-US"/>
          </a:p>
        </p:txBody>
      </p:sp>
    </p:spTree>
    <p:extLst>
      <p:ext uri="{BB962C8B-B14F-4D97-AF65-F5344CB8AC3E}">
        <p14:creationId xmlns:p14="http://schemas.microsoft.com/office/powerpoint/2010/main" val="179392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67CA1A0A-F8E9-4F95-B63E-5462F9AEF2E0}" type="slidenum">
              <a:rPr lang="en-US"/>
              <a:pPr/>
              <a:t>‹#›</a:t>
            </a:fld>
            <a:endParaRPr lang="en-US"/>
          </a:p>
        </p:txBody>
      </p:sp>
    </p:spTree>
    <p:extLst>
      <p:ext uri="{BB962C8B-B14F-4D97-AF65-F5344CB8AC3E}">
        <p14:creationId xmlns:p14="http://schemas.microsoft.com/office/powerpoint/2010/main" val="3881208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4"/>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64"/>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011AB7FF-A420-467D-9C83-DBE0D30CBA03}" type="slidenum">
              <a:rPr lang="en-US"/>
              <a:pPr/>
              <a:t>‹#›</a:t>
            </a:fld>
            <a:endParaRPr lang="en-US"/>
          </a:p>
        </p:txBody>
      </p:sp>
    </p:spTree>
    <p:extLst>
      <p:ext uri="{BB962C8B-B14F-4D97-AF65-F5344CB8AC3E}">
        <p14:creationId xmlns:p14="http://schemas.microsoft.com/office/powerpoint/2010/main" val="1816704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9"/>
            <a:ext cx="12188825" cy="5165725"/>
          </a:xfrm>
          <a:prstGeom prst="rect">
            <a:avLst/>
          </a:prstGeom>
          <a:solidFill>
            <a:srgbClr val="003366"/>
          </a:solidFill>
          <a:ln w="9525">
            <a:noFill/>
            <a:miter lim="800000"/>
            <a:headEnd/>
            <a:tailEnd/>
          </a:ln>
        </p:spPr>
        <p:txBody>
          <a:bodyPr wrap="none" rtlCol="0" anchor="ctr"/>
          <a:lstStyle/>
          <a:p>
            <a:pPr defTabSz="457200" rtl="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41938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19"/>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9"/>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766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r>
              <a:rPr lang="en-US"/>
              <a:t>4/18/2019</a:t>
            </a:r>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rtlCol="0"/>
          <a:lstStyle/>
          <a:p>
            <a:pPr rtl="0"/>
            <a:r>
              <a:rPr lang="fr"/>
              <a:t>Click to edit Master title style</a:t>
            </a:r>
          </a:p>
        </p:txBody>
      </p:sp>
      <p:sp>
        <p:nvSpPr>
          <p:cNvPr id="3" name="Text Placeholder 2"/>
          <p:cNvSpPr>
            <a:spLocks noGrp="1"/>
          </p:cNvSpPr>
          <p:nvPr>
            <p:ph type="body" sz="half" idx="1"/>
          </p:nvPr>
        </p:nvSpPr>
        <p:spPr>
          <a:xfrm>
            <a:off x="609441"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rtlCol="0"/>
          <a:lstStyle>
            <a:lvl1pPr>
              <a:defRPr/>
            </a:lvl1pPr>
          </a:lstStyle>
          <a:p>
            <a:pPr rtl="0">
              <a:defRPr/>
            </a:pPr>
            <a:r>
              <a:rPr lang="fr">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rtlCol="0"/>
          <a:lstStyle>
            <a:lvl1pPr>
              <a:defRPr/>
            </a:lvl1pPr>
          </a:lstStyle>
          <a:p>
            <a:pPr rtl="0">
              <a:defRPr/>
            </a:pPr>
            <a:fld id="{5D8B7962-346B-4D13-8283-C198F0244B71}" type="slidenum">
              <a:rPr lang="en-US"/>
              <a:pPr>
                <a:defRPr/>
              </a:pPr>
              <a:t>‹#›</a:t>
            </a:fld>
            <a:endParaRPr lang="en-US"/>
          </a:p>
        </p:txBody>
      </p:sp>
    </p:spTree>
    <p:extLst>
      <p:ext uri="{BB962C8B-B14F-4D97-AF65-F5344CB8AC3E}">
        <p14:creationId xmlns:p14="http://schemas.microsoft.com/office/powerpoint/2010/main" val="116242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307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600219"/>
            <a:ext cx="5383398" cy="21891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3941763"/>
            <a:ext cx="5383398" cy="21891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rtlCol="0"/>
          <a:lstStyle>
            <a:lvl1pPr>
              <a:defRPr/>
            </a:lvl1pPr>
          </a:lstStyle>
          <a:p>
            <a:pPr rtl="0">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rtlCol="0"/>
          <a:lstStyle>
            <a:lvl1pPr>
              <a:defRPr/>
            </a:lvl1pPr>
          </a:lstStyle>
          <a:p>
            <a:pPr rtl="0">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rtlCol="0"/>
          <a:lstStyle>
            <a:lvl1pPr>
              <a:defRPr/>
            </a:lvl1pPr>
          </a:lstStyle>
          <a:p>
            <a:pPr rtl="0">
              <a:defRPr/>
            </a:pPr>
            <a:fld id="{5D6A3C13-A820-4357-BFCC-59E3DCFA5C93}" type="slidenum">
              <a:rPr lang="en-US"/>
              <a:pPr>
                <a:defRPr/>
              </a:pPr>
              <a:t>‹#›</a:t>
            </a:fld>
            <a:endParaRPr lang="en-US"/>
          </a:p>
        </p:txBody>
      </p:sp>
    </p:spTree>
    <p:extLst>
      <p:ext uri="{BB962C8B-B14F-4D97-AF65-F5344CB8AC3E}">
        <p14:creationId xmlns:p14="http://schemas.microsoft.com/office/powerpoint/2010/main" val="1031510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ext Placeholder 2"/>
          <p:cNvSpPr>
            <a:spLocks noGrp="1"/>
          </p:cNvSpPr>
          <p:nvPr>
            <p:ph type="body" sz="half" idx="1"/>
          </p:nvPr>
        </p:nvSpPr>
        <p:spPr>
          <a:xfrm>
            <a:off x="914162" y="1752600"/>
            <a:ext cx="5078677" cy="45259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752600"/>
            <a:ext cx="5078677" cy="21859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4091007"/>
            <a:ext cx="5078677" cy="218757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Slide Number Placeholder 5"/>
          <p:cNvSpPr>
            <a:spLocks noGrp="1"/>
          </p:cNvSpPr>
          <p:nvPr>
            <p:ph type="sldNum" sz="quarter" idx="10"/>
          </p:nvPr>
        </p:nvSpPr>
        <p:spPr>
          <a:xfrm>
            <a:off x="8735326" y="6381750"/>
            <a:ext cx="2844059" cy="476250"/>
          </a:xfrm>
        </p:spPr>
        <p:txBody>
          <a:bodyPr rtlCol="0"/>
          <a:lstStyle>
            <a:lvl1pPr>
              <a:defRPr/>
            </a:lvl1pPr>
          </a:lstStyle>
          <a:p>
            <a:pPr rtl="0"/>
            <a:fld id="{E5D4617E-2B45-4D16-A4FA-3BD3A3E1B468}" type="slidenum">
              <a:rPr lang="en-US"/>
              <a:pPr/>
              <a:t>‹#›</a:t>
            </a:fld>
            <a:endParaRPr lang="en-US"/>
          </a:p>
        </p:txBody>
      </p:sp>
    </p:spTree>
    <p:extLst>
      <p:ext uri="{BB962C8B-B14F-4D97-AF65-F5344CB8AC3E}">
        <p14:creationId xmlns:p14="http://schemas.microsoft.com/office/powerpoint/2010/main" val="1276259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able Placeholder 2"/>
          <p:cNvSpPr>
            <a:spLocks noGrp="1"/>
          </p:cNvSpPr>
          <p:nvPr>
            <p:ph type="tbl" idx="1"/>
          </p:nvPr>
        </p:nvSpPr>
        <p:spPr>
          <a:xfrm>
            <a:off x="914162" y="1752600"/>
            <a:ext cx="10360501" cy="4525963"/>
          </a:xfrm>
        </p:spPr>
        <p:txBody>
          <a:bodyPr rtlCol="0"/>
          <a:lstStyle/>
          <a:p>
            <a:pPr rtl="0"/>
            <a:endParaRPr lang="en-US"/>
          </a:p>
        </p:txBody>
      </p:sp>
      <p:sp>
        <p:nvSpPr>
          <p:cNvPr id="4" name="Slide Number Placeholder 3"/>
          <p:cNvSpPr>
            <a:spLocks noGrp="1"/>
          </p:cNvSpPr>
          <p:nvPr>
            <p:ph type="sldNum" sz="quarter" idx="10"/>
          </p:nvPr>
        </p:nvSpPr>
        <p:spPr>
          <a:xfrm>
            <a:off x="8735326" y="6381750"/>
            <a:ext cx="2844059" cy="476250"/>
          </a:xfrm>
        </p:spPr>
        <p:txBody>
          <a:bodyPr rtlCol="0"/>
          <a:lstStyle>
            <a:lvl1pPr>
              <a:defRPr/>
            </a:lvl1pPr>
          </a:lstStyle>
          <a:p>
            <a:pPr rtl="0"/>
            <a:fld id="{AF55044F-8427-4FF6-A2D0-9E76A36B80F5}" type="slidenum">
              <a:rPr lang="en-US"/>
              <a:pPr/>
              <a:t>‹#›</a:t>
            </a:fld>
            <a:endParaRPr lang="en-US"/>
          </a:p>
        </p:txBody>
      </p:sp>
    </p:spTree>
    <p:extLst>
      <p:ext uri="{BB962C8B-B14F-4D97-AF65-F5344CB8AC3E}">
        <p14:creationId xmlns:p14="http://schemas.microsoft.com/office/powerpoint/2010/main" val="403019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7"/>
            <a:ext cx="10969943" cy="58515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3" name="Date Placeholder 13"/>
          <p:cNvSpPr>
            <a:spLocks noGrp="1"/>
          </p:cNvSpPr>
          <p:nvPr>
            <p:ph type="dt" sz="half" idx="10"/>
          </p:nvPr>
        </p:nvSpPr>
        <p:spPr/>
        <p:txBody>
          <a:bodyPr rtlCol="0"/>
          <a:lstStyle>
            <a:lvl1pPr>
              <a:defRPr/>
            </a:lvl1pPr>
          </a:lstStyle>
          <a:p>
            <a:pPr rtl="0">
              <a:defRPr/>
            </a:pPr>
            <a:endParaRPr lang="en-US"/>
          </a:p>
        </p:txBody>
      </p:sp>
      <p:sp>
        <p:nvSpPr>
          <p:cNvPr id="4" name="Footer Placeholder 2"/>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rtlCol="0"/>
          <a:lstStyle>
            <a:lvl1pPr>
              <a:defRPr/>
            </a:lvl1pPr>
          </a:lstStyle>
          <a:p>
            <a:pPr rtl="0">
              <a:defRPr/>
            </a:pPr>
            <a:fld id="{5F4F5361-8F38-4C5E-91B1-B7E6C27629D6}" type="slidenum">
              <a:rPr lang="en-US"/>
              <a:pPr>
                <a:defRPr/>
              </a:pPr>
              <a:t>‹#›</a:t>
            </a:fld>
            <a:endParaRPr lang="en-US"/>
          </a:p>
        </p:txBody>
      </p:sp>
    </p:spTree>
    <p:extLst>
      <p:ext uri="{BB962C8B-B14F-4D97-AF65-F5344CB8AC3E}">
        <p14:creationId xmlns:p14="http://schemas.microsoft.com/office/powerpoint/2010/main" val="4199851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7"/>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22CC5156-1D09-4CFB-944C-19DD70992A51}" type="slidenum">
              <a:rPr lang="en-US"/>
              <a:pPr/>
              <a:t>‹#›</a:t>
            </a:fld>
            <a:endParaRPr lang="en-US"/>
          </a:p>
        </p:txBody>
      </p:sp>
    </p:spTree>
    <p:extLst>
      <p:ext uri="{BB962C8B-B14F-4D97-AF65-F5344CB8AC3E}">
        <p14:creationId xmlns:p14="http://schemas.microsoft.com/office/powerpoint/2010/main" val="3115904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484EB4FE-701A-465E-9D6B-21336C9D6520}" type="slidenum">
              <a:rPr lang="en-US"/>
              <a:pPr/>
              <a:t>‹#›</a:t>
            </a:fld>
            <a:endParaRPr lang="en-US"/>
          </a:p>
        </p:txBody>
      </p:sp>
    </p:spTree>
    <p:extLst>
      <p:ext uri="{BB962C8B-B14F-4D97-AF65-F5344CB8AC3E}">
        <p14:creationId xmlns:p14="http://schemas.microsoft.com/office/powerpoint/2010/main" val="3405699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5"/>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1B4FC9F6-218B-4340-8C21-FC267C629E20}" type="slidenum">
              <a:rPr lang="en-US"/>
              <a:pPr/>
              <a:t>‹#›</a:t>
            </a:fld>
            <a:endParaRPr lang="en-US"/>
          </a:p>
        </p:txBody>
      </p:sp>
    </p:spTree>
    <p:extLst>
      <p:ext uri="{BB962C8B-B14F-4D97-AF65-F5344CB8AC3E}">
        <p14:creationId xmlns:p14="http://schemas.microsoft.com/office/powerpoint/2010/main" val="2506992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D425C20B-F27F-4E52-832C-FA1B56F16E47}" type="slidenum">
              <a:rPr lang="en-US"/>
              <a:pPr/>
              <a:t>‹#›</a:t>
            </a:fld>
            <a:endParaRPr lang="en-US"/>
          </a:p>
        </p:txBody>
      </p:sp>
    </p:spTree>
    <p:extLst>
      <p:ext uri="{BB962C8B-B14F-4D97-AF65-F5344CB8AC3E}">
        <p14:creationId xmlns:p14="http://schemas.microsoft.com/office/powerpoint/2010/main" val="972113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5"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5"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6"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6"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3"/>
          <p:cNvSpPr>
            <a:spLocks noGrp="1"/>
          </p:cNvSpPr>
          <p:nvPr>
            <p:ph type="dt" sz="half" idx="10"/>
          </p:nvPr>
        </p:nvSpPr>
        <p:spPr/>
        <p:txBody>
          <a:bodyPr rtlCol="0"/>
          <a:lstStyle>
            <a:lvl1pPr>
              <a:defRPr/>
            </a:lvl1pPr>
          </a:lstStyle>
          <a:p>
            <a:pPr rtl="0"/>
            <a:r>
              <a:rPr lang="en-US"/>
              <a:t>4/18/2019</a:t>
            </a:r>
          </a:p>
        </p:txBody>
      </p:sp>
      <p:sp>
        <p:nvSpPr>
          <p:cNvPr id="8"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rtlCol="0"/>
          <a:lstStyle>
            <a:lvl1pPr>
              <a:defRPr/>
            </a:lvl1pPr>
          </a:lstStyle>
          <a:p>
            <a:pPr rtl="0"/>
            <a:fld id="{EBE7688A-0D83-46D3-8F8E-886F29891717}" type="slidenum">
              <a:rPr lang="en-US"/>
              <a:pPr/>
              <a:t>‹#›</a:t>
            </a:fld>
            <a:endParaRPr lang="en-US"/>
          </a:p>
        </p:txBody>
      </p:sp>
    </p:spTree>
    <p:extLst>
      <p:ext uri="{BB962C8B-B14F-4D97-AF65-F5344CB8AC3E}">
        <p14:creationId xmlns:p14="http://schemas.microsoft.com/office/powerpoint/2010/main" val="2360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5" y="273086"/>
            <a:ext cx="6813893" cy="5853113"/>
          </a:xfrm>
        </p:spPr>
        <p:txBody>
          <a:bodyPr rtlCol="0"/>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70" y="1435103"/>
            <a:ext cx="4010039" cy="4691063"/>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3"/>
          <p:cNvSpPr>
            <a:spLocks noGrp="1"/>
          </p:cNvSpPr>
          <p:nvPr>
            <p:ph type="dt" sz="half" idx="10"/>
          </p:nvPr>
        </p:nvSpPr>
        <p:spPr/>
        <p:txBody>
          <a:bodyPr rtlCol="0"/>
          <a:lstStyle>
            <a:lvl1pPr>
              <a:defRPr/>
            </a:lvl1pPr>
          </a:lstStyle>
          <a:p>
            <a:pPr rtl="0"/>
            <a:r>
              <a:rPr lang="en-US"/>
              <a:t>4/18/2019</a:t>
            </a:r>
          </a:p>
        </p:txBody>
      </p:sp>
      <p:sp>
        <p:nvSpPr>
          <p:cNvPr id="4"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rtlCol="0"/>
          <a:lstStyle>
            <a:lvl1pPr>
              <a:defRPr/>
            </a:lvl1pPr>
          </a:lstStyle>
          <a:p>
            <a:pPr rtl="0"/>
            <a:fld id="{E350B37E-3E64-4585-BA5C-8EF3F479858C}" type="slidenum">
              <a:rPr lang="en-US"/>
              <a:pPr/>
              <a:t>‹#›</a:t>
            </a:fld>
            <a:endParaRPr lang="en-US"/>
          </a:p>
        </p:txBody>
      </p:sp>
    </p:spTree>
    <p:extLst>
      <p:ext uri="{BB962C8B-B14F-4D97-AF65-F5344CB8AC3E}">
        <p14:creationId xmlns:p14="http://schemas.microsoft.com/office/powerpoint/2010/main" val="146296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a:defRPr/>
            </a:lvl1pPr>
          </a:lstStyle>
          <a:p>
            <a:pPr rtl="0"/>
            <a:r>
              <a:rPr lang="en-US"/>
              <a:t>4/18/2019</a:t>
            </a:r>
          </a:p>
        </p:txBody>
      </p:sp>
      <p:sp>
        <p:nvSpPr>
          <p:cNvPr id="3"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rtlCol="0"/>
          <a:lstStyle>
            <a:lvl1pPr>
              <a:defRPr/>
            </a:lvl1pPr>
          </a:lstStyle>
          <a:p>
            <a:pPr rtl="0"/>
            <a:fld id="{C8BCBEB2-0A05-4A4A-A416-78785DC2FE95}" type="slidenum">
              <a:rPr lang="en-US"/>
              <a:pPr/>
              <a:t>‹#›</a:t>
            </a:fld>
            <a:endParaRPr lang="en-US"/>
          </a:p>
        </p:txBody>
      </p:sp>
    </p:spTree>
    <p:extLst>
      <p:ext uri="{BB962C8B-B14F-4D97-AF65-F5344CB8AC3E}">
        <p14:creationId xmlns:p14="http://schemas.microsoft.com/office/powerpoint/2010/main" val="2617407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3" y="273050"/>
            <a:ext cx="4010039" cy="1162050"/>
          </a:xfrm>
        </p:spPr>
        <p:txBody>
          <a:bodyPr rtlCol="0" anchor="b"/>
          <a:lstStyle>
            <a:lvl1pPr algn="l">
              <a:defRPr sz="2000" b="1"/>
            </a:lvl1pPr>
          </a:lstStyle>
          <a:p>
            <a:pPr rtl="0"/>
            <a:r>
              <a:rPr lang="fr"/>
              <a:t>Click to edit Master title style</a:t>
            </a:r>
          </a:p>
        </p:txBody>
      </p:sp>
      <p:sp>
        <p:nvSpPr>
          <p:cNvPr id="3" name="Content Placeholder 2"/>
          <p:cNvSpPr>
            <a:spLocks noGrp="1"/>
          </p:cNvSpPr>
          <p:nvPr>
            <p:ph idx="1"/>
          </p:nvPr>
        </p:nvSpPr>
        <p:spPr>
          <a:xfrm>
            <a:off x="4765513" y="273072"/>
            <a:ext cx="6813893"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609463" y="1435113"/>
            <a:ext cx="4010039"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0A9E05C9-4101-4401-BEF0-49F019BF55C7}" type="slidenum">
              <a:rPr lang="en-US"/>
              <a:pPr/>
              <a:t>‹#›</a:t>
            </a:fld>
            <a:endParaRPr lang="en-US"/>
          </a:p>
        </p:txBody>
      </p:sp>
    </p:spTree>
    <p:extLst>
      <p:ext uri="{BB962C8B-B14F-4D97-AF65-F5344CB8AC3E}">
        <p14:creationId xmlns:p14="http://schemas.microsoft.com/office/powerpoint/2010/main" val="1706654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US" noProof="0"/>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
              <a:t>Click to edit Master text styles</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F6BE7CE8-C4E7-4C9F-A047-A0F42E3B19AA}" type="slidenum">
              <a:rPr lang="en-US"/>
              <a:pPr/>
              <a:t>‹#›</a:t>
            </a:fld>
            <a:endParaRPr lang="en-US"/>
          </a:p>
        </p:txBody>
      </p:sp>
    </p:spTree>
    <p:extLst>
      <p:ext uri="{BB962C8B-B14F-4D97-AF65-F5344CB8AC3E}">
        <p14:creationId xmlns:p14="http://schemas.microsoft.com/office/powerpoint/2010/main" val="1519757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67CA1A0A-F8E9-4F95-B63E-5462F9AEF2E0}" type="slidenum">
              <a:rPr lang="en-US"/>
              <a:pPr/>
              <a:t>‹#›</a:t>
            </a:fld>
            <a:endParaRPr lang="en-US"/>
          </a:p>
        </p:txBody>
      </p:sp>
    </p:spTree>
    <p:extLst>
      <p:ext uri="{BB962C8B-B14F-4D97-AF65-F5344CB8AC3E}">
        <p14:creationId xmlns:p14="http://schemas.microsoft.com/office/powerpoint/2010/main" val="2871147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0"/>
            <a:ext cx="2742486" cy="5851525"/>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609441" y="274660"/>
            <a:ext cx="8024310" cy="5851525"/>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011AB7FF-A420-467D-9C83-DBE0D30CBA03}" type="slidenum">
              <a:rPr lang="en-US"/>
              <a:pPr/>
              <a:t>‹#›</a:t>
            </a:fld>
            <a:endParaRPr lang="en-US"/>
          </a:p>
        </p:txBody>
      </p:sp>
    </p:spTree>
    <p:extLst>
      <p:ext uri="{BB962C8B-B14F-4D97-AF65-F5344CB8AC3E}">
        <p14:creationId xmlns:p14="http://schemas.microsoft.com/office/powerpoint/2010/main" val="2857010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5"/>
            <a:ext cx="12188825" cy="5165725"/>
          </a:xfrm>
          <a:prstGeom prst="rect">
            <a:avLst/>
          </a:prstGeom>
          <a:solidFill>
            <a:srgbClr val="003366"/>
          </a:solidFill>
          <a:ln w="9525">
            <a:noFill/>
            <a:miter lim="800000"/>
            <a:headEnd/>
            <a:tailEnd/>
          </a:ln>
        </p:spPr>
        <p:txBody>
          <a:bodyPr wrap="none" rtlCol="0" anchor="ctr"/>
          <a:lstStyle/>
          <a:p>
            <a:pPr defTabSz="457200" rtl="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rtlCol="0" anchor="b"/>
          <a:lstStyle>
            <a:lvl1pPr marL="0" indent="0" algn="l">
              <a:tabLst/>
              <a:defRPr sz="2200" b="1">
                <a:solidFill>
                  <a:schemeClr val="bg1"/>
                </a:solidFill>
              </a:defRPr>
            </a:lvl1pPr>
          </a:lstStyle>
          <a:p>
            <a:pPr rtl="0"/>
            <a:r>
              <a:rPr lang="fr"/>
              <a:t>Click to edit Master title style</a:t>
            </a:r>
          </a:p>
        </p:txBody>
      </p:sp>
    </p:spTree>
    <p:extLst>
      <p:ext uri="{BB962C8B-B14F-4D97-AF65-F5344CB8AC3E}">
        <p14:creationId xmlns:p14="http://schemas.microsoft.com/office/powerpoint/2010/main" val="195151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rtl="0">
              <a:defRPr/>
            </a:pPr>
            <a:endParaRPr lang="en-US" dirty="0">
              <a:solidFill>
                <a:prstClr val="white"/>
              </a:solidFill>
            </a:endParaRPr>
          </a:p>
        </p:txBody>
      </p:sp>
      <p:sp>
        <p:nvSpPr>
          <p:cNvPr id="2" name="Title 1"/>
          <p:cNvSpPr>
            <a:spLocks noGrp="1"/>
          </p:cNvSpPr>
          <p:nvPr>
            <p:ph type="ctrTitle"/>
          </p:nvPr>
        </p:nvSpPr>
        <p:spPr>
          <a:xfrm>
            <a:off x="203147" y="15"/>
            <a:ext cx="11782531" cy="1219199"/>
          </a:xfrm>
        </p:spPr>
        <p:txBody>
          <a:bodyPr rtlCol="0">
            <a:normAutofit/>
          </a:bodyPr>
          <a:lstStyle>
            <a:lvl1pPr algn="l">
              <a:defRPr sz="3200" baseline="0">
                <a:solidFill>
                  <a:schemeClr val="bg1"/>
                </a:solidFill>
              </a:defRPr>
            </a:lvl1pPr>
          </a:lstStyle>
          <a:p>
            <a:pPr rtl="0"/>
            <a:r>
              <a:rPr lang="fr"/>
              <a:t>Click to edit Master title style</a:t>
            </a:r>
          </a:p>
        </p:txBody>
      </p:sp>
      <p:sp>
        <p:nvSpPr>
          <p:cNvPr id="8" name="Content Placeholder 8"/>
          <p:cNvSpPr>
            <a:spLocks noGrp="1"/>
          </p:cNvSpPr>
          <p:nvPr>
            <p:ph sz="quarter" idx="11"/>
          </p:nvPr>
        </p:nvSpPr>
        <p:spPr>
          <a:xfrm>
            <a:off x="914163" y="1676400"/>
            <a:ext cx="10969943" cy="4648200"/>
          </a:xfrm>
        </p:spPr>
        <p:txBody>
          <a:bodyPr rtlCol="0">
            <a:normAutofit/>
          </a:bodyPr>
          <a:lstStyle>
            <a:lvl1pPr>
              <a:defRPr sz="2800"/>
            </a:lvl1pPr>
            <a:lvl2pPr>
              <a:defRPr sz="2400"/>
            </a:lvl2pPr>
            <a:lvl3pPr>
              <a:defRPr sz="2000"/>
            </a:lvl3pPr>
            <a:lvl4pPr>
              <a:defRPr sz="1800"/>
            </a:lvl4pPr>
            <a:lvl5pP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Slide Number Placeholder 2"/>
          <p:cNvSpPr>
            <a:spLocks noGrp="1"/>
          </p:cNvSpPr>
          <p:nvPr>
            <p:ph type="sldNum" sz="quarter" idx="12"/>
          </p:nvPr>
        </p:nvSpPr>
        <p:spPr>
          <a:xfrm>
            <a:off x="11071516" y="6356365"/>
            <a:ext cx="914162" cy="365125"/>
          </a:xfrm>
        </p:spPr>
        <p:txBody>
          <a:bodyPr rtlCol="0"/>
          <a:lstStyle>
            <a:lvl1pPr>
              <a:defRPr/>
            </a:lvl1pPr>
          </a:lstStyle>
          <a:p>
            <a:pPr rtl="0">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43431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rtlCol="0"/>
          <a:lstStyle/>
          <a:p>
            <a:pPr rtl="0"/>
            <a:r>
              <a:rPr lang="fr"/>
              <a:t>Click to edit Master title style</a:t>
            </a:r>
          </a:p>
        </p:txBody>
      </p:sp>
      <p:sp>
        <p:nvSpPr>
          <p:cNvPr id="3" name="Text Placeholder 2"/>
          <p:cNvSpPr>
            <a:spLocks noGrp="1"/>
          </p:cNvSpPr>
          <p:nvPr>
            <p:ph type="body" sz="half" idx="1"/>
          </p:nvPr>
        </p:nvSpPr>
        <p:spPr>
          <a:xfrm>
            <a:off x="609441"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981200"/>
            <a:ext cx="5383398" cy="3886200"/>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rtlCol="0"/>
          <a:lstStyle>
            <a:lvl1pPr>
              <a:defRPr/>
            </a:lvl1pPr>
          </a:lstStyle>
          <a:p>
            <a:pPr rtl="0">
              <a:defRPr/>
            </a:pPr>
            <a:r>
              <a:rPr lang="fr">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rtlCol="0"/>
          <a:lstStyle>
            <a:lvl1pPr>
              <a:defRPr/>
            </a:lvl1pPr>
          </a:lstStyle>
          <a:p>
            <a:pPr rtl="0">
              <a:defRPr/>
            </a:pPr>
            <a:fld id="{5D8B7962-346B-4D13-8283-C198F0244B71}" type="slidenum">
              <a:rPr lang="en-US"/>
              <a:pPr>
                <a:defRPr/>
              </a:pPr>
              <a:t>‹#›</a:t>
            </a:fld>
            <a:endParaRPr lang="en-US"/>
          </a:p>
        </p:txBody>
      </p:sp>
    </p:spTree>
    <p:extLst>
      <p:ext uri="{BB962C8B-B14F-4D97-AF65-F5344CB8AC3E}">
        <p14:creationId xmlns:p14="http://schemas.microsoft.com/office/powerpoint/2010/main" val="27415984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rtlCol="0"/>
          <a:lstStyle/>
          <a:p>
            <a:pPr rtl="0"/>
            <a:r>
              <a:rPr lang="fr"/>
              <a:t>Click to edit Master title style</a:t>
            </a:r>
          </a:p>
        </p:txBody>
      </p:sp>
      <p:sp>
        <p:nvSpPr>
          <p:cNvPr id="3" name="Content Placeholder 2"/>
          <p:cNvSpPr>
            <a:spLocks noGrp="1"/>
          </p:cNvSpPr>
          <p:nvPr>
            <p:ph sz="half" idx="1"/>
          </p:nvPr>
        </p:nvSpPr>
        <p:spPr>
          <a:xfrm>
            <a:off x="609441" y="1600206"/>
            <a:ext cx="5383398" cy="45307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600215"/>
            <a:ext cx="5383398" cy="21891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3941763"/>
            <a:ext cx="5383398" cy="2189162"/>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rtlCol="0"/>
          <a:lstStyle>
            <a:lvl1pPr>
              <a:defRPr/>
            </a:lvl1pPr>
          </a:lstStyle>
          <a:p>
            <a:pPr rtl="0">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rtlCol="0"/>
          <a:lstStyle>
            <a:lvl1pPr>
              <a:defRPr/>
            </a:lvl1pPr>
          </a:lstStyle>
          <a:p>
            <a:pPr rtl="0">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rtlCol="0"/>
          <a:lstStyle>
            <a:lvl1pPr>
              <a:defRPr/>
            </a:lvl1pPr>
          </a:lstStyle>
          <a:p>
            <a:pPr rtl="0">
              <a:defRPr/>
            </a:pPr>
            <a:fld id="{5D6A3C13-A820-4357-BFCC-59E3DCFA5C93}" type="slidenum">
              <a:rPr lang="en-US"/>
              <a:pPr>
                <a:defRPr/>
              </a:pPr>
              <a:t>‹#›</a:t>
            </a:fld>
            <a:endParaRPr lang="en-US"/>
          </a:p>
        </p:txBody>
      </p:sp>
    </p:spTree>
    <p:extLst>
      <p:ext uri="{BB962C8B-B14F-4D97-AF65-F5344CB8AC3E}">
        <p14:creationId xmlns:p14="http://schemas.microsoft.com/office/powerpoint/2010/main" val="14548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rtlCol="0" anchor="b"/>
          <a:lstStyle>
            <a:lvl1pPr algn="l">
              <a:defRPr sz="2000" b="1"/>
            </a:lvl1pPr>
          </a:lstStyle>
          <a:p>
            <a:pPr rtl="0"/>
            <a:r>
              <a:rPr lang="fr"/>
              <a:t>Click to edit Master title style</a:t>
            </a:r>
          </a:p>
        </p:txBody>
      </p:sp>
      <p:sp>
        <p:nvSpPr>
          <p:cNvPr id="3" name="Picture Placeholder 2"/>
          <p:cNvSpPr>
            <a:spLocks noGrp="1"/>
          </p:cNvSpPr>
          <p:nvPr>
            <p:ph type="pic" idx="1"/>
          </p:nvPr>
        </p:nvSpPr>
        <p:spPr>
          <a:xfrm>
            <a:off x="2389095" y="612775"/>
            <a:ext cx="7313295" cy="4114800"/>
          </a:xfrm>
        </p:spPr>
        <p:txBody>
          <a:bodyPr rtlCol="0"/>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pPr rtl="0"/>
            <a:r>
              <a:rPr lang="fr"/>
              <a:t>Click icon to add picture</a:t>
            </a:r>
          </a:p>
        </p:txBody>
      </p:sp>
      <p:sp>
        <p:nvSpPr>
          <p:cNvPr id="4" name="Text Placeholder 3"/>
          <p:cNvSpPr>
            <a:spLocks noGrp="1"/>
          </p:cNvSpPr>
          <p:nvPr>
            <p:ph type="body" sz="half" idx="2"/>
          </p:nvPr>
        </p:nvSpPr>
        <p:spPr>
          <a:xfrm>
            <a:off x="2389095" y="5367339"/>
            <a:ext cx="7313295" cy="804862"/>
          </a:xfrm>
        </p:spPr>
        <p:txBody>
          <a:bodyPr rtlCol="0"/>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rtl="0"/>
            <a:r>
              <a:rPr lang="fr"/>
              <a:t>Click to edit Master text styles</a:t>
            </a:r>
          </a:p>
        </p:txBody>
      </p:sp>
      <p:sp>
        <p:nvSpPr>
          <p:cNvPr id="5" name="Date Placeholder 4"/>
          <p:cNvSpPr>
            <a:spLocks noGrp="1"/>
          </p:cNvSpPr>
          <p:nvPr>
            <p:ph type="dt" sz="half" idx="10"/>
          </p:nvPr>
        </p:nvSpPr>
        <p:spPr/>
        <p:txBody>
          <a:bodyPr rtlCol="0"/>
          <a:lstStyle/>
          <a:p>
            <a:pPr rtl="0"/>
            <a:r>
              <a:rPr lang="en-US"/>
              <a:t>4/18/2019</a:t>
            </a:r>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ext Placeholder 2"/>
          <p:cNvSpPr>
            <a:spLocks noGrp="1"/>
          </p:cNvSpPr>
          <p:nvPr>
            <p:ph type="body" sz="half" idx="1"/>
          </p:nvPr>
        </p:nvSpPr>
        <p:spPr>
          <a:xfrm>
            <a:off x="914162" y="1752600"/>
            <a:ext cx="5078677" cy="4525963"/>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quarter" idx="2"/>
          </p:nvPr>
        </p:nvSpPr>
        <p:spPr>
          <a:xfrm>
            <a:off x="6195986" y="1752600"/>
            <a:ext cx="5078677" cy="21859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Content Placeholder 4"/>
          <p:cNvSpPr>
            <a:spLocks noGrp="1"/>
          </p:cNvSpPr>
          <p:nvPr>
            <p:ph sz="quarter" idx="3"/>
          </p:nvPr>
        </p:nvSpPr>
        <p:spPr>
          <a:xfrm>
            <a:off x="6195986" y="4091003"/>
            <a:ext cx="5078677" cy="218757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Slide Number Placeholder 5"/>
          <p:cNvSpPr>
            <a:spLocks noGrp="1"/>
          </p:cNvSpPr>
          <p:nvPr>
            <p:ph type="sldNum" sz="quarter" idx="10"/>
          </p:nvPr>
        </p:nvSpPr>
        <p:spPr>
          <a:xfrm>
            <a:off x="8735326" y="6381750"/>
            <a:ext cx="2844059" cy="476250"/>
          </a:xfrm>
        </p:spPr>
        <p:txBody>
          <a:bodyPr rtlCol="0"/>
          <a:lstStyle>
            <a:lvl1pPr>
              <a:defRPr/>
            </a:lvl1pPr>
          </a:lstStyle>
          <a:p>
            <a:pPr rtl="0"/>
            <a:fld id="{E5D4617E-2B45-4D16-A4FA-3BD3A3E1B468}" type="slidenum">
              <a:rPr lang="en-US"/>
              <a:pPr/>
              <a:t>‹#›</a:t>
            </a:fld>
            <a:endParaRPr lang="en-US"/>
          </a:p>
        </p:txBody>
      </p:sp>
    </p:spTree>
    <p:extLst>
      <p:ext uri="{BB962C8B-B14F-4D97-AF65-F5344CB8AC3E}">
        <p14:creationId xmlns:p14="http://schemas.microsoft.com/office/powerpoint/2010/main" val="53769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rtlCol="0"/>
          <a:lstStyle/>
          <a:p>
            <a:pPr rtl="0"/>
            <a:r>
              <a:rPr lang="fr"/>
              <a:t>Click to edit Master title style</a:t>
            </a:r>
          </a:p>
        </p:txBody>
      </p:sp>
      <p:sp>
        <p:nvSpPr>
          <p:cNvPr id="3" name="Table Placeholder 2"/>
          <p:cNvSpPr>
            <a:spLocks noGrp="1"/>
          </p:cNvSpPr>
          <p:nvPr>
            <p:ph type="tbl" idx="1"/>
          </p:nvPr>
        </p:nvSpPr>
        <p:spPr>
          <a:xfrm>
            <a:off x="914162" y="1752600"/>
            <a:ext cx="10360501" cy="4525963"/>
          </a:xfrm>
        </p:spPr>
        <p:txBody>
          <a:bodyPr rtlCol="0"/>
          <a:lstStyle/>
          <a:p>
            <a:pPr rtl="0"/>
            <a:endParaRPr lang="en-US"/>
          </a:p>
        </p:txBody>
      </p:sp>
      <p:sp>
        <p:nvSpPr>
          <p:cNvPr id="4" name="Slide Number Placeholder 3"/>
          <p:cNvSpPr>
            <a:spLocks noGrp="1"/>
          </p:cNvSpPr>
          <p:nvPr>
            <p:ph type="sldNum" sz="quarter" idx="10"/>
          </p:nvPr>
        </p:nvSpPr>
        <p:spPr>
          <a:xfrm>
            <a:off x="8735326" y="6381750"/>
            <a:ext cx="2844059" cy="476250"/>
          </a:xfrm>
        </p:spPr>
        <p:txBody>
          <a:bodyPr rtlCol="0"/>
          <a:lstStyle>
            <a:lvl1pPr>
              <a:defRPr/>
            </a:lvl1pPr>
          </a:lstStyle>
          <a:p>
            <a:pPr rtl="0"/>
            <a:fld id="{AF55044F-8427-4FF6-A2D0-9E76A36B80F5}" type="slidenum">
              <a:rPr lang="en-US"/>
              <a:pPr/>
              <a:t>‹#›</a:t>
            </a:fld>
            <a:endParaRPr lang="en-US"/>
          </a:p>
        </p:txBody>
      </p:sp>
    </p:spTree>
    <p:extLst>
      <p:ext uri="{BB962C8B-B14F-4D97-AF65-F5344CB8AC3E}">
        <p14:creationId xmlns:p14="http://schemas.microsoft.com/office/powerpoint/2010/main" val="3366733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3"/>
            <a:ext cx="10969943" cy="5851525"/>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3" name="Date Placeholder 13"/>
          <p:cNvSpPr>
            <a:spLocks noGrp="1"/>
          </p:cNvSpPr>
          <p:nvPr>
            <p:ph type="dt" sz="half" idx="10"/>
          </p:nvPr>
        </p:nvSpPr>
        <p:spPr/>
        <p:txBody>
          <a:bodyPr rtlCol="0"/>
          <a:lstStyle>
            <a:lvl1pPr>
              <a:defRPr/>
            </a:lvl1pPr>
          </a:lstStyle>
          <a:p>
            <a:pPr rtl="0">
              <a:defRPr/>
            </a:pPr>
            <a:endParaRPr lang="en-US"/>
          </a:p>
        </p:txBody>
      </p:sp>
      <p:sp>
        <p:nvSpPr>
          <p:cNvPr id="4" name="Footer Placeholder 2"/>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rtlCol="0"/>
          <a:lstStyle>
            <a:lvl1pPr>
              <a:defRPr/>
            </a:lvl1pPr>
          </a:lstStyle>
          <a:p>
            <a:pPr rtl="0">
              <a:defRPr/>
            </a:pPr>
            <a:fld id="{5F4F5361-8F38-4C5E-91B1-B7E6C27629D6}" type="slidenum">
              <a:rPr lang="en-US"/>
              <a:pPr>
                <a:defRPr/>
              </a:pPr>
              <a:t>‹#›</a:t>
            </a:fld>
            <a:endParaRPr lang="en-US"/>
          </a:p>
        </p:txBody>
      </p:sp>
    </p:spTree>
    <p:extLst>
      <p:ext uri="{BB962C8B-B14F-4D97-AF65-F5344CB8AC3E}">
        <p14:creationId xmlns:p14="http://schemas.microsoft.com/office/powerpoint/2010/main" val="56521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1"/>
            <a:ext cx="10360501" cy="1470025"/>
          </a:xfrm>
        </p:spPr>
        <p:txBody>
          <a:bodyPr rtlCol="0"/>
          <a:lstStyle/>
          <a:p>
            <a:pPr rtl="0"/>
            <a:r>
              <a:rPr lang="fr"/>
              <a:t>Click to edit Master title style</a:t>
            </a:r>
          </a:p>
        </p:txBody>
      </p:sp>
      <p:sp>
        <p:nvSpPr>
          <p:cNvPr id="3" name="Subtitle 2"/>
          <p:cNvSpPr>
            <a:spLocks noGrp="1"/>
          </p:cNvSpPr>
          <p:nvPr>
            <p:ph type="subTitle" idx="1"/>
          </p:nvPr>
        </p:nvSpPr>
        <p:spPr>
          <a:xfrm>
            <a:off x="1828324" y="3886200"/>
            <a:ext cx="8532178"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
              <a:t>Click to edit Master subtitle style</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22CC5156-1D09-4CFB-944C-19DD70992A51}" type="slidenum">
              <a:rPr lang="en-US"/>
              <a:pPr/>
              <a:t>‹#›</a:t>
            </a:fld>
            <a:endParaRPr lang="en-US"/>
          </a:p>
        </p:txBody>
      </p:sp>
    </p:spTree>
    <p:extLst>
      <p:ext uri="{BB962C8B-B14F-4D97-AF65-F5344CB8AC3E}">
        <p14:creationId xmlns:p14="http://schemas.microsoft.com/office/powerpoint/2010/main" val="94949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484EB4FE-701A-465E-9D6B-21336C9D6520}" type="slidenum">
              <a:rPr lang="en-US"/>
              <a:pPr/>
              <a:t>‹#›</a:t>
            </a:fld>
            <a:endParaRPr lang="en-US"/>
          </a:p>
        </p:txBody>
      </p:sp>
    </p:spTree>
    <p:extLst>
      <p:ext uri="{BB962C8B-B14F-4D97-AF65-F5344CB8AC3E}">
        <p14:creationId xmlns:p14="http://schemas.microsoft.com/office/powerpoint/2010/main" val="1782900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rtlCol="0" anchor="t"/>
          <a:lstStyle>
            <a:lvl1pPr algn="l">
              <a:defRPr sz="4000" b="1" cap="all"/>
            </a:lvl1pPr>
          </a:lstStyle>
          <a:p>
            <a:pPr rtl="0"/>
            <a:r>
              <a:rPr lang="fr"/>
              <a:t>Click to edit Master title style</a:t>
            </a:r>
          </a:p>
        </p:txBody>
      </p:sp>
      <p:sp>
        <p:nvSpPr>
          <p:cNvPr id="3" name="Text Placeholder 2"/>
          <p:cNvSpPr>
            <a:spLocks noGrp="1"/>
          </p:cNvSpPr>
          <p:nvPr>
            <p:ph type="body" idx="1"/>
          </p:nvPr>
        </p:nvSpPr>
        <p:spPr>
          <a:xfrm>
            <a:off x="962833" y="2906722"/>
            <a:ext cx="10360501"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Click to edit Master text styles</a:t>
            </a:r>
          </a:p>
        </p:txBody>
      </p:sp>
      <p:sp>
        <p:nvSpPr>
          <p:cNvPr id="4" name="Date Placeholder 3"/>
          <p:cNvSpPr>
            <a:spLocks noGrp="1"/>
          </p:cNvSpPr>
          <p:nvPr>
            <p:ph type="dt" sz="half" idx="10"/>
          </p:nvPr>
        </p:nvSpPr>
        <p:spPr/>
        <p:txBody>
          <a:bodyPr rtlCol="0"/>
          <a:lstStyle>
            <a:lvl1pPr>
              <a:defRPr/>
            </a:lvl1pPr>
          </a:lstStyle>
          <a:p>
            <a:pPr rtl="0"/>
            <a:r>
              <a:rPr lang="en-US"/>
              <a:t>4/18/2019</a:t>
            </a:r>
          </a:p>
        </p:txBody>
      </p:sp>
      <p:sp>
        <p:nvSpPr>
          <p:cNvPr id="5"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rtlCol="0"/>
          <a:lstStyle>
            <a:lvl1pPr>
              <a:defRPr/>
            </a:lvl1pPr>
          </a:lstStyle>
          <a:p>
            <a:pPr rtl="0"/>
            <a:fld id="{1B4FC9F6-218B-4340-8C21-FC267C629E20}" type="slidenum">
              <a:rPr lang="en-US"/>
              <a:pPr/>
              <a:t>‹#›</a:t>
            </a:fld>
            <a:endParaRPr lang="en-US"/>
          </a:p>
        </p:txBody>
      </p:sp>
    </p:spTree>
    <p:extLst>
      <p:ext uri="{BB962C8B-B14F-4D97-AF65-F5344CB8AC3E}">
        <p14:creationId xmlns:p14="http://schemas.microsoft.com/office/powerpoint/2010/main" val="4266181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609441"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95986" y="1600207"/>
            <a:ext cx="5383398"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3"/>
          <p:cNvSpPr>
            <a:spLocks noGrp="1"/>
          </p:cNvSpPr>
          <p:nvPr>
            <p:ph type="dt" sz="half" idx="10"/>
          </p:nvPr>
        </p:nvSpPr>
        <p:spPr/>
        <p:txBody>
          <a:bodyPr rtlCol="0"/>
          <a:lstStyle>
            <a:lvl1pPr>
              <a:defRPr/>
            </a:lvl1pPr>
          </a:lstStyle>
          <a:p>
            <a:pPr rtl="0"/>
            <a:r>
              <a:rPr lang="en-US"/>
              <a:t>4/18/2019</a:t>
            </a:r>
          </a:p>
        </p:txBody>
      </p:sp>
      <p:sp>
        <p:nvSpPr>
          <p:cNvPr id="6"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rtlCol="0"/>
          <a:lstStyle>
            <a:lvl1pPr>
              <a:defRPr/>
            </a:lvl1pPr>
          </a:lstStyle>
          <a:p>
            <a:pPr rtl="0"/>
            <a:fld id="{D425C20B-F27F-4E52-832C-FA1B56F16E47}" type="slidenum">
              <a:rPr lang="en-US"/>
              <a:pPr/>
              <a:t>‹#›</a:t>
            </a:fld>
            <a:endParaRPr lang="en-US"/>
          </a:p>
        </p:txBody>
      </p:sp>
    </p:spTree>
    <p:extLst>
      <p:ext uri="{BB962C8B-B14F-4D97-AF65-F5344CB8AC3E}">
        <p14:creationId xmlns:p14="http://schemas.microsoft.com/office/powerpoint/2010/main" val="214020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fr"/>
              <a:t>Click to edit Master title style</a:t>
            </a:r>
          </a:p>
        </p:txBody>
      </p:sp>
      <p:sp>
        <p:nvSpPr>
          <p:cNvPr id="3" name="Text Placeholder 2"/>
          <p:cNvSpPr>
            <a:spLocks noGrp="1"/>
          </p:cNvSpPr>
          <p:nvPr>
            <p:ph type="body" idx="1"/>
          </p:nvPr>
        </p:nvSpPr>
        <p:spPr>
          <a:xfrm>
            <a:off x="609445" y="1535113"/>
            <a:ext cx="5385514"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09445" y="2174875"/>
            <a:ext cx="5385514"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91766" y="1535113"/>
            <a:ext cx="5387630"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6191766" y="2174875"/>
            <a:ext cx="5387630"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3"/>
          <p:cNvSpPr>
            <a:spLocks noGrp="1"/>
          </p:cNvSpPr>
          <p:nvPr>
            <p:ph type="dt" sz="half" idx="10"/>
          </p:nvPr>
        </p:nvSpPr>
        <p:spPr/>
        <p:txBody>
          <a:bodyPr rtlCol="0"/>
          <a:lstStyle>
            <a:lvl1pPr>
              <a:defRPr/>
            </a:lvl1pPr>
          </a:lstStyle>
          <a:p>
            <a:pPr rtl="0"/>
            <a:r>
              <a:rPr lang="en-US"/>
              <a:t>4/18/2019</a:t>
            </a:r>
          </a:p>
        </p:txBody>
      </p:sp>
      <p:sp>
        <p:nvSpPr>
          <p:cNvPr id="8"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rtlCol="0"/>
          <a:lstStyle>
            <a:lvl1pPr>
              <a:defRPr/>
            </a:lvl1pPr>
          </a:lstStyle>
          <a:p>
            <a:pPr rtl="0"/>
            <a:fld id="{EBE7688A-0D83-46D3-8F8E-886F29891717}" type="slidenum">
              <a:rPr lang="en-US"/>
              <a:pPr/>
              <a:t>‹#›</a:t>
            </a:fld>
            <a:endParaRPr lang="en-US"/>
          </a:p>
        </p:txBody>
      </p:sp>
    </p:spTree>
    <p:extLst>
      <p:ext uri="{BB962C8B-B14F-4D97-AF65-F5344CB8AC3E}">
        <p14:creationId xmlns:p14="http://schemas.microsoft.com/office/powerpoint/2010/main" val="4606381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3"/>
          <p:cNvSpPr>
            <a:spLocks noGrp="1"/>
          </p:cNvSpPr>
          <p:nvPr>
            <p:ph type="dt" sz="half" idx="10"/>
          </p:nvPr>
        </p:nvSpPr>
        <p:spPr/>
        <p:txBody>
          <a:bodyPr rtlCol="0"/>
          <a:lstStyle>
            <a:lvl1pPr>
              <a:defRPr/>
            </a:lvl1pPr>
          </a:lstStyle>
          <a:p>
            <a:pPr rtl="0"/>
            <a:r>
              <a:rPr lang="en-US"/>
              <a:t>4/18/2019</a:t>
            </a:r>
          </a:p>
        </p:txBody>
      </p:sp>
      <p:sp>
        <p:nvSpPr>
          <p:cNvPr id="4"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rtlCol="0"/>
          <a:lstStyle>
            <a:lvl1pPr>
              <a:defRPr/>
            </a:lvl1pPr>
          </a:lstStyle>
          <a:p>
            <a:pPr rtl="0"/>
            <a:fld id="{E350B37E-3E64-4585-BA5C-8EF3F479858C}" type="slidenum">
              <a:rPr lang="en-US"/>
              <a:pPr/>
              <a:t>‹#›</a:t>
            </a:fld>
            <a:endParaRPr lang="en-US"/>
          </a:p>
        </p:txBody>
      </p:sp>
    </p:spTree>
    <p:extLst>
      <p:ext uri="{BB962C8B-B14F-4D97-AF65-F5344CB8AC3E}">
        <p14:creationId xmlns:p14="http://schemas.microsoft.com/office/powerpoint/2010/main" val="3049242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rtlCol="0"/>
          <a:lstStyle>
            <a:lvl1pPr>
              <a:defRPr/>
            </a:lvl1pPr>
          </a:lstStyle>
          <a:p>
            <a:pPr rtl="0"/>
            <a:r>
              <a:rPr lang="en-US"/>
              <a:t>4/18/2019</a:t>
            </a:r>
          </a:p>
        </p:txBody>
      </p:sp>
      <p:sp>
        <p:nvSpPr>
          <p:cNvPr id="3" name="Footer Placeholder 4"/>
          <p:cNvSpPr>
            <a:spLocks noGrp="1"/>
          </p:cNvSpPr>
          <p:nvPr>
            <p:ph type="ftr" sz="quarter" idx="11"/>
          </p:nvPr>
        </p:nvSpPr>
        <p:spPr/>
        <p:txBody>
          <a:bodyPr rtlCol="0"/>
          <a:lstStyle>
            <a:lvl1pPr>
              <a:defRPr/>
            </a:lvl1pPr>
          </a:lstStyle>
          <a:p>
            <a:pPr rtl="0">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rtlCol="0"/>
          <a:lstStyle>
            <a:lvl1pPr>
              <a:defRPr/>
            </a:lvl1pPr>
          </a:lstStyle>
          <a:p>
            <a:pPr rtl="0"/>
            <a:fld id="{C8BCBEB2-0A05-4A4A-A416-78785DC2FE95}" type="slidenum">
              <a:rPr lang="en-US"/>
              <a:pPr/>
              <a:t>‹#›</a:t>
            </a:fld>
            <a:endParaRPr lang="en-US"/>
          </a:p>
        </p:txBody>
      </p:sp>
    </p:spTree>
    <p:extLst>
      <p:ext uri="{BB962C8B-B14F-4D97-AF65-F5344CB8AC3E}">
        <p14:creationId xmlns:p14="http://schemas.microsoft.com/office/powerpoint/2010/main" val="351371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9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US"/>
              <a:t>4/18/2019</a:t>
            </a:r>
          </a:p>
        </p:txBody>
      </p:sp>
      <p:sp>
        <p:nvSpPr>
          <p:cNvPr id="5" name="Footer Placeholder 4"/>
          <p:cNvSpPr>
            <a:spLocks noGrp="1"/>
          </p:cNvSpPr>
          <p:nvPr>
            <p:ph type="ftr" sz="quarter" idx="3"/>
          </p:nvPr>
        </p:nvSpPr>
        <p:spPr>
          <a:xfrm>
            <a:off x="4164515" y="635639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8735326" y="635639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2"/>
            <a:ext cx="10379546" cy="1465659"/>
          </a:xfrm>
          <a:prstGeom prst="rect">
            <a:avLst/>
          </a:prstGeom>
          <a:noFill/>
          <a:ln w="9525">
            <a:noFill/>
            <a:miter lim="800000"/>
            <a:headEnd/>
            <a:tailEnd/>
          </a:ln>
        </p:spPr>
        <p:txBody>
          <a:bodyPr vert="horz" wrap="square" lIns="46800" tIns="46800" rIns="46800" bIns="46800" numCol="1" rtlCol="0" anchor="t" anchorCtr="0" compatLnSpc="1">
            <a:prstTxWarp prst="textNoShape">
              <a:avLst/>
            </a:prstTxWarp>
            <a:sp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101" name="Rectangle 5"/>
          <p:cNvSpPr>
            <a:spLocks noGrp="1" noChangeArrowheads="1"/>
          </p:cNvSpPr>
          <p:nvPr>
            <p:ph type="sldNum" sz="quarter" idx="4"/>
          </p:nvPr>
        </p:nvSpPr>
        <p:spPr bwMode="auto">
          <a:xfrm>
            <a:off x="9088718" y="6302375"/>
            <a:ext cx="2844059" cy="476250"/>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rtl="0"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rtlCol="0" anchor="ctr"/>
          <a:lstStyle/>
          <a:p>
            <a:pPr marL="173831" rtl="0"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75"/>
            <a:ext cx="2844059" cy="365125"/>
          </a:xfrm>
          <a:prstGeom prst="rect">
            <a:avLst/>
          </a:prstGeom>
        </p:spPr>
        <p:txBody>
          <a:bodyPr vert="horz" wrap="square" lIns="91440" tIns="45720" rIns="91440" bIns="45720" numCol="1" rtlCol="0"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rtl="0" fontAlgn="base">
              <a:spcBef>
                <a:spcPct val="0"/>
              </a:spcBef>
              <a:spcAft>
                <a:spcPct val="0"/>
              </a:spcAft>
            </a:pPr>
            <a:r>
              <a:rPr lang="en-US">
                <a:ea typeface="ＭＳ Ｐゴシック" pitchFamily="34" charset="-128"/>
              </a:rPr>
              <a:t>4/18/2019</a:t>
            </a:r>
          </a:p>
        </p:txBody>
      </p:sp>
      <p:sp>
        <p:nvSpPr>
          <p:cNvPr id="5" name="Footer Placeholder 4"/>
          <p:cNvSpPr>
            <a:spLocks noGrp="1"/>
          </p:cNvSpPr>
          <p:nvPr>
            <p:ph type="ftr" sz="quarter" idx="3"/>
          </p:nvPr>
        </p:nvSpPr>
        <p:spPr>
          <a:xfrm>
            <a:off x="4164515" y="635637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75"/>
            <a:ext cx="2844059" cy="365125"/>
          </a:xfrm>
          <a:prstGeom prst="rect">
            <a:avLst/>
          </a:prstGeom>
        </p:spPr>
        <p:txBody>
          <a:bodyPr vert="horz" wrap="square" lIns="91440" tIns="45720" rIns="91440" bIns="45720" numCol="1" rtlCol="0"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rtl="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375799898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69"/>
            <a:ext cx="2844059" cy="365125"/>
          </a:xfrm>
          <a:prstGeom prst="rect">
            <a:avLst/>
          </a:prstGeom>
        </p:spPr>
        <p:txBody>
          <a:bodyPr vert="horz" wrap="square" lIns="91440" tIns="45720" rIns="91440" bIns="45720" numCol="1" rtlCol="0"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rtl="0" fontAlgn="base">
              <a:spcBef>
                <a:spcPct val="0"/>
              </a:spcBef>
              <a:spcAft>
                <a:spcPct val="0"/>
              </a:spcAft>
            </a:pPr>
            <a:r>
              <a:rPr lang="en-US">
                <a:ea typeface="ＭＳ Ｐゴシック" pitchFamily="34" charset="-128"/>
              </a:rPr>
              <a:t>4/18/2019</a:t>
            </a:r>
          </a:p>
        </p:txBody>
      </p:sp>
      <p:sp>
        <p:nvSpPr>
          <p:cNvPr id="5" name="Footer Placeholder 4"/>
          <p:cNvSpPr>
            <a:spLocks noGrp="1"/>
          </p:cNvSpPr>
          <p:nvPr>
            <p:ph type="ftr" sz="quarter" idx="3"/>
          </p:nvPr>
        </p:nvSpPr>
        <p:spPr>
          <a:xfrm>
            <a:off x="4164515" y="635636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9"/>
            <a:ext cx="2844059" cy="365125"/>
          </a:xfrm>
          <a:prstGeom prst="rect">
            <a:avLst/>
          </a:prstGeom>
        </p:spPr>
        <p:txBody>
          <a:bodyPr vert="horz" wrap="square" lIns="91440" tIns="45720" rIns="91440" bIns="45720" numCol="1" rtlCol="0"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rtl="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44384035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65"/>
            <a:ext cx="2844059" cy="365125"/>
          </a:xfrm>
          <a:prstGeom prst="rect">
            <a:avLst/>
          </a:prstGeom>
        </p:spPr>
        <p:txBody>
          <a:bodyPr vert="horz" wrap="square" lIns="91440" tIns="45720" rIns="91440" bIns="45720" numCol="1" rtlCol="0"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rtl="0" fontAlgn="base">
              <a:spcBef>
                <a:spcPct val="0"/>
              </a:spcBef>
              <a:spcAft>
                <a:spcPct val="0"/>
              </a:spcAft>
            </a:pPr>
            <a:r>
              <a:rPr lang="en-US">
                <a:ea typeface="ＭＳ Ｐゴシック" pitchFamily="34" charset="-128"/>
              </a:rPr>
              <a:t>4/18/2019</a:t>
            </a:r>
          </a:p>
        </p:txBody>
      </p:sp>
      <p:sp>
        <p:nvSpPr>
          <p:cNvPr id="5" name="Footer Placeholder 4"/>
          <p:cNvSpPr>
            <a:spLocks noGrp="1"/>
          </p:cNvSpPr>
          <p:nvPr>
            <p:ph type="ftr" sz="quarter" idx="3"/>
          </p:nvPr>
        </p:nvSpPr>
        <p:spPr>
          <a:xfrm>
            <a:off x="4164515" y="635636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5"/>
            <a:ext cx="2844059" cy="365125"/>
          </a:xfrm>
          <a:prstGeom prst="rect">
            <a:avLst/>
          </a:prstGeom>
        </p:spPr>
        <p:txBody>
          <a:bodyPr vert="horz" wrap="square" lIns="91440" tIns="45720" rIns="91440" bIns="45720" numCol="1" rtlCol="0"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rtl="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1060331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wrap="square" lIns="91440" tIns="45720" rIns="91440" bIns="45720" numCol="1" rtlCol="0"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rtl="0" fontAlgn="base">
              <a:spcBef>
                <a:spcPct val="0"/>
              </a:spcBef>
              <a:spcAft>
                <a:spcPct val="0"/>
              </a:spcAft>
            </a:pPr>
            <a:r>
              <a:rPr lang="en-US">
                <a:ea typeface="ＭＳ Ｐゴシック" pitchFamily="34" charset="-128"/>
              </a:rPr>
              <a:t>4/18/2019</a:t>
            </a: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wrap="square" lIns="91440" tIns="45720" rIns="91440" bIns="45720" numCol="1" rtlCol="0"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rtl="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3444339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fr"/>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wrap="square" lIns="91440" tIns="45720" rIns="91440" bIns="45720" numCol="1" rtlCol="0"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rtl="0" fontAlgn="base">
              <a:spcBef>
                <a:spcPct val="0"/>
              </a:spcBef>
              <a:spcAft>
                <a:spcPct val="0"/>
              </a:spcAft>
            </a:pPr>
            <a:r>
              <a:rPr lang="en-US">
                <a:ea typeface="ＭＳ Ｐゴシック" pitchFamily="34" charset="-128"/>
              </a:rPr>
              <a:t>4/18/2019</a:t>
            </a: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rtl="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rtlCol="0"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rtl="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11206878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notesSlide" Target="../notesSlides/notesSlide17.xml"/><Relationship Id="rId2" Type="http://schemas.openxmlformats.org/officeDocument/2006/relationships/tags" Target="../tags/tag89.xml"/><Relationship Id="rId16" Type="http://schemas.openxmlformats.org/officeDocument/2006/relationships/slideLayout" Target="../slideLayouts/slideLayout6.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notesSlide" Target="../notesSlides/notesSlide1.xml"/><Relationship Id="rId2" Type="http://schemas.openxmlformats.org/officeDocument/2006/relationships/tags" Target="../tags/tag56.xml"/><Relationship Id="rId16"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25.png"/><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6.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89.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coffeenerds.com/coffee-pictures4.jpg" TargetMode="External"/><Relationship Id="rId9" Type="http://schemas.openxmlformats.org/officeDocument/2006/relationships/image" Target="../media/image36.wmf"/></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88.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8.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10.bin"/><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8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6.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http://www.cwru.edu/finadmin/does/web/Images/smalspill3.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6.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6.xml"/><Relationship Id="rId1" Type="http://schemas.openxmlformats.org/officeDocument/2006/relationships/vmlDrawing" Target="../drawings/vmlDrawing7.v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notesSlide" Target="../notesSlides/notesSlide33.xml"/><Relationship Id="rId2" Type="http://schemas.openxmlformats.org/officeDocument/2006/relationships/tags" Target="../tags/tag105.xml"/><Relationship Id="rId16" Type="http://schemas.openxmlformats.org/officeDocument/2006/relationships/slideLayout" Target="../slideLayouts/slideLayout6.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notesSlide" Target="../notesSlides/notesSlide3.xml"/><Relationship Id="rId2" Type="http://schemas.openxmlformats.org/officeDocument/2006/relationships/tags" Target="../tags/tag73.xml"/><Relationship Id="rId16"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notesSlide" Target="../notesSlides/notesSlide36.xml"/><Relationship Id="rId2" Type="http://schemas.openxmlformats.org/officeDocument/2006/relationships/tags" Target="../tags/tag121.xml"/><Relationship Id="rId16" Type="http://schemas.openxmlformats.org/officeDocument/2006/relationships/slideLayout" Target="../slideLayouts/slideLayout6.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89"/>
            <a:ext cx="2742486" cy="365125"/>
          </a:xfrm>
        </p:spPr>
        <p:txBody>
          <a:bodyPr rtlCol="0"/>
          <a:lstStyle/>
          <a:p>
            <a:pPr defTabSz="914430" rtl="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US" sz="2399" dirty="0">
              <a:solidFill>
                <a:schemeClr val="bg1"/>
              </a:solidFill>
            </a:endParaRPr>
          </a:p>
          <a:p>
            <a:pPr rtl="0"/>
            <a:endParaRPr lang="en-US" sz="2000" i="1" dirty="0">
              <a:solidFill>
                <a:schemeClr val="bg1"/>
              </a:solidFill>
            </a:endParaRPr>
          </a:p>
          <a:p>
            <a:pPr rtl="0"/>
            <a:endParaRPr lang="en-US" sz="2000" i="1" dirty="0">
              <a:solidFill>
                <a:schemeClr val="bg1"/>
              </a:solidFill>
            </a:endParaRPr>
          </a:p>
        </p:txBody>
      </p:sp>
      <p:sp>
        <p:nvSpPr>
          <p:cNvPr id="6" name="Rectangle 12"/>
          <p:cNvSpPr>
            <a:spLocks noGrp="1" noChangeArrowheads="1"/>
          </p:cNvSpPr>
          <p:nvPr>
            <p:ph type="ctrTitle" sz="quarter"/>
          </p:nvPr>
        </p:nvSpPr>
        <p:spPr>
          <a:xfrm>
            <a:off x="457200" y="1447826"/>
            <a:ext cx="11731628" cy="3382963"/>
          </a:xfrm>
        </p:spPr>
        <p:txBody>
          <a:bodyPr rtlCol="0"/>
          <a:lstStyle/>
          <a:p>
            <a:pPr marL="3175" algn="l" rtl="0" eaLnBrk="1" hangingPunct="1"/>
            <a:r>
              <a:rPr lang="fr" sz="4400" dirty="0">
                <a:solidFill>
                  <a:schemeClr val="bg1"/>
                </a:solidFill>
                <a:ea typeface="ヒラギノ角ゴ Pro W3"/>
                <a:cs typeface="ヒラギノ角ゴ Pro W3"/>
              </a:rPr>
              <a:t>Garantir la qualité du dépistage</a:t>
            </a:r>
            <a:br>
              <a:rPr lang="en-US" altLang="en-US" sz="4400" dirty="0">
                <a:solidFill>
                  <a:schemeClr val="bg1"/>
                </a:solidFill>
                <a:ea typeface="ヒラギノ角ゴ Pro W3"/>
                <a:cs typeface="ヒラギノ角ゴ Pro W3"/>
              </a:rPr>
            </a:br>
            <a:r>
              <a:rPr lang="fr" sz="2800" i="1" dirty="0">
                <a:solidFill>
                  <a:schemeClr val="bg1"/>
                </a:solidFill>
                <a:ea typeface="ヒラギノ角ゴ Pro W3"/>
                <a:cs typeface="ヒラギノ角ゴ Pro W3"/>
              </a:rPr>
              <a:t>Module 2 : </a:t>
            </a:r>
            <a:r>
              <a:rPr lang="fr" sz="2800" b="0" i="1" dirty="0">
                <a:solidFill>
                  <a:schemeClr val="bg1"/>
                </a:solidFill>
                <a:ea typeface="ヒラギノ角ゴ Pro W3"/>
                <a:cs typeface="ヒラギノ角ゴ Pro W3"/>
              </a:rPr>
              <a:t> Système de laboratoire et dépistage sur le lieu de soins</a:t>
            </a:r>
            <a:br>
              <a:rPr lang="en-US" altLang="en-US" sz="4400" dirty="0">
                <a:solidFill>
                  <a:schemeClr val="bg1"/>
                </a:solidFill>
                <a:ea typeface="ヒラギノ角ゴ Pro W3"/>
                <a:cs typeface="ヒラギノ角ゴ Pro W3"/>
              </a:rPr>
            </a:br>
            <a:br>
              <a:rPr lang="en-US" altLang="en-US" sz="3200" b="0" dirty="0">
                <a:solidFill>
                  <a:schemeClr val="bg1"/>
                </a:solidFill>
                <a:ea typeface="ヒラギノ角ゴ Pro W3"/>
                <a:cs typeface="ヒラギノ角ゴ Pro W3"/>
              </a:rPr>
            </a:b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46"/>
            <a:ext cx="6780213" cy="646331"/>
          </a:xfrm>
          <a:prstGeom prst="rect">
            <a:avLst/>
          </a:prstGeom>
          <a:noFill/>
        </p:spPr>
        <p:txBody>
          <a:bodyPr wrap="square" rtlCol="0">
            <a:spAutoFit/>
          </a:bodyPr>
          <a:lstStyle/>
          <a:p>
            <a:pPr algn="r" rtl="0"/>
            <a:r>
              <a:rPr lang="fr" dirty="0"/>
              <a:t>Kit de formation à l’EID sur le lieu de soins</a:t>
            </a:r>
          </a:p>
          <a:p>
            <a:pPr algn="r" rtl="0"/>
            <a:r>
              <a:rPr lang="fr" i="1" dirty="0"/>
              <a:t>Version mai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0" y="-1"/>
            <a:ext cx="12188825" cy="996287"/>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Qui est responsable de la qualité ?</a:t>
            </a:r>
          </a:p>
        </p:txBody>
      </p:sp>
      <p:sp>
        <p:nvSpPr>
          <p:cNvPr id="1014787" name="Rectangle 3"/>
          <p:cNvSpPr>
            <a:spLocks noGrp="1" noChangeArrowheads="1"/>
          </p:cNvSpPr>
          <p:nvPr>
            <p:ph idx="1"/>
          </p:nvPr>
        </p:nvSpPr>
        <p:spPr>
          <a:xfrm>
            <a:off x="5078677" y="1828800"/>
            <a:ext cx="6805427" cy="3962400"/>
          </a:xfrm>
        </p:spPr>
        <p:txBody>
          <a:bodyPr rtlCol="0">
            <a:normAutofit/>
          </a:bodyPr>
          <a:lstStyle/>
          <a:p>
            <a:pPr rtl="0"/>
            <a:r>
              <a:rPr lang="fr" sz="2400">
                <a:latin typeface="Calibri" pitchFamily="34" charset="0"/>
              </a:rPr>
              <a:t>Le personnel chargé de la gestion du laboratoire </a:t>
            </a:r>
            <a:r>
              <a:rPr lang="fr" sz="2400" u="sng">
                <a:latin typeface="Calibri" pitchFamily="34" charset="0"/>
              </a:rPr>
              <a:t>et</a:t>
            </a:r>
            <a:r>
              <a:rPr lang="fr" sz="2400">
                <a:latin typeface="Calibri" pitchFamily="34" charset="0"/>
              </a:rPr>
              <a:t> du programme établit et supervise des procédures d’assurance qualité.</a:t>
            </a:r>
          </a:p>
          <a:p>
            <a:pPr rtl="0">
              <a:buFontTx/>
              <a:buNone/>
            </a:pPr>
            <a:endParaRPr lang="en-US" sz="2400" dirty="0">
              <a:latin typeface="Calibri" pitchFamily="34" charset="0"/>
            </a:endParaRPr>
          </a:p>
          <a:p>
            <a:pPr rtl="0"/>
            <a:r>
              <a:rPr lang="fr" sz="2400">
                <a:latin typeface="Calibri" pitchFamily="34" charset="0"/>
              </a:rPr>
              <a:t>Le personnel du site de dépistage met en œuvre les procédures d’assurance qualité.</a:t>
            </a:r>
          </a:p>
          <a:p>
            <a:pPr rtl="0"/>
            <a:endParaRPr lang="en-US" sz="2400" dirty="0">
              <a:latin typeface="Calibri" pitchFamily="34" charset="0"/>
            </a:endParaRPr>
          </a:p>
          <a:p>
            <a:pPr rtl="0"/>
            <a:r>
              <a:rPr lang="fr" sz="2400" b="1">
                <a:latin typeface="Calibri" pitchFamily="34" charset="0"/>
              </a:rPr>
              <a:t>Tout un chacun est responsable de maintenir la qualité du dépistage.</a:t>
            </a:r>
          </a:p>
        </p:txBody>
      </p:sp>
      <p:sp>
        <p:nvSpPr>
          <p:cNvPr id="1014789" name="AutoShape 5"/>
          <p:cNvSpPr>
            <a:spLocks noChangeArrowheads="1"/>
          </p:cNvSpPr>
          <p:nvPr/>
        </p:nvSpPr>
        <p:spPr bwMode="auto">
          <a:xfrm>
            <a:off x="304721" y="1961865"/>
            <a:ext cx="4773956" cy="2895600"/>
          </a:xfrm>
          <a:prstGeom prst="irregularSeal1">
            <a:avLst/>
          </a:prstGeom>
          <a:solidFill>
            <a:srgbClr val="CCCCFF"/>
          </a:solidFill>
          <a:ln w="9525">
            <a:solidFill>
              <a:schemeClr val="tx1"/>
            </a:solidFill>
            <a:miter lim="800000"/>
            <a:headEnd/>
            <a:tailEnd/>
          </a:ln>
          <a:effectLst>
            <a:outerShdw dist="28398" dir="1593903" algn="ctr" rotWithShape="0">
              <a:schemeClr val="bg2"/>
            </a:outerShdw>
          </a:effectLst>
        </p:spPr>
        <p:txBody>
          <a:bodyPr wrap="none" rtlCol="0" anchor="ctr"/>
          <a:lstStyle/>
          <a:p>
            <a:pPr algn="ctr" defTabSz="457200" rtl="0" fontAlgn="base">
              <a:spcBef>
                <a:spcPct val="0"/>
              </a:spcBef>
              <a:spcAft>
                <a:spcPct val="0"/>
              </a:spcAft>
            </a:pPr>
            <a:r>
              <a:rPr lang="fr" sz="3200" b="1">
                <a:solidFill>
                  <a:srgbClr val="FF0000"/>
                </a:solidFill>
                <a:ea typeface="ＭＳ Ｐゴシック" pitchFamily="34" charset="-128"/>
              </a:rPr>
              <a:t>TOUT LE MONDE !</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243864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dirty="0">
                <a:solidFill>
                  <a:schemeClr val="bg1"/>
                </a:solidFill>
                <a:ea typeface="+mj-ea"/>
                <a:cs typeface="+mj-cs"/>
              </a:rPr>
              <a:t>Comparaison des approches en matière d’assurance qualité adoptées dans le cadre </a:t>
            </a:r>
            <a:br>
              <a:rPr lang="fr" sz="2400" dirty="0">
                <a:solidFill>
                  <a:schemeClr val="bg1"/>
                </a:solidFill>
                <a:ea typeface="+mj-ea"/>
                <a:cs typeface="+mj-cs"/>
              </a:rPr>
            </a:br>
            <a:r>
              <a:rPr lang="fr" sz="2400" dirty="0">
                <a:solidFill>
                  <a:schemeClr val="bg1"/>
                </a:solidFill>
                <a:ea typeface="+mj-ea"/>
                <a:cs typeface="+mj-cs"/>
              </a:rPr>
              <a:t>du dépistage sur le lieu de soins </a:t>
            </a:r>
          </a:p>
        </p:txBody>
      </p:sp>
      <p:sp>
        <p:nvSpPr>
          <p:cNvPr id="21" name="Slide Number Placeholder 3"/>
          <p:cNvSpPr>
            <a:spLocks noGrp="1"/>
          </p:cNvSpPr>
          <p:nvPr>
            <p:ph type="sldNum" sz="quarter" idx="10"/>
          </p:nvPr>
        </p:nvSpPr>
        <p:spPr/>
        <p:txBody>
          <a:bodyPr rtlCol="0"/>
          <a:lstStyle/>
          <a:p>
            <a:pPr rtl="0"/>
            <a:fld id="{F19BED99-59E1-49C3-8B58-57831D85CA78}" type="slidenum">
              <a:rPr lang="en-US"/>
              <a:pPr/>
              <a:t>11</a:t>
            </a:fld>
            <a:endParaRPr lang="en-US"/>
          </a:p>
        </p:txBody>
      </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graphicFrame>
        <p:nvGraphicFramePr>
          <p:cNvPr id="2" name="Table 1"/>
          <p:cNvGraphicFramePr>
            <a:graphicFrameLocks noGrp="1"/>
          </p:cNvGraphicFramePr>
          <p:nvPr>
            <p:extLst>
              <p:ext uri="{D42A27DB-BD31-4B8C-83A1-F6EECF244321}">
                <p14:modId xmlns:p14="http://schemas.microsoft.com/office/powerpoint/2010/main" val="716266553"/>
              </p:ext>
            </p:extLst>
          </p:nvPr>
        </p:nvGraphicFramePr>
        <p:xfrm>
          <a:off x="278807" y="1143000"/>
          <a:ext cx="11683005" cy="5333995"/>
        </p:xfrm>
        <a:graphic>
          <a:graphicData uri="http://schemas.openxmlformats.org/drawingml/2006/table">
            <a:tbl>
              <a:tblPr firstRow="1" bandRow="1">
                <a:tableStyleId>{5940675A-B579-460E-94D1-54222C63F5DA}</a:tableStyleId>
              </a:tblPr>
              <a:tblGrid>
                <a:gridCol w="4491825">
                  <a:extLst>
                    <a:ext uri="{9D8B030D-6E8A-4147-A177-3AD203B41FA5}">
                      <a16:colId xmlns:a16="http://schemas.microsoft.com/office/drawing/2014/main" val="20000"/>
                    </a:ext>
                  </a:extLst>
                </a:gridCol>
                <a:gridCol w="1438236">
                  <a:extLst>
                    <a:ext uri="{9D8B030D-6E8A-4147-A177-3AD203B41FA5}">
                      <a16:colId xmlns:a16="http://schemas.microsoft.com/office/drawing/2014/main" val="20001"/>
                    </a:ext>
                  </a:extLst>
                </a:gridCol>
                <a:gridCol w="1438236">
                  <a:extLst>
                    <a:ext uri="{9D8B030D-6E8A-4147-A177-3AD203B41FA5}">
                      <a16:colId xmlns:a16="http://schemas.microsoft.com/office/drawing/2014/main" val="20002"/>
                    </a:ext>
                  </a:extLst>
                </a:gridCol>
                <a:gridCol w="1438236">
                  <a:extLst>
                    <a:ext uri="{9D8B030D-6E8A-4147-A177-3AD203B41FA5}">
                      <a16:colId xmlns:a16="http://schemas.microsoft.com/office/drawing/2014/main" val="20003"/>
                    </a:ext>
                  </a:extLst>
                </a:gridCol>
                <a:gridCol w="1438236">
                  <a:extLst>
                    <a:ext uri="{9D8B030D-6E8A-4147-A177-3AD203B41FA5}">
                      <a16:colId xmlns:a16="http://schemas.microsoft.com/office/drawing/2014/main" val="20004"/>
                    </a:ext>
                  </a:extLst>
                </a:gridCol>
                <a:gridCol w="1438236">
                  <a:extLst>
                    <a:ext uri="{9D8B030D-6E8A-4147-A177-3AD203B41FA5}">
                      <a16:colId xmlns:a16="http://schemas.microsoft.com/office/drawing/2014/main" val="20005"/>
                    </a:ext>
                  </a:extLst>
                </a:gridCol>
              </a:tblGrid>
              <a:tr h="987465">
                <a:tc>
                  <a:txBody>
                    <a:bodyPr/>
                    <a:lstStyle/>
                    <a:p>
                      <a:pPr rtl="0"/>
                      <a:endParaRPr lang="en-US" sz="1400" dirty="0"/>
                    </a:p>
                  </a:txBody>
                  <a:tcPr/>
                </a:tc>
                <a:tc>
                  <a:txBody>
                    <a:bodyPr/>
                    <a:lstStyle/>
                    <a:p>
                      <a:pPr algn="ctr" rtl="0"/>
                      <a:r>
                        <a:rPr lang="fr" sz="1400" b="1">
                          <a:solidFill>
                            <a:schemeClr val="bg1"/>
                          </a:solidFill>
                        </a:rPr>
                        <a:t>Panels d’évaluation externe de la qualité (EEQ)</a:t>
                      </a:r>
                      <a:endParaRPr lang="en-US" sz="1400" b="1" dirty="0">
                        <a:solidFill>
                          <a:schemeClr val="bg1"/>
                        </a:solidFill>
                      </a:endParaRPr>
                    </a:p>
                  </a:txBody>
                  <a:tcPr anchor="ctr">
                    <a:solidFill>
                      <a:schemeClr val="accent1">
                        <a:lumMod val="75000"/>
                      </a:schemeClr>
                    </a:solidFill>
                  </a:tcPr>
                </a:tc>
                <a:tc>
                  <a:txBody>
                    <a:bodyPr/>
                    <a:lstStyle/>
                    <a:p>
                      <a:pPr algn="ctr" rtl="0"/>
                      <a:r>
                        <a:rPr lang="fr" sz="1400" b="1">
                          <a:solidFill>
                            <a:schemeClr val="bg1"/>
                          </a:solidFill>
                        </a:rPr>
                        <a:t>Contrôle interne de la qualité</a:t>
                      </a:r>
                    </a:p>
                  </a:txBody>
                  <a:tcPr anchor="ctr">
                    <a:solidFill>
                      <a:schemeClr val="accent1">
                        <a:lumMod val="75000"/>
                      </a:schemeClr>
                    </a:solidFill>
                  </a:tcPr>
                </a:tc>
                <a:tc>
                  <a:txBody>
                    <a:bodyPr/>
                    <a:lstStyle/>
                    <a:p>
                      <a:pPr algn="ctr" rtl="0"/>
                      <a:r>
                        <a:rPr lang="fr" sz="1400" b="1">
                          <a:solidFill>
                            <a:schemeClr val="bg1"/>
                          </a:solidFill>
                        </a:rPr>
                        <a:t>Dépistage double/Test interlaboratoire des échantillons</a:t>
                      </a:r>
                      <a:endParaRPr lang="en-US" sz="1400" b="1" dirty="0">
                        <a:solidFill>
                          <a:schemeClr val="bg1"/>
                        </a:solidFill>
                      </a:endParaRPr>
                    </a:p>
                  </a:txBody>
                  <a:tcPr anchor="ctr">
                    <a:solidFill>
                      <a:schemeClr val="accent1">
                        <a:lumMod val="75000"/>
                      </a:schemeClr>
                    </a:solidFill>
                  </a:tcPr>
                </a:tc>
                <a:tc>
                  <a:txBody>
                    <a:bodyPr/>
                    <a:lstStyle/>
                    <a:p>
                      <a:pPr algn="ctr" rtl="0"/>
                      <a:r>
                        <a:rPr lang="fr" sz="1400" b="1">
                          <a:solidFill>
                            <a:schemeClr val="bg1"/>
                          </a:solidFill>
                        </a:rPr>
                        <a:t>Connectivité</a:t>
                      </a:r>
                    </a:p>
                  </a:txBody>
                  <a:tcPr anchor="ctr">
                    <a:solidFill>
                      <a:schemeClr val="accent1">
                        <a:lumMod val="75000"/>
                      </a:schemeClr>
                    </a:solidFill>
                  </a:tcPr>
                </a:tc>
                <a:tc>
                  <a:txBody>
                    <a:bodyPr/>
                    <a:lstStyle/>
                    <a:p>
                      <a:pPr algn="ctr" rtl="0"/>
                      <a:r>
                        <a:rPr lang="fr" sz="1400" b="1">
                          <a:solidFill>
                            <a:schemeClr val="bg1"/>
                          </a:solidFill>
                        </a:rPr>
                        <a:t>Mentorat</a:t>
                      </a:r>
                    </a:p>
                  </a:txBody>
                  <a:tcPr anchor="ctr">
                    <a:solidFill>
                      <a:schemeClr val="accent1">
                        <a:lumMod val="75000"/>
                      </a:schemeClr>
                    </a:solidFill>
                  </a:tcPr>
                </a:tc>
                <a:extLst>
                  <a:ext uri="{0D108BD9-81ED-4DB2-BD59-A6C34878D82A}">
                    <a16:rowId xmlns:a16="http://schemas.microsoft.com/office/drawing/2014/main" val="10000"/>
                  </a:ext>
                </a:extLst>
              </a:tr>
              <a:tr h="341815">
                <a:tc gridSpan="6">
                  <a:txBody>
                    <a:bodyPr/>
                    <a:lstStyle/>
                    <a:p>
                      <a:pPr rtl="0"/>
                      <a:r>
                        <a:rPr lang="fr" sz="1400"/>
                        <a:t>Technologie et système</a:t>
                      </a:r>
                      <a:endParaRPr lang="en-US" sz="1400" dirty="0"/>
                    </a:p>
                  </a:txBody>
                  <a:tcPr>
                    <a:solidFill>
                      <a:schemeClr val="bg1">
                        <a:lumMod val="75000"/>
                      </a:schemeClr>
                    </a:solidFill>
                  </a:tcPr>
                </a:tc>
                <a:tc hMerge="1">
                  <a:txBody>
                    <a:bodyPr/>
                    <a:lstStyle/>
                    <a:p>
                      <a:pPr rtl="0"/>
                      <a:endParaRPr lang="en-US" dirty="0"/>
                    </a:p>
                  </a:txBody>
                  <a:tcPr/>
                </a:tc>
                <a:tc hMerge="1">
                  <a:txBody>
                    <a:bodyPr/>
                    <a:lstStyle/>
                    <a:p>
                      <a:pPr rtl="0"/>
                      <a:endParaRPr lang="en-US" dirty="0"/>
                    </a:p>
                  </a:txBody>
                  <a:tcPr/>
                </a:tc>
                <a:tc hMerge="1">
                  <a:txBody>
                    <a:bodyPr/>
                    <a:lstStyle/>
                    <a:p>
                      <a:pPr rtl="0"/>
                      <a:endParaRPr lang="en-US" dirty="0"/>
                    </a:p>
                  </a:txBody>
                  <a:tcPr/>
                </a:tc>
                <a:tc hMerge="1">
                  <a:txBody>
                    <a:bodyPr/>
                    <a:lstStyle/>
                    <a:p>
                      <a:pPr rtl="0"/>
                      <a:endParaRPr lang="en-US" dirty="0"/>
                    </a:p>
                  </a:txBody>
                  <a:tcPr/>
                </a:tc>
                <a:tc hMerge="1">
                  <a:txBody>
                    <a:bodyPr/>
                    <a:lstStyle/>
                    <a:p>
                      <a:pPr rtl="0"/>
                      <a:endParaRPr lang="en-US" dirty="0"/>
                    </a:p>
                  </a:txBody>
                  <a:tcPr/>
                </a:tc>
                <a:extLst>
                  <a:ext uri="{0D108BD9-81ED-4DB2-BD59-A6C34878D82A}">
                    <a16:rowId xmlns:a16="http://schemas.microsoft.com/office/drawing/2014/main" val="10001"/>
                  </a:ext>
                </a:extLst>
              </a:tr>
              <a:tr h="308055">
                <a:tc>
                  <a:txBody>
                    <a:bodyPr/>
                    <a:lstStyle/>
                    <a:p>
                      <a:pPr rtl="0"/>
                      <a:r>
                        <a:rPr lang="fr" sz="1400"/>
                        <a:t>Performance des instruments/du dispositif </a:t>
                      </a:r>
                      <a:endParaRPr lang="en-US" sz="1400" dirty="0"/>
                    </a:p>
                  </a:txBody>
                  <a:tcPr/>
                </a:tc>
                <a:tc>
                  <a:txBody>
                    <a:bodyPr/>
                    <a:lstStyle/>
                    <a:p>
                      <a:pPr algn="ctr" rtl="0"/>
                      <a:r>
                        <a:rPr lang="fr" sz="140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00B050"/>
                          </a:solidFill>
                          <a:sym typeface="Wingdings"/>
                        </a:rPr>
                        <a:t></a:t>
                      </a:r>
                      <a:endParaRPr lang="en-US" sz="1400" dirty="0">
                        <a:solidFill>
                          <a:srgbClr val="00B050"/>
                        </a:solidFill>
                      </a:endParaRPr>
                    </a:p>
                  </a:txBody>
                  <a:tcPr anchor="ctr"/>
                </a:tc>
                <a:extLst>
                  <a:ext uri="{0D108BD9-81ED-4DB2-BD59-A6C34878D82A}">
                    <a16:rowId xmlns:a16="http://schemas.microsoft.com/office/drawing/2014/main" val="10002"/>
                  </a:ext>
                </a:extLst>
              </a:tr>
              <a:tr h="308055">
                <a:tc>
                  <a:txBody>
                    <a:bodyPr/>
                    <a:lstStyle/>
                    <a:p>
                      <a:pPr rtl="0"/>
                      <a:r>
                        <a:rPr lang="fr" sz="1400"/>
                        <a:t>Identification des patients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00B050"/>
                          </a:solidFill>
                          <a:sym typeface="Wingdings"/>
                        </a:rPr>
                        <a:t></a:t>
                      </a:r>
                    </a:p>
                  </a:txBody>
                  <a:tcPr anchor="ctr"/>
                </a:tc>
                <a:extLst>
                  <a:ext uri="{0D108BD9-81ED-4DB2-BD59-A6C34878D82A}">
                    <a16:rowId xmlns:a16="http://schemas.microsoft.com/office/drawing/2014/main" val="10003"/>
                  </a:ext>
                </a:extLst>
              </a:tr>
              <a:tr h="308055">
                <a:tc>
                  <a:txBody>
                    <a:bodyPr/>
                    <a:lstStyle/>
                    <a:p>
                      <a:pPr rtl="0"/>
                      <a:r>
                        <a:rPr lang="fr" sz="1400"/>
                        <a:t>Conditions de conservation des échantillons et des réactifs</a:t>
                      </a:r>
                      <a:endParaRPr lang="en-US" sz="1400" dirty="0"/>
                    </a:p>
                  </a:txBody>
                  <a:tcPr/>
                </a:tc>
                <a:tc>
                  <a:txBody>
                    <a:bodyPr/>
                    <a:lstStyle/>
                    <a:p>
                      <a:pPr algn="ctr" rtl="0"/>
                      <a:r>
                        <a:rPr lang="fr" sz="140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04"/>
                  </a:ext>
                </a:extLst>
              </a:tr>
              <a:tr h="308055">
                <a:tc>
                  <a:txBody>
                    <a:bodyPr/>
                    <a:lstStyle/>
                    <a:p>
                      <a:pPr rtl="0"/>
                      <a:r>
                        <a:rPr lang="fr" sz="1400"/>
                        <a:t>Conditions de transport des échantillons</a:t>
                      </a:r>
                      <a:endParaRPr lang="en-US" sz="1400" dirty="0"/>
                    </a:p>
                  </a:txBody>
                  <a:tcP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05"/>
                  </a:ext>
                </a:extLst>
              </a:tr>
              <a:tr h="308055">
                <a:tc>
                  <a:txBody>
                    <a:bodyPr/>
                    <a:lstStyle/>
                    <a:p>
                      <a:pPr rtl="0"/>
                      <a:r>
                        <a:rPr lang="fr" sz="1400"/>
                        <a:t>Comparaison interlaboratoire</a:t>
                      </a:r>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06"/>
                  </a:ext>
                </a:extLst>
              </a:tr>
              <a:tr h="308055">
                <a:tc gridSpan="6">
                  <a:txBody>
                    <a:bodyPr/>
                    <a:lstStyle/>
                    <a:p>
                      <a:pPr rtl="0"/>
                      <a:r>
                        <a:rPr lang="fr" sz="1400"/>
                        <a:t>Utilisateur</a:t>
                      </a:r>
                    </a:p>
                  </a:txBody>
                  <a:tcPr>
                    <a:solidFill>
                      <a:schemeClr val="bg1">
                        <a:lumMod val="75000"/>
                      </a:schemeClr>
                    </a:solidFill>
                  </a:tcPr>
                </a:tc>
                <a:tc hMerge="1">
                  <a:txBody>
                    <a:bodyPr/>
                    <a:lstStyle/>
                    <a:p>
                      <a:pPr rtl="0"/>
                      <a:endParaRPr lang="en-US" dirty="0"/>
                    </a:p>
                  </a:txBody>
                  <a:tcPr>
                    <a:solidFill>
                      <a:schemeClr val="bg1">
                        <a:lumMod val="75000"/>
                      </a:schemeClr>
                    </a:solidFill>
                  </a:tcPr>
                </a:tc>
                <a:tc hMerge="1">
                  <a:txBody>
                    <a:bodyPr/>
                    <a:lstStyle/>
                    <a:p>
                      <a:pPr rtl="0"/>
                      <a:endParaRPr lang="en-US" dirty="0"/>
                    </a:p>
                  </a:txBody>
                  <a:tcPr>
                    <a:solidFill>
                      <a:schemeClr val="bg1">
                        <a:lumMod val="75000"/>
                      </a:schemeClr>
                    </a:solidFill>
                  </a:tcPr>
                </a:tc>
                <a:tc hMerge="1">
                  <a:txBody>
                    <a:bodyPr/>
                    <a:lstStyle/>
                    <a:p>
                      <a:pPr rtl="0"/>
                      <a:endParaRPr lang="en-US" dirty="0"/>
                    </a:p>
                  </a:txBody>
                  <a:tcPr>
                    <a:solidFill>
                      <a:schemeClr val="bg1">
                        <a:lumMod val="75000"/>
                      </a:schemeClr>
                    </a:solidFill>
                  </a:tcPr>
                </a:tc>
                <a:tc hMerge="1">
                  <a:txBody>
                    <a:bodyPr/>
                    <a:lstStyle/>
                    <a:p>
                      <a:pPr rtl="0"/>
                      <a:endParaRPr lang="en-US" dirty="0"/>
                    </a:p>
                  </a:txBody>
                  <a:tcPr>
                    <a:solidFill>
                      <a:schemeClr val="bg1">
                        <a:lumMod val="75000"/>
                      </a:schemeClr>
                    </a:solidFill>
                  </a:tcPr>
                </a:tc>
                <a:tc hMerge="1">
                  <a:txBody>
                    <a:bodyPr/>
                    <a:lstStyle/>
                    <a:p>
                      <a:pPr rtl="0"/>
                      <a:endParaRPr lang="en-US" dirty="0"/>
                    </a:p>
                  </a:txBody>
                  <a:tcPr>
                    <a:solidFill>
                      <a:schemeClr val="bg1">
                        <a:lumMod val="75000"/>
                      </a:schemeClr>
                    </a:solidFill>
                  </a:tcPr>
                </a:tc>
                <a:extLst>
                  <a:ext uri="{0D108BD9-81ED-4DB2-BD59-A6C34878D82A}">
                    <a16:rowId xmlns:a16="http://schemas.microsoft.com/office/drawing/2014/main" val="10007"/>
                  </a:ext>
                </a:extLst>
              </a:tr>
              <a:tr h="308055">
                <a:tc>
                  <a:txBody>
                    <a:bodyPr/>
                    <a:lstStyle/>
                    <a:p>
                      <a:pPr rtl="0"/>
                      <a:r>
                        <a:rPr lang="fr" sz="1400"/>
                        <a:t>Procédure technique globale</a:t>
                      </a:r>
                      <a:endParaRPr lang="en-US" sz="1400" dirty="0"/>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08"/>
                  </a:ext>
                </a:extLst>
              </a:tr>
              <a:tr h="308055">
                <a:tc>
                  <a:txBody>
                    <a:bodyPr/>
                    <a:lstStyle/>
                    <a:p>
                      <a:pPr rtl="0"/>
                      <a:r>
                        <a:rPr lang="fr" sz="1400"/>
                        <a:t>Manipulation des échantillons</a:t>
                      </a:r>
                    </a:p>
                  </a:txBody>
                  <a:tcP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09"/>
                  </a:ext>
                </a:extLst>
              </a:tr>
              <a:tr h="308055">
                <a:tc>
                  <a:txBody>
                    <a:bodyPr/>
                    <a:lstStyle/>
                    <a:p>
                      <a:pPr rtl="0"/>
                      <a:r>
                        <a:rPr lang="fr" sz="1400"/>
                        <a:t>Application des réactifs</a:t>
                      </a:r>
                      <a:endParaRPr lang="en-US" sz="1400" dirty="0"/>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10"/>
                  </a:ext>
                </a:extLst>
              </a:tr>
              <a:tr h="308055">
                <a:tc>
                  <a:txBody>
                    <a:bodyPr/>
                    <a:lstStyle/>
                    <a:p>
                      <a:pPr rtl="0"/>
                      <a:r>
                        <a:rPr lang="fr" sz="1400"/>
                        <a:t>Prélèvement des échantillons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11"/>
                  </a:ext>
                </a:extLst>
              </a:tr>
              <a:tr h="308055">
                <a:tc>
                  <a:txBody>
                    <a:bodyPr/>
                    <a:lstStyle/>
                    <a:p>
                      <a:pPr rtl="0"/>
                      <a:r>
                        <a:rPr lang="fr" sz="1400"/>
                        <a:t>Application des échantillons</a:t>
                      </a:r>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12"/>
                  </a:ext>
                </a:extLst>
              </a:tr>
              <a:tr h="308055">
                <a:tc>
                  <a:txBody>
                    <a:bodyPr/>
                    <a:lstStyle/>
                    <a:p>
                      <a:pPr rtl="0"/>
                      <a:r>
                        <a:rPr lang="fr" sz="1400"/>
                        <a:t>Interprétation ou lecture des résultats</a:t>
                      </a:r>
                      <a:endParaRPr lang="en-US" sz="1400" dirty="0"/>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13"/>
                  </a:ext>
                </a:extLst>
              </a:tr>
              <a:tr h="308055">
                <a:tc>
                  <a:txBody>
                    <a:bodyPr/>
                    <a:lstStyle/>
                    <a:p>
                      <a:pPr rtl="0"/>
                      <a:r>
                        <a:rPr lang="fr" sz="1400"/>
                        <a:t>Traitements des données (archives)</a:t>
                      </a:r>
                    </a:p>
                  </a:txBody>
                  <a:tcP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FF0000"/>
                          </a:solidFill>
                        </a:rPr>
                        <a:t>X</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tc>
                  <a:txBody>
                    <a:bodyPr/>
                    <a:lstStyle/>
                    <a:p>
                      <a:pPr algn="ctr" rtl="0"/>
                      <a:r>
                        <a:rPr lang="fr" sz="1400">
                          <a:solidFill>
                            <a:srgbClr val="00B050"/>
                          </a:solidFill>
                          <a:sym typeface="Wingdings"/>
                        </a:rPr>
                        <a:t></a:t>
                      </a:r>
                      <a:endParaRPr lang="en-US" sz="1400" dirty="0"/>
                    </a:p>
                  </a:txBody>
                  <a:tcPr anchor="ctr"/>
                </a:tc>
                <a:extLst>
                  <a:ext uri="{0D108BD9-81ED-4DB2-BD59-A6C34878D82A}">
                    <a16:rowId xmlns:a16="http://schemas.microsoft.com/office/drawing/2014/main" val="10014"/>
                  </a:ext>
                </a:extLst>
              </a:tr>
            </a:tbl>
          </a:graphicData>
        </a:graphic>
      </p:graphicFrame>
      <p:sp>
        <p:nvSpPr>
          <p:cNvPr id="3" name="TextBox 2"/>
          <p:cNvSpPr txBox="1"/>
          <p:nvPr/>
        </p:nvSpPr>
        <p:spPr>
          <a:xfrm rot="16200000">
            <a:off x="3427412" y="1183946"/>
            <a:ext cx="137160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lgn="ctr" rtl="0">
              <a:spcBef>
                <a:spcPts val="0"/>
              </a:spcBef>
              <a:spcAft>
                <a:spcPts val="0"/>
              </a:spcAft>
            </a:pPr>
            <a:r>
              <a:rPr lang="fr" sz="1400" b="1" dirty="0">
                <a:solidFill>
                  <a:srgbClr val="000000"/>
                </a:solidFill>
                <a:ea typeface="ＭＳ 明朝"/>
                <a:cs typeface="Times New Roman"/>
              </a:rPr>
              <a:t>Approches  </a:t>
            </a:r>
          </a:p>
          <a:p>
            <a:pPr marL="0" marR="0" algn="ctr" rtl="0">
              <a:spcBef>
                <a:spcPts val="0"/>
              </a:spcBef>
              <a:spcAft>
                <a:spcPts val="0"/>
              </a:spcAft>
            </a:pPr>
            <a:r>
              <a:rPr lang="fr" sz="1400" b="1" dirty="0">
                <a:solidFill>
                  <a:srgbClr val="000000"/>
                </a:solidFill>
                <a:ea typeface="ＭＳ 明朝"/>
                <a:cs typeface="Times New Roman"/>
              </a:rPr>
              <a:t> en matière d’assurance qualité</a:t>
            </a:r>
          </a:p>
        </p:txBody>
      </p:sp>
    </p:spTree>
    <p:extLst>
      <p:ext uri="{BB962C8B-B14F-4D97-AF65-F5344CB8AC3E}">
        <p14:creationId xmlns:p14="http://schemas.microsoft.com/office/powerpoint/2010/main" val="29028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Différences entre assurance qualité et contrôle de la qualité</a:t>
            </a:r>
          </a:p>
        </p:txBody>
      </p:sp>
      <p:graphicFrame>
        <p:nvGraphicFramePr>
          <p:cNvPr id="1053762" name="Group 66"/>
          <p:cNvGraphicFramePr>
            <a:graphicFrameLocks noGrp="1"/>
          </p:cNvGraphicFramePr>
          <p:nvPr>
            <p:ph type="tbl" idx="1"/>
            <p:extLst>
              <p:ext uri="{D42A27DB-BD31-4B8C-83A1-F6EECF244321}">
                <p14:modId xmlns:p14="http://schemas.microsoft.com/office/powerpoint/2010/main" val="852715413"/>
              </p:ext>
            </p:extLst>
          </p:nvPr>
        </p:nvGraphicFramePr>
        <p:xfrm>
          <a:off x="608012" y="1447806"/>
          <a:ext cx="10766796" cy="5167481"/>
        </p:xfrm>
        <a:graphic>
          <a:graphicData uri="http://schemas.openxmlformats.org/drawingml/2006/table">
            <a:tbl>
              <a:tblPr>
                <a:tableStyleId>{69CF1AB2-1976-4502-BF36-3FF5EA218861}</a:tableStyleId>
              </a:tblPr>
              <a:tblGrid>
                <a:gridCol w="2322250">
                  <a:extLst>
                    <a:ext uri="{9D8B030D-6E8A-4147-A177-3AD203B41FA5}">
                      <a16:colId xmlns:a16="http://schemas.microsoft.com/office/drawing/2014/main" val="20000"/>
                    </a:ext>
                  </a:extLst>
                </a:gridCol>
                <a:gridCol w="4327830">
                  <a:extLst>
                    <a:ext uri="{9D8B030D-6E8A-4147-A177-3AD203B41FA5}">
                      <a16:colId xmlns:a16="http://schemas.microsoft.com/office/drawing/2014/main" val="20001"/>
                    </a:ext>
                  </a:extLst>
                </a:gridCol>
                <a:gridCol w="4116716">
                  <a:extLst>
                    <a:ext uri="{9D8B030D-6E8A-4147-A177-3AD203B41FA5}">
                      <a16:colId xmlns:a16="http://schemas.microsoft.com/office/drawing/2014/main" val="20002"/>
                    </a:ext>
                  </a:extLst>
                </a:gridCol>
              </a:tblGrid>
              <a:tr h="724990">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endParaRPr kumimoji="0" lang="en-US" sz="2400" b="0" i="0" u="none" strike="noStrike" cap="none" normalizeH="0" baseline="0" dirty="0">
                        <a:ln>
                          <a:noFill/>
                        </a:ln>
                        <a:solidFill>
                          <a:schemeClr val="tx1"/>
                        </a:solidFill>
                        <a:effectLst/>
                        <a:latin typeface="Calibri" pitchFamily="34" charset="0"/>
                      </a:endParaRPr>
                    </a:p>
                  </a:txBody>
                  <a:tcPr marL="121888" marR="121888" horzOverflow="overflow">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lang="fr" sz="2400" b="1" u="none" strike="noStrike" cap="none" normalizeH="0">
                          <a:ln>
                            <a:noFill/>
                          </a:ln>
                          <a:effectLst/>
                        </a:rPr>
                        <a:t>Assurance qualité</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lang="fr" sz="2400" b="1" u="none" strike="noStrike" cap="none" normalizeH="0">
                          <a:ln>
                            <a:noFill/>
                          </a:ln>
                          <a:effectLst/>
                        </a:rPr>
                        <a:t>Contrôle de la qualité</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35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lang="fr" sz="2000" b="1" i="1" u="none" strike="noStrike" cap="none" normalizeH="0">
                          <a:ln>
                            <a:noFill/>
                          </a:ln>
                          <a:effectLst/>
                        </a:rPr>
                        <a:t>Définition</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lang="fr" sz="2000" u="none" strike="noStrike" cap="none" normalizeH="0">
                          <a:ln>
                            <a:noFill/>
                          </a:ln>
                          <a:effectLst/>
                        </a:rPr>
                        <a:t>Activités permettant de vérifier que les </a:t>
                      </a:r>
                      <a:r>
                        <a:rPr lang="fr" sz="2000" u="sng" strike="noStrike" cap="none" normalizeH="0">
                          <a:ln>
                            <a:noFill/>
                          </a:ln>
                          <a:effectLst/>
                        </a:rPr>
                        <a:t>processus </a:t>
                      </a:r>
                      <a:r>
                        <a:rPr lang="fr" sz="2000" u="none" strike="noStrike" cap="none" normalizeH="0">
                          <a:ln>
                            <a:noFill/>
                          </a:ln>
                          <a:effectLst/>
                        </a:rPr>
                        <a:t>sont bien adaptés aux objectifs que s’est fixés le système</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lang="fr" sz="2000" u="none" strike="noStrike" cap="none" normalizeH="0">
                          <a:ln>
                            <a:noFill/>
                          </a:ln>
                          <a:effectLst/>
                        </a:rPr>
                        <a:t>Activités visant à évaluer un </a:t>
                      </a:r>
                      <a:r>
                        <a:rPr lang="fr" sz="2000" u="sng" strike="noStrike" cap="none" normalizeH="0">
                          <a:ln>
                            <a:noFill/>
                          </a:ln>
                          <a:effectLst/>
                        </a:rPr>
                        <a:t>produit</a:t>
                      </a:r>
                      <a:r>
                        <a:rPr lang="fr" sz="2000" u="none" strike="noStrike" cap="none" normalizeH="0">
                          <a:ln>
                            <a:noFill/>
                          </a:ln>
                          <a:effectLst/>
                        </a:rPr>
                        <a:t> ou un </a:t>
                      </a:r>
                      <a:r>
                        <a:rPr lang="fr" sz="2000" u="sng" strike="noStrike" cap="none" normalizeH="0">
                          <a:ln>
                            <a:noFill/>
                          </a:ln>
                          <a:effectLst/>
                        </a:rPr>
                        <a:t>résultat</a:t>
                      </a:r>
                      <a:endParaRPr kumimoji="0" lang="en-US" sz="2000" b="0" i="0" u="sng"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63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lang="fr" sz="2000" b="1" i="1" u="none" strike="noStrike" cap="none" normalizeH="0">
                          <a:ln>
                            <a:noFill/>
                          </a:ln>
                          <a:effectLst/>
                        </a:rPr>
                        <a:t>Exemples</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lang="fr" sz="2000" u="none" strike="noStrike" cap="none" normalizeH="0">
                          <a:ln>
                            <a:noFill/>
                          </a:ln>
                          <a:solidFill>
                            <a:schemeClr val="tx1"/>
                          </a:solidFill>
                          <a:effectLst/>
                        </a:rPr>
                        <a:t>Établit des procédures opérationnelles standard (POS) relatives au prélèvement et à l’analyse des échantillons</a:t>
                      </a:r>
                    </a:p>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lang="fr" sz="2000" u="none" strike="noStrike" cap="none" normalizeH="0">
                          <a:ln>
                            <a:noFill/>
                          </a:ln>
                          <a:solidFill>
                            <a:schemeClr val="tx1"/>
                          </a:solidFill>
                          <a:effectLst/>
                        </a:rPr>
                        <a:t>Définit les critères d’acceptation des échantillons</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lang="fr" sz="2000" u="none" strike="noStrike" kern="1200" cap="none" normalizeH="0">
                          <a:ln>
                            <a:noFill/>
                          </a:ln>
                          <a:solidFill>
                            <a:schemeClr val="tx1"/>
                          </a:solidFill>
                          <a:effectLst/>
                          <a:latin typeface="+mn-lt"/>
                          <a:ea typeface="+mn-ea"/>
                          <a:cs typeface="+mn-cs"/>
                        </a:rPr>
                        <a:t>Analyse les échantillons de contrôle de la qualité connus avant l’échantillon prélevé sur un patient pour déterminer la validité d’un test</a:t>
                      </a:r>
                    </a:p>
                    <a:p>
                      <a:pPr marL="0" marR="0" lvl="0" indent="0" algn="l" defTabSz="914400" rtl="0" eaLnBrk="1" fontAlgn="base" latinLnBrk="0" hangingPunct="1">
                        <a:lnSpc>
                          <a:spcPct val="90000"/>
                        </a:lnSpc>
                        <a:spcBef>
                          <a:spcPct val="0"/>
                        </a:spcBef>
                        <a:spcAft>
                          <a:spcPct val="25000"/>
                        </a:spcAft>
                        <a:buClrTx/>
                        <a:buSzPct val="95000"/>
                        <a:buFontTx/>
                        <a:buNone/>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lang="fr" sz="2000" u="none" strike="noStrike" kern="1200" cap="none" normalizeH="0">
                          <a:ln>
                            <a:noFill/>
                          </a:ln>
                          <a:solidFill>
                            <a:schemeClr val="tx1"/>
                          </a:solidFill>
                          <a:effectLst/>
                          <a:latin typeface="+mn-lt"/>
                          <a:ea typeface="+mn-ea"/>
                          <a:cs typeface="+mn-cs"/>
                        </a:rPr>
                        <a:t>Détermine si l’échantillon est acceptable pour un dépistage</a:t>
                      </a: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Slide Number Placeholder 3"/>
          <p:cNvSpPr>
            <a:spLocks noGrp="1"/>
          </p:cNvSpPr>
          <p:nvPr>
            <p:ph type="sldNum" sz="quarter" idx="10"/>
          </p:nvPr>
        </p:nvSpPr>
        <p:spPr/>
        <p:txBody>
          <a:bodyPr rtlCol="0"/>
          <a:lstStyle/>
          <a:p>
            <a:pPr rtl="0"/>
            <a:fld id="{F19BED99-59E1-49C3-8B58-57831D85CA78}" type="slidenum">
              <a:rPr lang="en-US"/>
              <a:pPr/>
              <a:t>12</a:t>
            </a:fld>
            <a:endParaRPr lang="en-US"/>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80826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0" y="0"/>
            <a:ext cx="12188825" cy="8382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Pourquoi existe-t-il parfois des erreurs ? </a:t>
            </a:r>
          </a:p>
        </p:txBody>
      </p:sp>
      <p:sp>
        <p:nvSpPr>
          <p:cNvPr id="977923" name="Rectangle 3"/>
          <p:cNvSpPr>
            <a:spLocks noGrp="1" noChangeArrowheads="1"/>
          </p:cNvSpPr>
          <p:nvPr>
            <p:ph idx="1"/>
          </p:nvPr>
        </p:nvSpPr>
        <p:spPr>
          <a:xfrm>
            <a:off x="711016" y="1197595"/>
            <a:ext cx="10969943" cy="5279409"/>
          </a:xfrm>
        </p:spPr>
        <p:txBody>
          <a:bodyPr rtlCol="0">
            <a:normAutofit/>
          </a:bodyPr>
          <a:lstStyle/>
          <a:p>
            <a:pPr rtl="0">
              <a:lnSpc>
                <a:spcPct val="75000"/>
              </a:lnSpc>
              <a:buFontTx/>
              <a:buNone/>
            </a:pPr>
            <a:r>
              <a:rPr lang="fr" sz="2400" b="1" dirty="0">
                <a:latin typeface="Calibri" pitchFamily="34" charset="0"/>
              </a:rPr>
              <a:t>Causes potentielles :</a:t>
            </a:r>
          </a:p>
          <a:p>
            <a:pPr rtl="0">
              <a:lnSpc>
                <a:spcPct val="75000"/>
              </a:lnSpc>
              <a:buFontTx/>
              <a:buNone/>
            </a:pPr>
            <a:endParaRPr lang="en-US" sz="2400" dirty="0">
              <a:latin typeface="Calibri" pitchFamily="34" charset="0"/>
            </a:endParaRPr>
          </a:p>
          <a:p>
            <a:pPr rtl="0">
              <a:lnSpc>
                <a:spcPct val="75000"/>
              </a:lnSpc>
            </a:pPr>
            <a:r>
              <a:rPr lang="fr" sz="2000" dirty="0">
                <a:latin typeface="Calibri" pitchFamily="34" charset="0"/>
              </a:rPr>
              <a:t>Manque de clarté autour des responsabilités individuelles</a:t>
            </a:r>
          </a:p>
          <a:p>
            <a:pPr marL="0" indent="0" rtl="0">
              <a:lnSpc>
                <a:spcPct val="75000"/>
              </a:lnSpc>
              <a:buNone/>
            </a:pPr>
            <a:endParaRPr lang="en-US" sz="2000" dirty="0">
              <a:latin typeface="Calibri" pitchFamily="34" charset="0"/>
            </a:endParaRPr>
          </a:p>
          <a:p>
            <a:pPr rtl="0">
              <a:lnSpc>
                <a:spcPct val="75000"/>
              </a:lnSpc>
            </a:pPr>
            <a:r>
              <a:rPr lang="fr" sz="2000" dirty="0">
                <a:latin typeface="Calibri" pitchFamily="34" charset="0"/>
              </a:rPr>
              <a:t>Absence de procédures écrites : POS/outils de travail non disponibles</a:t>
            </a:r>
          </a:p>
          <a:p>
            <a:pPr marL="0" indent="0" rtl="0">
              <a:lnSpc>
                <a:spcPct val="75000"/>
              </a:lnSpc>
              <a:buNone/>
            </a:pPr>
            <a:endParaRPr lang="en-US" sz="2000" dirty="0">
              <a:latin typeface="Calibri" pitchFamily="34" charset="0"/>
            </a:endParaRPr>
          </a:p>
          <a:p>
            <a:pPr rtl="0">
              <a:lnSpc>
                <a:spcPct val="75000"/>
              </a:lnSpc>
            </a:pPr>
            <a:r>
              <a:rPr lang="fr" sz="2000" dirty="0">
                <a:latin typeface="Calibri" pitchFamily="34" charset="0"/>
              </a:rPr>
              <a:t>Non-respect des procédures écrites </a:t>
            </a:r>
          </a:p>
          <a:p>
            <a:pPr marL="0" indent="0" rtl="0">
              <a:lnSpc>
                <a:spcPct val="75000"/>
              </a:lnSpc>
              <a:buNone/>
            </a:pPr>
            <a:endParaRPr lang="en-US" sz="2000" dirty="0">
              <a:latin typeface="Calibri" pitchFamily="34" charset="0"/>
            </a:endParaRPr>
          </a:p>
          <a:p>
            <a:pPr rtl="0">
              <a:lnSpc>
                <a:spcPct val="75000"/>
              </a:lnSpc>
            </a:pPr>
            <a:r>
              <a:rPr lang="fr" sz="2000" dirty="0">
                <a:latin typeface="Calibri" pitchFamily="34" charset="0"/>
              </a:rPr>
              <a:t>Absence de formation ou formation inachevée</a:t>
            </a:r>
          </a:p>
          <a:p>
            <a:pPr marL="0" indent="0" rtl="0">
              <a:lnSpc>
                <a:spcPct val="75000"/>
              </a:lnSpc>
              <a:buNone/>
            </a:pPr>
            <a:endParaRPr lang="en-US" sz="2000" dirty="0">
              <a:latin typeface="Calibri" pitchFamily="34" charset="0"/>
            </a:endParaRPr>
          </a:p>
          <a:p>
            <a:pPr rtl="0">
              <a:lnSpc>
                <a:spcPct val="75000"/>
              </a:lnSpc>
            </a:pPr>
            <a:r>
              <a:rPr lang="fr" sz="2000" dirty="0">
                <a:latin typeface="Calibri" pitchFamily="34" charset="0"/>
              </a:rPr>
              <a:t>Kits de dépistage mal conservés </a:t>
            </a:r>
            <a:endParaRPr lang="en-US" sz="2000" i="1" dirty="0">
              <a:latin typeface="Calibri" pitchFamily="34" charset="0"/>
            </a:endParaRPr>
          </a:p>
          <a:p>
            <a:pPr rtl="0">
              <a:lnSpc>
                <a:spcPct val="75000"/>
              </a:lnSpc>
            </a:pPr>
            <a:endParaRPr lang="en-US" sz="2000" dirty="0">
              <a:latin typeface="Calibri" pitchFamily="34" charset="0"/>
            </a:endParaRPr>
          </a:p>
          <a:p>
            <a:pPr rtl="0">
              <a:lnSpc>
                <a:spcPct val="75000"/>
              </a:lnSpc>
            </a:pPr>
            <a:r>
              <a:rPr lang="fr" sz="2000" dirty="0">
                <a:latin typeface="Calibri" pitchFamily="34" charset="0"/>
              </a:rPr>
              <a:t>Absence de contrôle de la qualité ou d’évaluation externe de la qualité</a:t>
            </a:r>
          </a:p>
          <a:p>
            <a:pPr marL="0" indent="0" rtl="0">
              <a:lnSpc>
                <a:spcPct val="75000"/>
              </a:lnSpc>
              <a:buNone/>
            </a:pPr>
            <a:endParaRPr lang="en-US" sz="2000" dirty="0">
              <a:latin typeface="Calibri" pitchFamily="34" charset="0"/>
            </a:endParaRPr>
          </a:p>
          <a:p>
            <a:pPr rtl="0">
              <a:lnSpc>
                <a:spcPct val="75000"/>
              </a:lnSpc>
            </a:pPr>
            <a:r>
              <a:rPr lang="fr" sz="2000" dirty="0">
                <a:latin typeface="Calibri" pitchFamily="34" charset="0"/>
              </a:rPr>
              <a:t>Entretien inadéquat de l’équipement</a:t>
            </a:r>
          </a:p>
          <a:p>
            <a:pPr algn="ctr" rtl="0">
              <a:lnSpc>
                <a:spcPct val="75000"/>
              </a:lnSpc>
              <a:spcBef>
                <a:spcPct val="70000"/>
              </a:spcBef>
              <a:buFontTx/>
              <a:buNone/>
            </a:pPr>
            <a:r>
              <a:rPr lang="fr" sz="2400" b="1" i="1" dirty="0">
                <a:solidFill>
                  <a:srgbClr val="FF0000"/>
                </a:solidFill>
                <a:latin typeface="Calibri" pitchFamily="34" charset="0"/>
              </a:rPr>
              <a:t>Des erreurs peuvent survenir à tout moment du processus de dépistage.</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98143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Slide Number Placeholder 1"/>
          <p:cNvSpPr>
            <a:spLocks noGrp="1"/>
          </p:cNvSpPr>
          <p:nvPr>
            <p:ph type="sldNum" sz="quarter" idx="12"/>
          </p:nvPr>
        </p:nvSpPr>
        <p:spPr/>
        <p:txBody>
          <a:bodyPr rtlCol="0"/>
          <a:lstStyle/>
          <a:p>
            <a:pPr rtl="0"/>
            <a:fld id="{E8680D0B-5DBE-4478-B4AD-4200CCA30372}" type="slidenum">
              <a:rPr lang="en-US"/>
              <a:pPr/>
              <a:t>14</a:t>
            </a:fld>
            <a:endParaRPr lang="en-US"/>
          </a:p>
        </p:txBody>
      </p:sp>
      <p:sp>
        <p:nvSpPr>
          <p:cNvPr id="952323" name="Text Box 3"/>
          <p:cNvSpPr txBox="1">
            <a:spLocks noChangeArrowheads="1"/>
          </p:cNvSpPr>
          <p:nvPr/>
        </p:nvSpPr>
        <p:spPr bwMode="auto">
          <a:xfrm>
            <a:off x="0" y="22"/>
            <a:ext cx="12188825" cy="830997"/>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baseline="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rtl="0"/>
            <a:r>
              <a:rPr lang="fr"/>
              <a:t>Des erreurs peuvent se produire à chaque étape du processus de dépistage</a:t>
            </a:r>
          </a:p>
        </p:txBody>
      </p:sp>
      <p:grpSp>
        <p:nvGrpSpPr>
          <p:cNvPr id="3" name="Group 2"/>
          <p:cNvGrpSpPr/>
          <p:nvPr/>
        </p:nvGrpSpPr>
        <p:grpSpPr>
          <a:xfrm>
            <a:off x="2611359" y="914412"/>
            <a:ext cx="7275082" cy="5822555"/>
            <a:chOff x="2611351" y="914404"/>
            <a:chExt cx="7275081" cy="5822555"/>
          </a:xfrm>
        </p:grpSpPr>
        <p:sp>
          <p:nvSpPr>
            <p:cNvPr id="952322"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0" fontAlgn="base">
                <a:spcBef>
                  <a:spcPct val="0"/>
                </a:spcBef>
                <a:spcAft>
                  <a:spcPct val="0"/>
                </a:spcAft>
              </a:pPr>
              <a:endParaRPr lang="en-US" sz="2400">
                <a:solidFill>
                  <a:schemeClr val="bg1"/>
                </a:solidFill>
                <a:latin typeface="+mj-lt"/>
                <a:ea typeface="+mj-ea"/>
                <a:cs typeface="+mj-cs"/>
              </a:endParaRPr>
            </a:p>
          </p:txBody>
        </p:sp>
        <p:sp>
          <p:nvSpPr>
            <p:cNvPr id="952324" name="WordArt 4"/>
            <p:cNvSpPr>
              <a:spLocks noChangeArrowheads="1" noChangeShapeType="1" noTextEdit="1"/>
            </p:cNvSpPr>
            <p:nvPr/>
          </p:nvSpPr>
          <p:spPr bwMode="auto">
            <a:xfrm rot="4275814">
              <a:off x="8416082" y="2660723"/>
              <a:ext cx="1857375" cy="533261"/>
            </a:xfrm>
            <a:prstGeom prst="rect">
              <a:avLst/>
            </a:prstGeom>
          </p:spPr>
          <p:txBody>
            <a:bodyPr spcFirstLastPara="1" wrap="none" rtlCol="0" fromWordArt="1">
              <a:prstTxWarp prst="textArchUp">
                <a:avLst>
                  <a:gd name="adj" fmla="val 10800000"/>
                </a:avLst>
              </a:prstTxWarp>
            </a:bodyPr>
            <a:lstStyle/>
            <a:p>
              <a:pPr algn="ctr" defTabSz="457200" rtl="0" fontAlgn="base">
                <a:spcBef>
                  <a:spcPct val="0"/>
                </a:spcBef>
                <a:spcAft>
                  <a:spcPct val="0"/>
                </a:spcAft>
              </a:pPr>
              <a:r>
                <a:rPr lang="fr" sz="2800" kern="10">
                  <a:ln w="9525">
                    <a:noFill/>
                    <a:round/>
                    <a:headEnd/>
                    <a:tailEnd/>
                  </a:ln>
                  <a:latin typeface="Arial"/>
                  <a:ea typeface="ＭＳ Ｐゴシック" pitchFamily="34" charset="-128"/>
                  <a:cs typeface="Arial"/>
                </a:rPr>
                <a:t>Avant le dépistage</a:t>
              </a:r>
            </a:p>
          </p:txBody>
        </p:sp>
        <p:sp>
          <p:nvSpPr>
            <p:cNvPr id="952325" name="WordArt 5"/>
            <p:cNvSpPr>
              <a:spLocks noChangeArrowheads="1" noChangeShapeType="1" noTextEdit="1"/>
            </p:cNvSpPr>
            <p:nvPr/>
          </p:nvSpPr>
          <p:spPr bwMode="auto">
            <a:xfrm>
              <a:off x="5281824" y="6276975"/>
              <a:ext cx="1904504" cy="459984"/>
            </a:xfrm>
            <a:prstGeom prst="rect">
              <a:avLst/>
            </a:prstGeom>
          </p:spPr>
          <p:txBody>
            <a:bodyPr wrap="none" rtlCol="0" fromWordArt="1">
              <a:prstTxWarp prst="textCanDown">
                <a:avLst>
                  <a:gd name="adj" fmla="val 33333"/>
                </a:avLst>
              </a:prstTxWarp>
            </a:bodyPr>
            <a:lstStyle/>
            <a:p>
              <a:pPr algn="ctr" defTabSz="457200" rtl="0" fontAlgn="base">
                <a:spcBef>
                  <a:spcPct val="0"/>
                </a:spcBef>
                <a:spcAft>
                  <a:spcPct val="0"/>
                </a:spcAft>
              </a:pPr>
              <a:r>
                <a:rPr lang="fr" sz="3600" kern="10">
                  <a:ln w="9525">
                    <a:noFill/>
                    <a:round/>
                    <a:headEnd/>
                    <a:tailEnd/>
                  </a:ln>
                  <a:latin typeface="Arial"/>
                  <a:ea typeface="ＭＳ Ｐゴシック" pitchFamily="34" charset="-128"/>
                  <a:cs typeface="Arial"/>
                </a:rPr>
                <a:t>Dépistage</a:t>
              </a:r>
            </a:p>
          </p:txBody>
        </p:sp>
        <p:sp>
          <p:nvSpPr>
            <p:cNvPr id="952326"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rtlCol="0" fromWordArt="1">
              <a:prstTxWarp prst="textArchUp">
                <a:avLst>
                  <a:gd name="adj" fmla="val 10800000"/>
                </a:avLst>
              </a:prstTxWarp>
            </a:bodyPr>
            <a:lstStyle/>
            <a:p>
              <a:pPr algn="ctr" defTabSz="457200" rtl="0" fontAlgn="base">
                <a:spcBef>
                  <a:spcPct val="0"/>
                </a:spcBef>
                <a:spcAft>
                  <a:spcPct val="0"/>
                </a:spcAft>
              </a:pPr>
              <a:r>
                <a:rPr lang="fr" sz="2800" kern="10">
                  <a:ln w="9525">
                    <a:noFill/>
                    <a:round/>
                    <a:headEnd/>
                    <a:tailEnd/>
                  </a:ln>
                  <a:latin typeface="Arial"/>
                  <a:ea typeface="ＭＳ Ｐゴシック" pitchFamily="34" charset="-128"/>
                  <a:cs typeface="Arial"/>
                </a:rPr>
                <a:t>Après le dépistage</a:t>
              </a:r>
            </a:p>
          </p:txBody>
        </p:sp>
        <p:pic>
          <p:nvPicPr>
            <p:cNvPr id="952327" name="Picture 7"/>
            <p:cNvPicPr>
              <a:picLocks noChangeAspect="1" noChangeArrowheads="1"/>
            </p:cNvPicPr>
            <p:nvPr/>
          </p:nvPicPr>
          <p:blipFill>
            <a:blip r:embed="rId3"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952328" name="Picture 8"/>
            <p:cNvPicPr>
              <a:picLocks noChangeAspect="1" noChangeArrowheads="1"/>
            </p:cNvPicPr>
            <p:nvPr/>
          </p:nvPicPr>
          <p:blipFill>
            <a:blip r:embed="rId4"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952329" name="Picture 9"/>
            <p:cNvPicPr>
              <a:picLocks noChangeAspect="1" noChangeArrowheads="1"/>
            </p:cNvPicPr>
            <p:nvPr/>
          </p:nvPicPr>
          <p:blipFill>
            <a:blip r:embed="rId5"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952330" name="Picture 10"/>
            <p:cNvPicPr>
              <a:picLocks noChangeAspect="1" noChangeArrowheads="1"/>
            </p:cNvPicPr>
            <p:nvPr/>
          </p:nvPicPr>
          <p:blipFill>
            <a:blip r:embed="rId6"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952331" name="Picture 11"/>
            <p:cNvPicPr>
              <a:picLocks noChangeAspect="1" noChangeArrowheads="1"/>
            </p:cNvPicPr>
            <p:nvPr/>
          </p:nvPicPr>
          <p:blipFill>
            <a:blip r:embed="rId7"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952332" name="Picture 12"/>
            <p:cNvPicPr>
              <a:picLocks noChangeAspect="1" noChangeArrowheads="1"/>
            </p:cNvPicPr>
            <p:nvPr/>
          </p:nvPicPr>
          <p:blipFill>
            <a:blip r:embed="rId8"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952333" name="Picture 13"/>
            <p:cNvPicPr>
              <a:picLocks noChangeAspect="1" noChangeArrowheads="1"/>
            </p:cNvPicPr>
            <p:nvPr/>
          </p:nvPicPr>
          <p:blipFill>
            <a:blip r:embed="rId9"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952334" name="Picture 14"/>
            <p:cNvPicPr>
              <a:picLocks noChangeAspect="1" noChangeArrowheads="1"/>
            </p:cNvPicPr>
            <p:nvPr/>
          </p:nvPicPr>
          <p:blipFill>
            <a:blip r:embed="rId10"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952335"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6"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7"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rtl="0" fontAlgn="base">
                <a:spcBef>
                  <a:spcPct val="0"/>
                </a:spcBef>
                <a:spcAft>
                  <a:spcPct val="0"/>
                </a:spcAft>
              </a:pPr>
              <a:endParaRPr lang="en-US" sz="2400">
                <a:solidFill>
                  <a:schemeClr val="bg1"/>
                </a:solidFill>
                <a:latin typeface="+mj-lt"/>
                <a:ea typeface="+mj-ea"/>
                <a:cs typeface="+mj-cs"/>
              </a:endParaRPr>
            </a:p>
          </p:txBody>
        </p:sp>
        <p:sp>
          <p:nvSpPr>
            <p:cNvPr id="952338" name="Text Box 18"/>
            <p:cNvSpPr txBox="1">
              <a:spLocks noChangeArrowheads="1"/>
            </p:cNvSpPr>
            <p:nvPr/>
          </p:nvSpPr>
          <p:spPr bwMode="auto">
            <a:xfrm>
              <a:off x="4951415" y="2971802"/>
              <a:ext cx="2457270" cy="1200329"/>
            </a:xfrm>
            <a:prstGeom prst="rect">
              <a:avLst/>
            </a:prstGeom>
            <a:noFill/>
            <a:ln w="9525">
              <a:noFill/>
              <a:miter lim="800000"/>
              <a:headEnd/>
              <a:tailEnd/>
            </a:ln>
            <a:effectLst/>
          </p:spPr>
          <p:txBody>
            <a:bodyPr wrap="square" rtlCol="0">
              <a:spAutoFit/>
            </a:bodyPr>
            <a:lstStyle/>
            <a:p>
              <a:pPr marL="176213" indent="-176213" defTabSz="457200" rtl="0" eaLnBrk="0" fontAlgn="base" hangingPunct="0">
                <a:spcBef>
                  <a:spcPct val="0"/>
                </a:spcBef>
                <a:spcAft>
                  <a:spcPct val="0"/>
                </a:spcAft>
                <a:buFontTx/>
                <a:buChar char="•"/>
              </a:pPr>
              <a:r>
                <a:rPr lang="fr">
                  <a:solidFill>
                    <a:prstClr val="white"/>
                  </a:solidFill>
                  <a:ea typeface="ＭＳ Ｐゴシック" pitchFamily="34" charset="-128"/>
                </a:rPr>
                <a:t>Gestion des données et du laboratoire</a:t>
              </a:r>
            </a:p>
            <a:p>
              <a:pPr marL="176213" indent="-176213" defTabSz="457200" rtl="0" eaLnBrk="0" fontAlgn="base" hangingPunct="0">
                <a:spcBef>
                  <a:spcPct val="0"/>
                </a:spcBef>
                <a:spcAft>
                  <a:spcPct val="0"/>
                </a:spcAft>
                <a:buFontTx/>
                <a:buChar char="•"/>
              </a:pPr>
              <a:r>
                <a:rPr lang="fr">
                  <a:solidFill>
                    <a:prstClr val="white"/>
                  </a:solidFill>
                  <a:ea typeface="ＭＳ Ｐゴシック" pitchFamily="34" charset="-128"/>
                </a:rPr>
                <a:t>Sécurité</a:t>
              </a:r>
            </a:p>
            <a:p>
              <a:pPr marL="176213" indent="-176213" defTabSz="457200" rtl="0" eaLnBrk="0" fontAlgn="base" hangingPunct="0">
                <a:spcBef>
                  <a:spcPct val="0"/>
                </a:spcBef>
                <a:spcAft>
                  <a:spcPct val="0"/>
                </a:spcAft>
                <a:buFontTx/>
                <a:buChar char="•"/>
              </a:pPr>
              <a:r>
                <a:rPr lang="fr">
                  <a:solidFill>
                    <a:prstClr val="white"/>
                  </a:solidFill>
                  <a:ea typeface="ＭＳ Ｐゴシック" pitchFamily="34" charset="-128"/>
                </a:rPr>
                <a:t>Service clientèle</a:t>
              </a:r>
            </a:p>
          </p:txBody>
        </p:sp>
        <p:pic>
          <p:nvPicPr>
            <p:cNvPr id="952339" name="Picture 19"/>
            <p:cNvPicPr>
              <a:picLocks noChangeAspect="1" noChangeArrowheads="1"/>
            </p:cNvPicPr>
            <p:nvPr/>
          </p:nvPicPr>
          <p:blipFill>
            <a:blip r:embed="rId11"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952340" name="Text Box 20"/>
            <p:cNvSpPr txBox="1">
              <a:spLocks noChangeArrowheads="1"/>
            </p:cNvSpPr>
            <p:nvPr/>
          </p:nvSpPr>
          <p:spPr bwMode="auto">
            <a:xfrm>
              <a:off x="5269354" y="1915180"/>
              <a:ext cx="1574470" cy="523220"/>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400" dirty="0">
                  <a:solidFill>
                    <a:schemeClr val="bg1"/>
                  </a:solidFill>
                  <a:ea typeface="ＭＳ Ｐゴシック" pitchFamily="34" charset="-128"/>
                </a:rPr>
                <a:t>Préparation du patient/client</a:t>
              </a:r>
            </a:p>
            <a:p>
              <a:pPr defTabSz="457200" rtl="0" eaLnBrk="0" fontAlgn="base" hangingPunct="0">
                <a:spcBef>
                  <a:spcPct val="0"/>
                </a:spcBef>
                <a:spcAft>
                  <a:spcPct val="0"/>
                </a:spcAft>
              </a:pPr>
              <a:r>
                <a:rPr lang="fr" sz="1400" dirty="0">
                  <a:solidFill>
                    <a:schemeClr val="bg1"/>
                  </a:solidFill>
                  <a:ea typeface="ＭＳ Ｐゴシック" pitchFamily="34" charset="-128"/>
                </a:rPr>
                <a:t>Prélèvement des échantillons</a:t>
              </a:r>
            </a:p>
          </p:txBody>
        </p:sp>
        <p:sp>
          <p:nvSpPr>
            <p:cNvPr id="952341" name="Text Box 21"/>
            <p:cNvSpPr txBox="1">
              <a:spLocks noChangeArrowheads="1"/>
            </p:cNvSpPr>
            <p:nvPr/>
          </p:nvSpPr>
          <p:spPr bwMode="auto">
            <a:xfrm>
              <a:off x="7347093" y="3576103"/>
              <a:ext cx="2539339" cy="581025"/>
            </a:xfrm>
            <a:prstGeom prst="rect">
              <a:avLst/>
            </a:prstGeom>
            <a:noFill/>
            <a:ln w="9525">
              <a:noFill/>
              <a:miter lim="800000"/>
              <a:headEnd/>
              <a:tailEnd/>
            </a:ln>
            <a:effectLst/>
          </p:spPr>
          <p:txBody>
            <a:bodyPr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Réception et enregistrement </a:t>
              </a:r>
            </a:p>
            <a:p>
              <a:pPr defTabSz="457200" rtl="0" eaLnBrk="0" fontAlgn="base" hangingPunct="0">
                <a:spcBef>
                  <a:spcPct val="0"/>
                </a:spcBef>
                <a:spcAft>
                  <a:spcPct val="0"/>
                </a:spcAft>
              </a:pPr>
              <a:r>
                <a:rPr lang="fr" sz="1600" dirty="0">
                  <a:solidFill>
                    <a:schemeClr val="bg1"/>
                  </a:solidFill>
                  <a:ea typeface="ＭＳ Ｐゴシック" pitchFamily="34" charset="-128"/>
                </a:rPr>
                <a:t>des échantillons</a:t>
              </a:r>
            </a:p>
          </p:txBody>
        </p:sp>
        <p:sp>
          <p:nvSpPr>
            <p:cNvPr id="952342" name="Text Box 22"/>
            <p:cNvSpPr txBox="1">
              <a:spLocks noChangeArrowheads="1"/>
            </p:cNvSpPr>
            <p:nvPr/>
          </p:nvSpPr>
          <p:spPr bwMode="auto">
            <a:xfrm>
              <a:off x="7329613" y="4843830"/>
              <a:ext cx="982064" cy="584775"/>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Transport  </a:t>
              </a:r>
            </a:p>
            <a:p>
              <a:pPr defTabSz="457200" rtl="0" eaLnBrk="0" fontAlgn="base" hangingPunct="0">
                <a:spcBef>
                  <a:spcPct val="0"/>
                </a:spcBef>
                <a:spcAft>
                  <a:spcPct val="0"/>
                </a:spcAft>
              </a:pPr>
              <a:r>
                <a:rPr lang="fr" sz="1600" dirty="0">
                  <a:solidFill>
                    <a:schemeClr val="bg1"/>
                  </a:solidFill>
                  <a:ea typeface="ＭＳ Ｐゴシック" pitchFamily="34" charset="-128"/>
                </a:rPr>
                <a:t>des échantillons</a:t>
              </a:r>
            </a:p>
          </p:txBody>
        </p:sp>
        <p:sp>
          <p:nvSpPr>
            <p:cNvPr id="952343" name="Text Box 23"/>
            <p:cNvSpPr txBox="1">
              <a:spLocks noChangeArrowheads="1"/>
            </p:cNvSpPr>
            <p:nvPr/>
          </p:nvSpPr>
          <p:spPr bwMode="auto">
            <a:xfrm>
              <a:off x="5180250" y="5479048"/>
              <a:ext cx="1445780" cy="338554"/>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Test de contrôle</a:t>
              </a:r>
            </a:p>
          </p:txBody>
        </p:sp>
        <p:sp>
          <p:nvSpPr>
            <p:cNvPr id="952344" name="Text Box 24"/>
            <p:cNvSpPr txBox="1">
              <a:spLocks noChangeArrowheads="1"/>
            </p:cNvSpPr>
            <p:nvPr/>
          </p:nvSpPr>
          <p:spPr bwMode="auto">
            <a:xfrm>
              <a:off x="3148581" y="4648200"/>
              <a:ext cx="2183831" cy="336550"/>
            </a:xfrm>
            <a:prstGeom prst="rect">
              <a:avLst/>
            </a:prstGeom>
            <a:noFill/>
            <a:ln w="9525">
              <a:noFill/>
              <a:miter lim="800000"/>
              <a:headEnd/>
              <a:tailEnd/>
            </a:ln>
            <a:effectLst/>
          </p:spPr>
          <p:txBody>
            <a:bodyPr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Archivage</a:t>
              </a:r>
            </a:p>
          </p:txBody>
        </p:sp>
        <p:sp>
          <p:nvSpPr>
            <p:cNvPr id="952345" name="Text Box 25"/>
            <p:cNvSpPr txBox="1">
              <a:spLocks noChangeArrowheads="1"/>
            </p:cNvSpPr>
            <p:nvPr/>
          </p:nvSpPr>
          <p:spPr bwMode="auto">
            <a:xfrm>
              <a:off x="3148785" y="2590800"/>
              <a:ext cx="2571431" cy="336550"/>
            </a:xfrm>
            <a:prstGeom prst="rect">
              <a:avLst/>
            </a:prstGeom>
            <a:noFill/>
            <a:ln w="9525">
              <a:noFill/>
              <a:miter lim="800000"/>
              <a:headEnd/>
              <a:tailEnd/>
            </a:ln>
            <a:effectLst/>
          </p:spPr>
          <p:txBody>
            <a:bodyPr wrap="square"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Établissement de rapports</a:t>
              </a:r>
            </a:p>
          </p:txBody>
        </p:sp>
        <p:pic>
          <p:nvPicPr>
            <p:cNvPr id="952346" name="Picture 26"/>
            <p:cNvPicPr>
              <a:picLocks noChangeAspect="1" noChangeArrowheads="1"/>
            </p:cNvPicPr>
            <p:nvPr/>
          </p:nvPicPr>
          <p:blipFill>
            <a:blip r:embed="rId11"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952347" name="Text Box 27"/>
            <p:cNvSpPr txBox="1">
              <a:spLocks noChangeArrowheads="1"/>
            </p:cNvSpPr>
            <p:nvPr/>
          </p:nvSpPr>
          <p:spPr bwMode="auto">
            <a:xfrm>
              <a:off x="7289146" y="2355671"/>
              <a:ext cx="2336191" cy="523220"/>
            </a:xfrm>
            <a:prstGeom prst="rect">
              <a:avLst/>
            </a:prstGeom>
            <a:noFill/>
            <a:ln w="9525">
              <a:noFill/>
              <a:miter lim="800000"/>
              <a:headEnd/>
              <a:tailEnd/>
            </a:ln>
            <a:effectLst/>
          </p:spPr>
          <p:txBody>
            <a:bodyPr wrap="square" rtlCol="0">
              <a:spAutoFit/>
            </a:bodyPr>
            <a:lstStyle/>
            <a:p>
              <a:pPr defTabSz="457200" rtl="0" eaLnBrk="0" fontAlgn="base" hangingPunct="0">
                <a:spcBef>
                  <a:spcPct val="0"/>
                </a:spcBef>
                <a:spcAft>
                  <a:spcPct val="0"/>
                </a:spcAft>
              </a:pPr>
              <a:r>
                <a:rPr lang="fr" sz="1400" dirty="0">
                  <a:solidFill>
                    <a:schemeClr val="bg1"/>
                  </a:solidFill>
                  <a:ea typeface="ＭＳ Ｐゴシック" pitchFamily="34" charset="-128"/>
                </a:rPr>
                <a:t>Compétence du personnel</a:t>
              </a:r>
            </a:p>
            <a:p>
              <a:pPr defTabSz="457200" rtl="0" eaLnBrk="0" fontAlgn="base" hangingPunct="0">
                <a:spcBef>
                  <a:spcPct val="0"/>
                </a:spcBef>
                <a:spcAft>
                  <a:spcPct val="0"/>
                </a:spcAft>
              </a:pPr>
              <a:r>
                <a:rPr lang="fr" sz="1400" dirty="0">
                  <a:solidFill>
                    <a:schemeClr val="bg1"/>
                  </a:solidFill>
                  <a:ea typeface="ＭＳ Ｐゴシック" pitchFamily="34" charset="-128"/>
                </a:rPr>
                <a:t>Évaluation des tests</a:t>
              </a:r>
            </a:p>
          </p:txBody>
        </p:sp>
        <p:sp>
          <p:nvSpPr>
            <p:cNvPr id="952348" name="Text Box 28"/>
            <p:cNvSpPr txBox="1">
              <a:spLocks noChangeArrowheads="1"/>
            </p:cNvSpPr>
            <p:nvPr/>
          </p:nvSpPr>
          <p:spPr bwMode="auto">
            <a:xfrm>
              <a:off x="5553676" y="5731877"/>
              <a:ext cx="765274" cy="338554"/>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 de la qualité</a:t>
              </a:r>
            </a:p>
          </p:txBody>
        </p:sp>
        <p:pic>
          <p:nvPicPr>
            <p:cNvPr id="952349" name="Picture 29" descr="bs00554_"/>
            <p:cNvPicPr>
              <a:picLocks noChangeAspect="1" noChangeArrowheads="1"/>
            </p:cNvPicPr>
            <p:nvPr/>
          </p:nvPicPr>
          <p:blipFill>
            <a:blip r:embed="rId12" cstate="print"/>
            <a:srcRect/>
            <a:stretch>
              <a:fillRect/>
            </a:stretch>
          </p:blipFill>
          <p:spPr bwMode="auto">
            <a:xfrm>
              <a:off x="3351927" y="3962407"/>
              <a:ext cx="1422030" cy="695325"/>
            </a:xfrm>
            <a:prstGeom prst="rect">
              <a:avLst/>
            </a:prstGeom>
            <a:noFill/>
          </p:spPr>
        </p:pic>
      </p:grpSp>
      <p:sp>
        <p:nvSpPr>
          <p:cNvPr id="32" name="Oval 31">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4" name="TextBox 3"/>
          <p:cNvSpPr txBox="1"/>
          <p:nvPr/>
        </p:nvSpPr>
        <p:spPr>
          <a:xfrm>
            <a:off x="9895588" y="1777581"/>
            <a:ext cx="2293237" cy="13466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rtl="0">
              <a:spcBef>
                <a:spcPts val="0"/>
              </a:spcBef>
              <a:spcAft>
                <a:spcPts val="0"/>
              </a:spcAft>
            </a:pPr>
            <a:r>
              <a:rPr lang="fr" sz="1400">
                <a:solidFill>
                  <a:srgbClr val="FF0000"/>
                </a:solidFill>
                <a:ea typeface="ＭＳ 明朝"/>
                <a:cs typeface="Times New Roman"/>
              </a:rPr>
              <a:t>Exemples :</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Prélèvements mal étiquetés</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Prélèvements mal conservés </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Kits de dépistage mal conservés</a:t>
            </a:r>
          </a:p>
        </p:txBody>
      </p:sp>
      <p:sp>
        <p:nvSpPr>
          <p:cNvPr id="37" name="TextBox 36"/>
          <p:cNvSpPr txBox="1"/>
          <p:nvPr/>
        </p:nvSpPr>
        <p:spPr>
          <a:xfrm>
            <a:off x="7568667" y="5892373"/>
            <a:ext cx="4012145" cy="1346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rtl="0">
              <a:spcBef>
                <a:spcPts val="0"/>
              </a:spcBef>
              <a:spcAft>
                <a:spcPts val="0"/>
              </a:spcAft>
            </a:pPr>
            <a:r>
              <a:rPr lang="fr" sz="1400">
                <a:solidFill>
                  <a:srgbClr val="FF0000"/>
                </a:solidFill>
                <a:ea typeface="ＭＳ 明朝"/>
                <a:cs typeface="Times New Roman"/>
              </a:rPr>
              <a:t>Exemples :</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Non-respect des POS</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Dépistage pratiqué au mauvais moment</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Utilisation de réactifs inadéquats</a:t>
            </a:r>
          </a:p>
          <a:p>
            <a:pPr marL="285750" marR="0" indent="-285750" rtl="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rtl="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
        <p:nvSpPr>
          <p:cNvPr id="38" name="TextBox 37"/>
          <p:cNvSpPr txBox="1"/>
          <p:nvPr/>
        </p:nvSpPr>
        <p:spPr>
          <a:xfrm>
            <a:off x="74612" y="4006460"/>
            <a:ext cx="3097983" cy="15149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rtl="0">
              <a:spcBef>
                <a:spcPts val="0"/>
              </a:spcBef>
              <a:spcAft>
                <a:spcPts val="0"/>
              </a:spcAft>
            </a:pPr>
            <a:r>
              <a:rPr lang="fr" sz="1400">
                <a:solidFill>
                  <a:srgbClr val="FF0000"/>
                </a:solidFill>
                <a:ea typeface="ＭＳ 明朝"/>
                <a:cs typeface="Times New Roman"/>
              </a:rPr>
              <a:t>Exemples :</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Erreur de saisie </a:t>
            </a:r>
            <a:br>
              <a:rPr lang="en-US" sz="1400" dirty="0">
                <a:solidFill>
                  <a:srgbClr val="FF0000"/>
                </a:solidFill>
                <a:ea typeface="ＭＳ 明朝"/>
                <a:cs typeface="Times New Roman"/>
              </a:rPr>
            </a:br>
            <a:r>
              <a:rPr lang="fr" sz="1400">
                <a:solidFill>
                  <a:srgbClr val="FF0000"/>
                </a:solidFill>
                <a:ea typeface="ＭＳ 明朝"/>
                <a:cs typeface="Times New Roman"/>
              </a:rPr>
              <a:t>des résultats</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Illisibilité des résultats</a:t>
            </a:r>
          </a:p>
          <a:p>
            <a:pPr marL="285750" marR="0" indent="-285750" rtl="0">
              <a:spcBef>
                <a:spcPts val="0"/>
              </a:spcBef>
              <a:spcAft>
                <a:spcPts val="0"/>
              </a:spcAft>
              <a:buFont typeface="Arial" panose="020B0604020202020204" pitchFamily="34" charset="0"/>
              <a:buChar char="•"/>
            </a:pPr>
            <a:r>
              <a:rPr lang="fr" sz="1400">
                <a:solidFill>
                  <a:srgbClr val="FF0000"/>
                </a:solidFill>
                <a:ea typeface="ＭＳ 明朝"/>
                <a:cs typeface="Times New Roman"/>
              </a:rPr>
              <a:t>Rapport envoyé au mauvais endroit</a:t>
            </a:r>
          </a:p>
          <a:p>
            <a:pPr marL="285750" marR="0" indent="-285750" rtl="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rtl="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Tree>
    <p:extLst>
      <p:ext uri="{BB962C8B-B14F-4D97-AF65-F5344CB8AC3E}">
        <p14:creationId xmlns:p14="http://schemas.microsoft.com/office/powerpoint/2010/main" val="300786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88825" cy="9280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Messages d’erreur </a:t>
            </a:r>
          </a:p>
        </p:txBody>
      </p:sp>
      <p:sp>
        <p:nvSpPr>
          <p:cNvPr id="2" name="Content Placeholder 1"/>
          <p:cNvSpPr>
            <a:spLocks noGrp="1"/>
          </p:cNvSpPr>
          <p:nvPr>
            <p:ph idx="1"/>
          </p:nvPr>
        </p:nvSpPr>
        <p:spPr>
          <a:xfrm>
            <a:off x="382358" y="1889081"/>
            <a:ext cx="5484973" cy="4511719"/>
          </a:xfrm>
          <a:ln>
            <a:solidFill>
              <a:schemeClr val="accent1"/>
            </a:solidFill>
          </a:ln>
        </p:spPr>
        <p:txBody>
          <a:bodyPr rtlCol="0">
            <a:normAutofit/>
          </a:bodyPr>
          <a:lstStyle/>
          <a:p>
            <a:pPr rtl="0"/>
            <a:endParaRPr lang="en-US" sz="2200" dirty="0">
              <a:latin typeface="Calibri" pitchFamily="34" charset="0"/>
            </a:endParaRPr>
          </a:p>
          <a:p>
            <a:pPr rtl="0"/>
            <a:r>
              <a:rPr lang="fr" sz="1900"/>
              <a:t>En cas de problème, un message s’affichera (généralement accompagné d’un code d’erreur) </a:t>
            </a:r>
          </a:p>
          <a:p>
            <a:pPr rtl="0"/>
            <a:endParaRPr lang="en-US" sz="1900" dirty="0"/>
          </a:p>
          <a:p>
            <a:pPr rtl="0"/>
            <a:r>
              <a:rPr lang="fr" sz="1900"/>
              <a:t>Consulter le mode d’emploi et chercher la signification du code d’erreur. Suivre les mesures correctives recommandées</a:t>
            </a:r>
          </a:p>
          <a:p>
            <a:pPr rtl="0"/>
            <a:endParaRPr lang="en-US" sz="1900" dirty="0"/>
          </a:p>
          <a:p>
            <a:pPr rtl="0"/>
            <a:r>
              <a:rPr lang="fr" sz="1900"/>
              <a:t>Si le problème persiste, contacter les superviseurs </a:t>
            </a:r>
            <a:endParaRPr lang="en-US" sz="1900" dirty="0">
              <a:latin typeface="Calibri" pitchFamily="34" charset="0"/>
            </a:endParaRPr>
          </a:p>
          <a:p>
            <a:pPr marL="0" indent="0" rtl="0">
              <a:buNone/>
            </a:pPr>
            <a:endParaRPr lang="en-US" sz="1900" dirty="0"/>
          </a:p>
          <a:p>
            <a:pPr rtl="0"/>
            <a:r>
              <a:rPr lang="fr" sz="1900"/>
              <a:t>En cas de résultat discordant, consulter les POS ou contacter un superviseur </a:t>
            </a:r>
          </a:p>
          <a:p>
            <a:pPr rtl="0"/>
            <a:endParaRPr lang="en-US" sz="2000" dirty="0">
              <a:latin typeface="Calibri" pitchFamily="34" charset="0"/>
            </a:endParaRPr>
          </a:p>
          <a:p>
            <a:pPr rtl="0"/>
            <a:endParaRPr lang="en-US" sz="2200" dirty="0">
              <a:latin typeface="Calibri" pitchFamily="34" charset="0"/>
            </a:endParaRPr>
          </a:p>
        </p:txBody>
      </p:sp>
      <p:sp>
        <p:nvSpPr>
          <p:cNvPr id="4" name="Content Placeholder 1"/>
          <p:cNvSpPr txBox="1">
            <a:spLocks/>
          </p:cNvSpPr>
          <p:nvPr/>
        </p:nvSpPr>
        <p:spPr>
          <a:xfrm>
            <a:off x="6172043" y="1889078"/>
            <a:ext cx="5484971" cy="4511722"/>
          </a:xfrm>
          <a:prstGeom prst="rect">
            <a:avLst/>
          </a:prstGeom>
          <a:ln>
            <a:solidFill>
              <a:schemeClr val="accent1"/>
            </a:solidFill>
          </a:ln>
        </p:spPr>
        <p:txBody>
          <a:bodyPr vert="horz" rtlCol="0">
            <a:normAutofit fontScale="92500" lnSpcReduction="20000"/>
          </a:bodyPr>
          <a:lstStyle/>
          <a:p>
            <a:pPr marL="365760" indent="-256032" rtl="0">
              <a:spcBef>
                <a:spcPts val="300"/>
              </a:spcBef>
              <a:buClr>
                <a:srgbClr val="9BBB59"/>
              </a:buClr>
              <a:buFont typeface="Georgia"/>
              <a:buNone/>
              <a:defRPr/>
            </a:pPr>
            <a:endParaRPr lang="en-US" sz="2400" dirty="0">
              <a:solidFill>
                <a:prstClr val="black"/>
              </a:solidFill>
              <a:ea typeface="ＭＳ Ｐゴシック" pitchFamily="34" charset="-128"/>
            </a:endParaRPr>
          </a:p>
          <a:p>
            <a:pPr marL="365760" indent="-256032" rtl="0">
              <a:spcBef>
                <a:spcPts val="300"/>
              </a:spcBef>
              <a:buFont typeface="Georgia"/>
              <a:buChar char="•"/>
              <a:defRPr/>
            </a:pPr>
            <a:r>
              <a:rPr lang="fr" sz="1900">
                <a:solidFill>
                  <a:prstClr val="black"/>
                </a:solidFill>
                <a:ea typeface="ＭＳ Ｐゴシック" pitchFamily="34" charset="-128"/>
              </a:rPr>
              <a:t>Vérifier que la cartouche de dépistage est remplie correctement, conformément aux POS (volume exact, absence de bulles d’air)</a:t>
            </a:r>
          </a:p>
          <a:p>
            <a:pPr marL="109728" rtl="0">
              <a:spcBef>
                <a:spcPts val="300"/>
              </a:spcBef>
              <a:defRPr/>
            </a:pPr>
            <a:endParaRPr lang="en-US" sz="1900" dirty="0">
              <a:solidFill>
                <a:prstClr val="black"/>
              </a:solidFill>
              <a:ea typeface="ＭＳ Ｐゴシック" pitchFamily="34" charset="-128"/>
            </a:endParaRPr>
          </a:p>
          <a:p>
            <a:pPr marL="365760" indent="-256032" rtl="0">
              <a:spcBef>
                <a:spcPts val="300"/>
              </a:spcBef>
              <a:buFont typeface="Georgia"/>
              <a:buChar char="•"/>
              <a:defRPr/>
            </a:pPr>
            <a:r>
              <a:rPr lang="fr" sz="1900">
                <a:solidFill>
                  <a:prstClr val="black"/>
                </a:solidFill>
                <a:ea typeface="ＭＳ Ｐゴシック" pitchFamily="34" charset="-128"/>
              </a:rPr>
              <a:t>Avant de fermer le couvercle du dispositif et de procéder au dépistage, vérifier que le prélèvement n’a pas fui ou ne s’est pas renversé</a:t>
            </a:r>
          </a:p>
          <a:p>
            <a:pPr marL="365760" indent="-256032" rtl="0">
              <a:spcBef>
                <a:spcPts val="300"/>
              </a:spcBef>
              <a:buFont typeface="Georgia"/>
              <a:buChar char="•"/>
              <a:defRPr/>
            </a:pPr>
            <a:endParaRPr lang="en-US" sz="1900" dirty="0">
              <a:solidFill>
                <a:prstClr val="black"/>
              </a:solidFill>
              <a:ea typeface="ＭＳ Ｐゴシック" pitchFamily="34" charset="-128"/>
            </a:endParaRPr>
          </a:p>
          <a:p>
            <a:pPr marL="365760" indent="-256032" rtl="0">
              <a:spcBef>
                <a:spcPts val="300"/>
              </a:spcBef>
              <a:buFont typeface="Georgia"/>
              <a:buChar char="•"/>
              <a:defRPr/>
            </a:pPr>
            <a:r>
              <a:rPr lang="fr" sz="1900">
                <a:solidFill>
                  <a:prstClr val="black"/>
                </a:solidFill>
                <a:ea typeface="ＭＳ Ｐゴシック" pitchFamily="34" charset="-128"/>
              </a:rPr>
              <a:t>Vérifier que le dispositif NE vibre/bouge PAS pendant le dépistage </a:t>
            </a:r>
          </a:p>
          <a:p>
            <a:pPr marL="365760" indent="-256032" rtl="0">
              <a:spcBef>
                <a:spcPts val="300"/>
              </a:spcBef>
              <a:buFont typeface="Georgia"/>
              <a:buChar char="•"/>
              <a:defRPr/>
            </a:pPr>
            <a:endParaRPr lang="en-US" sz="1900" dirty="0">
              <a:solidFill>
                <a:prstClr val="black"/>
              </a:solidFill>
              <a:ea typeface="ＭＳ Ｐゴシック" pitchFamily="34" charset="-128"/>
            </a:endParaRPr>
          </a:p>
          <a:p>
            <a:pPr marL="365760" indent="-256032" rtl="0">
              <a:spcBef>
                <a:spcPts val="300"/>
              </a:spcBef>
              <a:buFont typeface="Georgia"/>
              <a:buChar char="•"/>
              <a:defRPr/>
            </a:pPr>
            <a:r>
              <a:rPr lang="fr" sz="1900">
                <a:solidFill>
                  <a:prstClr val="black"/>
                </a:solidFill>
                <a:ea typeface="ＭＳ Ｐゴシック" pitchFamily="34" charset="-128"/>
              </a:rPr>
              <a:t>Sur mPima, vérifier que la fenêtre est propre (absence de saletés ou de traces)</a:t>
            </a:r>
          </a:p>
          <a:p>
            <a:pPr marL="365760" indent="-256032" rtl="0">
              <a:spcBef>
                <a:spcPts val="300"/>
              </a:spcBef>
              <a:buFont typeface="Georgia"/>
              <a:buChar char="•"/>
              <a:defRPr/>
            </a:pPr>
            <a:endParaRPr lang="en-US" sz="1900" dirty="0">
              <a:solidFill>
                <a:prstClr val="black"/>
              </a:solidFill>
              <a:ea typeface="ＭＳ Ｐゴシック" pitchFamily="34" charset="-128"/>
            </a:endParaRPr>
          </a:p>
          <a:p>
            <a:pPr marL="365760" indent="-256032" rtl="0">
              <a:spcBef>
                <a:spcPts val="300"/>
              </a:spcBef>
              <a:buFont typeface="Georgia"/>
              <a:buChar char="•"/>
              <a:defRPr/>
            </a:pPr>
            <a:r>
              <a:rPr lang="fr" sz="1900">
                <a:solidFill>
                  <a:prstClr val="black"/>
                </a:solidFill>
                <a:ea typeface="ＭＳ Ｐゴシック" pitchFamily="34" charset="-128"/>
              </a:rPr>
              <a:t>Sur GeneXpert, effectuer un contrôle Xpert ou un contrôle de calibrage à raison d’une fois par an, ou plus si nécessaire</a:t>
            </a:r>
          </a:p>
          <a:p>
            <a:pPr marL="365760" indent="-256032" rtl="0">
              <a:spcBef>
                <a:spcPts val="300"/>
              </a:spcBef>
              <a:buFont typeface="Georgia"/>
              <a:buChar char="•"/>
              <a:defRPr/>
            </a:pPr>
            <a:endParaRPr lang="en-US" sz="2400" dirty="0">
              <a:solidFill>
                <a:prstClr val="black"/>
              </a:solidFill>
              <a:ea typeface="ＭＳ Ｐゴシック" pitchFamily="34" charset="-128"/>
            </a:endParaRPr>
          </a:p>
          <a:p>
            <a:pPr marL="365760" indent="-256032" rtl="0">
              <a:spcBef>
                <a:spcPts val="300"/>
              </a:spcBef>
              <a:buFont typeface="Georgia"/>
              <a:buChar char="•"/>
              <a:defRPr/>
            </a:pPr>
            <a:endParaRPr lang="en-US" sz="2400" dirty="0">
              <a:solidFill>
                <a:prstClr val="black"/>
              </a:solidFill>
              <a:ea typeface="ＭＳ Ｐゴシック" pitchFamily="34" charset="-128"/>
            </a:endParaRPr>
          </a:p>
        </p:txBody>
      </p:sp>
      <p:sp>
        <p:nvSpPr>
          <p:cNvPr id="5" name="TextBox 4"/>
          <p:cNvSpPr txBox="1"/>
          <p:nvPr/>
        </p:nvSpPr>
        <p:spPr>
          <a:xfrm>
            <a:off x="382350" y="1097527"/>
            <a:ext cx="5484971" cy="67972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Que faire quand un message d’erreur apparaît sur le dispositif installé sur le lieu de soins ?</a:t>
            </a:r>
          </a:p>
        </p:txBody>
      </p:sp>
      <p:sp>
        <p:nvSpPr>
          <p:cNvPr id="6" name="TextBox 5"/>
          <p:cNvSpPr txBox="1"/>
          <p:nvPr/>
        </p:nvSpPr>
        <p:spPr>
          <a:xfrm>
            <a:off x="6172043" y="1097506"/>
            <a:ext cx="5484971" cy="652432"/>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Comment éviter les erreurs et le temps d’arrêt du dispositif sur le lieu de soins ?</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106509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3"/>
            <a:ext cx="12188825" cy="121919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defTabSz="914400" rtl="0" eaLnBrk="1" hangingPunct="1"/>
            <a:r>
              <a:rPr lang="fr" sz="2400" dirty="0">
                <a:ea typeface="+mj-ea"/>
                <a:cs typeface="+mj-cs"/>
              </a:rPr>
              <a:t>La supervision du site et le mentorat aident à détecter rapidement les problèmes de dépistage afin de prendre des mesures préventives et correctives</a:t>
            </a:r>
          </a:p>
        </p:txBody>
      </p:sp>
      <p:graphicFrame>
        <p:nvGraphicFramePr>
          <p:cNvPr id="3" name="Diagram 2"/>
          <p:cNvGraphicFramePr/>
          <p:nvPr>
            <p:extLst>
              <p:ext uri="{D42A27DB-BD31-4B8C-83A1-F6EECF244321}">
                <p14:modId xmlns:p14="http://schemas.microsoft.com/office/powerpoint/2010/main" val="624839182"/>
              </p:ext>
            </p:extLst>
          </p:nvPr>
        </p:nvGraphicFramePr>
        <p:xfrm>
          <a:off x="248305" y="1397000"/>
          <a:ext cx="11443951"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2267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dirty="0">
                <a:solidFill>
                  <a:schemeClr val="bg1"/>
                </a:solidFill>
                <a:ea typeface="+mj-ea"/>
                <a:cs typeface="+mj-cs"/>
              </a:rPr>
              <a:t> Résumé :  De l’importance de disposer d’un système de qualité dans le cadre </a:t>
            </a:r>
            <a:br>
              <a:rPr lang="fr" sz="2400" dirty="0">
                <a:solidFill>
                  <a:schemeClr val="bg1"/>
                </a:solidFill>
                <a:ea typeface="+mj-ea"/>
                <a:cs typeface="+mj-cs"/>
              </a:rPr>
            </a:br>
            <a:r>
              <a:rPr lang="fr" sz="2400" dirty="0">
                <a:solidFill>
                  <a:schemeClr val="bg1"/>
                </a:solidFill>
                <a:ea typeface="+mj-ea"/>
                <a:cs typeface="+mj-cs"/>
              </a:rPr>
              <a:t>du dépistage sur le lieu de soins </a:t>
            </a:r>
          </a:p>
        </p:txBody>
      </p:sp>
      <p:sp>
        <p:nvSpPr>
          <p:cNvPr id="860164" name="Rectangle 4"/>
          <p:cNvSpPr>
            <a:spLocks noGrp="1" noChangeArrowheads="1"/>
          </p:cNvSpPr>
          <p:nvPr>
            <p:ph idx="1"/>
          </p:nvPr>
        </p:nvSpPr>
        <p:spPr>
          <a:xfrm>
            <a:off x="507776" y="1371600"/>
            <a:ext cx="11225436" cy="4490114"/>
          </a:xfrm>
          <a:ln/>
        </p:spPr>
        <p:style>
          <a:lnRef idx="2">
            <a:schemeClr val="dk1"/>
          </a:lnRef>
          <a:fillRef idx="1">
            <a:schemeClr val="lt1"/>
          </a:fillRef>
          <a:effectRef idx="0">
            <a:schemeClr val="dk1"/>
          </a:effectRef>
          <a:fontRef idx="minor">
            <a:schemeClr val="dk1"/>
          </a:fontRef>
        </p:style>
        <p:txBody>
          <a:bodyPr rtlCol="0">
            <a:normAutofit fontScale="92500" lnSpcReduction="20000"/>
          </a:bodyPr>
          <a:lstStyle/>
          <a:p>
            <a:pPr rtl="0">
              <a:lnSpc>
                <a:spcPct val="80000"/>
              </a:lnSpc>
            </a:pPr>
            <a:endParaRPr lang="en-US" sz="2000" dirty="0">
              <a:latin typeface="Calibri" pitchFamily="34" charset="0"/>
            </a:endParaRPr>
          </a:p>
          <a:p>
            <a:pPr rtl="0">
              <a:lnSpc>
                <a:spcPct val="80000"/>
              </a:lnSpc>
            </a:pPr>
            <a:r>
              <a:rPr lang="fr" sz="2200">
                <a:latin typeface="Calibri" pitchFamily="34" charset="0"/>
              </a:rPr>
              <a:t>La qualité sous-tend tout ce que nous faisons. </a:t>
            </a:r>
          </a:p>
          <a:p>
            <a:pPr rtl="0">
              <a:lnSpc>
                <a:spcPct val="80000"/>
              </a:lnSpc>
              <a:buNone/>
            </a:pPr>
            <a:endParaRPr lang="en-US" sz="2200" dirty="0">
              <a:latin typeface="Calibri" pitchFamily="34" charset="0"/>
            </a:endParaRPr>
          </a:p>
          <a:p>
            <a:pPr rtl="0">
              <a:lnSpc>
                <a:spcPct val="80000"/>
              </a:lnSpc>
            </a:pPr>
            <a:r>
              <a:rPr lang="fr" sz="2200">
                <a:latin typeface="Calibri" pitchFamily="34" charset="0"/>
              </a:rPr>
              <a:t>Le système de qualité définit les critères relatifs au niveau de qualité à atteindre par l’établissement. </a:t>
            </a:r>
          </a:p>
          <a:p>
            <a:pPr rtl="0">
              <a:lnSpc>
                <a:spcPct val="80000"/>
              </a:lnSpc>
            </a:pPr>
            <a:endParaRPr lang="en-US" sz="2200" dirty="0">
              <a:latin typeface="Calibri" pitchFamily="34" charset="0"/>
            </a:endParaRPr>
          </a:p>
          <a:p>
            <a:pPr rtl="0">
              <a:lnSpc>
                <a:spcPct val="80000"/>
              </a:lnSpc>
            </a:pPr>
            <a:r>
              <a:rPr lang="fr" sz="2200">
                <a:latin typeface="Calibri" pitchFamily="34" charset="0"/>
              </a:rPr>
              <a:t>Il permet d’éviter les erreurs de diagnostic susceptibles de compromettre la qualité de vie des patients/clients.</a:t>
            </a:r>
          </a:p>
          <a:p>
            <a:pPr rtl="0">
              <a:lnSpc>
                <a:spcPct val="80000"/>
              </a:lnSpc>
              <a:buNone/>
            </a:pPr>
            <a:endParaRPr lang="en-US" sz="2200" dirty="0">
              <a:latin typeface="Calibri" pitchFamily="34" charset="0"/>
            </a:endParaRPr>
          </a:p>
          <a:p>
            <a:pPr rtl="0">
              <a:lnSpc>
                <a:spcPct val="80000"/>
              </a:lnSpc>
            </a:pPr>
            <a:r>
              <a:rPr lang="fr" sz="2200">
                <a:latin typeface="Calibri" pitchFamily="34" charset="0"/>
              </a:rPr>
              <a:t>Il permet à l’établissement de satisfaire les attentes des patients/clients.</a:t>
            </a:r>
          </a:p>
          <a:p>
            <a:pPr rtl="0">
              <a:lnSpc>
                <a:spcPct val="80000"/>
              </a:lnSpc>
              <a:buNone/>
            </a:pPr>
            <a:endParaRPr lang="en-US" sz="2200" dirty="0">
              <a:latin typeface="Calibri" pitchFamily="34" charset="0"/>
            </a:endParaRPr>
          </a:p>
          <a:p>
            <a:pPr rtl="0">
              <a:lnSpc>
                <a:spcPct val="80000"/>
              </a:lnSpc>
            </a:pPr>
            <a:r>
              <a:rPr lang="fr" sz="2200">
                <a:latin typeface="Calibri" pitchFamily="34" charset="0"/>
              </a:rPr>
              <a:t>Il permet de prévenir, de détecter et de corriger les problèmes et les erreurs en suivant chaque étape du système de dépistage.</a:t>
            </a:r>
          </a:p>
          <a:p>
            <a:pPr rtl="0">
              <a:lnSpc>
                <a:spcPct val="80000"/>
              </a:lnSpc>
              <a:buNone/>
            </a:pPr>
            <a:endParaRPr lang="en-US" sz="2200" dirty="0">
              <a:latin typeface="Calibri" pitchFamily="34" charset="0"/>
            </a:endParaRPr>
          </a:p>
          <a:p>
            <a:pPr rtl="0">
              <a:lnSpc>
                <a:spcPct val="80000"/>
              </a:lnSpc>
            </a:pPr>
            <a:r>
              <a:rPr lang="fr" sz="2200">
                <a:latin typeface="Calibri" pitchFamily="34" charset="0"/>
              </a:rPr>
              <a:t>Il est au cœur d’un système de suivi, d’évaluation et d’amélioration cohérent entre deux centres de dépistage.</a:t>
            </a:r>
          </a:p>
          <a:p>
            <a:pPr rtl="0">
              <a:lnSpc>
                <a:spcPct val="80000"/>
              </a:lnSpc>
              <a:buNone/>
            </a:pPr>
            <a:endParaRPr lang="en-US" sz="2200" dirty="0">
              <a:latin typeface="Calibri" pitchFamily="34" charset="0"/>
            </a:endParaRPr>
          </a:p>
          <a:p>
            <a:pPr rtl="0">
              <a:lnSpc>
                <a:spcPct val="80000"/>
              </a:lnSpc>
            </a:pPr>
            <a:r>
              <a:rPr lang="fr" sz="2200">
                <a:latin typeface="Calibri" pitchFamily="34" charset="0"/>
              </a:rPr>
              <a:t>Il permet de réduire le gaspillage, diminuant ainsi les coûts. </a:t>
            </a:r>
          </a:p>
        </p:txBody>
      </p:sp>
      <p:sp>
        <p:nvSpPr>
          <p:cNvPr id="860165" name="Text Box 5"/>
          <p:cNvSpPr txBox="1">
            <a:spLocks noChangeArrowheads="1"/>
          </p:cNvSpPr>
          <p:nvPr/>
        </p:nvSpPr>
        <p:spPr bwMode="auto">
          <a:xfrm>
            <a:off x="1546344" y="6019818"/>
            <a:ext cx="8805061" cy="461665"/>
          </a:xfrm>
          <a:prstGeom prst="rect">
            <a:avLst/>
          </a:prstGeom>
          <a:noFill/>
          <a:ln w="12700">
            <a:noFill/>
            <a:miter lim="800000"/>
            <a:headEnd/>
            <a:tailEnd/>
          </a:ln>
          <a:effectLst/>
        </p:spPr>
        <p:txBody>
          <a:bodyPr wrap="square" rtlCol="0">
            <a:spAutoFit/>
          </a:bodyPr>
          <a:lstStyle/>
          <a:p>
            <a:pPr algn="ctr" defTabSz="457200" rtl="0" eaLnBrk="0" fontAlgn="base" hangingPunct="0">
              <a:spcBef>
                <a:spcPct val="0"/>
              </a:spcBef>
              <a:spcAft>
                <a:spcPct val="0"/>
              </a:spcAft>
            </a:pPr>
            <a:r>
              <a:rPr lang="fr" sz="2400" b="1" i="1">
                <a:solidFill>
                  <a:srgbClr val="C00000"/>
                </a:solidFill>
                <a:ea typeface="ＭＳ Ｐゴシック" pitchFamily="34" charset="-128"/>
              </a:rPr>
              <a:t>Aucun test, même le plus simple, n’est infaillible !</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118238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32281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rtlCol="0">
            <a:spAutoFit/>
          </a:bodyPr>
          <a:lstStyle/>
          <a:p>
            <a:pPr rtl="0"/>
            <a:r>
              <a:rPr lang="fr">
                <a:solidFill>
                  <a:schemeClr val="tx1"/>
                </a:solidFill>
              </a:rPr>
              <a:t>Objectifs pédagogiques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400" b="1"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18</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18</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Programme</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latin typeface="Calibri"/>
                  <a:cs typeface="Calibri"/>
                </a:rPr>
                <a:t>Systèmes de gestion de la qualité sur le lieu de soins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Sécurité et gestion des déchets</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Connectivité et gestion des données</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Gestion de la chaîne d’approvisionnement et du dispositif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238843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dirty="0">
                <a:solidFill>
                  <a:schemeClr val="bg1"/>
                </a:solidFill>
                <a:ea typeface="+mj-ea"/>
                <a:cs typeface="+mj-cs"/>
              </a:rPr>
              <a:t> Qu’est-ce qu’un risque biologique et pourquoi est-il important de prendre des mesures </a:t>
            </a:r>
            <a:br>
              <a:rPr lang="fr" sz="2400" dirty="0">
                <a:solidFill>
                  <a:schemeClr val="bg1"/>
                </a:solidFill>
                <a:ea typeface="+mj-ea"/>
                <a:cs typeface="+mj-cs"/>
              </a:rPr>
            </a:br>
            <a:r>
              <a:rPr lang="fr" sz="2400" dirty="0">
                <a:solidFill>
                  <a:schemeClr val="bg1"/>
                </a:solidFill>
                <a:ea typeface="+mj-ea"/>
                <a:cs typeface="+mj-cs"/>
              </a:rPr>
              <a:t>de sécurité en laboratoire ?</a:t>
            </a:r>
          </a:p>
        </p:txBody>
      </p:sp>
      <p:sp>
        <p:nvSpPr>
          <p:cNvPr id="14338" name="Rectangle 3"/>
          <p:cNvSpPr>
            <a:spLocks noGrp="1" noChangeArrowheads="1"/>
          </p:cNvSpPr>
          <p:nvPr>
            <p:ph idx="1"/>
          </p:nvPr>
        </p:nvSpPr>
        <p:spPr>
          <a:xfrm>
            <a:off x="711015" y="1295400"/>
            <a:ext cx="10563648" cy="5029200"/>
          </a:xfrm>
        </p:spPr>
        <p:txBody>
          <a:bodyPr rtlCol="0">
            <a:normAutofit lnSpcReduction="10000"/>
          </a:bodyPr>
          <a:lstStyle/>
          <a:p>
            <a:pPr marL="60325" indent="0" rtl="0" fontAlgn="auto">
              <a:spcAft>
                <a:spcPts val="0"/>
              </a:spcAft>
              <a:buClr>
                <a:schemeClr val="bg1"/>
              </a:buClr>
              <a:buNone/>
              <a:defRPr/>
            </a:pPr>
            <a:r>
              <a:rPr lang="fr" sz="2000">
                <a:latin typeface="Calibri" pitchFamily="34" charset="0"/>
              </a:rPr>
              <a:t>Un risque biologique est un agent biologique, des matières ou produits dérivés infectieux susceptibles de nuire à des êtres humains, des animaux et des plantes.</a:t>
            </a:r>
          </a:p>
          <a:p>
            <a:pPr marL="60325" indent="0" rtl="0" fontAlgn="auto">
              <a:spcAft>
                <a:spcPts val="0"/>
              </a:spcAft>
              <a:buClr>
                <a:schemeClr val="bg1"/>
              </a:buClr>
              <a:buNone/>
              <a:defRPr/>
            </a:pPr>
            <a:endParaRPr lang="en-US" sz="2000" dirty="0">
              <a:latin typeface="Calibri" pitchFamily="34" charset="0"/>
            </a:endParaRPr>
          </a:p>
          <a:p>
            <a:pPr marL="60325" indent="0" rtl="0" fontAlgn="auto">
              <a:spcAft>
                <a:spcPts val="0"/>
              </a:spcAft>
              <a:buClr>
                <a:schemeClr val="bg1"/>
              </a:buClr>
              <a:buNone/>
              <a:defRPr/>
            </a:pPr>
            <a:r>
              <a:rPr lang="fr" sz="2000">
                <a:latin typeface="Calibri" pitchFamily="34" charset="0"/>
              </a:rPr>
              <a:t>Le contact avec des éléments présentant un risque biologique, tels que du sang humain ou des produits sanguins, est potentiellement dangereux.</a:t>
            </a:r>
          </a:p>
          <a:p>
            <a:pPr marL="60325" indent="0" rtl="0" fontAlgn="auto">
              <a:spcAft>
                <a:spcPts val="0"/>
              </a:spcAft>
              <a:buClr>
                <a:schemeClr val="bg1"/>
              </a:buClr>
              <a:buNone/>
              <a:defRPr/>
            </a:pPr>
            <a:endParaRPr lang="en-US" sz="2400" dirty="0">
              <a:latin typeface="Calibri" pitchFamily="34" charset="0"/>
            </a:endParaRPr>
          </a:p>
          <a:p>
            <a:pPr marL="365760" indent="-256032" rtl="0" fontAlgn="auto">
              <a:spcAft>
                <a:spcPts val="0"/>
              </a:spcAft>
              <a:buClr>
                <a:schemeClr val="bg1"/>
              </a:buClr>
              <a:buFont typeface="Georgia"/>
              <a:buChar char="•"/>
              <a:defRPr/>
            </a:pPr>
            <a:endParaRPr lang="en-US" sz="2400" dirty="0">
              <a:latin typeface="Calibri" pitchFamily="34" charset="0"/>
            </a:endParaRPr>
          </a:p>
          <a:p>
            <a:pPr marL="109537" indent="0" rtl="0" fontAlgn="auto">
              <a:spcAft>
                <a:spcPts val="0"/>
              </a:spcAft>
              <a:buClr>
                <a:schemeClr val="bg1"/>
              </a:buClr>
              <a:buFont typeface="Wingdings 3" pitchFamily="18" charset="2"/>
              <a:buNone/>
              <a:defRPr/>
            </a:pPr>
            <a:endParaRPr lang="en-US" sz="2400" dirty="0">
              <a:latin typeface="Calibri" pitchFamily="34" charset="0"/>
            </a:endParaRPr>
          </a:p>
          <a:p>
            <a:pPr marL="109537" indent="0" rtl="0" fontAlgn="auto">
              <a:spcAft>
                <a:spcPts val="0"/>
              </a:spcAft>
              <a:buClr>
                <a:schemeClr val="bg1"/>
              </a:buClr>
              <a:buFont typeface="Wingdings 3" pitchFamily="18" charset="2"/>
              <a:buNone/>
              <a:defRPr/>
            </a:pPr>
            <a:endParaRPr lang="en-US" sz="2000" dirty="0">
              <a:latin typeface="Calibri" pitchFamily="34" charset="0"/>
            </a:endParaRPr>
          </a:p>
          <a:p>
            <a:pPr marL="109537" indent="0" rtl="0" fontAlgn="auto">
              <a:spcAft>
                <a:spcPts val="0"/>
              </a:spcAft>
              <a:buClr>
                <a:schemeClr val="bg1"/>
              </a:buClr>
              <a:buFont typeface="Wingdings 3" pitchFamily="18" charset="2"/>
              <a:buNone/>
              <a:defRPr/>
            </a:pPr>
            <a:r>
              <a:rPr lang="fr" sz="2000">
                <a:latin typeface="Calibri" pitchFamily="34" charset="0"/>
              </a:rPr>
              <a:t>La sécurité passe par la prise de précautions </a:t>
            </a:r>
            <a:r>
              <a:rPr lang="fr" sz="2000" b="1">
                <a:latin typeface="Calibri" pitchFamily="34" charset="0"/>
              </a:rPr>
              <a:t>pour votre protection personnelle, celle de vos collègues, des patients/clients et de l’environnement,</a:t>
            </a:r>
            <a:r>
              <a:rPr lang="fr" sz="2000">
                <a:latin typeface="Calibri" pitchFamily="34" charset="0"/>
              </a:rPr>
              <a:t> contre toute infection.</a:t>
            </a:r>
          </a:p>
          <a:p>
            <a:pPr marL="109537" indent="0" rtl="0" fontAlgn="auto">
              <a:spcAft>
                <a:spcPts val="0"/>
              </a:spcAft>
              <a:buClr>
                <a:schemeClr val="bg1"/>
              </a:buClr>
              <a:buFont typeface="Wingdings 3" pitchFamily="18" charset="2"/>
              <a:buNone/>
              <a:defRPr/>
            </a:pPr>
            <a:endParaRPr lang="en-US" sz="2000" dirty="0">
              <a:latin typeface="Calibri" pitchFamily="34" charset="0"/>
            </a:endParaRPr>
          </a:p>
          <a:p>
            <a:pPr marL="109537" indent="0" rtl="0" fontAlgn="auto">
              <a:spcAft>
                <a:spcPts val="0"/>
              </a:spcAft>
              <a:buClr>
                <a:schemeClr val="bg1"/>
              </a:buClr>
              <a:buFont typeface="Wingdings 3" pitchFamily="18" charset="2"/>
              <a:buNone/>
              <a:defRPr/>
            </a:pPr>
            <a:r>
              <a:rPr lang="fr" sz="2000">
                <a:latin typeface="Calibri" pitchFamily="34" charset="0"/>
              </a:rPr>
              <a:t>La sécurité en laboratoire est le fruit </a:t>
            </a:r>
            <a:r>
              <a:rPr lang="fr" sz="2000" b="1">
                <a:latin typeface="Calibri" pitchFamily="34" charset="0"/>
              </a:rPr>
              <a:t>de contrôles administratifs et techniques, de l’utilisation d’un équipement de protection individuel, et de l’application de certaines pratiques et certains comportements.</a:t>
            </a:r>
          </a:p>
          <a:p>
            <a:pPr marL="365760" indent="-256032" rtl="0" fontAlgn="auto">
              <a:spcAft>
                <a:spcPts val="0"/>
              </a:spcAft>
              <a:buClr>
                <a:schemeClr val="accent3"/>
              </a:buClr>
              <a:buFont typeface="Georgia"/>
              <a:buChar char="•"/>
              <a:defRPr/>
            </a:pPr>
            <a:endParaRPr lang="en-US" dirty="0"/>
          </a:p>
        </p:txBody>
      </p:sp>
      <p:sp>
        <p:nvSpPr>
          <p:cNvPr id="2" name="Down Arrow 1"/>
          <p:cNvSpPr/>
          <p:nvPr/>
        </p:nvSpPr>
        <p:spPr>
          <a:xfrm>
            <a:off x="5027614" y="3124200"/>
            <a:ext cx="1218883" cy="914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defRPr/>
            </a:pPr>
            <a:endParaRPr lang="en-US">
              <a:solidFill>
                <a:srgbClr val="FF0000"/>
              </a:solidFill>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90846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400" b="1"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Programme</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latin typeface="Calibri"/>
                  <a:cs typeface="Calibri"/>
                </a:rPr>
                <a:t>Systèmes de gestion de la qualité sur le lieu de soins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Sécurité et gestion des déchets</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Connectivité et gestion des données</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Gestion de la chaîne d’approvisionnement et du dispositif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sp>
        <p:nvSpPr>
          <p:cNvPr id="35" name="Rectangle 34"/>
          <p:cNvSpPr/>
          <p:nvPr/>
        </p:nvSpPr>
        <p:spPr>
          <a:xfrm>
            <a:off x="1182979" y="15517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6" name="Rectangle 35">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rtlCol="0">
            <a:spAutoFit/>
          </a:bodyPr>
          <a:lstStyle/>
          <a:p>
            <a:pPr rtl="0"/>
            <a:r>
              <a:rPr lang="fr">
                <a:solidFill>
                  <a:schemeClr val="tx1"/>
                </a:solidFill>
              </a:rPr>
              <a:t>Objectifs pédagogiques </a:t>
            </a:r>
          </a:p>
        </p:txBody>
      </p:sp>
    </p:spTree>
    <p:extLst>
      <p:ext uri="{BB962C8B-B14F-4D97-AF65-F5344CB8AC3E}">
        <p14:creationId xmlns:p14="http://schemas.microsoft.com/office/powerpoint/2010/main" val="110924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En quoi consistent les précautions universelles ou précautions standard ? </a:t>
            </a:r>
          </a:p>
        </p:txBody>
      </p:sp>
      <p:sp>
        <p:nvSpPr>
          <p:cNvPr id="23555" name="Rectangle 4"/>
          <p:cNvSpPr>
            <a:spLocks noChangeArrowheads="1"/>
          </p:cNvSpPr>
          <p:nvPr/>
        </p:nvSpPr>
        <p:spPr bwMode="auto">
          <a:xfrm>
            <a:off x="582850" y="2904979"/>
            <a:ext cx="11163413" cy="1161143"/>
          </a:xfrm>
          <a:prstGeom prst="rect">
            <a:avLst/>
          </a:prstGeom>
          <a:solidFill>
            <a:schemeClr val="bg2"/>
          </a:solidFill>
          <a:ln>
            <a:headEnd/>
            <a:tailEnd/>
          </a:ln>
        </p:spPr>
        <p:style>
          <a:lnRef idx="2">
            <a:schemeClr val="accent2"/>
          </a:lnRef>
          <a:fillRef idx="1">
            <a:schemeClr val="lt1"/>
          </a:fillRef>
          <a:effectRef idx="0">
            <a:schemeClr val="accent2"/>
          </a:effectRef>
          <a:fontRef idx="minor">
            <a:schemeClr val="dk1"/>
          </a:fontRef>
        </p:style>
        <p:txBody>
          <a:bodyPr wrap="none" rtlCol="0" anchor="ctr">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fontAlgn="base">
              <a:lnSpc>
                <a:spcPct val="90000"/>
              </a:lnSpc>
              <a:spcBef>
                <a:spcPct val="0"/>
              </a:spcBef>
              <a:spcAft>
                <a:spcPct val="25000"/>
              </a:spcAft>
              <a:buClr>
                <a:srgbClr val="D40026"/>
              </a:buClr>
              <a:buSzPct val="95000"/>
            </a:pPr>
            <a:r>
              <a:rPr lang="fr" sz="3200" b="1" dirty="0">
                <a:solidFill>
                  <a:srgbClr val="000099"/>
                </a:solidFill>
                <a:latin typeface="Calibri"/>
              </a:rPr>
              <a:t>Chaque prélèvement doit être traité comme infectieux.</a:t>
            </a:r>
          </a:p>
        </p:txBody>
      </p:sp>
      <p:sp>
        <p:nvSpPr>
          <p:cNvPr id="2" name="TextBox 1"/>
          <p:cNvSpPr txBox="1"/>
          <p:nvPr/>
        </p:nvSpPr>
        <p:spPr>
          <a:xfrm>
            <a:off x="582850" y="1361183"/>
            <a:ext cx="11163413" cy="1015663"/>
          </a:xfrm>
          <a:prstGeom prst="rect">
            <a:avLst/>
          </a:prstGeom>
          <a:noFill/>
        </p:spPr>
        <p:txBody>
          <a:bodyPr wrap="square" rtlCol="0">
            <a:spAutoFit/>
          </a:bodyPr>
          <a:lstStyle/>
          <a:p>
            <a:pPr rtl="0" eaLnBrk="0" fontAlgn="base" hangingPunct="0">
              <a:spcBef>
                <a:spcPct val="0"/>
              </a:spcBef>
              <a:spcAft>
                <a:spcPct val="0"/>
              </a:spcAft>
              <a:buClr>
                <a:srgbClr val="FFC000"/>
              </a:buClr>
              <a:buSzPct val="120000"/>
              <a:defRPr/>
            </a:pPr>
            <a:r>
              <a:rPr lang="fr" sz="2000">
                <a:ea typeface="ＭＳ Ｐゴシック" pitchFamily="34" charset="-128"/>
              </a:rPr>
              <a:t>On entend par « précautions universelles » les recommandations relatives aux conditions matérielles et aux mesures et précautions de procédure à suivre pour travailler en toute sécurité avec des substances pathogènes humaines ou des microbes, notamment dans le milieu de la santé et en laboratoire.</a:t>
            </a:r>
            <a:endParaRPr lang="en-US" sz="2400" dirty="0">
              <a:solidFill>
                <a:prstClr val="black"/>
              </a:solidFill>
              <a:latin typeface="Trebuchet MS"/>
              <a:ea typeface="ＭＳ Ｐゴシック" pitchFamily="34" charset="-128"/>
            </a:endParaRPr>
          </a:p>
        </p:txBody>
      </p:sp>
      <p:pic>
        <p:nvPicPr>
          <p:cNvPr id="23558" name="Picture 8" descr="MCj042385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64" y="4631765"/>
            <a:ext cx="1993381"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123051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Application de pratiques de sécurité tout au long du processus de dépistage</a:t>
            </a:r>
          </a:p>
        </p:txBody>
      </p:sp>
      <p:sp>
        <p:nvSpPr>
          <p:cNvPr id="24579" name="Rectangle 3"/>
          <p:cNvSpPr>
            <a:spLocks noGrp="1" noChangeArrowheads="1"/>
          </p:cNvSpPr>
          <p:nvPr>
            <p:ph idx="1"/>
          </p:nvPr>
        </p:nvSpPr>
        <p:spPr>
          <a:xfrm>
            <a:off x="203147" y="1600201"/>
            <a:ext cx="11884104" cy="4754563"/>
          </a:xfrm>
        </p:spPr>
        <p:txBody>
          <a:bodyPr rtlCol="0"/>
          <a:lstStyle/>
          <a:p>
            <a:pPr rtl="0">
              <a:buClr>
                <a:schemeClr val="bg1"/>
              </a:buClr>
            </a:pPr>
            <a:r>
              <a:rPr lang="fr" sz="2000" b="1">
                <a:latin typeface="Calibri" pitchFamily="34" charset="0"/>
              </a:rPr>
              <a:t>Avant le dépistage</a:t>
            </a:r>
            <a:endParaRPr lang="en-US" altLang="en-US" sz="1600" dirty="0">
              <a:latin typeface="Calibri" pitchFamily="34" charset="0"/>
            </a:endParaRPr>
          </a:p>
          <a:p>
            <a:pPr lvl="1" rtl="0"/>
            <a:r>
              <a:rPr lang="fr" sz="2000">
                <a:latin typeface="Calibri" pitchFamily="34" charset="0"/>
              </a:rPr>
              <a:t>Prélèvement des échantillons</a:t>
            </a:r>
          </a:p>
          <a:p>
            <a:pPr lvl="1" rtl="0"/>
            <a:r>
              <a:rPr lang="fr" sz="2000">
                <a:latin typeface="Calibri" pitchFamily="34" charset="0"/>
              </a:rPr>
              <a:t>Préparation des échantillons</a:t>
            </a:r>
          </a:p>
          <a:p>
            <a:pPr lvl="1" rtl="0"/>
            <a:r>
              <a:rPr lang="fr" sz="2000">
                <a:latin typeface="Calibri" pitchFamily="34" charset="0"/>
              </a:rPr>
              <a:t>Transport des échantillons    </a:t>
            </a:r>
          </a:p>
          <a:p>
            <a:pPr marL="457200" lvl="1" indent="0" rtl="0">
              <a:buNone/>
            </a:pPr>
            <a:endParaRPr lang="en-US" altLang="en-US" sz="2000" b="1" dirty="0">
              <a:latin typeface="Calibri" pitchFamily="34" charset="0"/>
            </a:endParaRPr>
          </a:p>
          <a:p>
            <a:pPr rtl="0">
              <a:buClr>
                <a:schemeClr val="bg1"/>
              </a:buClr>
            </a:pPr>
            <a:r>
              <a:rPr lang="fr" sz="2000" b="1">
                <a:latin typeface="Calibri" pitchFamily="34" charset="0"/>
              </a:rPr>
              <a:t>Dépistage</a:t>
            </a:r>
          </a:p>
          <a:p>
            <a:pPr lvl="1" rtl="0"/>
            <a:r>
              <a:rPr lang="fr" sz="2000">
                <a:latin typeface="Calibri" pitchFamily="34" charset="0"/>
              </a:rPr>
              <a:t>Dépistage</a:t>
            </a:r>
          </a:p>
          <a:p>
            <a:pPr rtl="0">
              <a:buClr>
                <a:schemeClr val="bg1"/>
              </a:buClr>
            </a:pPr>
            <a:endParaRPr lang="en-US" altLang="en-US" sz="2000" b="1" dirty="0">
              <a:latin typeface="Calibri" pitchFamily="34" charset="0"/>
            </a:endParaRPr>
          </a:p>
          <a:p>
            <a:pPr rtl="0">
              <a:buClr>
                <a:schemeClr val="bg1"/>
              </a:buClr>
            </a:pPr>
            <a:r>
              <a:rPr lang="fr" sz="2000" b="1">
                <a:latin typeface="Calibri" pitchFamily="34" charset="0"/>
              </a:rPr>
              <a:t>Après le dépistage</a:t>
            </a:r>
          </a:p>
          <a:p>
            <a:pPr lvl="1" rtl="0"/>
            <a:r>
              <a:rPr lang="fr" sz="2000">
                <a:latin typeface="Calibri" pitchFamily="34" charset="0"/>
              </a:rPr>
              <a:t>Élimination </a:t>
            </a:r>
          </a:p>
          <a:p>
            <a:pPr rtl="0">
              <a:buFont typeface="Georgia" pitchFamily="18" charset="0"/>
              <a:buNone/>
            </a:pPr>
            <a:endParaRPr lang="en-US" altLang="en-US" sz="2400" dirty="0">
              <a:latin typeface="Calibri" pitchFamily="34" charset="0"/>
            </a:endParaRPr>
          </a:p>
        </p:txBody>
      </p:sp>
      <p:sp>
        <p:nvSpPr>
          <p:cNvPr id="16388" name="Rectangle 4"/>
          <p:cNvSpPr>
            <a:spLocks noChangeArrowheads="1"/>
          </p:cNvSpPr>
          <p:nvPr/>
        </p:nvSpPr>
        <p:spPr bwMode="auto">
          <a:xfrm>
            <a:off x="6195986" y="2179638"/>
            <a:ext cx="5484971" cy="4525962"/>
          </a:xfrm>
          <a:prstGeom prst="rect">
            <a:avLst/>
          </a:prstGeom>
          <a:noFill/>
          <a:ln w="9525">
            <a:noFill/>
            <a:miter lim="800000"/>
            <a:headEnd/>
            <a:tailEnd/>
          </a:ln>
          <a:effectLst>
            <a:outerShdw dist="35921" dir="2700000" algn="ctr" rotWithShape="0">
              <a:schemeClr val="tx1"/>
            </a:outerShdw>
          </a:effectLst>
        </p:spPr>
        <p:txBody>
          <a:bodyPr rtlCol="0"/>
          <a:lstStyle/>
          <a:p>
            <a:pPr marL="342900" indent="-342900" rtl="0" fontAlgn="base">
              <a:spcBef>
                <a:spcPct val="20000"/>
              </a:spcBef>
              <a:spcAft>
                <a:spcPct val="0"/>
              </a:spcAft>
              <a:buClr>
                <a:srgbClr val="0000FF"/>
              </a:buClr>
              <a:buSzPct val="90000"/>
              <a:buFont typeface="Wingdings" pitchFamily="2" charset="2"/>
              <a:buBlip>
                <a:blip r:embed="rId3"/>
              </a:buBlip>
              <a:defRPr/>
            </a:pPr>
            <a:endParaRPr lang="en-US" sz="2800">
              <a:solidFill>
                <a:prstClr val="black"/>
              </a:solidFill>
              <a:effectLst>
                <a:outerShdw blurRad="38100" dist="38100" dir="2700000" algn="tl">
                  <a:srgbClr val="000000"/>
                </a:outerShdw>
              </a:effectLst>
              <a:latin typeface="Arial" charset="0"/>
              <a:ea typeface="ＭＳ Ｐゴシック" pitchFamily="34" charset="-128"/>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grpSp>
        <p:nvGrpSpPr>
          <p:cNvPr id="8" name="Group 7"/>
          <p:cNvGrpSpPr/>
          <p:nvPr/>
        </p:nvGrpSpPr>
        <p:grpSpPr>
          <a:xfrm>
            <a:off x="5798943" y="1307895"/>
            <a:ext cx="5794721" cy="4959386"/>
            <a:chOff x="2611351" y="914404"/>
            <a:chExt cx="7148724" cy="5822555"/>
          </a:xfrm>
        </p:grpSpPr>
        <p:sp>
          <p:nvSpPr>
            <p:cNvPr id="9"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0" fontAlgn="base">
                <a:spcBef>
                  <a:spcPct val="0"/>
                </a:spcBef>
                <a:spcAft>
                  <a:spcPct val="0"/>
                </a:spcAft>
              </a:pPr>
              <a:endParaRPr lang="en-US" sz="2400">
                <a:solidFill>
                  <a:schemeClr val="bg1"/>
                </a:solidFill>
                <a:latin typeface="+mj-lt"/>
                <a:ea typeface="+mj-ea"/>
                <a:cs typeface="+mj-cs"/>
              </a:endParaRPr>
            </a:p>
          </p:txBody>
        </p:sp>
        <p:sp>
          <p:nvSpPr>
            <p:cNvPr id="10" name="WordArt 4"/>
            <p:cNvSpPr>
              <a:spLocks noChangeArrowheads="1" noChangeShapeType="1" noTextEdit="1"/>
            </p:cNvSpPr>
            <p:nvPr/>
          </p:nvSpPr>
          <p:spPr bwMode="auto">
            <a:xfrm rot="4275814">
              <a:off x="8416082" y="2660723"/>
              <a:ext cx="1857375" cy="533261"/>
            </a:xfrm>
            <a:prstGeom prst="rect">
              <a:avLst/>
            </a:prstGeom>
          </p:spPr>
          <p:txBody>
            <a:bodyPr spcFirstLastPara="1" wrap="none" rtlCol="0" fromWordArt="1">
              <a:prstTxWarp prst="textArchUp">
                <a:avLst>
                  <a:gd name="adj" fmla="val 10800000"/>
                </a:avLst>
              </a:prstTxWarp>
            </a:bodyPr>
            <a:lstStyle/>
            <a:p>
              <a:pPr algn="ctr" defTabSz="457200" rtl="0" fontAlgn="base">
                <a:spcBef>
                  <a:spcPct val="0"/>
                </a:spcBef>
                <a:spcAft>
                  <a:spcPct val="0"/>
                </a:spcAft>
              </a:pPr>
              <a:r>
                <a:rPr lang="fr" sz="2800" kern="10">
                  <a:ln w="9525">
                    <a:noFill/>
                    <a:round/>
                    <a:headEnd/>
                    <a:tailEnd/>
                  </a:ln>
                  <a:latin typeface="Arial"/>
                  <a:ea typeface="ＭＳ Ｐゴシック" pitchFamily="34" charset="-128"/>
                  <a:cs typeface="Arial"/>
                </a:rPr>
                <a:t>Avant le dépistage</a:t>
              </a:r>
            </a:p>
          </p:txBody>
        </p:sp>
        <p:sp>
          <p:nvSpPr>
            <p:cNvPr id="11" name="WordArt 5"/>
            <p:cNvSpPr>
              <a:spLocks noChangeArrowheads="1" noChangeShapeType="1" noTextEdit="1"/>
            </p:cNvSpPr>
            <p:nvPr/>
          </p:nvSpPr>
          <p:spPr bwMode="auto">
            <a:xfrm>
              <a:off x="5281824" y="6276975"/>
              <a:ext cx="1904504" cy="459984"/>
            </a:xfrm>
            <a:prstGeom prst="rect">
              <a:avLst/>
            </a:prstGeom>
          </p:spPr>
          <p:txBody>
            <a:bodyPr wrap="none" rtlCol="0" fromWordArt="1">
              <a:prstTxWarp prst="textCanDown">
                <a:avLst>
                  <a:gd name="adj" fmla="val 33333"/>
                </a:avLst>
              </a:prstTxWarp>
            </a:bodyPr>
            <a:lstStyle/>
            <a:p>
              <a:pPr algn="ctr" defTabSz="457200" rtl="0" fontAlgn="base">
                <a:spcBef>
                  <a:spcPct val="0"/>
                </a:spcBef>
                <a:spcAft>
                  <a:spcPct val="0"/>
                </a:spcAft>
              </a:pPr>
              <a:r>
                <a:rPr lang="fr" sz="3600" kern="10">
                  <a:ln w="9525">
                    <a:noFill/>
                    <a:round/>
                    <a:headEnd/>
                    <a:tailEnd/>
                  </a:ln>
                  <a:latin typeface="Arial"/>
                  <a:ea typeface="ＭＳ Ｐゴシック" pitchFamily="34" charset="-128"/>
                  <a:cs typeface="Arial"/>
                </a:rPr>
                <a:t>Dépistage</a:t>
              </a:r>
            </a:p>
          </p:txBody>
        </p:sp>
        <p:sp>
          <p:nvSpPr>
            <p:cNvPr id="12"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rtlCol="0" fromWordArt="1">
              <a:prstTxWarp prst="textArchUp">
                <a:avLst>
                  <a:gd name="adj" fmla="val 10800000"/>
                </a:avLst>
              </a:prstTxWarp>
            </a:bodyPr>
            <a:lstStyle/>
            <a:p>
              <a:pPr algn="ctr" defTabSz="457200" rtl="0" fontAlgn="base">
                <a:spcBef>
                  <a:spcPct val="0"/>
                </a:spcBef>
                <a:spcAft>
                  <a:spcPct val="0"/>
                </a:spcAft>
              </a:pPr>
              <a:r>
                <a:rPr lang="fr" sz="2800" kern="10">
                  <a:ln w="9525">
                    <a:noFill/>
                    <a:round/>
                    <a:headEnd/>
                    <a:tailEnd/>
                  </a:ln>
                  <a:latin typeface="Arial"/>
                  <a:ea typeface="ＭＳ Ｐゴシック" pitchFamily="34" charset="-128"/>
                  <a:cs typeface="Arial"/>
                </a:rPr>
                <a:t>Après le dépistage</a:t>
              </a:r>
            </a:p>
          </p:txBody>
        </p:sp>
        <p:pic>
          <p:nvPicPr>
            <p:cNvPr id="13" name="Picture 7"/>
            <p:cNvPicPr>
              <a:picLocks noChangeAspect="1" noChangeArrowheads="1"/>
            </p:cNvPicPr>
            <p:nvPr/>
          </p:nvPicPr>
          <p:blipFill>
            <a:blip r:embed="rId4"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14" name="Picture 8"/>
            <p:cNvPicPr>
              <a:picLocks noChangeAspect="1" noChangeArrowheads="1"/>
            </p:cNvPicPr>
            <p:nvPr/>
          </p:nvPicPr>
          <p:blipFill>
            <a:blip r:embed="rId5"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15" name="Picture 9"/>
            <p:cNvPicPr>
              <a:picLocks noChangeAspect="1" noChangeArrowheads="1"/>
            </p:cNvPicPr>
            <p:nvPr/>
          </p:nvPicPr>
          <p:blipFill>
            <a:blip r:embed="rId6"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16" name="Picture 10"/>
            <p:cNvPicPr>
              <a:picLocks noChangeAspect="1" noChangeArrowheads="1"/>
            </p:cNvPicPr>
            <p:nvPr/>
          </p:nvPicPr>
          <p:blipFill>
            <a:blip r:embed="rId7"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17" name="Picture 11"/>
            <p:cNvPicPr>
              <a:picLocks noChangeAspect="1" noChangeArrowheads="1"/>
            </p:cNvPicPr>
            <p:nvPr/>
          </p:nvPicPr>
          <p:blipFill>
            <a:blip r:embed="rId8"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18" name="Picture 12"/>
            <p:cNvPicPr>
              <a:picLocks noChangeAspect="1" noChangeArrowheads="1"/>
            </p:cNvPicPr>
            <p:nvPr/>
          </p:nvPicPr>
          <p:blipFill>
            <a:blip r:embed="rId9"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19" name="Picture 13"/>
            <p:cNvPicPr>
              <a:picLocks noChangeAspect="1" noChangeArrowheads="1"/>
            </p:cNvPicPr>
            <p:nvPr/>
          </p:nvPicPr>
          <p:blipFill>
            <a:blip r:embed="rId10"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20" name="Picture 14"/>
            <p:cNvPicPr>
              <a:picLocks noChangeAspect="1" noChangeArrowheads="1"/>
            </p:cNvPicPr>
            <p:nvPr/>
          </p:nvPicPr>
          <p:blipFill>
            <a:blip r:embed="rId11"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21"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2"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3"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rtl="0" fontAlgn="base">
                <a:spcBef>
                  <a:spcPct val="0"/>
                </a:spcBef>
                <a:spcAft>
                  <a:spcPct val="0"/>
                </a:spcAft>
              </a:pPr>
              <a:endParaRPr lang="en-US" sz="2400">
                <a:solidFill>
                  <a:schemeClr val="bg1"/>
                </a:solidFill>
                <a:latin typeface="+mj-lt"/>
                <a:ea typeface="+mj-ea"/>
                <a:cs typeface="+mj-cs"/>
              </a:endParaRPr>
            </a:p>
          </p:txBody>
        </p:sp>
        <p:sp>
          <p:nvSpPr>
            <p:cNvPr id="24" name="Text Box 18"/>
            <p:cNvSpPr txBox="1">
              <a:spLocks noChangeArrowheads="1"/>
            </p:cNvSpPr>
            <p:nvPr/>
          </p:nvSpPr>
          <p:spPr bwMode="auto">
            <a:xfrm>
              <a:off x="4852593" y="2951110"/>
              <a:ext cx="2457271" cy="1553780"/>
            </a:xfrm>
            <a:prstGeom prst="rect">
              <a:avLst/>
            </a:prstGeom>
            <a:noFill/>
            <a:ln w="9525">
              <a:noFill/>
              <a:miter lim="800000"/>
              <a:headEnd/>
              <a:tailEnd/>
            </a:ln>
            <a:effectLst/>
          </p:spPr>
          <p:txBody>
            <a:bodyPr wrap="square" rtlCol="0">
              <a:spAutoFit/>
            </a:bodyPr>
            <a:lstStyle/>
            <a:p>
              <a:pPr marL="176213" indent="-176213" defTabSz="457200" rtl="0" eaLnBrk="0" fontAlgn="base" hangingPunct="0">
                <a:spcBef>
                  <a:spcPct val="0"/>
                </a:spcBef>
                <a:spcAft>
                  <a:spcPct val="0"/>
                </a:spcAft>
                <a:buFontTx/>
                <a:buChar char="•"/>
              </a:pPr>
              <a:r>
                <a:rPr lang="fr" sz="1600" dirty="0">
                  <a:solidFill>
                    <a:prstClr val="white"/>
                  </a:solidFill>
                  <a:ea typeface="ＭＳ Ｐゴシック" pitchFamily="34" charset="-128"/>
                </a:rPr>
                <a:t>Gestion des données et du laboratoire</a:t>
              </a:r>
            </a:p>
            <a:p>
              <a:pPr marL="176213" indent="-176213" defTabSz="457200" rtl="0" eaLnBrk="0" fontAlgn="base" hangingPunct="0">
                <a:spcBef>
                  <a:spcPct val="0"/>
                </a:spcBef>
                <a:spcAft>
                  <a:spcPct val="0"/>
                </a:spcAft>
                <a:buFontTx/>
                <a:buChar char="•"/>
              </a:pPr>
              <a:r>
                <a:rPr lang="fr" sz="1600" dirty="0">
                  <a:solidFill>
                    <a:prstClr val="white"/>
                  </a:solidFill>
                  <a:ea typeface="ＭＳ Ｐゴシック" pitchFamily="34" charset="-128"/>
                </a:rPr>
                <a:t>Sécurité</a:t>
              </a:r>
            </a:p>
            <a:p>
              <a:pPr marL="176213" indent="-176213" defTabSz="457200" rtl="0" eaLnBrk="0" fontAlgn="base" hangingPunct="0">
                <a:spcBef>
                  <a:spcPct val="0"/>
                </a:spcBef>
                <a:spcAft>
                  <a:spcPct val="0"/>
                </a:spcAft>
                <a:buFontTx/>
                <a:buChar char="•"/>
              </a:pPr>
              <a:r>
                <a:rPr lang="fr" sz="1600" dirty="0">
                  <a:solidFill>
                    <a:prstClr val="white"/>
                  </a:solidFill>
                  <a:ea typeface="ＭＳ Ｐゴシック" pitchFamily="34" charset="-128"/>
                </a:rPr>
                <a:t>Service clientèle</a:t>
              </a:r>
            </a:p>
          </p:txBody>
        </p:sp>
        <p:pic>
          <p:nvPicPr>
            <p:cNvPr id="25" name="Picture 19"/>
            <p:cNvPicPr>
              <a:picLocks noChangeAspect="1" noChangeArrowheads="1"/>
            </p:cNvPicPr>
            <p:nvPr/>
          </p:nvPicPr>
          <p:blipFill>
            <a:blip r:embed="rId12"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26" name="Text Box 20"/>
            <p:cNvSpPr txBox="1">
              <a:spLocks noChangeArrowheads="1"/>
            </p:cNvSpPr>
            <p:nvPr/>
          </p:nvSpPr>
          <p:spPr bwMode="auto">
            <a:xfrm>
              <a:off x="4880835" y="1772947"/>
              <a:ext cx="1942363" cy="614285"/>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400" dirty="0">
                  <a:solidFill>
                    <a:schemeClr val="bg1"/>
                  </a:solidFill>
                  <a:ea typeface="ＭＳ Ｐゴシック" pitchFamily="34" charset="-128"/>
                </a:rPr>
                <a:t>Préparation du patient/client</a:t>
              </a:r>
            </a:p>
            <a:p>
              <a:pPr defTabSz="457200" rtl="0" eaLnBrk="0" fontAlgn="base" hangingPunct="0">
                <a:spcBef>
                  <a:spcPct val="0"/>
                </a:spcBef>
                <a:spcAft>
                  <a:spcPct val="0"/>
                </a:spcAft>
              </a:pPr>
              <a:r>
                <a:rPr lang="fr" sz="1400" dirty="0">
                  <a:solidFill>
                    <a:schemeClr val="bg1"/>
                  </a:solidFill>
                  <a:ea typeface="ＭＳ Ｐゴシック" pitchFamily="34" charset="-128"/>
                </a:rPr>
                <a:t>Prélèvement des échantillons</a:t>
              </a:r>
            </a:p>
          </p:txBody>
        </p:sp>
        <p:sp>
          <p:nvSpPr>
            <p:cNvPr id="27" name="Text Box 21"/>
            <p:cNvSpPr txBox="1">
              <a:spLocks noChangeArrowheads="1"/>
            </p:cNvSpPr>
            <p:nvPr/>
          </p:nvSpPr>
          <p:spPr bwMode="auto">
            <a:xfrm>
              <a:off x="7220736" y="3532858"/>
              <a:ext cx="2539339" cy="686554"/>
            </a:xfrm>
            <a:prstGeom prst="rect">
              <a:avLst/>
            </a:prstGeom>
            <a:noFill/>
            <a:ln w="9525">
              <a:noFill/>
              <a:miter lim="800000"/>
              <a:headEnd/>
              <a:tailEnd/>
            </a:ln>
            <a:effectLst/>
          </p:spPr>
          <p:txBody>
            <a:bodyPr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Réception et enregistrement </a:t>
              </a:r>
            </a:p>
            <a:p>
              <a:pPr defTabSz="457200" rtl="0" eaLnBrk="0" fontAlgn="base" hangingPunct="0">
                <a:spcBef>
                  <a:spcPct val="0"/>
                </a:spcBef>
                <a:spcAft>
                  <a:spcPct val="0"/>
                </a:spcAft>
              </a:pPr>
              <a:r>
                <a:rPr lang="fr" sz="1600" dirty="0">
                  <a:solidFill>
                    <a:schemeClr val="bg1"/>
                  </a:solidFill>
                  <a:ea typeface="ＭＳ Ｐゴシック" pitchFamily="34" charset="-128"/>
                </a:rPr>
                <a:t>des échantillons</a:t>
              </a:r>
            </a:p>
          </p:txBody>
        </p:sp>
        <p:sp>
          <p:nvSpPr>
            <p:cNvPr id="28" name="Text Box 22"/>
            <p:cNvSpPr txBox="1">
              <a:spLocks noChangeArrowheads="1"/>
            </p:cNvSpPr>
            <p:nvPr/>
          </p:nvSpPr>
          <p:spPr bwMode="auto">
            <a:xfrm>
              <a:off x="6863789" y="4799937"/>
              <a:ext cx="1211535" cy="686554"/>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Transport  </a:t>
              </a:r>
            </a:p>
            <a:p>
              <a:pPr defTabSz="457200" rtl="0" eaLnBrk="0" fontAlgn="base" hangingPunct="0">
                <a:spcBef>
                  <a:spcPct val="0"/>
                </a:spcBef>
                <a:spcAft>
                  <a:spcPct val="0"/>
                </a:spcAft>
              </a:pPr>
              <a:r>
                <a:rPr lang="fr" sz="1600" dirty="0">
                  <a:solidFill>
                    <a:schemeClr val="bg1"/>
                  </a:solidFill>
                  <a:ea typeface="ＭＳ Ｐゴシック" pitchFamily="34" charset="-128"/>
                </a:rPr>
                <a:t>des échantillons</a:t>
              </a:r>
            </a:p>
          </p:txBody>
        </p:sp>
        <p:sp>
          <p:nvSpPr>
            <p:cNvPr id="29" name="Text Box 23"/>
            <p:cNvSpPr txBox="1">
              <a:spLocks noChangeArrowheads="1"/>
            </p:cNvSpPr>
            <p:nvPr/>
          </p:nvSpPr>
          <p:spPr bwMode="auto">
            <a:xfrm>
              <a:off x="5180250" y="5479048"/>
              <a:ext cx="1783603" cy="397478"/>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Test de contrôle</a:t>
              </a:r>
            </a:p>
          </p:txBody>
        </p:sp>
        <p:sp>
          <p:nvSpPr>
            <p:cNvPr id="30" name="Text Box 24"/>
            <p:cNvSpPr txBox="1">
              <a:spLocks noChangeArrowheads="1"/>
            </p:cNvSpPr>
            <p:nvPr/>
          </p:nvSpPr>
          <p:spPr bwMode="auto">
            <a:xfrm>
              <a:off x="3148581" y="4648200"/>
              <a:ext cx="2183831" cy="397478"/>
            </a:xfrm>
            <a:prstGeom prst="rect">
              <a:avLst/>
            </a:prstGeom>
            <a:noFill/>
            <a:ln w="9525">
              <a:noFill/>
              <a:miter lim="800000"/>
              <a:headEnd/>
              <a:tailEnd/>
            </a:ln>
            <a:effectLst/>
          </p:spPr>
          <p:txBody>
            <a:bodyPr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Archivage</a:t>
              </a:r>
            </a:p>
          </p:txBody>
        </p:sp>
        <p:sp>
          <p:nvSpPr>
            <p:cNvPr id="31" name="Text Box 25"/>
            <p:cNvSpPr txBox="1">
              <a:spLocks noChangeArrowheads="1"/>
            </p:cNvSpPr>
            <p:nvPr/>
          </p:nvSpPr>
          <p:spPr bwMode="auto">
            <a:xfrm>
              <a:off x="3386203" y="2533540"/>
              <a:ext cx="3348980" cy="397478"/>
            </a:xfrm>
            <a:prstGeom prst="rect">
              <a:avLst/>
            </a:prstGeom>
            <a:noFill/>
            <a:ln w="9525">
              <a:noFill/>
              <a:miter lim="800000"/>
              <a:headEnd/>
              <a:tailEnd/>
            </a:ln>
            <a:effectLst/>
          </p:spPr>
          <p:txBody>
            <a:bodyPr wrap="square" rtlCol="0">
              <a:spAutoFit/>
            </a:bodyPr>
            <a:lstStyle/>
            <a:p>
              <a:pPr defTabSz="457200" rtl="0" eaLnBrk="0" fontAlgn="base" hangingPunct="0">
                <a:spcBef>
                  <a:spcPct val="0"/>
                </a:spcBef>
                <a:spcAft>
                  <a:spcPct val="0"/>
                </a:spcAft>
              </a:pPr>
              <a:r>
                <a:rPr lang="fr" sz="1600" dirty="0">
                  <a:solidFill>
                    <a:schemeClr val="bg1"/>
                  </a:solidFill>
                  <a:ea typeface="ＭＳ Ｐゴシック" pitchFamily="34" charset="-128"/>
                </a:rPr>
                <a:t>Établissement de rapports</a:t>
              </a:r>
            </a:p>
          </p:txBody>
        </p:sp>
        <p:pic>
          <p:nvPicPr>
            <p:cNvPr id="32" name="Picture 26"/>
            <p:cNvPicPr>
              <a:picLocks noChangeAspect="1" noChangeArrowheads="1"/>
            </p:cNvPicPr>
            <p:nvPr/>
          </p:nvPicPr>
          <p:blipFill>
            <a:blip r:embed="rId12"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33" name="Text Box 27"/>
            <p:cNvSpPr txBox="1">
              <a:spLocks noChangeArrowheads="1"/>
            </p:cNvSpPr>
            <p:nvPr/>
          </p:nvSpPr>
          <p:spPr bwMode="auto">
            <a:xfrm>
              <a:off x="7085440" y="2356656"/>
              <a:ext cx="2336191" cy="614285"/>
            </a:xfrm>
            <a:prstGeom prst="rect">
              <a:avLst/>
            </a:prstGeom>
            <a:noFill/>
            <a:ln w="9525">
              <a:noFill/>
              <a:miter lim="800000"/>
              <a:headEnd/>
              <a:tailEnd/>
            </a:ln>
            <a:effectLst/>
          </p:spPr>
          <p:txBody>
            <a:bodyPr wrap="square" rtlCol="0">
              <a:spAutoFit/>
            </a:bodyPr>
            <a:lstStyle/>
            <a:p>
              <a:pPr defTabSz="457200" rtl="0" eaLnBrk="0" fontAlgn="base" hangingPunct="0">
                <a:spcBef>
                  <a:spcPct val="0"/>
                </a:spcBef>
                <a:spcAft>
                  <a:spcPct val="0"/>
                </a:spcAft>
              </a:pPr>
              <a:r>
                <a:rPr lang="fr" sz="1400">
                  <a:solidFill>
                    <a:schemeClr val="bg1"/>
                  </a:solidFill>
                  <a:ea typeface="ＭＳ Ｐゴシック" pitchFamily="34" charset="-128"/>
                </a:rPr>
                <a:t>Compétence du personnel</a:t>
              </a:r>
            </a:p>
            <a:p>
              <a:pPr defTabSz="457200" rtl="0" eaLnBrk="0" fontAlgn="base" hangingPunct="0">
                <a:spcBef>
                  <a:spcPct val="0"/>
                </a:spcBef>
                <a:spcAft>
                  <a:spcPct val="0"/>
                </a:spcAft>
              </a:pPr>
              <a:r>
                <a:rPr lang="fr" sz="1400">
                  <a:solidFill>
                    <a:schemeClr val="bg1"/>
                  </a:solidFill>
                  <a:ea typeface="ＭＳ Ｐゴシック" pitchFamily="34" charset="-128"/>
                </a:rPr>
                <a:t>Évaluation des tests</a:t>
              </a:r>
            </a:p>
          </p:txBody>
        </p:sp>
        <p:sp>
          <p:nvSpPr>
            <p:cNvPr id="34" name="Text Box 28"/>
            <p:cNvSpPr txBox="1">
              <a:spLocks noChangeArrowheads="1"/>
            </p:cNvSpPr>
            <p:nvPr/>
          </p:nvSpPr>
          <p:spPr bwMode="auto">
            <a:xfrm>
              <a:off x="5553676" y="5731877"/>
              <a:ext cx="944089" cy="397478"/>
            </a:xfrm>
            <a:prstGeom prst="rect">
              <a:avLst/>
            </a:prstGeom>
            <a:noFill/>
            <a:ln w="9525">
              <a:noFill/>
              <a:miter lim="800000"/>
              <a:headEnd/>
              <a:tailEnd/>
            </a:ln>
            <a:effectLst/>
          </p:spPr>
          <p:txBody>
            <a:bodyPr wrap="none" rtlCol="0">
              <a:spAutoFit/>
            </a:bodyPr>
            <a:lstStyle/>
            <a:p>
              <a:pPr defTabSz="457200" rtl="0" eaLnBrk="0" fontAlgn="base" hangingPunct="0">
                <a:spcBef>
                  <a:spcPct val="0"/>
                </a:spcBef>
                <a:spcAft>
                  <a:spcPct val="0"/>
                </a:spcAft>
              </a:pPr>
              <a:r>
                <a:rPr lang="fr" sz="1600">
                  <a:solidFill>
                    <a:schemeClr val="bg1"/>
                  </a:solidFill>
                  <a:ea typeface="ＭＳ Ｐゴシック" pitchFamily="34" charset="-128"/>
                </a:rPr>
                <a:t> de la qualité</a:t>
              </a:r>
            </a:p>
          </p:txBody>
        </p:sp>
        <p:pic>
          <p:nvPicPr>
            <p:cNvPr id="35" name="Picture 29" descr="bs00554_"/>
            <p:cNvPicPr>
              <a:picLocks noChangeAspect="1" noChangeArrowheads="1"/>
            </p:cNvPicPr>
            <p:nvPr/>
          </p:nvPicPr>
          <p:blipFill>
            <a:blip r:embed="rId13" cstate="print"/>
            <a:srcRect/>
            <a:stretch>
              <a:fillRect/>
            </a:stretch>
          </p:blipFill>
          <p:spPr bwMode="auto">
            <a:xfrm>
              <a:off x="3351927" y="3962407"/>
              <a:ext cx="1422030" cy="695325"/>
            </a:xfrm>
            <a:prstGeom prst="rect">
              <a:avLst/>
            </a:prstGeom>
            <a:noFill/>
          </p:spPr>
        </p:pic>
      </p:grpSp>
    </p:spTree>
    <p:extLst>
      <p:ext uri="{BB962C8B-B14F-4D97-AF65-F5344CB8AC3E}">
        <p14:creationId xmlns:p14="http://schemas.microsoft.com/office/powerpoint/2010/main" val="118262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Adopter des comportements sécuritaires au travail</a:t>
            </a:r>
          </a:p>
        </p:txBody>
      </p:sp>
      <p:pic>
        <p:nvPicPr>
          <p:cNvPr id="256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870" y="4114800"/>
            <a:ext cx="4020619"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869" y="1284889"/>
            <a:ext cx="396136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2" name="TextBox 1"/>
          <p:cNvSpPr txBox="1"/>
          <p:nvPr/>
        </p:nvSpPr>
        <p:spPr>
          <a:xfrm>
            <a:off x="406294" y="2754312"/>
            <a:ext cx="6602280" cy="364648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marR="0" indent="-285750" rtl="0">
              <a:spcBef>
                <a:spcPts val="0"/>
              </a:spcBef>
              <a:spcAft>
                <a:spcPts val="0"/>
              </a:spcAft>
              <a:buFont typeface="Arial" panose="020B0604020202020204" pitchFamily="34" charset="0"/>
              <a:buChar char="•"/>
            </a:pPr>
            <a:r>
              <a:rPr lang="fr" sz="1900" dirty="0">
                <a:solidFill>
                  <a:srgbClr val="000000"/>
                </a:solidFill>
                <a:ea typeface="ＭＳ 明朝"/>
                <a:cs typeface="Times New Roman"/>
              </a:rPr>
              <a:t>Se laver les mains avant et après chaque prélèvement d’échantillon sur un patient</a:t>
            </a:r>
          </a:p>
          <a:p>
            <a:pPr marL="285750" marR="0" indent="-285750" rtl="0">
              <a:spcBef>
                <a:spcPts val="0"/>
              </a:spcBef>
              <a:spcAft>
                <a:spcPts val="0"/>
              </a:spcAft>
              <a:buFont typeface="Arial" panose="020B0604020202020204" pitchFamily="34" charset="0"/>
              <a:buChar char="•"/>
            </a:pPr>
            <a:endParaRPr lang="en-US" sz="1900" dirty="0">
              <a:solidFill>
                <a:srgbClr val="000000"/>
              </a:solidFill>
              <a:ea typeface="ＭＳ 明朝"/>
              <a:cs typeface="Times New Roman"/>
            </a:endParaRPr>
          </a:p>
          <a:p>
            <a:pPr marL="285750" marR="0" indent="-285750" rtl="0">
              <a:spcBef>
                <a:spcPts val="0"/>
              </a:spcBef>
              <a:spcAft>
                <a:spcPts val="0"/>
              </a:spcAft>
              <a:buFont typeface="Arial" panose="020B0604020202020204" pitchFamily="34" charset="0"/>
              <a:buChar char="•"/>
            </a:pPr>
            <a:r>
              <a:rPr lang="fr" sz="1900" dirty="0">
                <a:solidFill>
                  <a:srgbClr val="000000"/>
                </a:solidFill>
                <a:ea typeface="ＭＳ 明朝"/>
                <a:cs typeface="Times New Roman"/>
              </a:rPr>
              <a:t>Se laver les mains avant et après le dépistage </a:t>
            </a:r>
          </a:p>
          <a:p>
            <a:pPr marL="285750" marR="0" indent="-285750" rtl="0">
              <a:spcBef>
                <a:spcPts val="0"/>
              </a:spcBef>
              <a:spcAft>
                <a:spcPts val="0"/>
              </a:spcAft>
              <a:buFont typeface="Arial" panose="020B0604020202020204" pitchFamily="34" charset="0"/>
              <a:buChar char="•"/>
            </a:pPr>
            <a:endParaRPr lang="en-US" sz="1900" dirty="0">
              <a:solidFill>
                <a:srgbClr val="000000"/>
              </a:solidFill>
              <a:ea typeface="ＭＳ 明朝"/>
              <a:cs typeface="Times New Roman"/>
            </a:endParaRPr>
          </a:p>
          <a:p>
            <a:pPr marL="285750" marR="0" indent="-285750" rtl="0">
              <a:spcBef>
                <a:spcPts val="0"/>
              </a:spcBef>
              <a:spcAft>
                <a:spcPts val="0"/>
              </a:spcAft>
              <a:buFont typeface="Arial" panose="020B0604020202020204" pitchFamily="34" charset="0"/>
              <a:buChar char="•"/>
            </a:pPr>
            <a:r>
              <a:rPr lang="fr" sz="1900" dirty="0">
                <a:solidFill>
                  <a:srgbClr val="000000"/>
                </a:solidFill>
                <a:ea typeface="ＭＳ 明朝"/>
                <a:cs typeface="Times New Roman"/>
              </a:rPr>
              <a:t>Changer de gants avec chaque nouveau patient</a:t>
            </a:r>
          </a:p>
          <a:p>
            <a:pPr marL="285750" marR="0" indent="-285750" rtl="0">
              <a:spcBef>
                <a:spcPts val="0"/>
              </a:spcBef>
              <a:spcAft>
                <a:spcPts val="0"/>
              </a:spcAft>
              <a:buFont typeface="Arial" panose="020B0604020202020204" pitchFamily="34" charset="0"/>
              <a:buChar char="•"/>
            </a:pPr>
            <a:endParaRPr lang="en-US" sz="1900" dirty="0">
              <a:solidFill>
                <a:srgbClr val="000000"/>
              </a:solidFill>
              <a:ea typeface="ＭＳ 明朝"/>
              <a:cs typeface="Times New Roman"/>
            </a:endParaRPr>
          </a:p>
          <a:p>
            <a:pPr marL="285750" marR="0" indent="-285750" rtl="0">
              <a:spcBef>
                <a:spcPts val="0"/>
              </a:spcBef>
              <a:spcAft>
                <a:spcPts val="0"/>
              </a:spcAft>
              <a:buFont typeface="Arial" panose="020B0604020202020204" pitchFamily="34" charset="0"/>
              <a:buChar char="•"/>
            </a:pPr>
            <a:r>
              <a:rPr lang="fr" sz="1900" dirty="0">
                <a:solidFill>
                  <a:srgbClr val="000000"/>
                </a:solidFill>
                <a:ea typeface="ＭＳ 明朝"/>
                <a:cs typeface="Times New Roman"/>
              </a:rPr>
              <a:t>Porter une blouse ou un tablier de laboratoire </a:t>
            </a:r>
          </a:p>
          <a:p>
            <a:pPr marL="285750" marR="0" indent="-285750" rtl="0">
              <a:spcBef>
                <a:spcPts val="0"/>
              </a:spcBef>
              <a:spcAft>
                <a:spcPts val="0"/>
              </a:spcAft>
              <a:buFont typeface="Arial" panose="020B0604020202020204" pitchFamily="34" charset="0"/>
              <a:buChar char="•"/>
            </a:pPr>
            <a:endParaRPr lang="en-US" sz="1900" dirty="0">
              <a:solidFill>
                <a:srgbClr val="000000"/>
              </a:solidFill>
              <a:ea typeface="ＭＳ 明朝"/>
              <a:cs typeface="Times New Roman"/>
            </a:endParaRPr>
          </a:p>
          <a:p>
            <a:pPr marL="285750" marR="0" indent="-285750" rtl="0">
              <a:spcBef>
                <a:spcPts val="0"/>
              </a:spcBef>
              <a:spcAft>
                <a:spcPts val="0"/>
              </a:spcAft>
              <a:buFont typeface="Arial" panose="020B0604020202020204" pitchFamily="34" charset="0"/>
              <a:buChar char="•"/>
            </a:pPr>
            <a:r>
              <a:rPr lang="fr" sz="1900" dirty="0">
                <a:solidFill>
                  <a:srgbClr val="000000"/>
                </a:solidFill>
                <a:ea typeface="ＭＳ 明朝"/>
                <a:cs typeface="Times New Roman"/>
              </a:rPr>
              <a:t>Éliminer correctement les déchets contaminés et les déchets tranchants ou piquants, et ce, immédiatement après le dépistage </a:t>
            </a:r>
          </a:p>
        </p:txBody>
      </p:sp>
      <p:sp>
        <p:nvSpPr>
          <p:cNvPr id="3" name="TextBox 2"/>
          <p:cNvSpPr txBox="1"/>
          <p:nvPr/>
        </p:nvSpPr>
        <p:spPr>
          <a:xfrm>
            <a:off x="406294" y="1284890"/>
            <a:ext cx="6602280" cy="1153511"/>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sz="1800" dirty="0"/>
              <a:t>Le lavage des mains, s’il est effectué </a:t>
            </a:r>
            <a:r>
              <a:rPr lang="fr" sz="1800" i="1" dirty="0"/>
              <a:t>correctement</a:t>
            </a:r>
            <a:r>
              <a:rPr lang="fr" sz="1800" dirty="0"/>
              <a:t> et </a:t>
            </a:r>
            <a:r>
              <a:rPr lang="fr" sz="1800" i="1" dirty="0"/>
              <a:t>régulièrement, </a:t>
            </a:r>
            <a:r>
              <a:rPr lang="fr" sz="1800" dirty="0"/>
              <a:t>est la méthode la plus simple et efficace pour prévenir les infections. </a:t>
            </a:r>
          </a:p>
          <a:p>
            <a:pPr rtl="0"/>
            <a:r>
              <a:rPr lang="fr" sz="1800" dirty="0"/>
              <a:t>– Centres américains pour le contrôle et la prévention des maladies</a:t>
            </a:r>
          </a:p>
        </p:txBody>
      </p:sp>
    </p:spTree>
    <p:extLst>
      <p:ext uri="{BB962C8B-B14F-4D97-AF65-F5344CB8AC3E}">
        <p14:creationId xmlns:p14="http://schemas.microsoft.com/office/powerpoint/2010/main" val="150079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Adopter des comportements sécuritaires au travail (suite)</a:t>
            </a:r>
          </a:p>
        </p:txBody>
      </p:sp>
      <p:grpSp>
        <p:nvGrpSpPr>
          <p:cNvPr id="26628" name="Group 4"/>
          <p:cNvGrpSpPr>
            <a:grpSpLocks/>
          </p:cNvGrpSpPr>
          <p:nvPr/>
        </p:nvGrpSpPr>
        <p:grpSpPr bwMode="auto">
          <a:xfrm>
            <a:off x="7313295" y="4343400"/>
            <a:ext cx="3758221" cy="2286000"/>
            <a:chOff x="3984" y="1488"/>
            <a:chExt cx="1392" cy="1360"/>
          </a:xfrm>
        </p:grpSpPr>
        <p:pic>
          <p:nvPicPr>
            <p:cNvPr id="29705" name="Picture 5" descr="11 copy"/>
            <p:cNvPicPr>
              <a:picLocks noChangeAspect="1" noChangeArrowheads="1"/>
            </p:cNvPicPr>
            <p:nvPr/>
          </p:nvPicPr>
          <p:blipFill>
            <a:blip r:embed="rId3">
              <a:lum contrast="24000"/>
            </a:blip>
            <a:srcRect/>
            <a:stretch>
              <a:fillRect/>
            </a:stretch>
          </p:blipFill>
          <p:spPr bwMode="auto">
            <a:xfrm>
              <a:off x="3984" y="1488"/>
              <a:ext cx="1392" cy="1360"/>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4" name="Group 6"/>
            <p:cNvGrpSpPr>
              <a:grpSpLocks/>
            </p:cNvGrpSpPr>
            <p:nvPr/>
          </p:nvGrpSpPr>
          <p:grpSpPr bwMode="auto">
            <a:xfrm>
              <a:off x="4224" y="1632"/>
              <a:ext cx="1008" cy="1008"/>
              <a:chOff x="2112" y="3216"/>
              <a:chExt cx="912" cy="912"/>
            </a:xfrm>
          </p:grpSpPr>
          <p:sp>
            <p:nvSpPr>
              <p:cNvPr id="26635" name="Oval 7"/>
              <p:cNvSpPr>
                <a:spLocks noChangeArrowheads="1"/>
              </p:cNvSpPr>
              <p:nvPr/>
            </p:nvSpPr>
            <p:spPr bwMode="auto">
              <a:xfrm>
                <a:off x="2112" y="3216"/>
                <a:ext cx="912" cy="912"/>
              </a:xfrm>
              <a:prstGeom prst="ellipse">
                <a:avLst/>
              </a:prstGeom>
              <a:noFill/>
              <a:ln w="76200">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6" name="Line 8"/>
              <p:cNvSpPr>
                <a:spLocks noChangeShapeType="1"/>
              </p:cNvSpPr>
              <p:nvPr/>
            </p:nvSpPr>
            <p:spPr bwMode="auto">
              <a:xfrm>
                <a:off x="2304" y="3312"/>
                <a:ext cx="576" cy="720"/>
              </a:xfrm>
              <a:prstGeom prst="line">
                <a:avLst/>
              </a:prstGeom>
              <a:noFill/>
              <a:ln w="76200">
                <a:solidFill>
                  <a:schemeClr val="bg2">
                    <a:lumMod val="25000"/>
                  </a:schemeClr>
                </a:solidFill>
                <a:miter lim="800000"/>
                <a:headEnd/>
                <a:tailEnd/>
              </a:ln>
              <a:extLst>
                <a:ext uri="{909E8E84-426E-40DD-AFC4-6F175D3DCCD1}">
                  <a14:hiddenFill xmlns:a14="http://schemas.microsoft.com/office/drawing/2010/main">
                    <a:noFill/>
                  </a14:hiddenFill>
                </a:ext>
              </a:extLst>
            </p:spPr>
            <p:txBody>
              <a:bodyPr wrap="none" rtlCol="0"/>
              <a:lstStyle/>
              <a:p>
                <a:pPr rtl="0"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grpSp>
      <p:pic>
        <p:nvPicPr>
          <p:cNvPr id="29701" name="Picture 9" descr="pipette"/>
          <p:cNvPicPr>
            <a:picLocks noChangeAspect="1" noChangeArrowheads="1"/>
          </p:cNvPicPr>
          <p:nvPr/>
        </p:nvPicPr>
        <p:blipFill>
          <a:blip r:embed="rId4">
            <a:lum contrast="18000"/>
          </a:blip>
          <a:srcRect/>
          <a:stretch>
            <a:fillRect/>
          </a:stretch>
        </p:blipFill>
        <p:spPr bwMode="auto">
          <a:xfrm>
            <a:off x="7211721" y="1447817"/>
            <a:ext cx="3859795" cy="2606675"/>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0" name="Group 10"/>
          <p:cNvGrpSpPr>
            <a:grpSpLocks/>
          </p:cNvGrpSpPr>
          <p:nvPr/>
        </p:nvGrpSpPr>
        <p:grpSpPr bwMode="auto">
          <a:xfrm>
            <a:off x="8125885" y="1524000"/>
            <a:ext cx="2416604" cy="1517650"/>
            <a:chOff x="2112" y="3216"/>
            <a:chExt cx="912" cy="912"/>
          </a:xfrm>
        </p:grpSpPr>
        <p:sp>
          <p:nvSpPr>
            <p:cNvPr id="26631" name="Oval 11"/>
            <p:cNvSpPr>
              <a:spLocks noChangeArrowheads="1"/>
            </p:cNvSpPr>
            <p:nvPr/>
          </p:nvSpPr>
          <p:spPr bwMode="auto">
            <a:xfrm>
              <a:off x="2112" y="3216"/>
              <a:ext cx="912" cy="912"/>
            </a:xfrm>
            <a:prstGeom prst="ellipse">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rtlCol="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2" name="Line 12"/>
            <p:cNvSpPr>
              <a:spLocks noChangeShapeType="1"/>
            </p:cNvSpPr>
            <p:nvPr/>
          </p:nvSpPr>
          <p:spPr bwMode="auto">
            <a:xfrm>
              <a:off x="2304" y="3312"/>
              <a:ext cx="576" cy="72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rtlCol="0"/>
            <a:lstStyle/>
            <a:p>
              <a:pPr rtl="0"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sp>
        <p:nvSpPr>
          <p:cNvPr id="2" name="TextBox 1"/>
          <p:cNvSpPr txBox="1"/>
          <p:nvPr/>
        </p:nvSpPr>
        <p:spPr>
          <a:xfrm>
            <a:off x="831937" y="1683753"/>
            <a:ext cx="4972267" cy="43688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defTabSz="457200" rtl="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rtl="0" fontAlgn="base">
              <a:buFont typeface="Arial" panose="020B0604020202020204" pitchFamily="34" charset="0"/>
              <a:buChar char="•"/>
            </a:pPr>
            <a:r>
              <a:rPr lang="fr" sz="2400">
                <a:solidFill>
                  <a:srgbClr val="000000"/>
                </a:solidFill>
                <a:ea typeface="ＭＳ 明朝"/>
                <a:cs typeface="Times New Roman"/>
              </a:rPr>
              <a:t>Le pipetage à la bouche est formellement interdit</a:t>
            </a:r>
          </a:p>
          <a:p>
            <a:pPr marL="342900" indent="-342900" defTabSz="457200" rtl="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rtl="0" fontAlgn="base">
              <a:buFont typeface="Arial" panose="020B0604020202020204" pitchFamily="34" charset="0"/>
              <a:buChar char="•"/>
            </a:pPr>
            <a:r>
              <a:rPr lang="fr" sz="2400">
                <a:solidFill>
                  <a:srgbClr val="000000"/>
                </a:solidFill>
                <a:ea typeface="ＭＳ 明朝"/>
                <a:cs typeface="Times New Roman"/>
              </a:rPr>
              <a:t>Ne jamais manger, boire ou fumer sur le site de dépistage</a:t>
            </a:r>
          </a:p>
          <a:p>
            <a:pPr marL="342900" indent="-342900" defTabSz="457200" rtl="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rtl="0" fontAlgn="base">
              <a:buFont typeface="Arial" panose="020B0604020202020204" pitchFamily="34" charset="0"/>
              <a:buChar char="•"/>
            </a:pPr>
            <a:r>
              <a:rPr lang="fr" sz="2400">
                <a:solidFill>
                  <a:srgbClr val="000000"/>
                </a:solidFill>
                <a:ea typeface="ＭＳ 明朝"/>
                <a:cs typeface="Times New Roman"/>
              </a:rPr>
              <a:t>Ne jamais conserver des aliments dans le réfrigérateur du laboratoire/du centre de dépistage</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64157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7" y="1333500"/>
            <a:ext cx="10722356"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Adopter des comportements sécuritaires au travail (suite)</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2" name="Rectangle 1"/>
          <p:cNvSpPr/>
          <p:nvPr/>
        </p:nvSpPr>
        <p:spPr>
          <a:xfrm>
            <a:off x="588808" y="1066800"/>
            <a:ext cx="1998815"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rgbClr val="FF0000"/>
                </a:solidFill>
              </a:rPr>
              <a:t>À </a:t>
            </a:r>
            <a:r>
              <a:rPr lang="en-US" b="1" dirty="0">
                <a:solidFill>
                  <a:srgbClr val="FF0000"/>
                </a:solidFill>
              </a:rPr>
              <a:t>faire -</a:t>
            </a:r>
          </a:p>
        </p:txBody>
      </p:sp>
      <p:sp>
        <p:nvSpPr>
          <p:cNvPr id="6" name="Rectangle 5"/>
          <p:cNvSpPr/>
          <p:nvPr/>
        </p:nvSpPr>
        <p:spPr>
          <a:xfrm>
            <a:off x="5675313" y="3276600"/>
            <a:ext cx="838199" cy="30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rtl="0">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a:solidFill>
                  <a:schemeClr val="tx1"/>
                </a:solidFill>
              </a:rPr>
              <a:t>VIH-1</a:t>
            </a:r>
          </a:p>
        </p:txBody>
      </p:sp>
    </p:spTree>
    <p:extLst>
      <p:ext uri="{BB962C8B-B14F-4D97-AF65-F5344CB8AC3E}">
        <p14:creationId xmlns:p14="http://schemas.microsoft.com/office/powerpoint/2010/main" val="32271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xfrm>
            <a:off x="8735326" y="6248400"/>
            <a:ext cx="2844059"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fld id="{8B084913-6F56-4ABE-BAF5-98F00723736C}" type="slidenum">
              <a:rPr lang="en-US" altLang="en-US" smtClean="0">
                <a:solidFill>
                  <a:srgbClr val="000000"/>
                </a:solidFill>
                <a:latin typeface="Arial Black" pitchFamily="34" charset="0"/>
              </a:rPr>
              <a:pPr/>
              <a:t>25</a:t>
            </a:fld>
            <a:endParaRPr lang="en-US" altLang="en-US">
              <a:solidFill>
                <a:srgbClr val="000000"/>
              </a:solidFill>
              <a:latin typeface="Arial Black" pitchFamily="34" charset="0"/>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178" y="2133601"/>
            <a:ext cx="467238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Coffee C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311" y="2819400"/>
            <a:ext cx="243776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605" y="4114800"/>
            <a:ext cx="294563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016" y="1371617"/>
            <a:ext cx="314878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ad_makeup_eyeli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997" y="4343400"/>
            <a:ext cx="247585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j0303675[1]"/>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a:stretch>
            <a:fillRect/>
          </a:stretch>
        </p:blipFill>
        <p:spPr>
          <a:xfrm rot="5400000">
            <a:off x="3338565" y="470799"/>
            <a:ext cx="5105400" cy="6907001"/>
          </a:xfrm>
          <a:noFill/>
        </p:spPr>
      </p:pic>
      <p:sp>
        <p:nvSpPr>
          <p:cNvPr id="1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Adopter des comportements sécuritaires au travail (suite)</a:t>
            </a:r>
            <a:endParaRPr lang="en-US" sz="2400" dirty="0">
              <a:solidFill>
                <a:schemeClr val="bg1"/>
              </a:solidFill>
              <a:ea typeface="+mj-ea"/>
              <a:cs typeface="+mj-cs"/>
            </a:endParaRPr>
          </a:p>
        </p:txBody>
      </p:sp>
      <p:sp>
        <p:nvSpPr>
          <p:cNvPr id="28682" name="TextBox 12"/>
          <p:cNvSpPr txBox="1">
            <a:spLocks noChangeArrowheads="1"/>
          </p:cNvSpPr>
          <p:nvPr/>
        </p:nvSpPr>
        <p:spPr bwMode="auto">
          <a:xfrm>
            <a:off x="304720" y="1219217"/>
            <a:ext cx="29456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0" fontAlgn="base" hangingPunct="0">
              <a:spcBef>
                <a:spcPct val="0"/>
              </a:spcBef>
              <a:spcAft>
                <a:spcPct val="0"/>
              </a:spcAft>
            </a:pPr>
            <a:r>
              <a:rPr lang="fr" sz="3600" b="1">
                <a:solidFill>
                  <a:srgbClr val="C00000"/>
                </a:solidFill>
                <a:latin typeface="Calibri" pitchFamily="34" charset="0"/>
                <a:ea typeface="ＭＳ Ｐゴシック" pitchFamily="34" charset="-128"/>
              </a:rPr>
              <a:t>À NE PAS FAIRE</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36143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0"/>
            <a:ext cx="12188825" cy="954088"/>
          </a:xfrm>
          <a:prstGeom prst="rect">
            <a:avLst/>
          </a:prstGeom>
          <a:solidFill>
            <a:schemeClr val="accent5">
              <a:lumMod val="50000"/>
            </a:schemeClr>
          </a:solidFill>
          <a:ln w="9525">
            <a:noFill/>
            <a:miter lim="800000"/>
            <a:headEnd/>
            <a:tailEnd/>
          </a:ln>
          <a:extLst/>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rtl="0"/>
            <a:r>
              <a:rPr lang="fr"/>
              <a:t>Une contamination peut se produire de différentes façons </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73" y="1332192"/>
            <a:ext cx="998383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6" name="Rectangle 5"/>
          <p:cNvSpPr/>
          <p:nvPr/>
        </p:nvSpPr>
        <p:spPr>
          <a:xfrm>
            <a:off x="588808" y="1066800"/>
            <a:ext cx="6343804"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b="1" dirty="0">
                <a:solidFill>
                  <a:schemeClr val="tx2"/>
                </a:solidFill>
              </a:rPr>
              <a:t>Voies de contamination</a:t>
            </a:r>
            <a:endParaRPr lang="en-US" sz="3200" b="1" dirty="0">
              <a:solidFill>
                <a:schemeClr val="tx2"/>
              </a:solidFill>
            </a:endParaRPr>
          </a:p>
        </p:txBody>
      </p:sp>
      <p:sp>
        <p:nvSpPr>
          <p:cNvPr id="8" name="Rectangle 7"/>
          <p:cNvSpPr/>
          <p:nvPr/>
        </p:nvSpPr>
        <p:spPr>
          <a:xfrm>
            <a:off x="6932612" y="1950720"/>
            <a:ext cx="3733800"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rPr>
              <a:t>Invasion </a:t>
            </a:r>
            <a:r>
              <a:rPr lang="en-US" sz="2400" b="1" dirty="0" err="1">
                <a:solidFill>
                  <a:schemeClr val="tx1"/>
                </a:solidFill>
              </a:rPr>
              <a:t>oculaire</a:t>
            </a:r>
            <a:endParaRPr lang="en-US" sz="2400" b="1" dirty="0">
              <a:solidFill>
                <a:schemeClr val="tx1"/>
              </a:solidFill>
            </a:endParaRPr>
          </a:p>
        </p:txBody>
      </p:sp>
      <p:sp>
        <p:nvSpPr>
          <p:cNvPr id="9" name="Rectangle 8"/>
          <p:cNvSpPr/>
          <p:nvPr/>
        </p:nvSpPr>
        <p:spPr>
          <a:xfrm>
            <a:off x="6941184" y="2971800"/>
            <a:ext cx="3733800"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rPr>
              <a:t>Inhalation</a:t>
            </a:r>
          </a:p>
        </p:txBody>
      </p:sp>
      <p:sp>
        <p:nvSpPr>
          <p:cNvPr id="10" name="Rectangle 9"/>
          <p:cNvSpPr/>
          <p:nvPr/>
        </p:nvSpPr>
        <p:spPr>
          <a:xfrm>
            <a:off x="6944676" y="3809962"/>
            <a:ext cx="3733800"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a:solidFill>
                  <a:schemeClr val="tx1"/>
                </a:solidFill>
              </a:rPr>
              <a:t>Ingestion</a:t>
            </a:r>
          </a:p>
        </p:txBody>
      </p:sp>
      <p:sp>
        <p:nvSpPr>
          <p:cNvPr id="11" name="Rectangle 10"/>
          <p:cNvSpPr/>
          <p:nvPr/>
        </p:nvSpPr>
        <p:spPr>
          <a:xfrm>
            <a:off x="6963408" y="4953000"/>
            <a:ext cx="3733800"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dirty="0" err="1">
                <a:solidFill>
                  <a:schemeClr val="tx1"/>
                </a:solidFill>
              </a:rPr>
              <a:t>Pénétration</a:t>
            </a:r>
            <a:r>
              <a:rPr lang="en-US" sz="2400" b="1" dirty="0">
                <a:solidFill>
                  <a:schemeClr val="tx1"/>
                </a:solidFill>
              </a:rPr>
              <a:t> </a:t>
            </a:r>
            <a:r>
              <a:rPr lang="en-US" sz="2400" b="1" dirty="0" err="1">
                <a:solidFill>
                  <a:schemeClr val="tx1"/>
                </a:solidFill>
              </a:rPr>
              <a:t>cutanée</a:t>
            </a:r>
            <a:endParaRPr lang="en-US" sz="2400" b="1" dirty="0">
              <a:solidFill>
                <a:schemeClr val="tx1"/>
              </a:solidFill>
            </a:endParaRPr>
          </a:p>
        </p:txBody>
      </p:sp>
    </p:spTree>
    <p:extLst>
      <p:ext uri="{BB962C8B-B14F-4D97-AF65-F5344CB8AC3E}">
        <p14:creationId xmlns:p14="http://schemas.microsoft.com/office/powerpoint/2010/main" val="261115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dirty="0">
                <a:solidFill>
                  <a:schemeClr val="bg1"/>
                </a:solidFill>
                <a:ea typeface="+mj-ea"/>
                <a:cs typeface="+mj-cs"/>
              </a:rPr>
              <a:t> L’équipement de protection individuelle peut empêcher la contamination </a:t>
            </a:r>
          </a:p>
        </p:txBody>
      </p:sp>
      <p:sp>
        <p:nvSpPr>
          <p:cNvPr id="30723" name="Content Placeholder 1"/>
          <p:cNvSpPr>
            <a:spLocks noGrp="1"/>
          </p:cNvSpPr>
          <p:nvPr>
            <p:ph idx="1"/>
          </p:nvPr>
        </p:nvSpPr>
        <p:spPr>
          <a:xfrm>
            <a:off x="609441" y="1905000"/>
            <a:ext cx="10969943" cy="3949700"/>
          </a:xfrm>
        </p:spPr>
        <p:txBody>
          <a:bodyPr rtlCol="0"/>
          <a:lstStyle/>
          <a:p>
            <a:pPr rtl="0"/>
            <a:r>
              <a:rPr lang="fr" sz="2400" dirty="0">
                <a:latin typeface="Calibri" pitchFamily="34" charset="0"/>
              </a:rPr>
              <a:t>Gants</a:t>
            </a:r>
          </a:p>
          <a:p>
            <a:pPr rtl="0"/>
            <a:r>
              <a:rPr lang="fr" sz="2400" dirty="0">
                <a:latin typeface="Calibri" pitchFamily="34" charset="0"/>
              </a:rPr>
              <a:t>Blouse de laboratoire</a:t>
            </a:r>
          </a:p>
          <a:p>
            <a:pPr rtl="0"/>
            <a:r>
              <a:rPr lang="fr" sz="2400" dirty="0">
                <a:latin typeface="Calibri" pitchFamily="34" charset="0"/>
              </a:rPr>
              <a:t>Lunettes de protection</a:t>
            </a:r>
          </a:p>
          <a:p>
            <a:pPr rtl="0"/>
            <a:r>
              <a:rPr lang="fr" sz="2400" dirty="0">
                <a:latin typeface="Calibri" pitchFamily="34" charset="0"/>
              </a:rPr>
              <a:t>Masque de protection respiratoire</a:t>
            </a:r>
          </a:p>
          <a:p>
            <a:pPr rtl="0"/>
            <a:r>
              <a:rPr lang="fr" sz="2400" dirty="0">
                <a:latin typeface="Calibri" pitchFamily="34" charset="0"/>
              </a:rPr>
              <a:t>Masque de protection</a:t>
            </a:r>
          </a:p>
          <a:p>
            <a:pPr rtl="0"/>
            <a:r>
              <a:rPr lang="fr" sz="2400" dirty="0">
                <a:latin typeface="Calibri" pitchFamily="34" charset="0"/>
              </a:rPr>
              <a:t>Coiffe</a:t>
            </a:r>
          </a:p>
          <a:p>
            <a:pPr rtl="0"/>
            <a:r>
              <a:rPr lang="fr" sz="2400" dirty="0">
                <a:latin typeface="Calibri" pitchFamily="34" charset="0"/>
              </a:rPr>
              <a:t>Chaussures</a:t>
            </a:r>
          </a:p>
          <a:p>
            <a:pPr rtl="0"/>
            <a:r>
              <a:rPr lang="fr" sz="2400" dirty="0">
                <a:latin typeface="Calibri" pitchFamily="34" charset="0"/>
              </a:rPr>
              <a:t>Vaccinations à jour (p. ex. Hépatite B) </a:t>
            </a:r>
          </a:p>
          <a:p>
            <a:pPr rtl="0"/>
            <a:endParaRPr lang="en-US" altLang="en-US" dirty="0"/>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370" y="1371600"/>
            <a:ext cx="404178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2" name="Rectangle 1"/>
          <p:cNvSpPr/>
          <p:nvPr/>
        </p:nvSpPr>
        <p:spPr>
          <a:xfrm>
            <a:off x="8761412" y="1752600"/>
            <a:ext cx="2595839" cy="400110"/>
          </a:xfrm>
          <a:prstGeom prst="rect">
            <a:avLst/>
          </a:prstGeom>
          <a:solidFill>
            <a:schemeClr val="bg1"/>
          </a:solidFill>
        </p:spPr>
        <p:txBody>
          <a:bodyPr wrap="none">
            <a:spAutoFit/>
          </a:bodyPr>
          <a:lstStyle/>
          <a:p>
            <a:r>
              <a:rPr lang="fr-FR" sz="2000" b="1" dirty="0"/>
              <a:t>Lunettes de protection</a:t>
            </a:r>
            <a:endParaRPr lang="en-US" sz="2000" b="1" dirty="0"/>
          </a:p>
        </p:txBody>
      </p:sp>
      <p:sp>
        <p:nvSpPr>
          <p:cNvPr id="7" name="Rectangle 6"/>
          <p:cNvSpPr/>
          <p:nvPr/>
        </p:nvSpPr>
        <p:spPr>
          <a:xfrm>
            <a:off x="8957308" y="3146455"/>
            <a:ext cx="1778636" cy="400110"/>
          </a:xfrm>
          <a:prstGeom prst="rect">
            <a:avLst/>
          </a:prstGeom>
          <a:solidFill>
            <a:schemeClr val="bg1"/>
          </a:solidFill>
        </p:spPr>
        <p:txBody>
          <a:bodyPr wrap="square">
            <a:spAutoFit/>
          </a:bodyPr>
          <a:lstStyle/>
          <a:p>
            <a:r>
              <a:rPr lang="fr-FR" sz="2000" b="1" dirty="0"/>
              <a:t>Gants</a:t>
            </a:r>
            <a:endParaRPr lang="en-US" sz="2000" b="1" dirty="0"/>
          </a:p>
        </p:txBody>
      </p:sp>
      <p:sp>
        <p:nvSpPr>
          <p:cNvPr id="8" name="Rectangle 7"/>
          <p:cNvSpPr/>
          <p:nvPr/>
        </p:nvSpPr>
        <p:spPr>
          <a:xfrm>
            <a:off x="8897279" y="4248090"/>
            <a:ext cx="2459972" cy="400110"/>
          </a:xfrm>
          <a:prstGeom prst="rect">
            <a:avLst/>
          </a:prstGeom>
          <a:solidFill>
            <a:schemeClr val="bg1"/>
          </a:solidFill>
        </p:spPr>
        <p:txBody>
          <a:bodyPr wrap="square">
            <a:spAutoFit/>
          </a:bodyPr>
          <a:lstStyle/>
          <a:p>
            <a:r>
              <a:rPr lang="fr-FR" sz="2000" b="1" dirty="0"/>
              <a:t>Blouse de laboratoire</a:t>
            </a:r>
            <a:endParaRPr lang="en-US" sz="2000" b="1" dirty="0"/>
          </a:p>
        </p:txBody>
      </p:sp>
      <p:sp>
        <p:nvSpPr>
          <p:cNvPr id="9" name="Rectangle 8"/>
          <p:cNvSpPr/>
          <p:nvPr/>
        </p:nvSpPr>
        <p:spPr>
          <a:xfrm>
            <a:off x="8957308" y="5562600"/>
            <a:ext cx="2459972" cy="400110"/>
          </a:xfrm>
          <a:prstGeom prst="rect">
            <a:avLst/>
          </a:prstGeom>
          <a:solidFill>
            <a:schemeClr val="bg1"/>
          </a:solidFill>
        </p:spPr>
        <p:txBody>
          <a:bodyPr wrap="square">
            <a:spAutoFit/>
          </a:bodyPr>
          <a:lstStyle/>
          <a:p>
            <a:r>
              <a:rPr lang="fr-FR" sz="2000" b="1" dirty="0"/>
              <a:t>Chaussures</a:t>
            </a:r>
            <a:endParaRPr lang="en-US" sz="2000" b="1" dirty="0"/>
          </a:p>
        </p:txBody>
      </p:sp>
    </p:spTree>
    <p:extLst>
      <p:ext uri="{BB962C8B-B14F-4D97-AF65-F5344CB8AC3E}">
        <p14:creationId xmlns:p14="http://schemas.microsoft.com/office/powerpoint/2010/main" val="346343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7" y="1295400"/>
            <a:ext cx="1107998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Équipement général de sécurité</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2" name="Rectangle 1"/>
          <p:cNvSpPr/>
          <p:nvPr/>
        </p:nvSpPr>
        <p:spPr>
          <a:xfrm>
            <a:off x="4081982" y="2743200"/>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sz="3600">
                <a:solidFill>
                  <a:schemeClr val="tx2"/>
                </a:solidFill>
              </a:rPr>
              <a:t>Douche</a:t>
            </a:r>
          </a:p>
        </p:txBody>
      </p:sp>
      <p:sp>
        <p:nvSpPr>
          <p:cNvPr id="7" name="Rectangle 6"/>
          <p:cNvSpPr/>
          <p:nvPr/>
        </p:nvSpPr>
        <p:spPr>
          <a:xfrm>
            <a:off x="3960813" y="3290341"/>
            <a:ext cx="2819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sz="3600">
                <a:solidFill>
                  <a:srgbClr val="00B050"/>
                </a:solidFill>
              </a:rPr>
              <a:t>Lave-yeux</a:t>
            </a:r>
          </a:p>
        </p:txBody>
      </p:sp>
      <p:sp>
        <p:nvSpPr>
          <p:cNvPr id="8" name="Rectangle 7"/>
          <p:cNvSpPr/>
          <p:nvPr/>
        </p:nvSpPr>
        <p:spPr>
          <a:xfrm>
            <a:off x="6611632" y="3322345"/>
            <a:ext cx="3148147"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sz="3200" dirty="0">
                <a:solidFill>
                  <a:srgbClr val="FF0000"/>
                </a:solidFill>
              </a:rPr>
              <a:t>Sécurité incendie</a:t>
            </a:r>
          </a:p>
        </p:txBody>
      </p:sp>
      <p:sp>
        <p:nvSpPr>
          <p:cNvPr id="9" name="Rectangle 8"/>
          <p:cNvSpPr/>
          <p:nvPr/>
        </p:nvSpPr>
        <p:spPr>
          <a:xfrm>
            <a:off x="9591198" y="3428375"/>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sz="3600">
                <a:solidFill>
                  <a:schemeClr val="tx1"/>
                </a:solidFill>
              </a:rPr>
              <a:t>EPI</a:t>
            </a:r>
          </a:p>
        </p:txBody>
      </p:sp>
      <p:sp>
        <p:nvSpPr>
          <p:cNvPr id="10" name="Rectangle 9"/>
          <p:cNvSpPr/>
          <p:nvPr/>
        </p:nvSpPr>
        <p:spPr>
          <a:xfrm>
            <a:off x="6169029" y="6019800"/>
            <a:ext cx="5183183"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fr" sz="3600" dirty="0">
                <a:solidFill>
                  <a:schemeClr val="tx1"/>
                </a:solidFill>
              </a:rPr>
              <a:t>Élimination des déchets</a:t>
            </a:r>
          </a:p>
        </p:txBody>
      </p:sp>
    </p:spTree>
    <p:extLst>
      <p:ext uri="{BB962C8B-B14F-4D97-AF65-F5344CB8AC3E}">
        <p14:creationId xmlns:p14="http://schemas.microsoft.com/office/powerpoint/2010/main" val="225427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Maintenir les espaces et surfaces de travail propres</a:t>
            </a:r>
          </a:p>
        </p:txBody>
      </p:sp>
      <p:sp>
        <p:nvSpPr>
          <p:cNvPr id="22531" name="Rectangle 3"/>
          <p:cNvSpPr>
            <a:spLocks noGrp="1" noChangeArrowheads="1"/>
          </p:cNvSpPr>
          <p:nvPr>
            <p:ph type="body" sz="half" idx="1"/>
          </p:nvPr>
        </p:nvSpPr>
        <p:spPr>
          <a:xfrm>
            <a:off x="304721" y="1263877"/>
            <a:ext cx="11367772" cy="5060731"/>
          </a:xfrm>
        </p:spPr>
        <p:txBody>
          <a:bodyPr rtlCol="0">
            <a:normAutofit fontScale="85000" lnSpcReduction="20000"/>
          </a:bodyPr>
          <a:lstStyle/>
          <a:p>
            <a:pPr marL="365760" indent="-256032" rtl="0" fontAlgn="auto">
              <a:lnSpc>
                <a:spcPct val="80000"/>
              </a:lnSpc>
              <a:spcAft>
                <a:spcPts val="0"/>
              </a:spcAft>
              <a:buClr>
                <a:schemeClr val="bg1"/>
              </a:buClr>
              <a:buFont typeface="Arial" pitchFamily="34" charset="0"/>
              <a:buChar char="•"/>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Garder les espaces de travail propres et rangés</a:t>
            </a:r>
          </a:p>
          <a:p>
            <a:pPr marL="566928"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Désinfecter quotidiennement les surfaces de travail</a:t>
            </a:r>
          </a:p>
          <a:p>
            <a:pPr marL="566737"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Restreindre ou limiter l’accès quand vous travaillez</a:t>
            </a:r>
          </a:p>
          <a:p>
            <a:pPr marL="566737"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Garder le matériel nécessaire à portée de main</a:t>
            </a:r>
          </a:p>
          <a:p>
            <a:pPr marL="566737"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Conserver le matériel en sécurité</a:t>
            </a:r>
          </a:p>
          <a:p>
            <a:pPr marL="566928"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Maintenir le lave-yeux en bon état de marche et surveiller </a:t>
            </a:r>
          </a:p>
          <a:p>
            <a:pPr marL="109728" indent="0" rtl="0" fontAlgn="auto">
              <a:lnSpc>
                <a:spcPct val="110000"/>
              </a:lnSpc>
              <a:spcAft>
                <a:spcPts val="0"/>
              </a:spcAft>
              <a:buNone/>
              <a:defRPr/>
            </a:pPr>
            <a:r>
              <a:rPr lang="fr" sz="2400" dirty="0">
                <a:latin typeface="Calibri" pitchFamily="34" charset="0"/>
              </a:rPr>
              <a:t>la date de péremption des solutions de lavage oculaire</a:t>
            </a:r>
          </a:p>
          <a:p>
            <a:pPr marL="566928" indent="-457200" rtl="0" fontAlgn="auto">
              <a:lnSpc>
                <a:spcPct val="110000"/>
              </a:lnSpc>
              <a:spcAft>
                <a:spcPts val="0"/>
              </a:spcAft>
              <a:defRPr/>
            </a:pPr>
            <a:endParaRPr lang="en-US" sz="2400" dirty="0">
              <a:latin typeface="Calibri" pitchFamily="34" charset="0"/>
            </a:endParaRPr>
          </a:p>
          <a:p>
            <a:pPr marL="566928" indent="-457200" rtl="0" fontAlgn="auto">
              <a:lnSpc>
                <a:spcPct val="110000"/>
              </a:lnSpc>
              <a:spcAft>
                <a:spcPts val="0"/>
              </a:spcAft>
              <a:defRPr/>
            </a:pPr>
            <a:r>
              <a:rPr lang="fr" sz="2400" dirty="0">
                <a:latin typeface="Calibri" pitchFamily="34" charset="0"/>
              </a:rPr>
              <a:t>Garder le lavabo/l’évier propre et rangé </a:t>
            </a:r>
          </a:p>
          <a:p>
            <a:pPr marL="365760" indent="-256032" rtl="0" fontAlgn="auto">
              <a:lnSpc>
                <a:spcPct val="80000"/>
              </a:lnSpc>
              <a:spcAft>
                <a:spcPts val="0"/>
              </a:spcAft>
              <a:buClr>
                <a:schemeClr val="bg1"/>
              </a:buClr>
              <a:buFont typeface="Georgia"/>
              <a:buChar char="•"/>
              <a:defRPr/>
            </a:pPr>
            <a:endParaRPr lang="en-US" sz="2400" dirty="0"/>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074" y="4648217"/>
            <a:ext cx="416874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326" y="1340068"/>
            <a:ext cx="284405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194" y="3169170"/>
            <a:ext cx="233619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1070249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539" y="4862537"/>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3</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Objectifs pédagogiques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1</a:t>
            </a:r>
          </a:p>
        </p:txBody>
      </p:sp>
      <p:sp>
        <p:nvSpPr>
          <p:cNvPr id="7" name="TextBox 6"/>
          <p:cNvSpPr txBox="1"/>
          <p:nvPr/>
        </p:nvSpPr>
        <p:spPr>
          <a:xfrm>
            <a:off x="-306388" y="1850571"/>
            <a:ext cx="10959395" cy="3785652"/>
          </a:xfrm>
          <a:prstGeom prst="rect">
            <a:avLst/>
          </a:prstGeom>
          <a:noFill/>
        </p:spPr>
        <p:txBody>
          <a:bodyPr wrap="square" rtlCol="0">
            <a:spAutoFit/>
          </a:bodyPr>
          <a:lstStyle/>
          <a:p>
            <a:pPr marL="850900" indent="-398463" algn="just" rtl="0" fontAlgn="auto">
              <a:spcAft>
                <a:spcPts val="0"/>
              </a:spcAft>
              <a:buFont typeface="Wingdings" panose="05000000000000000000" pitchFamily="2" charset="2"/>
              <a:buChar char="q"/>
              <a:defRPr/>
            </a:pPr>
            <a:r>
              <a:rPr lang="fr" sz="2000" dirty="0">
                <a:latin typeface="Calibri" pitchFamily="34" charset="0"/>
              </a:rPr>
              <a:t>Comprendre le rôle crucial du système de laboratoire dans le dépistage sur le lieu de soins </a:t>
            </a:r>
          </a:p>
          <a:p>
            <a:pPr marL="850900" indent="-398463" algn="just" rtl="0" fontAlgn="auto">
              <a:spcAft>
                <a:spcPts val="0"/>
              </a:spcAft>
              <a:buFont typeface="Wingdings" panose="05000000000000000000" pitchFamily="2" charset="2"/>
              <a:buChar char="q"/>
              <a:defRPr/>
            </a:pPr>
            <a:endParaRPr lang="en-US" sz="2000" dirty="0">
              <a:latin typeface="Calibri" pitchFamily="34" charset="0"/>
            </a:endParaRPr>
          </a:p>
          <a:p>
            <a:pPr marL="850900" indent="-398463" algn="just" rtl="0" fontAlgn="auto">
              <a:spcAft>
                <a:spcPts val="0"/>
              </a:spcAft>
              <a:buFont typeface="Wingdings" panose="05000000000000000000" pitchFamily="2" charset="2"/>
              <a:buChar char="q"/>
              <a:defRPr/>
            </a:pPr>
            <a:r>
              <a:rPr lang="fr" sz="2000" dirty="0">
                <a:latin typeface="Calibri" pitchFamily="34" charset="0"/>
              </a:rPr>
              <a:t>Décrire l’approche systémique en matière d’assurance qualité en laboratoire et ses avantages</a:t>
            </a:r>
          </a:p>
          <a:p>
            <a:pPr marL="850900" indent="-398463" algn="just" rtl="0" fontAlgn="auto">
              <a:spcAft>
                <a:spcPts val="0"/>
              </a:spcAft>
              <a:buFont typeface="Wingdings" panose="05000000000000000000" pitchFamily="2" charset="2"/>
              <a:buChar char="q"/>
              <a:defRPr/>
            </a:pPr>
            <a:endParaRPr lang="en-US" sz="2000" dirty="0">
              <a:latin typeface="Calibri" pitchFamily="34" charset="0"/>
            </a:endParaRPr>
          </a:p>
          <a:p>
            <a:pPr marL="850900" indent="-398463" algn="just" rtl="0" fontAlgn="auto">
              <a:spcAft>
                <a:spcPts val="0"/>
              </a:spcAft>
              <a:buFont typeface="Wingdings" panose="05000000000000000000" pitchFamily="2" charset="2"/>
              <a:buChar char="q"/>
              <a:defRPr/>
            </a:pPr>
            <a:r>
              <a:rPr lang="fr" sz="2000" dirty="0">
                <a:latin typeface="Calibri" pitchFamily="34" charset="0"/>
              </a:rPr>
              <a:t>Identifier les principaux éléments du système qualité en laboratoire et décrire la manière dont ils s’appliquent au dépistage sur le lieu de soins ; reconnaître les principaux facteurs susceptibles de compromettre la qualité de ce dernier</a:t>
            </a:r>
          </a:p>
          <a:p>
            <a:pPr marL="850900" indent="-398463" algn="just" rtl="0" fontAlgn="auto">
              <a:spcAft>
                <a:spcPts val="0"/>
              </a:spcAft>
              <a:buFont typeface="Wingdings" panose="05000000000000000000" pitchFamily="2" charset="2"/>
              <a:buChar char="q"/>
              <a:defRPr/>
            </a:pPr>
            <a:endParaRPr lang="en-US" sz="2000" dirty="0">
              <a:latin typeface="Calibri" pitchFamily="34" charset="0"/>
            </a:endParaRPr>
          </a:p>
          <a:p>
            <a:pPr marL="850900" indent="-398463" algn="just" rtl="0" fontAlgn="auto">
              <a:spcAft>
                <a:spcPts val="0"/>
              </a:spcAft>
              <a:buFont typeface="Wingdings" panose="05000000000000000000" pitchFamily="2" charset="2"/>
              <a:buChar char="q"/>
              <a:defRPr/>
            </a:pPr>
            <a:r>
              <a:rPr lang="fr" sz="2000" dirty="0">
                <a:latin typeface="Calibri" pitchFamily="34" charset="0"/>
              </a:rPr>
              <a:t>Comprendre l’importance des pratiques de sécurité et de la gestion des déchets </a:t>
            </a:r>
          </a:p>
          <a:p>
            <a:pPr marL="850900" indent="-398463" rtl="0" fontAlgn="auto">
              <a:spcAft>
                <a:spcPts val="0"/>
              </a:spcAft>
              <a:buFont typeface="Wingdings" panose="05000000000000000000" pitchFamily="2" charset="2"/>
              <a:buChar char="q"/>
              <a:defRPr/>
            </a:pPr>
            <a:endParaRPr lang="en-US" sz="2000" dirty="0">
              <a:latin typeface="Calibri" pitchFamily="34" charset="0"/>
            </a:endParaRPr>
          </a:p>
          <a:p>
            <a:pPr marL="850900" indent="-398463" rtl="0" fontAlgn="auto">
              <a:spcAft>
                <a:spcPts val="0"/>
              </a:spcAft>
              <a:buFont typeface="Wingdings" panose="05000000000000000000" pitchFamily="2" charset="2"/>
              <a:buChar char="q"/>
              <a:defRPr/>
            </a:pPr>
            <a:r>
              <a:rPr lang="fr" sz="2000" dirty="0">
                <a:latin typeface="Calibri" pitchFamily="34" charset="0"/>
              </a:rPr>
              <a:t>Comprendre l’importance d’une documentation appropriée s’agissant de la collecte des données et de la gestion de la chaîne d’approvisionnement et du dispositif</a:t>
            </a:r>
          </a:p>
        </p:txBody>
      </p:sp>
      <p:sp>
        <p:nvSpPr>
          <p:cNvPr id="11" name="Rectangle 10"/>
          <p:cNvSpPr/>
          <p:nvPr/>
        </p:nvSpPr>
        <p:spPr>
          <a:xfrm>
            <a:off x="549634" y="1214601"/>
            <a:ext cx="7467600" cy="461665"/>
          </a:xfrm>
          <a:prstGeom prst="rect">
            <a:avLst/>
          </a:prstGeom>
        </p:spPr>
        <p:txBody>
          <a:bodyPr rtlCol="0">
            <a:spAutoFit/>
          </a:bodyPr>
          <a:lstStyle/>
          <a:p>
            <a:pPr rtl="0">
              <a:defRPr/>
            </a:pPr>
            <a:r>
              <a:rPr lang="fr" sz="2400" b="1">
                <a:latin typeface="Calibri" panose="020F0502020204030204" pitchFamily="34" charset="0"/>
                <a:ea typeface="ＭＳ Ｐゴシック" pitchFamily="34" charset="-128"/>
                <a:cs typeface="Arabic Typesetting" pitchFamily="66" charset="-78"/>
              </a:rPr>
              <a:t>À la fin de ce module, les participants sauront :</a:t>
            </a:r>
          </a:p>
        </p:txBody>
      </p:sp>
    </p:spTree>
    <p:extLst>
      <p:ext uri="{BB962C8B-B14F-4D97-AF65-F5344CB8AC3E}">
        <p14:creationId xmlns:p14="http://schemas.microsoft.com/office/powerpoint/2010/main" val="348841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sin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295" y="2143951"/>
            <a:ext cx="406294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Désinfecter les espaces de travail à l’eau de Javel</a:t>
            </a:r>
          </a:p>
        </p:txBody>
      </p:sp>
      <p:sp>
        <p:nvSpPr>
          <p:cNvPr id="31747" name="Rectangle 3"/>
          <p:cNvSpPr>
            <a:spLocks noGrp="1" noChangeArrowheads="1"/>
          </p:cNvSpPr>
          <p:nvPr>
            <p:ph type="body" sz="half" idx="1"/>
          </p:nvPr>
        </p:nvSpPr>
        <p:spPr>
          <a:xfrm>
            <a:off x="304721" y="1177167"/>
            <a:ext cx="11579384" cy="5064125"/>
          </a:xfrm>
        </p:spPr>
        <p:txBody>
          <a:bodyPr rtlCol="0">
            <a:normAutofit/>
          </a:bodyPr>
          <a:lstStyle/>
          <a:p>
            <a:pPr marL="365760" indent="-256032" rtl="0" fontAlgn="auto">
              <a:spcAft>
                <a:spcPts val="0"/>
              </a:spcAft>
              <a:buClr>
                <a:schemeClr val="accent3"/>
              </a:buClr>
              <a:buFont typeface="Wingdings 3" pitchFamily="18" charset="2"/>
              <a:buNone/>
              <a:defRPr/>
            </a:pPr>
            <a:r>
              <a:rPr lang="fr" sz="2400" b="1">
                <a:solidFill>
                  <a:srgbClr val="C00000"/>
                </a:solidFill>
                <a:latin typeface="Calibri" pitchFamily="34" charset="0"/>
              </a:rPr>
              <a:t>Désinfection :</a:t>
            </a:r>
            <a:r>
              <a:rPr lang="fr" sz="2400">
                <a:latin typeface="Calibri" pitchFamily="34" charset="0"/>
              </a:rPr>
              <a:t> </a:t>
            </a:r>
            <a:r>
              <a:rPr lang="fr" sz="2400" kern="0">
                <a:solidFill>
                  <a:srgbClr val="000000"/>
                </a:solidFill>
                <a:latin typeface="Calibri" pitchFamily="34" charset="0"/>
              </a:rPr>
              <a:t>Utilisation d’agents chimiques afin de détruire les organismes dangereux présents sur des objets inanimés</a:t>
            </a:r>
          </a:p>
          <a:p>
            <a:pPr marL="365760" indent="-256032" rtl="0" fontAlgn="auto">
              <a:spcAft>
                <a:spcPts val="0"/>
              </a:spcAft>
              <a:buClr>
                <a:schemeClr val="accent3"/>
              </a:buClr>
              <a:buFont typeface="Wingdings 3" pitchFamily="18" charset="2"/>
              <a:buNone/>
              <a:defRPr/>
            </a:pPr>
            <a:endParaRPr lang="en-GB" sz="2400" kern="0" dirty="0">
              <a:solidFill>
                <a:srgbClr val="000000"/>
              </a:solidFill>
              <a:latin typeface="+mj-lt"/>
            </a:endParaRPr>
          </a:p>
          <a:p>
            <a:pPr marL="365760" indent="-256032" rtl="0" fontAlgn="auto">
              <a:spcAft>
                <a:spcPts val="0"/>
              </a:spcAft>
              <a:buClr>
                <a:schemeClr val="accent3"/>
              </a:buClr>
              <a:buFont typeface="Wingdings 3" pitchFamily="18" charset="2"/>
              <a:buNone/>
              <a:defRPr/>
            </a:pPr>
            <a:r>
              <a:rPr lang="fr" sz="2400" b="1" kern="0">
                <a:solidFill>
                  <a:srgbClr val="C00000"/>
                </a:solidFill>
                <a:latin typeface="Calibri" pitchFamily="34" charset="0"/>
              </a:rPr>
              <a:t>Composés chlorés</a:t>
            </a:r>
            <a:r>
              <a:rPr lang="fr" sz="2400" kern="0">
                <a:solidFill>
                  <a:srgbClr val="000000"/>
                </a:solidFill>
                <a:latin typeface="Calibri" pitchFamily="34" charset="0"/>
              </a:rPr>
              <a:t> ou</a:t>
            </a:r>
            <a:r>
              <a:rPr lang="fr" sz="2400" b="1" kern="0">
                <a:solidFill>
                  <a:srgbClr val="C00000"/>
                </a:solidFill>
                <a:latin typeface="Calibri" pitchFamily="34" charset="0"/>
              </a:rPr>
              <a:t> alcool (70 %)</a:t>
            </a:r>
            <a:endParaRPr lang="en-US" sz="2400" b="1" dirty="0">
              <a:solidFill>
                <a:srgbClr val="C00000"/>
              </a:solidFill>
              <a:latin typeface="Calibri" pitchFamily="34" charset="0"/>
            </a:endParaRPr>
          </a:p>
          <a:p>
            <a:pPr marL="365760" indent="-256032" rtl="0" fontAlgn="auto">
              <a:spcAft>
                <a:spcPts val="0"/>
              </a:spcAft>
              <a:buClr>
                <a:schemeClr val="accent3"/>
              </a:buClr>
              <a:buFont typeface="Wingdings 3" pitchFamily="18" charset="2"/>
              <a:buNone/>
              <a:defRPr/>
            </a:pPr>
            <a:endParaRPr lang="en-US" sz="2400" dirty="0">
              <a:latin typeface="Calibri" pitchFamily="34" charset="0"/>
            </a:endParaRPr>
          </a:p>
          <a:p>
            <a:pPr marL="452628" rtl="0" fontAlgn="auto">
              <a:spcAft>
                <a:spcPts val="0"/>
              </a:spcAft>
              <a:defRPr/>
            </a:pPr>
            <a:r>
              <a:rPr lang="fr" sz="2000">
                <a:latin typeface="Calibri" pitchFamily="34" charset="0"/>
              </a:rPr>
              <a:t>Ils tuent les microbes et les agents pathogènes</a:t>
            </a:r>
          </a:p>
          <a:p>
            <a:pPr marL="452628" rtl="0" fontAlgn="auto">
              <a:spcAft>
                <a:spcPts val="0"/>
              </a:spcAft>
              <a:defRPr/>
            </a:pPr>
            <a:r>
              <a:rPr lang="fr" sz="2000">
                <a:latin typeface="Calibri" pitchFamily="34" charset="0"/>
              </a:rPr>
              <a:t>Ils permettent de garder les surfaces de travail propres</a:t>
            </a:r>
          </a:p>
          <a:p>
            <a:pPr marL="452628" rtl="0" fontAlgn="auto">
              <a:spcAft>
                <a:spcPts val="0"/>
              </a:spcAft>
              <a:defRPr/>
            </a:pPr>
            <a:r>
              <a:rPr lang="fr" sz="2000">
                <a:latin typeface="Calibri" pitchFamily="34" charset="0"/>
              </a:rPr>
              <a:t>Ils permettent d’éviter une contamination croisée</a:t>
            </a:r>
          </a:p>
          <a:p>
            <a:pPr marL="452628" rtl="0" fontAlgn="auto">
              <a:spcAft>
                <a:spcPts val="0"/>
              </a:spcAft>
              <a:defRPr/>
            </a:pPr>
            <a:r>
              <a:rPr lang="fr" sz="2000">
                <a:latin typeface="Calibri" pitchFamily="34" charset="0"/>
              </a:rPr>
              <a:t>Ils permettent de réduire les risques d’infection</a:t>
            </a:r>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3242581176"/>
              </p:ext>
            </p:extLst>
          </p:nvPr>
        </p:nvGraphicFramePr>
        <p:xfrm>
          <a:off x="9649498" y="5139579"/>
          <a:ext cx="2103419" cy="1577975"/>
        </p:xfrm>
        <a:graphic>
          <a:graphicData uri="http://schemas.openxmlformats.org/presentationml/2006/ole">
            <mc:AlternateContent xmlns:mc="http://schemas.openxmlformats.org/markup-compatibility/2006">
              <mc:Choice xmlns:v="urn:schemas-microsoft-com:vml" Requires="v">
                <p:oleObj spid="_x0000_s8225" name="CorelDRAW" r:id="rId5" imgW="914400" imgH="914400" progId="CorelDraw.Graphic.8">
                  <p:embed/>
                </p:oleObj>
              </mc:Choice>
              <mc:Fallback>
                <p:oleObj name="CorelDRAW"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9498" y="5139579"/>
                        <a:ext cx="2103419" cy="1577975"/>
                      </a:xfrm>
                      <a:prstGeom prst="rect">
                        <a:avLst/>
                      </a:prstGeom>
                      <a:noFill/>
                      <a:ln>
                        <a:noFill/>
                      </a:ln>
                      <a:effectLst>
                        <a:outerShdw dist="56796" dir="1593903"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221957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Conteneurs pour déchets tranchants ou piquants — à ne pas faire </a:t>
            </a:r>
          </a:p>
        </p:txBody>
      </p:sp>
      <p:sp>
        <p:nvSpPr>
          <p:cNvPr id="25603" name="Rectangle 3"/>
          <p:cNvSpPr>
            <a:spLocks noGrp="1" noChangeArrowheads="1"/>
          </p:cNvSpPr>
          <p:nvPr>
            <p:ph type="body" sz="half" idx="1"/>
          </p:nvPr>
        </p:nvSpPr>
        <p:spPr>
          <a:xfrm>
            <a:off x="760412" y="1445421"/>
            <a:ext cx="6500707" cy="4424363"/>
          </a:xfrm>
        </p:spPr>
        <p:txBody>
          <a:bodyPr rtlCol="0">
            <a:normAutofit fontScale="92500" lnSpcReduction="20000"/>
          </a:bodyPr>
          <a:lstStyle/>
          <a:p>
            <a:pPr marL="0" indent="0" rtl="0" fontAlgn="auto">
              <a:lnSpc>
                <a:spcPct val="80000"/>
              </a:lnSpc>
              <a:spcAft>
                <a:spcPts val="0"/>
              </a:spcAft>
              <a:buNone/>
              <a:defRPr/>
            </a:pPr>
            <a:r>
              <a:rPr lang="fr" sz="2400" b="1">
                <a:solidFill>
                  <a:srgbClr val="C00000"/>
                </a:solidFill>
                <a:latin typeface="+mj-lt"/>
              </a:rPr>
              <a:t>À NE PAS FAIRE </a:t>
            </a:r>
          </a:p>
          <a:p>
            <a:pPr rtl="0" fontAlgn="auto">
              <a:lnSpc>
                <a:spcPct val="80000"/>
              </a:lnSpc>
              <a:spcAft>
                <a:spcPts val="0"/>
              </a:spcAft>
              <a:defRPr/>
            </a:pPr>
            <a:endParaRPr lang="en-US" sz="2400" dirty="0">
              <a:latin typeface="+mj-lt"/>
            </a:endParaRPr>
          </a:p>
          <a:p>
            <a:pPr rtl="0" fontAlgn="auto">
              <a:lnSpc>
                <a:spcPct val="80000"/>
              </a:lnSpc>
              <a:spcAft>
                <a:spcPts val="0"/>
              </a:spcAft>
              <a:defRPr/>
            </a:pPr>
            <a:r>
              <a:rPr lang="fr" sz="2400">
                <a:latin typeface="+mj-lt"/>
              </a:rPr>
              <a:t>Casser, tordre, rengainer/recapuchonner ou réutiliser les lancettes, aiguilles ou seringues </a:t>
            </a:r>
          </a:p>
          <a:p>
            <a:pPr rtl="0" fontAlgn="auto">
              <a:lnSpc>
                <a:spcPct val="80000"/>
              </a:lnSpc>
              <a:spcAft>
                <a:spcPts val="0"/>
              </a:spcAft>
              <a:defRPr/>
            </a:pPr>
            <a:endParaRPr lang="en-US" sz="2400" dirty="0">
              <a:latin typeface="+mj-lt"/>
            </a:endParaRPr>
          </a:p>
          <a:p>
            <a:pPr rtl="0" fontAlgn="auto">
              <a:lnSpc>
                <a:spcPct val="80000"/>
              </a:lnSpc>
              <a:spcAft>
                <a:spcPts val="0"/>
              </a:spcAft>
              <a:defRPr/>
            </a:pPr>
            <a:r>
              <a:rPr lang="fr" sz="2400">
                <a:latin typeface="+mj-lt"/>
              </a:rPr>
              <a:t>Remuer le conteneur pour déchets piquants et tranchants pour y faire de la place</a:t>
            </a:r>
          </a:p>
          <a:p>
            <a:pPr rtl="0" fontAlgn="auto">
              <a:lnSpc>
                <a:spcPct val="80000"/>
              </a:lnSpc>
              <a:spcAft>
                <a:spcPts val="0"/>
              </a:spcAft>
              <a:defRPr/>
            </a:pPr>
            <a:endParaRPr lang="en-US" sz="2400" dirty="0">
              <a:latin typeface="+mj-lt"/>
            </a:endParaRPr>
          </a:p>
          <a:p>
            <a:pPr rtl="0" fontAlgn="auto">
              <a:lnSpc>
                <a:spcPct val="80000"/>
              </a:lnSpc>
              <a:spcAft>
                <a:spcPts val="0"/>
              </a:spcAft>
              <a:defRPr/>
            </a:pPr>
            <a:r>
              <a:rPr lang="fr" sz="2400">
                <a:latin typeface="+mj-lt"/>
              </a:rPr>
              <a:t>Remplir les conteneurs pour déchets piquants et tranchants à ras bord</a:t>
            </a:r>
          </a:p>
          <a:p>
            <a:pPr rtl="0" fontAlgn="auto">
              <a:lnSpc>
                <a:spcPct val="80000"/>
              </a:lnSpc>
              <a:spcAft>
                <a:spcPts val="0"/>
              </a:spcAft>
              <a:defRPr/>
            </a:pPr>
            <a:endParaRPr lang="en-US" sz="2400" dirty="0">
              <a:latin typeface="+mj-lt"/>
            </a:endParaRPr>
          </a:p>
          <a:p>
            <a:pPr rtl="0" fontAlgn="auto">
              <a:lnSpc>
                <a:spcPct val="80000"/>
              </a:lnSpc>
              <a:spcAft>
                <a:spcPts val="0"/>
              </a:spcAft>
              <a:defRPr/>
            </a:pPr>
            <a:r>
              <a:rPr lang="fr" sz="2400">
                <a:solidFill>
                  <a:srgbClr val="000000"/>
                </a:solidFill>
                <a:latin typeface="+mj-lt"/>
              </a:rPr>
              <a:t>Utiliser un conteneur qui n’est pas anti-perforations ni antifuite</a:t>
            </a:r>
          </a:p>
          <a:p>
            <a:pPr rtl="0" fontAlgn="auto">
              <a:lnSpc>
                <a:spcPct val="80000"/>
              </a:lnSpc>
              <a:spcAft>
                <a:spcPts val="0"/>
              </a:spcAft>
              <a:defRPr/>
            </a:pPr>
            <a:endParaRPr lang="fr-CH" sz="2400" dirty="0">
              <a:solidFill>
                <a:srgbClr val="000000"/>
              </a:solidFill>
              <a:latin typeface="+mj-lt"/>
            </a:endParaRPr>
          </a:p>
          <a:p>
            <a:pPr rtl="0" fontAlgn="auto">
              <a:lnSpc>
                <a:spcPct val="80000"/>
              </a:lnSpc>
              <a:spcAft>
                <a:spcPts val="0"/>
              </a:spcAft>
              <a:defRPr/>
            </a:pPr>
            <a:r>
              <a:rPr lang="fr" sz="2400">
                <a:solidFill>
                  <a:srgbClr val="000000"/>
                </a:solidFill>
                <a:latin typeface="+mj-lt"/>
              </a:rPr>
              <a:t>Placer les conteneurs pour déchets piquants et tranchants loin de la surface de travail</a:t>
            </a:r>
          </a:p>
        </p:txBody>
      </p:sp>
      <p:sp>
        <p:nvSpPr>
          <p:cNvPr id="34820" name="Text Box 5"/>
          <p:cNvSpPr txBox="1">
            <a:spLocks noChangeArrowheads="1"/>
          </p:cNvSpPr>
          <p:nvPr/>
        </p:nvSpPr>
        <p:spPr bwMode="auto">
          <a:xfrm>
            <a:off x="11376235" y="6400817"/>
            <a:ext cx="3609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fontAlgn="base">
              <a:spcBef>
                <a:spcPct val="0"/>
              </a:spcBef>
              <a:spcAft>
                <a:spcPct val="0"/>
              </a:spcAft>
            </a:pPr>
            <a:r>
              <a:rPr lang="fr" sz="1000">
                <a:solidFill>
                  <a:prstClr val="black"/>
                </a:solidFill>
                <a:ea typeface="ＭＳ Ｐゴシック" pitchFamily="34" charset="-128"/>
              </a:rPr>
              <a:t>2.4</a:t>
            </a:r>
          </a:p>
        </p:txBody>
      </p:sp>
      <p:pic>
        <p:nvPicPr>
          <p:cNvPr id="34821" name="Picture 7" descr="remove-nee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442" y="1219217"/>
            <a:ext cx="396136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pointlok needle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442" y="3657600"/>
            <a:ext cx="396136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17286106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Manipulation des objets piquants et tranchants — bonnes pratiques </a:t>
            </a:r>
            <a:endParaRPr lang="en-GB" altLang="en-US" sz="2400" dirty="0">
              <a:solidFill>
                <a:schemeClr val="bg1"/>
              </a:solidFill>
              <a:ea typeface="+mj-ea"/>
              <a:cs typeface="+mj-cs"/>
            </a:endParaRPr>
          </a:p>
        </p:txBody>
      </p:sp>
      <p:sp>
        <p:nvSpPr>
          <p:cNvPr id="43010" name="Rectangle 3"/>
          <p:cNvSpPr>
            <a:spLocks noGrp="1" noChangeArrowheads="1"/>
          </p:cNvSpPr>
          <p:nvPr>
            <p:ph idx="1"/>
          </p:nvPr>
        </p:nvSpPr>
        <p:spPr>
          <a:xfrm>
            <a:off x="507867" y="1395261"/>
            <a:ext cx="7414869" cy="5364163"/>
          </a:xfrm>
        </p:spPr>
        <p:txBody>
          <a:bodyPr rtlCol="0">
            <a:normAutofit fontScale="92500" lnSpcReduction="10000"/>
          </a:bodyPr>
          <a:lstStyle/>
          <a:p>
            <a:pPr marL="452628" rtl="0" fontAlgn="auto">
              <a:lnSpc>
                <a:spcPct val="80000"/>
              </a:lnSpc>
              <a:spcAft>
                <a:spcPts val="0"/>
              </a:spcAft>
              <a:defRPr/>
            </a:pPr>
            <a:r>
              <a:rPr lang="fr" sz="2400">
                <a:latin typeface="Calibri" pitchFamily="34" charset="0"/>
              </a:rPr>
              <a:t>C’est aux utilisateurs qu’il revient d’éliminer les objets piquants et tranchants</a:t>
            </a:r>
          </a:p>
          <a:p>
            <a:pPr marL="452437" rtl="0" fontAlgn="auto">
              <a:lnSpc>
                <a:spcPct val="80000"/>
              </a:lnSpc>
              <a:spcAft>
                <a:spcPts val="0"/>
              </a:spcAft>
              <a:defRPr/>
            </a:pPr>
            <a:endParaRPr lang="en-US" sz="2400" dirty="0">
              <a:latin typeface="Calibri" pitchFamily="34" charset="0"/>
            </a:endParaRPr>
          </a:p>
          <a:p>
            <a:pPr marL="452628" rtl="0" fontAlgn="auto">
              <a:lnSpc>
                <a:spcPct val="80000"/>
              </a:lnSpc>
              <a:spcAft>
                <a:spcPts val="0"/>
              </a:spcAft>
              <a:defRPr/>
            </a:pPr>
            <a:r>
              <a:rPr lang="fr" sz="2400">
                <a:latin typeface="Calibri" pitchFamily="34" charset="0"/>
              </a:rPr>
              <a:t>Les utilisateurs doivent jeter les objets piquants et tranchants après </a:t>
            </a:r>
            <a:r>
              <a:rPr lang="fr" sz="2400" i="1" u="sng">
                <a:latin typeface="Calibri" pitchFamily="34" charset="0"/>
              </a:rPr>
              <a:t>chaque</a:t>
            </a:r>
            <a:r>
              <a:rPr lang="fr" sz="2400">
                <a:latin typeface="Calibri" pitchFamily="34" charset="0"/>
              </a:rPr>
              <a:t> test</a:t>
            </a:r>
          </a:p>
          <a:p>
            <a:pPr marL="452437" rtl="0" fontAlgn="auto">
              <a:lnSpc>
                <a:spcPct val="80000"/>
              </a:lnSpc>
              <a:spcAft>
                <a:spcPts val="0"/>
              </a:spcAft>
              <a:defRPr/>
            </a:pPr>
            <a:endParaRPr lang="en-US" sz="2400" dirty="0">
              <a:latin typeface="Calibri" pitchFamily="34" charset="0"/>
            </a:endParaRPr>
          </a:p>
          <a:p>
            <a:pPr marL="452628" rtl="0" fontAlgn="auto">
              <a:lnSpc>
                <a:spcPct val="80000"/>
              </a:lnSpc>
              <a:spcAft>
                <a:spcPts val="0"/>
              </a:spcAft>
              <a:defRPr/>
            </a:pPr>
            <a:r>
              <a:rPr lang="fr" sz="2400">
                <a:latin typeface="Calibri" pitchFamily="34" charset="0"/>
              </a:rPr>
              <a:t>Les utilisateurs doivent placer les objets piquants et tranchants dans des conteneurs réservés à cet effet</a:t>
            </a:r>
          </a:p>
          <a:p>
            <a:pPr marL="452437" rtl="0" fontAlgn="auto">
              <a:lnSpc>
                <a:spcPct val="80000"/>
              </a:lnSpc>
              <a:spcAft>
                <a:spcPts val="0"/>
              </a:spcAft>
              <a:defRPr/>
            </a:pPr>
            <a:endParaRPr lang="en-US" sz="2400" dirty="0">
              <a:latin typeface="Calibri" pitchFamily="34" charset="0"/>
            </a:endParaRPr>
          </a:p>
          <a:p>
            <a:pPr marL="452628" rtl="0" fontAlgn="auto">
              <a:lnSpc>
                <a:spcPct val="80000"/>
              </a:lnSpc>
              <a:spcAft>
                <a:spcPts val="0"/>
              </a:spcAft>
              <a:defRPr/>
            </a:pPr>
            <a:r>
              <a:rPr lang="fr" sz="2400" i="1" u="sng">
                <a:latin typeface="Calibri" pitchFamily="34" charset="0"/>
              </a:rPr>
              <a:t>Ne pas jeter </a:t>
            </a:r>
            <a:r>
              <a:rPr lang="fr" sz="2400">
                <a:latin typeface="Calibri" pitchFamily="34" charset="0"/>
              </a:rPr>
              <a:t>les objets piquants et tranchants par terre ou dans la poubelle de bureau</a:t>
            </a:r>
          </a:p>
          <a:p>
            <a:pPr marL="452437" rtl="0" fontAlgn="auto">
              <a:lnSpc>
                <a:spcPct val="80000"/>
              </a:lnSpc>
              <a:spcAft>
                <a:spcPts val="0"/>
              </a:spcAft>
              <a:defRPr/>
            </a:pPr>
            <a:endParaRPr lang="en-US" sz="2400" dirty="0">
              <a:latin typeface="Calibri" pitchFamily="34" charset="0"/>
            </a:endParaRPr>
          </a:p>
          <a:p>
            <a:pPr marL="452628" rtl="0" fontAlgn="auto">
              <a:lnSpc>
                <a:spcPct val="80000"/>
              </a:lnSpc>
              <a:spcAft>
                <a:spcPts val="0"/>
              </a:spcAft>
              <a:defRPr/>
            </a:pPr>
            <a:r>
              <a:rPr lang="fr" sz="2400">
                <a:latin typeface="Calibri" pitchFamily="34" charset="0"/>
              </a:rPr>
              <a:t>Placer le conteneur pour déchets piquants et tranchants près de l’espace de travail</a:t>
            </a:r>
          </a:p>
          <a:p>
            <a:pPr marL="109537" indent="0" rtl="0" fontAlgn="auto">
              <a:lnSpc>
                <a:spcPct val="80000"/>
              </a:lnSpc>
              <a:spcAft>
                <a:spcPts val="0"/>
              </a:spcAft>
              <a:buNone/>
              <a:defRPr/>
            </a:pPr>
            <a:endParaRPr lang="en-US" sz="2400" dirty="0">
              <a:latin typeface="Calibri" pitchFamily="34" charset="0"/>
            </a:endParaRPr>
          </a:p>
          <a:p>
            <a:pPr marL="452628" rtl="0" fontAlgn="auto">
              <a:lnSpc>
                <a:spcPct val="80000"/>
              </a:lnSpc>
              <a:spcAft>
                <a:spcPts val="0"/>
              </a:spcAft>
              <a:defRPr/>
            </a:pPr>
            <a:r>
              <a:rPr lang="fr" sz="2400">
                <a:latin typeface="Calibri" pitchFamily="34" charset="0"/>
              </a:rPr>
              <a:t>Sceller et retirer le conteneur quand il est au </a:t>
            </a:r>
            <a:r>
              <a:rPr lang="fr" sz="2400">
                <a:latin typeface="Calibri" pitchFamily="34" charset="0"/>
                <a:cs typeface="Arial" charset="0"/>
              </a:rPr>
              <a:t>3/4 </a:t>
            </a:r>
            <a:r>
              <a:rPr lang="fr" sz="2400">
                <a:latin typeface="Calibri" pitchFamily="34" charset="0"/>
              </a:rPr>
              <a:t> plein</a:t>
            </a:r>
          </a:p>
          <a:p>
            <a:pPr marL="452437" rtl="0" fontAlgn="auto">
              <a:lnSpc>
                <a:spcPct val="80000"/>
              </a:lnSpc>
              <a:spcAft>
                <a:spcPts val="0"/>
              </a:spcAft>
              <a:defRPr/>
            </a:pPr>
            <a:endParaRPr lang="en-US" sz="2400" dirty="0">
              <a:latin typeface="Calibri" pitchFamily="34" charset="0"/>
            </a:endParaRPr>
          </a:p>
          <a:p>
            <a:pPr marL="452628" rtl="0" fontAlgn="auto">
              <a:lnSpc>
                <a:spcPct val="80000"/>
              </a:lnSpc>
              <a:spcAft>
                <a:spcPts val="0"/>
              </a:spcAft>
              <a:defRPr/>
            </a:pPr>
            <a:r>
              <a:rPr lang="fr" sz="2400">
                <a:latin typeface="Calibri" pitchFamily="34" charset="0"/>
              </a:rPr>
              <a:t>Incinérer tous les déchets</a:t>
            </a: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471" y="1101342"/>
            <a:ext cx="2539339"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fingerstick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773" y="4181999"/>
            <a:ext cx="318898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20756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Mesures d’urgence en cas d’écoulements et d’éclaboussures</a:t>
            </a:r>
          </a:p>
        </p:txBody>
      </p:sp>
      <p:pic>
        <p:nvPicPr>
          <p:cNvPr id="36867" name="Picture 6" descr="spill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38472" y="4876817"/>
            <a:ext cx="297525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smalspill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30" y="1328738"/>
            <a:ext cx="4266089"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224" y="3962400"/>
            <a:ext cx="45263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721" y="1323992"/>
            <a:ext cx="4268206"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10311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Que faire en cas de contamination ? </a:t>
            </a: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
        <p:nvSpPr>
          <p:cNvPr id="8" name="Rectangle 3"/>
          <p:cNvSpPr>
            <a:spLocks noGrp="1" noChangeArrowheads="1"/>
          </p:cNvSpPr>
          <p:nvPr>
            <p:ph idx="1"/>
          </p:nvPr>
        </p:nvSpPr>
        <p:spPr>
          <a:xfrm>
            <a:off x="433178" y="2024418"/>
            <a:ext cx="5484971" cy="4300182"/>
          </a:xfrm>
          <a:ln>
            <a:solidFill>
              <a:schemeClr val="accent1"/>
            </a:solidFill>
          </a:ln>
        </p:spPr>
        <p:txBody>
          <a:bodyPr rtlCol="0" anchor="ctr">
            <a:normAutofit fontScale="85000" lnSpcReduction="20000"/>
          </a:bodyPr>
          <a:lstStyle/>
          <a:p>
            <a:pPr marL="566928" indent="-457200" rtl="0">
              <a:spcBef>
                <a:spcPts val="300"/>
              </a:spcBef>
              <a:buFont typeface="+mj-lt"/>
              <a:buAutoNum type="arabicPeriod"/>
              <a:defRPr/>
            </a:pPr>
            <a:r>
              <a:rPr lang="fr" sz="2400">
                <a:solidFill>
                  <a:prstClr val="black"/>
                </a:solidFill>
              </a:rPr>
              <a:t>Prévenir ses collègues</a:t>
            </a:r>
          </a:p>
          <a:p>
            <a:pPr marL="566928" indent="-457200" rtl="0">
              <a:spcBef>
                <a:spcPts val="300"/>
              </a:spcBef>
              <a:buFont typeface="+mj-lt"/>
              <a:buAutoNum type="arabicPeriod"/>
              <a:defRPr/>
            </a:pPr>
            <a:endParaRPr lang="en-US" sz="2400" dirty="0">
              <a:solidFill>
                <a:prstClr val="black"/>
              </a:solidFill>
            </a:endParaRPr>
          </a:p>
          <a:p>
            <a:pPr marL="566928" indent="-457200" rtl="0">
              <a:spcBef>
                <a:spcPts val="300"/>
              </a:spcBef>
              <a:buFont typeface="+mj-lt"/>
              <a:buAutoNum type="arabicPeriod"/>
              <a:defRPr/>
            </a:pPr>
            <a:r>
              <a:rPr lang="fr" sz="2400">
                <a:solidFill>
                  <a:prstClr val="black"/>
                </a:solidFill>
              </a:rPr>
              <a:t>Nettoyer les surfaces exposées avec de l’eau et du savon, le lave-yeux (yeux) ou une solution saline (bouche)</a:t>
            </a:r>
          </a:p>
          <a:p>
            <a:pPr marL="566928" indent="-457200" rtl="0">
              <a:spcBef>
                <a:spcPts val="300"/>
              </a:spcBef>
              <a:buFont typeface="+mj-lt"/>
              <a:buAutoNum type="arabicPeriod"/>
              <a:defRPr/>
            </a:pPr>
            <a:endParaRPr lang="en-US" sz="2400" dirty="0">
              <a:solidFill>
                <a:prstClr val="black"/>
              </a:solidFill>
            </a:endParaRPr>
          </a:p>
          <a:p>
            <a:pPr marL="566928" indent="-457200" rtl="0">
              <a:spcBef>
                <a:spcPts val="300"/>
              </a:spcBef>
              <a:buFont typeface="+mj-lt"/>
              <a:buAutoNum type="arabicPeriod"/>
              <a:defRPr/>
            </a:pPr>
            <a:r>
              <a:rPr lang="fr" sz="2400">
                <a:solidFill>
                  <a:prstClr val="black"/>
                </a:solidFill>
              </a:rPr>
              <a:t>Administrer les soins de premiers secours et traiter l’incident en urgence</a:t>
            </a:r>
          </a:p>
          <a:p>
            <a:pPr marL="566928" indent="-457200" rtl="0">
              <a:spcBef>
                <a:spcPts val="300"/>
              </a:spcBef>
              <a:buFont typeface="+mj-lt"/>
              <a:buAutoNum type="arabicPeriod"/>
              <a:defRPr/>
            </a:pPr>
            <a:endParaRPr lang="en-US" sz="2400" dirty="0">
              <a:solidFill>
                <a:prstClr val="black"/>
              </a:solidFill>
            </a:endParaRPr>
          </a:p>
          <a:p>
            <a:pPr marL="566928" indent="-457200" rtl="0">
              <a:spcBef>
                <a:spcPts val="300"/>
              </a:spcBef>
              <a:buFont typeface="+mj-lt"/>
              <a:buAutoNum type="arabicPeriod"/>
              <a:defRPr/>
            </a:pPr>
            <a:r>
              <a:rPr lang="fr" sz="2400">
                <a:solidFill>
                  <a:prstClr val="black"/>
                </a:solidFill>
              </a:rPr>
              <a:t>Prévenir un superviseur Rédiger un rapport d’incident </a:t>
            </a:r>
          </a:p>
          <a:p>
            <a:pPr marL="566928" indent="-457200" rtl="0">
              <a:spcBef>
                <a:spcPts val="300"/>
              </a:spcBef>
              <a:buFont typeface="+mj-lt"/>
              <a:buAutoNum type="arabicPeriod"/>
              <a:defRPr/>
            </a:pPr>
            <a:endParaRPr lang="en-US" sz="2400" dirty="0">
              <a:solidFill>
                <a:prstClr val="black"/>
              </a:solidFill>
            </a:endParaRPr>
          </a:p>
          <a:p>
            <a:pPr marL="566928" indent="-457200" rtl="0">
              <a:spcBef>
                <a:spcPts val="300"/>
              </a:spcBef>
              <a:buFont typeface="+mj-lt"/>
              <a:buAutoNum type="arabicPeriod"/>
              <a:defRPr/>
            </a:pPr>
            <a:r>
              <a:rPr lang="fr" sz="2400">
                <a:solidFill>
                  <a:prstClr val="black"/>
                </a:solidFill>
              </a:rPr>
              <a:t>Le signaler au centre médical pour bénéficier de conseils/d’un traitement (p. ex. prophylaxie post-exposition)</a:t>
            </a:r>
          </a:p>
        </p:txBody>
      </p:sp>
      <p:sp>
        <p:nvSpPr>
          <p:cNvPr id="9" name="Rectangle 3"/>
          <p:cNvSpPr txBox="1">
            <a:spLocks noChangeArrowheads="1"/>
          </p:cNvSpPr>
          <p:nvPr/>
        </p:nvSpPr>
        <p:spPr>
          <a:xfrm>
            <a:off x="6332020" y="2024418"/>
            <a:ext cx="5477392" cy="4300182"/>
          </a:xfrm>
          <a:prstGeom prst="rect">
            <a:avLst/>
          </a:prstGeom>
          <a:ln>
            <a:solidFill>
              <a:schemeClr val="accent1"/>
            </a:solidFill>
          </a:ln>
        </p:spPr>
        <p:txBody>
          <a:bodyPr vert="horz" rtlCol="0" anchor="ctr">
            <a:normAutofit fontScale="70000" lnSpcReduction="20000"/>
          </a:bodyPr>
          <a:lstStyle/>
          <a:p>
            <a:pPr marL="365760" indent="-256032" rtl="0">
              <a:spcBef>
                <a:spcPts val="300"/>
              </a:spcBef>
              <a:buClr>
                <a:srgbClr val="9BBB59"/>
              </a:buClr>
              <a:defRPr/>
            </a:pPr>
            <a:r>
              <a:rPr lang="fr" sz="2400">
                <a:solidFill>
                  <a:prstClr val="black"/>
                </a:solidFill>
              </a:rPr>
              <a:t>1. Prévenir ses collègues</a:t>
            </a:r>
          </a:p>
          <a:p>
            <a:pPr marL="365760" indent="-256032" rtl="0">
              <a:spcBef>
                <a:spcPts val="300"/>
              </a:spcBef>
              <a:buClr>
                <a:srgbClr val="9BBB59"/>
              </a:buClr>
              <a:defRPr/>
            </a:pPr>
            <a:r>
              <a:rPr lang="fr" sz="2400">
                <a:solidFill>
                  <a:prstClr val="black"/>
                </a:solidFill>
              </a:rPr>
              <a:t>2. Délimiter/isoler la zone contaminée</a:t>
            </a:r>
          </a:p>
          <a:p>
            <a:pPr marL="365760" indent="-256032" rtl="0">
              <a:spcBef>
                <a:spcPts val="300"/>
              </a:spcBef>
              <a:buClr>
                <a:srgbClr val="9BBB59"/>
              </a:buClr>
              <a:defRPr/>
            </a:pPr>
            <a:r>
              <a:rPr lang="fr" sz="2400">
                <a:solidFill>
                  <a:prstClr val="black"/>
                </a:solidFill>
              </a:rPr>
              <a:t>3. Mettre un EPI approprié</a:t>
            </a:r>
          </a:p>
          <a:p>
            <a:pPr marL="365760" indent="-256032" rtl="0">
              <a:spcBef>
                <a:spcPts val="300"/>
              </a:spcBef>
              <a:buClr>
                <a:srgbClr val="9BBB59"/>
              </a:buClr>
              <a:defRPr/>
            </a:pPr>
            <a:r>
              <a:rPr lang="fr" sz="2400">
                <a:solidFill>
                  <a:prstClr val="black"/>
                </a:solidFill>
              </a:rPr>
              <a:t>4. Retirer les bouts de verre avec des pinces ou une pelle</a:t>
            </a:r>
          </a:p>
          <a:p>
            <a:pPr marL="365760" indent="-256032" rtl="0">
              <a:spcBef>
                <a:spcPts val="300"/>
              </a:spcBef>
              <a:buClr>
                <a:srgbClr val="9BBB59"/>
              </a:buClr>
              <a:defRPr/>
            </a:pPr>
            <a:r>
              <a:rPr lang="fr" sz="2400">
                <a:solidFill>
                  <a:prstClr val="black"/>
                </a:solidFill>
              </a:rPr>
              <a:t>5. Recouvrir de papier absorbant et asperger avec de l’eau ; retirer le plus gros et recommencer si nécessaire Puis sécher la zone avec du papier absorbant pour veiller à l’absorption complète de tout liquide résiduel </a:t>
            </a:r>
          </a:p>
          <a:p>
            <a:pPr marL="365760" indent="-256032" rtl="0">
              <a:spcBef>
                <a:spcPts val="300"/>
              </a:spcBef>
              <a:buClr>
                <a:srgbClr val="9BBB59"/>
              </a:buClr>
              <a:defRPr/>
            </a:pPr>
            <a:r>
              <a:rPr lang="fr" sz="2400">
                <a:solidFill>
                  <a:prstClr val="black"/>
                </a:solidFill>
              </a:rPr>
              <a:t>6. Verser du désinfectant sur le papier absorbant (10 % eau de Javel ou 1 % d’Hypchlorite de sodium [v/v])</a:t>
            </a:r>
            <a:endParaRPr lang="en-US" sz="2400" dirty="0">
              <a:solidFill>
                <a:prstClr val="black"/>
              </a:solidFill>
            </a:endParaRPr>
          </a:p>
          <a:p>
            <a:pPr marL="365760" indent="-256032" rtl="0">
              <a:spcBef>
                <a:spcPts val="300"/>
              </a:spcBef>
              <a:buClr>
                <a:srgbClr val="9BBB59"/>
              </a:buClr>
              <a:defRPr/>
            </a:pPr>
            <a:r>
              <a:rPr lang="fr" sz="2400" i="1">
                <a:solidFill>
                  <a:prstClr val="black"/>
                </a:solidFill>
              </a:rPr>
              <a:t>7. </a:t>
            </a:r>
            <a:r>
              <a:rPr lang="fr" sz="2400">
                <a:solidFill>
                  <a:prstClr val="black"/>
                </a:solidFill>
              </a:rPr>
              <a:t>Laisser agir le temps nécessaire </a:t>
            </a:r>
            <a:r>
              <a:rPr lang="fr" sz="2400" i="1">
                <a:solidFill>
                  <a:prstClr val="black"/>
                </a:solidFill>
              </a:rPr>
              <a:t>(15-20 min)</a:t>
            </a:r>
          </a:p>
          <a:p>
            <a:pPr marL="365760" indent="-256032" rtl="0">
              <a:spcBef>
                <a:spcPts val="300"/>
              </a:spcBef>
              <a:buClr>
                <a:srgbClr val="9BBB59"/>
              </a:buClr>
              <a:defRPr/>
            </a:pPr>
            <a:r>
              <a:rPr lang="fr" sz="2400">
                <a:solidFill>
                  <a:prstClr val="black"/>
                </a:solidFill>
              </a:rPr>
              <a:t>8. Retirer les feuilles de papier absorbant, éponger, nettoyer avec de l’alcool ou de l’eau et du savon</a:t>
            </a:r>
          </a:p>
          <a:p>
            <a:pPr marL="365760" indent="-256032" rtl="0">
              <a:spcBef>
                <a:spcPts val="300"/>
              </a:spcBef>
              <a:buClr>
                <a:srgbClr val="9BBB59"/>
              </a:buClr>
              <a:defRPr/>
            </a:pPr>
            <a:r>
              <a:rPr lang="fr" sz="2400">
                <a:solidFill>
                  <a:prstClr val="black"/>
                </a:solidFill>
              </a:rPr>
              <a:t>9. Jeter convenablement le tout</a:t>
            </a:r>
          </a:p>
          <a:p>
            <a:pPr marL="365760" indent="-256032" rtl="0">
              <a:spcBef>
                <a:spcPts val="300"/>
              </a:spcBef>
              <a:buClr>
                <a:srgbClr val="9BBB59"/>
              </a:buClr>
              <a:defRPr/>
            </a:pPr>
            <a:r>
              <a:rPr lang="fr" sz="2400">
                <a:solidFill>
                  <a:prstClr val="black"/>
                </a:solidFill>
              </a:rPr>
              <a:t>10. Avertir un superviseur</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Contamination individuelle</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Contamination des surfaces</a:t>
            </a:r>
          </a:p>
        </p:txBody>
      </p:sp>
    </p:spTree>
    <p:extLst>
      <p:ext uri="{BB962C8B-B14F-4D97-AF65-F5344CB8AC3E}">
        <p14:creationId xmlns:p14="http://schemas.microsoft.com/office/powerpoint/2010/main" val="252922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79412" y="2514600"/>
            <a:ext cx="6553200" cy="2819400"/>
          </a:xfrm>
        </p:spPr>
        <p:txBody>
          <a:bodyPr rtlCol="0">
            <a:noAutofit/>
          </a:bodyPr>
          <a:lstStyle/>
          <a:p>
            <a:pPr marL="109728" indent="0" rtl="0" fontAlgn="auto">
              <a:spcAft>
                <a:spcPts val="0"/>
              </a:spcAft>
              <a:buNone/>
              <a:defRPr/>
            </a:pPr>
            <a:r>
              <a:rPr lang="fr" sz="2400" b="1" dirty="0">
                <a:latin typeface="Calibri" pitchFamily="34" charset="0"/>
                <a:cs typeface="Arial" charset="0"/>
              </a:rPr>
              <a:t>On appelle « déchet » tout matériau </a:t>
            </a:r>
          </a:p>
          <a:p>
            <a:pPr marL="109728" indent="0" rtl="0" fontAlgn="auto">
              <a:spcAft>
                <a:spcPts val="0"/>
              </a:spcAft>
              <a:buNone/>
              <a:defRPr/>
            </a:pPr>
            <a:r>
              <a:rPr lang="fr" sz="2400" b="1" dirty="0">
                <a:latin typeface="Calibri" pitchFamily="34" charset="0"/>
                <a:cs typeface="Arial" charset="0"/>
              </a:rPr>
              <a:t>« abandonné » ou destiné à être « abandonné ». </a:t>
            </a:r>
          </a:p>
          <a:p>
            <a:pPr marL="165100" indent="-55563" rtl="0" fontAlgn="auto">
              <a:spcAft>
                <a:spcPts val="0"/>
              </a:spcAft>
              <a:buClr>
                <a:schemeClr val="accent3"/>
              </a:buClr>
              <a:buFont typeface="Wingdings" pitchFamily="2" charset="2"/>
              <a:buNone/>
              <a:defRPr/>
            </a:pPr>
            <a:endParaRPr lang="en-US" sz="2400" b="1" dirty="0">
              <a:latin typeface="Calibri" pitchFamily="34" charset="0"/>
            </a:endParaRPr>
          </a:p>
          <a:p>
            <a:pPr marL="120650" indent="-11113" rtl="0" fontAlgn="auto">
              <a:spcAft>
                <a:spcPts val="0"/>
              </a:spcAft>
              <a:buClr>
                <a:schemeClr val="accent3"/>
              </a:buClr>
              <a:buFont typeface="Wingdings" pitchFamily="2" charset="2"/>
              <a:buNone/>
              <a:defRPr/>
            </a:pPr>
            <a:r>
              <a:rPr lang="fr" sz="2400" b="1" dirty="0">
                <a:solidFill>
                  <a:srgbClr val="00B050"/>
                </a:solidFill>
                <a:latin typeface="Calibri" pitchFamily="34" charset="0"/>
              </a:rPr>
              <a:t>La gestion des déchets </a:t>
            </a:r>
            <a:r>
              <a:rPr lang="fr" sz="2400" dirty="0">
                <a:solidFill>
                  <a:schemeClr val="bg2">
                    <a:lumMod val="10000"/>
                  </a:schemeClr>
                </a:solidFill>
                <a:latin typeface="Calibri" pitchFamily="34" charset="0"/>
              </a:rPr>
              <a:t>englobe la collecte, le traitement, le recyclage, l’élimination, le suivi et le transport des déchets.</a:t>
            </a:r>
          </a:p>
        </p:txBody>
      </p:sp>
      <p:sp>
        <p:nvSpPr>
          <p:cNvPr id="5124" name="Slide Number Placeholder 4"/>
          <p:cNvSpPr>
            <a:spLocks noGrp="1"/>
          </p:cNvSpPr>
          <p:nvPr>
            <p:ph type="sldNum" sz="quarter" idx="12"/>
          </p:nvPr>
        </p:nvSpPr>
        <p:spPr bwMode="auto">
          <a:xfrm>
            <a:off x="5838364" y="6408755"/>
            <a:ext cx="313396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fld id="{46FF1AD2-43C6-4E0E-830E-1E18471EED6D}" type="slidenum">
              <a:rPr lang="en-US" altLang="en-US">
                <a:solidFill>
                  <a:srgbClr val="FFFFFF"/>
                </a:solidFill>
              </a:rPr>
              <a:pPr/>
              <a:t>35</a:t>
            </a:fld>
            <a:endParaRPr lang="en-US" altLang="en-US">
              <a:solidFill>
                <a:srgbClr val="FFFFFF"/>
              </a:solidFill>
            </a:endParaRPr>
          </a:p>
        </p:txBody>
      </p:sp>
      <p:sp>
        <p:nvSpPr>
          <p:cNvPr id="5125"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Gestion des déchets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174" y="1931933"/>
            <a:ext cx="440270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00705" y="1615955"/>
            <a:ext cx="2790593" cy="435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rtl="0" fontAlgn="base"/>
            <a:r>
              <a:rPr lang="fr" sz="2000" b="1">
                <a:solidFill>
                  <a:srgbClr val="000000"/>
                </a:solidFill>
                <a:ea typeface="ＭＳ 明朝"/>
                <a:cs typeface="Times New Roman"/>
              </a:rPr>
              <a:t>Signaux de sécurité</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240771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2"/>
          <p:cNvSpPr>
            <a:spLocks noGrp="1"/>
          </p:cNvSpPr>
          <p:nvPr>
            <p:ph/>
          </p:nvPr>
        </p:nvSpPr>
        <p:spPr>
          <a:xfrm>
            <a:off x="2132021" y="1295400"/>
            <a:ext cx="7086601" cy="5715000"/>
          </a:xfrm>
        </p:spPr>
        <p:txBody>
          <a:bodyPr rtlCol="0"/>
          <a:lstStyle/>
          <a:p>
            <a:pPr lvl="1" algn="ctr" rtl="0">
              <a:buFont typeface="Wingdings" pitchFamily="2" charset="2"/>
              <a:buNone/>
            </a:pPr>
            <a:r>
              <a:rPr lang="fr" sz="2400" b="1" dirty="0">
                <a:cs typeface="Arial" charset="0"/>
              </a:rPr>
              <a:t>Tri</a:t>
            </a:r>
          </a:p>
          <a:p>
            <a:pPr lvl="1" algn="ctr" rtl="0">
              <a:buFont typeface="Wingdings" pitchFamily="2" charset="2"/>
              <a:buNone/>
            </a:pPr>
            <a:endParaRPr lang="en-US" altLang="en-US" sz="2400" b="1" dirty="0">
              <a:solidFill>
                <a:srgbClr val="FFC000"/>
              </a:solidFill>
              <a:cs typeface="Arial" charset="0"/>
            </a:endParaRPr>
          </a:p>
          <a:p>
            <a:pPr lvl="1" algn="ctr" rtl="0">
              <a:buFont typeface="Wingdings" pitchFamily="2" charset="2"/>
              <a:buNone/>
            </a:pPr>
            <a:r>
              <a:rPr lang="fr" sz="2400" b="1" dirty="0">
                <a:cs typeface="Arial" charset="0"/>
              </a:rPr>
              <a:t>Conditionnement</a:t>
            </a:r>
          </a:p>
          <a:p>
            <a:pPr lvl="1" algn="ctr" rtl="0">
              <a:buFont typeface="Wingdings" pitchFamily="2" charset="2"/>
              <a:buNone/>
            </a:pPr>
            <a:endParaRPr lang="en-US" altLang="en-US" sz="2400" b="1" dirty="0">
              <a:cs typeface="Arial" charset="0"/>
            </a:endParaRPr>
          </a:p>
          <a:p>
            <a:pPr lvl="1" algn="ctr" rtl="0">
              <a:buFont typeface="Wingdings" pitchFamily="2" charset="2"/>
              <a:buNone/>
            </a:pPr>
            <a:r>
              <a:rPr lang="fr" sz="2400" b="1" dirty="0">
                <a:cs typeface="Arial" charset="0"/>
              </a:rPr>
              <a:t>Étiquetage</a:t>
            </a:r>
          </a:p>
          <a:p>
            <a:pPr lvl="1" algn="ctr" rtl="0">
              <a:buFont typeface="Wingdings" pitchFamily="2" charset="2"/>
              <a:buNone/>
            </a:pPr>
            <a:endParaRPr lang="en-US" altLang="en-US" sz="2400" b="1" dirty="0">
              <a:cs typeface="Arial" charset="0"/>
            </a:endParaRPr>
          </a:p>
          <a:p>
            <a:pPr lvl="1" algn="ctr" rtl="0">
              <a:buFont typeface="Wingdings" pitchFamily="2" charset="2"/>
              <a:buNone/>
            </a:pPr>
            <a:r>
              <a:rPr lang="fr" sz="2400" b="1" dirty="0">
                <a:cs typeface="Arial" charset="0"/>
              </a:rPr>
              <a:t>Manipulation et stockage des déchets</a:t>
            </a:r>
          </a:p>
          <a:p>
            <a:pPr lvl="1" algn="ctr" rtl="0">
              <a:buFont typeface="Wingdings" pitchFamily="2" charset="2"/>
              <a:buNone/>
            </a:pPr>
            <a:endParaRPr lang="en-US" altLang="en-US" sz="2400" b="1" dirty="0">
              <a:cs typeface="Arial" charset="0"/>
            </a:endParaRPr>
          </a:p>
          <a:p>
            <a:pPr lvl="1" algn="ctr" rtl="0">
              <a:buFont typeface="Wingdings" pitchFamily="2" charset="2"/>
              <a:buNone/>
            </a:pPr>
            <a:r>
              <a:rPr lang="fr" sz="2400" b="1" dirty="0">
                <a:cs typeface="Arial" charset="0"/>
              </a:rPr>
              <a:t>Transport</a:t>
            </a:r>
          </a:p>
          <a:p>
            <a:pPr lvl="1" algn="ctr" rtl="0">
              <a:buFont typeface="Wingdings" pitchFamily="2" charset="2"/>
              <a:buNone/>
            </a:pPr>
            <a:endParaRPr lang="en-US" altLang="en-US" sz="2400" b="1" dirty="0">
              <a:cs typeface="Arial" charset="0"/>
            </a:endParaRPr>
          </a:p>
          <a:p>
            <a:pPr lvl="1" algn="ctr" rtl="0">
              <a:buFont typeface="Wingdings" pitchFamily="2" charset="2"/>
              <a:buNone/>
            </a:pPr>
            <a:r>
              <a:rPr lang="fr" sz="2400" b="1" dirty="0">
                <a:cs typeface="Arial" charset="0"/>
              </a:rPr>
              <a:t>Élimination</a:t>
            </a: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a:fld id="{99A0761A-D56F-4CB6-9CEB-A0A72579B27B}" type="slidenum">
              <a:rPr lang="en-US" altLang="en-US">
                <a:solidFill>
                  <a:srgbClr val="FFFFFF"/>
                </a:solidFill>
              </a:rPr>
              <a:pPr/>
              <a:t>36</a:t>
            </a:fld>
            <a:endParaRPr lang="en-US" altLang="en-US">
              <a:solidFill>
                <a:srgbClr val="FFFFFF"/>
              </a:solidFill>
            </a:endParaRPr>
          </a:p>
        </p:txBody>
      </p:sp>
      <p:sp>
        <p:nvSpPr>
          <p:cNvPr id="43012" name="Rectangle 2"/>
          <p:cNvSpPr>
            <a:spLocks noChangeArrowheads="1"/>
          </p:cNvSpPr>
          <p:nvPr/>
        </p:nvSpPr>
        <p:spPr bwMode="auto">
          <a:xfrm>
            <a:off x="0" y="-1"/>
            <a:ext cx="12188825" cy="1069848"/>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rtl="0" fontAlgn="base">
              <a:spcBef>
                <a:spcPct val="0"/>
              </a:spcBef>
              <a:spcAft>
                <a:spcPct val="0"/>
              </a:spcAft>
            </a:pPr>
            <a:r>
              <a:rPr lang="fr" sz="2400">
                <a:solidFill>
                  <a:schemeClr val="bg1"/>
                </a:solidFill>
                <a:latin typeface="+mj-lt"/>
                <a:ea typeface="+mj-ea"/>
                <a:cs typeface="+mj-cs"/>
              </a:rPr>
              <a:t> Processus de gestion des déchets </a:t>
            </a:r>
          </a:p>
        </p:txBody>
      </p:sp>
      <p:grpSp>
        <p:nvGrpSpPr>
          <p:cNvPr id="2" name="Group 1"/>
          <p:cNvGrpSpPr/>
          <p:nvPr/>
        </p:nvGrpSpPr>
        <p:grpSpPr>
          <a:xfrm>
            <a:off x="5603473" y="1752600"/>
            <a:ext cx="440041" cy="3962400"/>
            <a:chOff x="5603464" y="1752600"/>
            <a:chExt cx="440042" cy="3962400"/>
          </a:xfrm>
        </p:grpSpPr>
        <p:sp>
          <p:nvSpPr>
            <p:cNvPr id="43013" name="Down Arrow 6"/>
            <p:cNvSpPr>
              <a:spLocks noChangeArrowheads="1"/>
            </p:cNvSpPr>
            <p:nvPr/>
          </p:nvSpPr>
          <p:spPr bwMode="auto">
            <a:xfrm>
              <a:off x="5603464" y="1752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rtl="0" fontAlgn="base">
                <a:spcBef>
                  <a:spcPct val="0"/>
                </a:spcBef>
                <a:spcAft>
                  <a:spcPct val="0"/>
                </a:spcAft>
              </a:pPr>
              <a:endParaRPr lang="en-US" altLang="en-US">
                <a:solidFill>
                  <a:srgbClr val="FFC000"/>
                </a:solidFill>
                <a:ea typeface="ＭＳ Ｐゴシック" pitchFamily="34" charset="-128"/>
              </a:endParaRPr>
            </a:p>
          </p:txBody>
        </p:sp>
        <p:sp>
          <p:nvSpPr>
            <p:cNvPr id="43014" name="Down Arrow 8"/>
            <p:cNvSpPr>
              <a:spLocks noChangeArrowheads="1"/>
            </p:cNvSpPr>
            <p:nvPr/>
          </p:nvSpPr>
          <p:spPr bwMode="auto">
            <a:xfrm>
              <a:off x="5603464" y="26070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rtl="0" fontAlgn="base">
                <a:spcBef>
                  <a:spcPct val="0"/>
                </a:spcBef>
                <a:spcAft>
                  <a:spcPct val="0"/>
                </a:spcAft>
              </a:pPr>
              <a:endParaRPr lang="en-US" altLang="en-US">
                <a:solidFill>
                  <a:prstClr val="black"/>
                </a:solidFill>
                <a:ea typeface="ＭＳ Ｐゴシック" pitchFamily="34" charset="-128"/>
              </a:endParaRPr>
            </a:p>
          </p:txBody>
        </p:sp>
        <p:sp>
          <p:nvSpPr>
            <p:cNvPr id="43015" name="Down Arrow 9"/>
            <p:cNvSpPr>
              <a:spLocks noChangeArrowheads="1"/>
            </p:cNvSpPr>
            <p:nvPr/>
          </p:nvSpPr>
          <p:spPr bwMode="auto">
            <a:xfrm>
              <a:off x="5603464" y="35214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rtl="0" fontAlgn="base">
                <a:spcBef>
                  <a:spcPct val="0"/>
                </a:spcBef>
                <a:spcAft>
                  <a:spcPct val="0"/>
                </a:spcAft>
              </a:pPr>
              <a:endParaRPr lang="en-US" altLang="en-US">
                <a:solidFill>
                  <a:prstClr val="black"/>
                </a:solidFill>
                <a:ea typeface="ＭＳ Ｐゴシック" pitchFamily="34" charset="-128"/>
              </a:endParaRPr>
            </a:p>
          </p:txBody>
        </p:sp>
        <p:sp>
          <p:nvSpPr>
            <p:cNvPr id="43016" name="Down Arrow 10"/>
            <p:cNvSpPr>
              <a:spLocks noChangeArrowheads="1"/>
            </p:cNvSpPr>
            <p:nvPr/>
          </p:nvSpPr>
          <p:spPr bwMode="auto">
            <a:xfrm>
              <a:off x="5603464" y="4419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rtl="0" fontAlgn="base">
                <a:spcBef>
                  <a:spcPct val="0"/>
                </a:spcBef>
                <a:spcAft>
                  <a:spcPct val="0"/>
                </a:spcAft>
              </a:pPr>
              <a:endParaRPr lang="en-US" altLang="en-US">
                <a:solidFill>
                  <a:prstClr val="black"/>
                </a:solidFill>
                <a:ea typeface="ＭＳ Ｐゴシック" pitchFamily="34" charset="-128"/>
              </a:endParaRPr>
            </a:p>
          </p:txBody>
        </p:sp>
        <p:sp>
          <p:nvSpPr>
            <p:cNvPr id="43017" name="Down Arrow 11"/>
            <p:cNvSpPr>
              <a:spLocks noChangeArrowheads="1"/>
            </p:cNvSpPr>
            <p:nvPr/>
          </p:nvSpPr>
          <p:spPr bwMode="auto">
            <a:xfrm>
              <a:off x="5637212" y="52578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rtlCol="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rtl="0" fontAlgn="base">
                <a:spcBef>
                  <a:spcPct val="0"/>
                </a:spcBef>
                <a:spcAft>
                  <a:spcPct val="0"/>
                </a:spcAft>
              </a:pPr>
              <a:endParaRPr lang="en-US" altLang="en-US">
                <a:solidFill>
                  <a:prstClr val="black"/>
                </a:solidFill>
                <a:ea typeface="ＭＳ Ｐゴシック" pitchFamily="34" charset="-128"/>
              </a:endParaRPr>
            </a:p>
          </p:txBody>
        </p:sp>
      </p:gr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521529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Incinération des déchets</a:t>
            </a:r>
          </a:p>
        </p:txBody>
      </p:sp>
      <p:sp>
        <p:nvSpPr>
          <p:cNvPr id="61442" name="Rectangle 3"/>
          <p:cNvSpPr>
            <a:spLocks noGrp="1" noChangeArrowheads="1"/>
          </p:cNvSpPr>
          <p:nvPr>
            <p:ph idx="1"/>
          </p:nvPr>
        </p:nvSpPr>
        <p:spPr>
          <a:xfrm>
            <a:off x="531812" y="1336241"/>
            <a:ext cx="7177092" cy="4711700"/>
          </a:xfrm>
        </p:spPr>
        <p:txBody>
          <a:bodyPr rtlCol="0">
            <a:normAutofit/>
          </a:bodyPr>
          <a:lstStyle/>
          <a:p>
            <a:pPr marL="109537" indent="0" rtl="0" fontAlgn="auto">
              <a:spcAft>
                <a:spcPts val="0"/>
              </a:spcAft>
              <a:buClr>
                <a:schemeClr val="bg1"/>
              </a:buClr>
              <a:buNone/>
              <a:defRPr/>
            </a:pPr>
            <a:r>
              <a:rPr lang="fr" sz="2000" dirty="0">
                <a:latin typeface="Calibri" pitchFamily="34" charset="0"/>
              </a:rPr>
              <a:t>L’incinération consiste à brûler des déchets contaminés ou biologiques à haute température (&gt;1 000 °C) afin de détruire les substances dangereuses et de tuer les micro-organismes.</a:t>
            </a:r>
          </a:p>
          <a:p>
            <a:pPr marL="109537" indent="0" rtl="0" fontAlgn="auto">
              <a:spcAft>
                <a:spcPts val="0"/>
              </a:spcAft>
              <a:buClr>
                <a:schemeClr val="bg1"/>
              </a:buClr>
              <a:buNone/>
              <a:defRPr/>
            </a:pPr>
            <a:endParaRPr lang="en-US" sz="2000" dirty="0">
              <a:latin typeface="Calibri" pitchFamily="34" charset="0"/>
            </a:endParaRPr>
          </a:p>
          <a:p>
            <a:pPr marL="109537" indent="0" rtl="0" fontAlgn="auto">
              <a:spcAft>
                <a:spcPts val="0"/>
              </a:spcAft>
              <a:buClr>
                <a:schemeClr val="bg1"/>
              </a:buClr>
              <a:buNone/>
              <a:defRPr/>
            </a:pPr>
            <a:r>
              <a:rPr lang="fr" sz="2000" dirty="0">
                <a:latin typeface="Calibri" pitchFamily="34" charset="0"/>
              </a:rPr>
              <a:t>L’incinération :</a:t>
            </a:r>
          </a:p>
          <a:p>
            <a:pPr marL="658368" lvl="1" indent="-246888" rtl="0" fontAlgn="auto">
              <a:spcAft>
                <a:spcPts val="0"/>
              </a:spcAft>
              <a:buFont typeface="Arial" pitchFamily="34" charset="0"/>
              <a:buChar char="•"/>
              <a:defRPr/>
            </a:pPr>
            <a:r>
              <a:rPr lang="fr" sz="2000" dirty="0">
                <a:solidFill>
                  <a:schemeClr val="tx1"/>
                </a:solidFill>
                <a:latin typeface="Calibri" pitchFamily="34" charset="0"/>
              </a:rPr>
              <a:t>empêche toute réutilisation potentielle</a:t>
            </a:r>
          </a:p>
          <a:p>
            <a:pPr marL="392113" lvl="1" indent="0" rtl="0" fontAlgn="auto">
              <a:spcAft>
                <a:spcPts val="0"/>
              </a:spcAft>
              <a:buNone/>
              <a:defRPr/>
            </a:pPr>
            <a:endParaRPr lang="en-US" sz="2000" dirty="0">
              <a:solidFill>
                <a:schemeClr val="tx1"/>
              </a:solidFill>
              <a:latin typeface="Calibri" pitchFamily="34" charset="0"/>
            </a:endParaRPr>
          </a:p>
          <a:p>
            <a:pPr marL="658368" lvl="1" indent="-246888" rtl="0" fontAlgn="auto">
              <a:spcAft>
                <a:spcPts val="0"/>
              </a:spcAft>
              <a:buFont typeface="Arial" pitchFamily="34" charset="0"/>
              <a:buChar char="•"/>
              <a:defRPr/>
            </a:pPr>
            <a:r>
              <a:rPr lang="fr" sz="2000" dirty="0">
                <a:solidFill>
                  <a:schemeClr val="tx1"/>
                </a:solidFill>
                <a:latin typeface="Calibri" pitchFamily="34" charset="0"/>
              </a:rPr>
              <a:t>protège l’environnement</a:t>
            </a:r>
          </a:p>
          <a:p>
            <a:pPr marL="392113" lvl="1" indent="0" rtl="0" fontAlgn="auto">
              <a:spcAft>
                <a:spcPts val="0"/>
              </a:spcAft>
              <a:buNone/>
              <a:defRPr/>
            </a:pPr>
            <a:endParaRPr lang="en-US" sz="2000" dirty="0">
              <a:solidFill>
                <a:schemeClr val="tx1"/>
              </a:solidFill>
              <a:latin typeface="Calibri" pitchFamily="34" charset="0"/>
            </a:endParaRPr>
          </a:p>
          <a:p>
            <a:pPr marL="658368" lvl="1" indent="-246888" rtl="0" fontAlgn="auto">
              <a:spcAft>
                <a:spcPts val="0"/>
              </a:spcAft>
              <a:buFont typeface="Arial" pitchFamily="34" charset="0"/>
              <a:buChar char="•"/>
              <a:defRPr/>
            </a:pPr>
            <a:r>
              <a:rPr lang="fr" sz="2000" dirty="0">
                <a:solidFill>
                  <a:schemeClr val="tx1"/>
                </a:solidFill>
                <a:latin typeface="Calibri" pitchFamily="34" charset="0"/>
              </a:rPr>
              <a:t>doit faire l’objet d’une supervision</a:t>
            </a:r>
          </a:p>
          <a:p>
            <a:pPr marL="109728" indent="0" rtl="0" fontAlgn="auto">
              <a:spcAft>
                <a:spcPts val="0"/>
              </a:spcAft>
              <a:buClr>
                <a:schemeClr val="accent3"/>
              </a:buClr>
              <a:buNone/>
              <a:defRPr/>
            </a:pPr>
            <a:endParaRPr lang="en-US"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2" y="1630202"/>
            <a:ext cx="3674259" cy="232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2" y="4106819"/>
            <a:ext cx="3674259" cy="19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2696" y="5270693"/>
            <a:ext cx="6514716" cy="90152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defTabSz="457200" rtl="0" fontAlgn="base"/>
            <a:r>
              <a:rPr lang="fr" sz="2000" b="1">
                <a:solidFill>
                  <a:srgbClr val="C00000"/>
                </a:solidFill>
                <a:ea typeface="ＭＳ 明朝"/>
                <a:cs typeface="Times New Roman"/>
              </a:rPr>
              <a:t>Les cartouches usagées des dispositifs sur le lieu ou à proximité du lieu de soins constituent des déchets contaminés et doivent être incinérées</a:t>
            </a:r>
          </a:p>
        </p:txBody>
      </p:sp>
      <p:sp>
        <p:nvSpPr>
          <p:cNvPr id="2" name="TextBox 1"/>
          <p:cNvSpPr txBox="1"/>
          <p:nvPr/>
        </p:nvSpPr>
        <p:spPr>
          <a:xfrm>
            <a:off x="0" y="6314334"/>
            <a:ext cx="11539256" cy="3753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rtl="0" fontAlgn="base">
              <a:spcBef>
                <a:spcPct val="0"/>
              </a:spcBef>
              <a:spcAft>
                <a:spcPct val="0"/>
              </a:spcAft>
            </a:pPr>
            <a:r>
              <a:rPr lang="fr" sz="1400" b="1" dirty="0">
                <a:solidFill>
                  <a:prstClr val="black"/>
                </a:solidFill>
              </a:rPr>
              <a:t>Remarque :</a:t>
            </a:r>
            <a:r>
              <a:rPr lang="fr" sz="1400" dirty="0">
                <a:solidFill>
                  <a:prstClr val="black"/>
                </a:solidFill>
              </a:rPr>
              <a:t> Il est essentiel de vérifier et de respecter les consignes du fabricant relatives à l’élimination des cartouches pour que ces dernières ne présentent aucun danger pour l’environnement. </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33627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Rappels</a:t>
            </a:r>
            <a:endParaRPr lang="en-GB" altLang="en-US" sz="2400" dirty="0">
              <a:solidFill>
                <a:schemeClr val="bg1"/>
              </a:solidFill>
              <a:ea typeface="+mj-ea"/>
              <a:cs typeface="+mj-cs"/>
            </a:endParaRPr>
          </a:p>
        </p:txBody>
      </p:sp>
      <p:sp>
        <p:nvSpPr>
          <p:cNvPr id="23554" name="Rectangle 3"/>
          <p:cNvSpPr>
            <a:spLocks noGrp="1" noChangeArrowheads="1"/>
          </p:cNvSpPr>
          <p:nvPr>
            <p:ph idx="1"/>
          </p:nvPr>
        </p:nvSpPr>
        <p:spPr>
          <a:xfrm>
            <a:off x="303213" y="1447800"/>
            <a:ext cx="6127758" cy="3048000"/>
          </a:xfrm>
        </p:spPr>
        <p:txBody>
          <a:bodyPr rtlCol="0">
            <a:normAutofit fontScale="92500"/>
          </a:bodyPr>
          <a:lstStyle/>
          <a:p>
            <a:pPr marL="365760" indent="-256032" rtl="0" fontAlgn="auto">
              <a:lnSpc>
                <a:spcPct val="80000"/>
              </a:lnSpc>
              <a:spcAft>
                <a:spcPts val="0"/>
              </a:spcAft>
              <a:buClr>
                <a:schemeClr val="accent3"/>
              </a:buClr>
              <a:buFont typeface="Wingdings" pitchFamily="2" charset="2"/>
              <a:buNone/>
              <a:defRPr/>
            </a:pPr>
            <a:r>
              <a:rPr lang="fr" sz="2400" dirty="0">
                <a:latin typeface="Calibri" pitchFamily="34" charset="0"/>
              </a:rPr>
              <a:t>Comment peut-on se blesser </a:t>
            </a:r>
            <a:r>
              <a:rPr lang="fr" sz="2400" dirty="0">
                <a:solidFill>
                  <a:srgbClr val="C00000"/>
                </a:solidFill>
                <a:latin typeface="Calibri" pitchFamily="34" charset="0"/>
              </a:rPr>
              <a:t>(p. ex. : piqûre d’aiguille)</a:t>
            </a:r>
            <a:r>
              <a:rPr lang="fr" sz="2400" dirty="0">
                <a:latin typeface="Calibri" pitchFamily="34" charset="0"/>
              </a:rPr>
              <a:t> ?</a:t>
            </a:r>
          </a:p>
          <a:p>
            <a:pPr marL="365760" indent="-256032" rtl="0" fontAlgn="auto">
              <a:lnSpc>
                <a:spcPct val="80000"/>
              </a:lnSpc>
              <a:spcAft>
                <a:spcPts val="0"/>
              </a:spcAft>
              <a:buClr>
                <a:schemeClr val="accent3"/>
              </a:buClr>
              <a:buFont typeface="Wingdings" pitchFamily="2" charset="2"/>
              <a:buNone/>
              <a:defRPr/>
            </a:pPr>
            <a:endParaRPr lang="en-US" sz="2400" dirty="0">
              <a:latin typeface="Calibri" pitchFamily="34" charset="0"/>
            </a:endParaRPr>
          </a:p>
          <a:p>
            <a:pPr marL="452628" rtl="0" fontAlgn="auto">
              <a:lnSpc>
                <a:spcPct val="80000"/>
              </a:lnSpc>
              <a:spcAft>
                <a:spcPts val="0"/>
              </a:spcAft>
              <a:defRPr/>
            </a:pPr>
            <a:r>
              <a:rPr lang="fr" sz="2000" dirty="0">
                <a:latin typeface="Calibri" pitchFamily="34" charset="0"/>
              </a:rPr>
              <a:t>Manque de concentration</a:t>
            </a:r>
          </a:p>
          <a:p>
            <a:pPr marL="452437" rtl="0" fontAlgn="auto">
              <a:lnSpc>
                <a:spcPct val="80000"/>
              </a:lnSpc>
              <a:spcAft>
                <a:spcPts val="0"/>
              </a:spcAft>
              <a:defRPr/>
            </a:pPr>
            <a:endParaRPr lang="en-US" sz="2000" dirty="0">
              <a:latin typeface="Calibri" pitchFamily="34" charset="0"/>
            </a:endParaRPr>
          </a:p>
          <a:p>
            <a:pPr marL="452628" rtl="0" fontAlgn="auto">
              <a:lnSpc>
                <a:spcPct val="80000"/>
              </a:lnSpc>
              <a:spcAft>
                <a:spcPts val="0"/>
              </a:spcAft>
              <a:defRPr/>
            </a:pPr>
            <a:r>
              <a:rPr lang="fr" sz="2000" dirty="0">
                <a:latin typeface="Calibri" pitchFamily="34" charset="0"/>
              </a:rPr>
              <a:t>Inexpérience</a:t>
            </a:r>
          </a:p>
          <a:p>
            <a:pPr marL="452437" rtl="0" fontAlgn="auto">
              <a:lnSpc>
                <a:spcPct val="80000"/>
              </a:lnSpc>
              <a:spcAft>
                <a:spcPts val="0"/>
              </a:spcAft>
              <a:defRPr/>
            </a:pPr>
            <a:endParaRPr lang="en-US" sz="2000" dirty="0">
              <a:latin typeface="Calibri" pitchFamily="34" charset="0"/>
            </a:endParaRPr>
          </a:p>
          <a:p>
            <a:pPr marL="452628" rtl="0" fontAlgn="auto">
              <a:lnSpc>
                <a:spcPct val="80000"/>
              </a:lnSpc>
              <a:spcAft>
                <a:spcPts val="0"/>
              </a:spcAft>
              <a:defRPr/>
            </a:pPr>
            <a:r>
              <a:rPr lang="fr" sz="2000" dirty="0">
                <a:latin typeface="Calibri" pitchFamily="34" charset="0"/>
              </a:rPr>
              <a:t>Négligence à l’égard des autres</a:t>
            </a:r>
          </a:p>
          <a:p>
            <a:pPr marL="452437" rtl="0" fontAlgn="auto">
              <a:lnSpc>
                <a:spcPct val="80000"/>
              </a:lnSpc>
              <a:spcAft>
                <a:spcPts val="0"/>
              </a:spcAft>
              <a:defRPr/>
            </a:pPr>
            <a:endParaRPr lang="en-US" sz="2000" dirty="0">
              <a:latin typeface="Calibri" pitchFamily="34" charset="0"/>
            </a:endParaRPr>
          </a:p>
          <a:p>
            <a:pPr marL="452628" rtl="0" fontAlgn="auto">
              <a:lnSpc>
                <a:spcPct val="80000"/>
              </a:lnSpc>
              <a:spcAft>
                <a:spcPts val="0"/>
              </a:spcAft>
              <a:defRPr/>
            </a:pPr>
            <a:r>
              <a:rPr lang="fr" sz="2000" dirty="0">
                <a:latin typeface="Calibri" pitchFamily="34" charset="0"/>
              </a:rPr>
              <a:t>Mauvaise élimination des objets piquants et tranchants</a:t>
            </a:r>
            <a:endParaRPr lang="en-GB" sz="2000" dirty="0">
              <a:latin typeface="Calibri" pitchFamily="34" charset="0"/>
            </a:endParaRPr>
          </a:p>
        </p:txBody>
      </p:sp>
      <p:graphicFrame>
        <p:nvGraphicFramePr>
          <p:cNvPr id="4098" name="Object 6"/>
          <p:cNvGraphicFramePr>
            <a:graphicFrameLocks noChangeAspect="1"/>
          </p:cNvGraphicFramePr>
          <p:nvPr>
            <p:extLst>
              <p:ext uri="{D42A27DB-BD31-4B8C-83A1-F6EECF244321}">
                <p14:modId xmlns:p14="http://schemas.microsoft.com/office/powerpoint/2010/main" val="4273835243"/>
              </p:ext>
            </p:extLst>
          </p:nvPr>
        </p:nvGraphicFramePr>
        <p:xfrm>
          <a:off x="6955724" y="3350298"/>
          <a:ext cx="4974987" cy="3065463"/>
        </p:xfrm>
        <a:graphic>
          <a:graphicData uri="http://schemas.openxmlformats.org/presentationml/2006/ole">
            <mc:AlternateContent xmlns:mc="http://schemas.openxmlformats.org/markup-compatibility/2006">
              <mc:Choice xmlns:v="urn:schemas-microsoft-com:vml" Requires="v">
                <p:oleObj spid="_x0000_s10273" name="Clip" r:id="rId4" imgW="4733333" imgH="3428571" progId="MS_ClipArt_Gallery.2">
                  <p:embed/>
                </p:oleObj>
              </mc:Choice>
              <mc:Fallback>
                <p:oleObj name="Clip" r:id="rId4" imgW="4733333" imgH="3428571" progId="MS_ClipArt_Gallery.2">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l="1738" t="2667" b="6668"/>
                      <a:stretch>
                        <a:fillRect/>
                      </a:stretch>
                    </p:blipFill>
                    <p:spPr bwMode="auto">
                      <a:xfrm>
                        <a:off x="6955724" y="3350298"/>
                        <a:ext cx="4974987" cy="3065463"/>
                      </a:xfrm>
                      <a:prstGeom prst="rect">
                        <a:avLst/>
                      </a:prstGeom>
                      <a:noFill/>
                      <a:ln>
                        <a:noFill/>
                      </a:ln>
                      <a:effectLst>
                        <a:outerShdw dist="107763"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724" y="1371600"/>
            <a:ext cx="48734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852634" y="4191000"/>
            <a:ext cx="172675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0" fontAlgn="base" hangingPunct="0">
              <a:spcBef>
                <a:spcPct val="0"/>
              </a:spcBef>
              <a:spcAft>
                <a:spcPct val="0"/>
              </a:spcAft>
              <a:defRPr/>
            </a:pPr>
            <a:endParaRPr lang="en-US">
              <a:solidFill>
                <a:prstClr val="white"/>
              </a:solidFill>
            </a:endParaRPr>
          </a:p>
        </p:txBody>
      </p:sp>
      <p:sp>
        <p:nvSpPr>
          <p:cNvPr id="2" name="Rectangle 1"/>
          <p:cNvSpPr/>
          <p:nvPr/>
        </p:nvSpPr>
        <p:spPr>
          <a:xfrm>
            <a:off x="336557" y="5067314"/>
            <a:ext cx="6094413" cy="923330"/>
          </a:xfrm>
          <a:prstGeom prst="rect">
            <a:avLst/>
          </a:prstGeom>
          <a:ln/>
        </p:spPr>
        <p:style>
          <a:lnRef idx="2">
            <a:schemeClr val="accent2"/>
          </a:lnRef>
          <a:fillRef idx="1">
            <a:schemeClr val="lt1"/>
          </a:fillRef>
          <a:effectRef idx="0">
            <a:schemeClr val="accent2"/>
          </a:effectRef>
          <a:fontRef idx="minor">
            <a:schemeClr val="dk1"/>
          </a:fontRef>
        </p:style>
        <p:txBody>
          <a:bodyPr rtlCol="0">
            <a:spAutoFit/>
          </a:bodyPr>
          <a:lstStyle/>
          <a:p>
            <a:pPr marL="109537" algn="ctr" defTabSz="457200" rtl="0">
              <a:spcBef>
                <a:spcPct val="0"/>
              </a:spcBef>
              <a:buClr>
                <a:prstClr val="white"/>
              </a:buClr>
              <a:buFont typeface="Wingdings 3" pitchFamily="18" charset="2"/>
              <a:buNone/>
              <a:defRPr/>
            </a:pPr>
            <a:r>
              <a:rPr lang="fr" u="sng" dirty="0">
                <a:solidFill>
                  <a:srgbClr val="C00000"/>
                </a:solidFill>
                <a:ea typeface="ＭＳ Ｐゴシック" pitchFamily="34" charset="-128"/>
              </a:rPr>
              <a:t>Respectez les mesures de sécurité</a:t>
            </a:r>
            <a:r>
              <a:rPr lang="fr" dirty="0">
                <a:solidFill>
                  <a:srgbClr val="C00000"/>
                </a:solidFill>
                <a:ea typeface="ＭＳ Ｐゴシック" pitchFamily="34" charset="-128"/>
              </a:rPr>
              <a:t> </a:t>
            </a:r>
            <a:r>
              <a:rPr lang="fr" b="1" dirty="0">
                <a:solidFill>
                  <a:srgbClr val="C00000"/>
                </a:solidFill>
                <a:ea typeface="ＭＳ Ｐゴシック" pitchFamily="34" charset="-128"/>
              </a:rPr>
              <a:t>pour votre protection personnelle, celle de vos collègues, de votre famille, des clients et de l’environnement</a:t>
            </a:r>
            <a:r>
              <a:rPr lang="fr" dirty="0">
                <a:solidFill>
                  <a:srgbClr val="C00000"/>
                </a:solidFill>
                <a:ea typeface="ＭＳ Ｐゴシック" pitchFamily="34" charset="-128"/>
              </a:rPr>
              <a:t> contre toute infection.</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3</a:t>
            </a:r>
          </a:p>
        </p:txBody>
      </p:sp>
    </p:spTree>
    <p:extLst>
      <p:ext uri="{BB962C8B-B14F-4D97-AF65-F5344CB8AC3E}">
        <p14:creationId xmlns:p14="http://schemas.microsoft.com/office/powerpoint/2010/main" val="3625764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0822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rtlCol="0">
            <a:spAutoFit/>
          </a:bodyPr>
          <a:lstStyle/>
          <a:p>
            <a:pPr rtl="0"/>
            <a:r>
              <a:rPr lang="fr">
                <a:solidFill>
                  <a:schemeClr val="tx1"/>
                </a:solidFill>
              </a:rPr>
              <a:t>Objectifs pédagogiques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400" b="1"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39</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39</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Programme</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latin typeface="Calibri"/>
                  <a:cs typeface="Calibri"/>
                </a:rPr>
                <a:t>Systèmes de gestion de la qualité sur le lieu de soins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Sécurité et gestion des déchets</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Connectivité et gestion des données</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Gestion de la chaîne d’approvisionnement et du dispositif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52645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153" y="237227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rtlCol="0">
            <a:spAutoFit/>
          </a:bodyPr>
          <a:lstStyle/>
          <a:p>
            <a:pPr rtl="0"/>
            <a:r>
              <a:rPr lang="fr">
                <a:solidFill>
                  <a:schemeClr val="tx1"/>
                </a:solidFill>
              </a:rPr>
              <a:t>Objectifs pédagogiques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400" b="1"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4</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4</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Programme</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latin typeface="Calibri"/>
                  <a:cs typeface="Calibri"/>
                </a:rPr>
                <a:t>Systèmes de gestion de la qualité sur le lieu de soins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Sécurité et gestion des déchets</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Connectivité et gestion des données</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Gestion de la chaîne d’approvisionnement et du dispositif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311437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pPr/>
              <a:t>40</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rtl="0" eaLnBrk="1" hangingPunct="1"/>
            <a:r>
              <a:rPr lang="fr" sz="2400">
                <a:ea typeface="+mj-ea"/>
                <a:cs typeface="+mj-cs"/>
              </a:rPr>
              <a:t> Gestion des données/archives </a:t>
            </a:r>
          </a:p>
        </p:txBody>
      </p:sp>
      <p:sp>
        <p:nvSpPr>
          <p:cNvPr id="8" name="Content Placeholder 1"/>
          <p:cNvSpPr>
            <a:spLocks noGrp="1"/>
          </p:cNvSpPr>
          <p:nvPr>
            <p:ph idx="4294967295"/>
          </p:nvPr>
        </p:nvSpPr>
        <p:spPr>
          <a:xfrm>
            <a:off x="555900" y="1386577"/>
            <a:ext cx="10969943" cy="3756118"/>
          </a:xfrm>
          <a:prstGeom prst="rect">
            <a:avLst/>
          </a:prstGeom>
        </p:spPr>
        <p:txBody>
          <a:bodyPr rtlCol="0">
            <a:noAutofit/>
          </a:bodyPr>
          <a:lstStyle/>
          <a:p>
            <a:pPr marL="0" indent="0" rtl="0">
              <a:spcBef>
                <a:spcPct val="0"/>
              </a:spcBef>
              <a:buNone/>
            </a:pPr>
            <a:r>
              <a:rPr lang="fr" sz="2400" b="1" dirty="0">
                <a:solidFill>
                  <a:srgbClr val="008000"/>
                </a:solidFill>
                <a:ea typeface="Times New Roman" pitchFamily="18" charset="0"/>
                <a:cs typeface="Arial" pitchFamily="34" charset="0"/>
              </a:rPr>
              <a:t>Gestion des archives :</a:t>
            </a:r>
            <a:r>
              <a:rPr lang="fr" sz="2400" dirty="0">
                <a:solidFill>
                  <a:prstClr val="black"/>
                </a:solidFill>
                <a:ea typeface="Times New Roman" pitchFamily="18" charset="0"/>
                <a:cs typeface="Arial" pitchFamily="34" charset="0"/>
              </a:rPr>
              <a:t> mécanisme par lequel les informations sont enregistrées correctement, tenues confidentielles, mises à disposition et rendues disponibles si besoin. </a:t>
            </a:r>
            <a:endParaRPr lang="en-US" sz="2400" dirty="0">
              <a:solidFill>
                <a:prstClr val="black"/>
              </a:solidFill>
              <a:ea typeface="ＭＳ Ｐゴシック" pitchFamily="34" charset="-128"/>
              <a:cs typeface="Arial" pitchFamily="34" charset="0"/>
            </a:endParaRPr>
          </a:p>
          <a:p>
            <a:pPr marL="0" indent="0" rtl="0">
              <a:buNone/>
            </a:pPr>
            <a:endParaRPr lang="en-US" sz="2400" b="1" dirty="0">
              <a:latin typeface="Calibri" pitchFamily="34" charset="0"/>
            </a:endParaRPr>
          </a:p>
          <a:p>
            <a:pPr marL="0" indent="0" rtl="0">
              <a:buNone/>
            </a:pPr>
            <a:r>
              <a:rPr lang="fr" sz="2400" b="1" dirty="0">
                <a:latin typeface="Calibri" pitchFamily="34" charset="0"/>
              </a:rPr>
              <a:t>En cas d’utilisation d’archives papier...</a:t>
            </a:r>
          </a:p>
          <a:p>
            <a:pPr marL="393700" lvl="1" indent="-393700" rtl="0">
              <a:buFont typeface="Wingdings" pitchFamily="2" charset="2"/>
              <a:buChar char="Ø"/>
            </a:pPr>
            <a:r>
              <a:rPr lang="fr" sz="2400" dirty="0">
                <a:latin typeface="Calibri" pitchFamily="34" charset="0"/>
                <a:cs typeface="Calibri" pitchFamily="34" charset="0"/>
              </a:rPr>
              <a:t>Il s’agit du registre et des carnets de suivi utilisés au laboratoire ou au centre de consultation pour consigner les tests effectués et permettre, le cas échéant, de consulter les dossiers des patients. </a:t>
            </a:r>
          </a:p>
          <a:p>
            <a:pPr rtl="0">
              <a:buNone/>
            </a:pPr>
            <a:endParaRPr lang="en-US" sz="2400" dirty="0"/>
          </a:p>
          <a:p>
            <a:pPr marL="0" indent="0" rtl="0">
              <a:buNone/>
            </a:pPr>
            <a:r>
              <a:rPr lang="fr" sz="2400" b="1" dirty="0">
                <a:latin typeface="Calibri" pitchFamily="34" charset="0"/>
              </a:rPr>
              <a:t>En cas d’utilisation d’archives électroniques...</a:t>
            </a:r>
            <a:endParaRPr lang="en-US" sz="2400" dirty="0">
              <a:latin typeface="Calibri" pitchFamily="34" charset="0"/>
            </a:endParaRPr>
          </a:p>
          <a:p>
            <a:pPr rtl="0">
              <a:buFont typeface="Wingdings" pitchFamily="2" charset="2"/>
              <a:buChar char="Ø"/>
            </a:pPr>
            <a:r>
              <a:rPr lang="fr" sz="2400" dirty="0">
                <a:latin typeface="Calibri" pitchFamily="34" charset="0"/>
                <a:cs typeface="Calibri" pitchFamily="34" charset="0"/>
              </a:rPr>
              <a:t>Les données de dépistage sont à transférer régulièrement sur une base de données centrale aux fins de sauvegarde. </a:t>
            </a:r>
          </a:p>
          <a:p>
            <a:pPr rtl="0">
              <a:buFont typeface="Wingdings" pitchFamily="2" charset="2"/>
              <a:buChar char="Ø"/>
            </a:pPr>
            <a:r>
              <a:rPr lang="fr" sz="2400" dirty="0">
                <a:latin typeface="Calibri" pitchFamily="34" charset="0"/>
                <a:cs typeface="Calibri" pitchFamily="34" charset="0"/>
              </a:rPr>
              <a:t>Ce système simplifie l’établissement de rapports, le suivi et l’évaluation. </a:t>
            </a:r>
          </a:p>
          <a:p>
            <a:pPr marL="0" indent="0" rtl="0">
              <a:buNone/>
            </a:pPr>
            <a:endParaRPr lang="en-US" sz="2400" dirty="0">
              <a:latin typeface="Calibri" pitchFamily="34" charset="0"/>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4</a:t>
            </a:r>
          </a:p>
        </p:txBody>
      </p:sp>
    </p:spTree>
    <p:extLst>
      <p:ext uri="{BB962C8B-B14F-4D97-AF65-F5344CB8AC3E}">
        <p14:creationId xmlns:p14="http://schemas.microsoft.com/office/powerpoint/2010/main" val="330669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rtlCol="0"/>
          <a:lstStyle/>
          <a:p>
            <a:pPr rtl="0"/>
            <a:fld id="{6DF7CF23-1CD2-4B4F-A929-4D380EAB4B51}" type="slidenum">
              <a:rPr lang="en-US"/>
              <a:pPr/>
              <a:t>41</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rtl="0" eaLnBrk="1" hangingPunct="1"/>
            <a:r>
              <a:rPr lang="fr" sz="2400" dirty="0">
                <a:ea typeface="+mj-ea"/>
                <a:cs typeface="+mj-cs"/>
              </a:rPr>
              <a:t>La connectivité permet une certaine visibilité aux fins de suivi et de gestion </a:t>
            </a:r>
            <a:br>
              <a:rPr lang="fr" sz="2400" dirty="0">
                <a:ea typeface="+mj-ea"/>
                <a:cs typeface="+mj-cs"/>
              </a:rPr>
            </a:br>
            <a:r>
              <a:rPr lang="fr" sz="2400" dirty="0">
                <a:ea typeface="+mj-ea"/>
                <a:cs typeface="+mj-cs"/>
              </a:rPr>
              <a:t>de la performance des dispositifs sur le lieu de soins et  accélère la transmission </a:t>
            </a:r>
            <a:br>
              <a:rPr lang="fr" sz="2400" dirty="0">
                <a:ea typeface="+mj-ea"/>
                <a:cs typeface="+mj-cs"/>
              </a:rPr>
            </a:br>
            <a:r>
              <a:rPr lang="fr" sz="2400" dirty="0">
                <a:ea typeface="+mj-ea"/>
                <a:cs typeface="+mj-cs"/>
              </a:rPr>
              <a:t>des résultats depuis les sites centralisés de dépistage à l’établissement </a:t>
            </a:r>
          </a:p>
        </p:txBody>
      </p:sp>
      <p:sp>
        <p:nvSpPr>
          <p:cNvPr id="27656" name="TextBox 1"/>
          <p:cNvSpPr txBox="1">
            <a:spLocks noChangeArrowheads="1"/>
          </p:cNvSpPr>
          <p:nvPr/>
        </p:nvSpPr>
        <p:spPr bwMode="auto">
          <a:xfrm>
            <a:off x="7211725" y="2747976"/>
            <a:ext cx="184652" cy="369291"/>
          </a:xfrm>
          <a:prstGeom prst="rect">
            <a:avLst/>
          </a:prstGeom>
          <a:noFill/>
          <a:ln w="9525">
            <a:noFill/>
            <a:miter lim="800000"/>
            <a:headEnd/>
            <a:tailEnd/>
          </a:ln>
        </p:spPr>
        <p:txBody>
          <a:bodyPr wrap="none" lIns="91401" tIns="45700" rIns="91401" bIns="45700" rtlCol="0">
            <a:spAutoFit/>
          </a:bodyPr>
          <a:lstStyle/>
          <a:p>
            <a:pPr defTabSz="457200" rtl="0" fontAlgn="base">
              <a:spcBef>
                <a:spcPct val="0"/>
              </a:spcBef>
              <a:spcAft>
                <a:spcPct val="0"/>
              </a:spcAft>
            </a:pPr>
            <a:endParaRPr lang="en-US" dirty="0">
              <a:solidFill>
                <a:prstClr val="black"/>
              </a:solidFill>
              <a:ea typeface="ＭＳ Ｐゴシック"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 y="1474773"/>
            <a:ext cx="11076805" cy="43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4</a:t>
            </a:r>
          </a:p>
        </p:txBody>
      </p:sp>
      <p:sp>
        <p:nvSpPr>
          <p:cNvPr id="4" name="TextBox 3"/>
          <p:cNvSpPr txBox="1"/>
          <p:nvPr/>
        </p:nvSpPr>
        <p:spPr>
          <a:xfrm>
            <a:off x="609441" y="1295400"/>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rtl="0">
              <a:spcBef>
                <a:spcPts val="0"/>
              </a:spcBef>
              <a:spcAft>
                <a:spcPts val="0"/>
              </a:spcAft>
            </a:pPr>
            <a:r>
              <a:rPr lang="fr" sz="1400" b="1" dirty="0">
                <a:solidFill>
                  <a:srgbClr val="000000"/>
                </a:solidFill>
                <a:ea typeface="ＭＳ 明朝"/>
                <a:cs typeface="Times New Roman"/>
              </a:rPr>
              <a:t>Les données sont envoyées sur une base de données centrale depuis le dispositif installé sur le lieu de soins</a:t>
            </a:r>
          </a:p>
        </p:txBody>
      </p:sp>
      <p:sp>
        <p:nvSpPr>
          <p:cNvPr id="11" name="TextBox 10"/>
          <p:cNvSpPr txBox="1"/>
          <p:nvPr/>
        </p:nvSpPr>
        <p:spPr>
          <a:xfrm>
            <a:off x="797760" y="5849012"/>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rtl="0">
              <a:spcBef>
                <a:spcPts val="0"/>
              </a:spcBef>
              <a:spcAft>
                <a:spcPts val="0"/>
              </a:spcAft>
            </a:pPr>
            <a:r>
              <a:rPr lang="fr" sz="1400" b="1">
                <a:solidFill>
                  <a:srgbClr val="000000"/>
                </a:solidFill>
                <a:ea typeface="ＭＳ 明朝"/>
                <a:cs typeface="Times New Roman"/>
              </a:rPr>
              <a:t>Les résultats des tests sont envoyés à l’établissement depuis le lieu de dépistage central par le biais d’une imprimante à SMS</a:t>
            </a:r>
          </a:p>
        </p:txBody>
      </p:sp>
      <p:sp>
        <p:nvSpPr>
          <p:cNvPr id="9" name="Rectangle 8"/>
          <p:cNvSpPr/>
          <p:nvPr/>
        </p:nvSpPr>
        <p:spPr>
          <a:xfrm>
            <a:off x="8151812" y="1386658"/>
            <a:ext cx="3682006" cy="1277273"/>
          </a:xfrm>
          <a:prstGeom prst="rect">
            <a:avLst/>
          </a:prstGeom>
          <a:solidFill>
            <a:schemeClr val="bg1"/>
          </a:solidFill>
          <a:ln>
            <a:solidFill>
              <a:srgbClr val="C00000"/>
            </a:solidFill>
          </a:ln>
        </p:spPr>
        <p:txBody>
          <a:bodyPr wrap="square">
            <a:spAutoFit/>
          </a:bodyPr>
          <a:lstStyle/>
          <a:p>
            <a:pPr algn="ctr"/>
            <a:r>
              <a:rPr lang="fr-FR" sz="1100" b="1" dirty="0"/>
              <a:t>Principales caractéristiques</a:t>
            </a:r>
          </a:p>
          <a:p>
            <a:pPr marL="342900" indent="-342900">
              <a:buFont typeface="Arial" panose="020B0604020202020204" pitchFamily="34" charset="0"/>
              <a:buChar char="•"/>
            </a:pPr>
            <a:r>
              <a:rPr lang="fr-FR" sz="1100" dirty="0"/>
              <a:t>Caractéristiques élémentaires similaires à l’Option 1</a:t>
            </a:r>
          </a:p>
          <a:p>
            <a:pPr marL="342900" indent="-342900">
              <a:buFont typeface="Arial" panose="020B0604020202020204" pitchFamily="34" charset="0"/>
              <a:buChar char="•"/>
            </a:pPr>
            <a:r>
              <a:rPr lang="fr-FR" sz="1100" dirty="0"/>
              <a:t>Le client reçoit localement un exemplaire actualisé des données</a:t>
            </a:r>
          </a:p>
          <a:p>
            <a:pPr algn="ctr"/>
            <a:r>
              <a:rPr lang="fr-FR" sz="1100" b="1" dirty="0"/>
              <a:t>Besoins du client</a:t>
            </a:r>
          </a:p>
          <a:p>
            <a:pPr marL="342900" indent="-342900">
              <a:buFont typeface="Arial" panose="020B0604020202020204" pitchFamily="34" charset="0"/>
              <a:buChar char="•"/>
            </a:pPr>
            <a:r>
              <a:rPr lang="fr-FR" sz="1100" dirty="0"/>
              <a:t>Personnel local d’appui</a:t>
            </a:r>
          </a:p>
          <a:p>
            <a:pPr marL="342900" indent="-342900">
              <a:buFont typeface="Arial" panose="020B0604020202020204" pitchFamily="34" charset="0"/>
              <a:buChar char="•"/>
            </a:pPr>
            <a:r>
              <a:rPr lang="fr-FR" sz="1100" dirty="0"/>
              <a:t>Installation du VPN et assistance</a:t>
            </a:r>
            <a:endParaRPr lang="en-US" sz="1100" b="1" dirty="0"/>
          </a:p>
        </p:txBody>
      </p:sp>
      <p:sp>
        <p:nvSpPr>
          <p:cNvPr id="10" name="Rectangle 9"/>
          <p:cNvSpPr/>
          <p:nvPr/>
        </p:nvSpPr>
        <p:spPr>
          <a:xfrm>
            <a:off x="4494212" y="2286000"/>
            <a:ext cx="1778636" cy="307777"/>
          </a:xfrm>
          <a:prstGeom prst="rect">
            <a:avLst/>
          </a:prstGeom>
          <a:solidFill>
            <a:schemeClr val="bg1"/>
          </a:solidFill>
        </p:spPr>
        <p:txBody>
          <a:bodyPr wrap="square">
            <a:spAutoFit/>
          </a:bodyPr>
          <a:lstStyle/>
          <a:p>
            <a:r>
              <a:rPr lang="fr-FR" sz="1400" dirty="0"/>
              <a:t>Réseau cellulaire géré</a:t>
            </a:r>
            <a:endParaRPr lang="en-US" sz="1400" b="1" dirty="0"/>
          </a:p>
        </p:txBody>
      </p:sp>
      <p:sp>
        <p:nvSpPr>
          <p:cNvPr id="12" name="Rectangle 11"/>
          <p:cNvSpPr/>
          <p:nvPr/>
        </p:nvSpPr>
        <p:spPr>
          <a:xfrm>
            <a:off x="4369207" y="5310703"/>
            <a:ext cx="1778636" cy="307777"/>
          </a:xfrm>
          <a:prstGeom prst="rect">
            <a:avLst/>
          </a:prstGeom>
          <a:solidFill>
            <a:schemeClr val="bg1"/>
          </a:solidFill>
        </p:spPr>
        <p:txBody>
          <a:bodyPr wrap="square">
            <a:spAutoFit/>
          </a:bodyPr>
          <a:lstStyle/>
          <a:p>
            <a:r>
              <a:rPr lang="fr-FR" sz="1400" dirty="0"/>
              <a:t>Réseau cellulaire géré</a:t>
            </a:r>
            <a:endParaRPr lang="en-US" sz="1400" b="1" dirty="0"/>
          </a:p>
        </p:txBody>
      </p:sp>
      <p:sp>
        <p:nvSpPr>
          <p:cNvPr id="13" name="Rectangle 12"/>
          <p:cNvSpPr/>
          <p:nvPr/>
        </p:nvSpPr>
        <p:spPr>
          <a:xfrm>
            <a:off x="6323012" y="3101723"/>
            <a:ext cx="1814512" cy="461665"/>
          </a:xfrm>
          <a:prstGeom prst="rect">
            <a:avLst/>
          </a:prstGeom>
          <a:solidFill>
            <a:schemeClr val="bg1"/>
          </a:solidFill>
        </p:spPr>
        <p:txBody>
          <a:bodyPr wrap="square">
            <a:spAutoFit/>
          </a:bodyPr>
          <a:lstStyle/>
          <a:p>
            <a:r>
              <a:rPr lang="fr-FR" sz="1200" dirty="0"/>
              <a:t>Liaison sécurisée vers le centre de données d’Alere</a:t>
            </a:r>
            <a:endParaRPr lang="en-US" sz="1200" b="1" dirty="0"/>
          </a:p>
        </p:txBody>
      </p:sp>
      <p:sp>
        <p:nvSpPr>
          <p:cNvPr id="14" name="Rectangle 13"/>
          <p:cNvSpPr/>
          <p:nvPr/>
        </p:nvSpPr>
        <p:spPr>
          <a:xfrm>
            <a:off x="4458336" y="4267200"/>
            <a:ext cx="1814512" cy="276999"/>
          </a:xfrm>
          <a:prstGeom prst="rect">
            <a:avLst/>
          </a:prstGeom>
          <a:solidFill>
            <a:schemeClr val="bg1"/>
          </a:solidFill>
        </p:spPr>
        <p:txBody>
          <a:bodyPr wrap="square">
            <a:spAutoFit/>
          </a:bodyPr>
          <a:lstStyle/>
          <a:p>
            <a:r>
              <a:rPr lang="fr-FR" sz="1200" dirty="0"/>
              <a:t>Passerelle SMS gérée</a:t>
            </a:r>
            <a:endParaRPr lang="en-US" sz="1200" b="1" dirty="0"/>
          </a:p>
        </p:txBody>
      </p:sp>
      <p:sp>
        <p:nvSpPr>
          <p:cNvPr id="15" name="Rectangle 14"/>
          <p:cNvSpPr/>
          <p:nvPr/>
        </p:nvSpPr>
        <p:spPr>
          <a:xfrm>
            <a:off x="8837612" y="3886200"/>
            <a:ext cx="2286000" cy="276999"/>
          </a:xfrm>
          <a:prstGeom prst="rect">
            <a:avLst/>
          </a:prstGeom>
          <a:solidFill>
            <a:schemeClr val="bg1"/>
          </a:solidFill>
        </p:spPr>
        <p:txBody>
          <a:bodyPr wrap="square">
            <a:spAutoFit/>
          </a:bodyPr>
          <a:lstStyle/>
          <a:p>
            <a:r>
              <a:rPr lang="fr-FR" sz="1200" dirty="0"/>
              <a:t>Services de connectivité d’Alere</a:t>
            </a:r>
            <a:endParaRPr lang="en-US" sz="1200" b="1" dirty="0"/>
          </a:p>
        </p:txBody>
      </p:sp>
      <p:sp>
        <p:nvSpPr>
          <p:cNvPr id="16" name="Rectangle 15"/>
          <p:cNvSpPr/>
          <p:nvPr/>
        </p:nvSpPr>
        <p:spPr>
          <a:xfrm>
            <a:off x="8849815" y="5486400"/>
            <a:ext cx="2836431" cy="276999"/>
          </a:xfrm>
          <a:prstGeom prst="rect">
            <a:avLst/>
          </a:prstGeom>
          <a:solidFill>
            <a:schemeClr val="bg1"/>
          </a:solidFill>
        </p:spPr>
        <p:txBody>
          <a:bodyPr wrap="square">
            <a:spAutoFit/>
          </a:bodyPr>
          <a:lstStyle/>
          <a:p>
            <a:r>
              <a:rPr lang="fr-FR" sz="1200" dirty="0"/>
              <a:t>Solution tierce trouvée dans le pays</a:t>
            </a:r>
            <a:endParaRPr lang="en-US" sz="1200" b="1" dirty="0"/>
          </a:p>
        </p:txBody>
      </p:sp>
    </p:spTree>
    <p:extLst>
      <p:ext uri="{BB962C8B-B14F-4D97-AF65-F5344CB8AC3E}">
        <p14:creationId xmlns:p14="http://schemas.microsoft.com/office/powerpoint/2010/main" val="263948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9204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rtlCol="0">
            <a:spAutoFit/>
          </a:bodyPr>
          <a:lstStyle/>
          <a:p>
            <a:pPr rtl="0"/>
            <a:r>
              <a:rPr lang="fr">
                <a:solidFill>
                  <a:schemeClr val="tx1"/>
                </a:solidFill>
              </a:rPr>
              <a:t>Objectifs pédagogiques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400" b="1"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42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42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Programme</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rtlCol="0">
              <a:spAutoFit/>
            </a:bodyPr>
            <a:lstStyle/>
            <a:p>
              <a:pPr marL="122241" lvl="1" indent="-122241" rtl="0" eaLnBrk="0" hangingPunct="0">
                <a:lnSpc>
                  <a:spcPct val="95000"/>
                </a:lnSpc>
                <a:buClr>
                  <a:srgbClr val="FF0000"/>
                </a:buClr>
                <a:buSzPct val="100000"/>
                <a:tabLst>
                  <a:tab pos="266708" algn="l"/>
                </a:tabLst>
              </a:pPr>
              <a:r>
                <a:rPr lang="fr">
                  <a:latin typeface="Calibri"/>
                  <a:cs typeface="Calibri"/>
                </a:rPr>
                <a:t>Systèmes de gestion de la qualité sur le lieu de soins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Sécurité et gestion des déchets</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Connectivité et gestion des données</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rtl="0" eaLnBrk="0" fontAlgn="base" hangingPunct="0">
                <a:spcBef>
                  <a:spcPct val="0"/>
                </a:spcBef>
                <a:spcAft>
                  <a:spcPct val="0"/>
                </a:spcAft>
              </a:pPr>
              <a:r>
                <a:rPr lang="fr" b="1">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rtlCol="0">
              <a:spAutoFit/>
            </a:bodyPr>
            <a:lstStyle/>
            <a:p>
              <a:pPr marL="122241" lvl="1" indent="-122241" defTabSz="914430" rtl="0" eaLnBrk="0" fontAlgn="base" hangingPunct="0">
                <a:lnSpc>
                  <a:spcPct val="95000"/>
                </a:lnSpc>
                <a:spcBef>
                  <a:spcPct val="0"/>
                </a:spcBef>
                <a:spcAft>
                  <a:spcPct val="0"/>
                </a:spcAft>
                <a:buClr>
                  <a:srgbClr val="FF0000"/>
                </a:buClr>
                <a:buSzPct val="100000"/>
                <a:tabLst>
                  <a:tab pos="266708" algn="l"/>
                </a:tabLst>
              </a:pPr>
              <a:r>
                <a:rPr lang="fr">
                  <a:solidFill>
                    <a:srgbClr val="000000"/>
                  </a:solidFill>
                  <a:latin typeface="Calibri"/>
                  <a:ea typeface="MS PGothic" pitchFamily="34" charset="-128"/>
                  <a:cs typeface="Calibri"/>
                </a:rPr>
                <a:t>Gestion de la chaîne d’approvisionnement et du dispositif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rtl="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655935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43000"/>
          </a:xfrm>
          <a:solidFill>
            <a:schemeClr val="accent5">
              <a:lumMod val="50000"/>
            </a:schemeClr>
          </a:solidFill>
        </p:spPr>
        <p:txBody>
          <a:bodyPr vert="horz" lIns="91440" tIns="45720" rIns="91440" bIns="45720" rtlCol="0" anchor="ctr">
            <a:noAutofit/>
          </a:bodyPr>
          <a:lstStyle/>
          <a:p>
            <a:pPr defTabSz="914400" rtl="0" eaLnBrk="1" hangingPunct="1"/>
            <a:r>
              <a:rPr lang="fr" sz="2400">
                <a:ea typeface="+mj-ea"/>
                <a:cs typeface="+mj-cs"/>
              </a:rPr>
              <a:t>Gestion de la chaîne d’approvisionnement et du dispositif</a:t>
            </a:r>
          </a:p>
        </p:txBody>
      </p:sp>
      <p:sp>
        <p:nvSpPr>
          <p:cNvPr id="11" name="TextBox 10"/>
          <p:cNvSpPr txBox="1"/>
          <p:nvPr/>
        </p:nvSpPr>
        <p:spPr>
          <a:xfrm>
            <a:off x="379412" y="1524000"/>
            <a:ext cx="11506200" cy="46482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rtl="0">
              <a:spcBef>
                <a:spcPts val="0"/>
              </a:spcBef>
              <a:spcAft>
                <a:spcPts val="0"/>
              </a:spcAft>
            </a:pPr>
            <a:r>
              <a:rPr lang="fr" sz="2200" b="1">
                <a:solidFill>
                  <a:srgbClr val="000000"/>
                </a:solidFill>
                <a:ea typeface="ＭＳ 明朝"/>
                <a:cs typeface="Times New Roman"/>
              </a:rPr>
              <a:t>La gestion des stocks est essentielle au dépistage sur le lieu de soins afin d’éviter toute interruption des services de dépistage.</a:t>
            </a:r>
          </a:p>
          <a:p>
            <a:pPr marL="0" marR="0" rtl="0">
              <a:spcBef>
                <a:spcPts val="0"/>
              </a:spcBef>
              <a:spcAft>
                <a:spcPts val="0"/>
              </a:spcAft>
            </a:pPr>
            <a:endParaRPr lang="en-US" sz="2200" dirty="0">
              <a:solidFill>
                <a:srgbClr val="000000"/>
              </a:solidFill>
              <a:ea typeface="ＭＳ 明朝"/>
              <a:cs typeface="Times New Roman"/>
            </a:endParaRPr>
          </a:p>
          <a:p>
            <a:pPr marL="0" marR="0" rtl="0">
              <a:spcBef>
                <a:spcPts val="0"/>
              </a:spcBef>
              <a:spcAft>
                <a:spcPts val="0"/>
              </a:spcAft>
            </a:pPr>
            <a:r>
              <a:rPr lang="fr" sz="2200">
                <a:solidFill>
                  <a:srgbClr val="000000"/>
                </a:solidFill>
                <a:ea typeface="ＭＳ 明朝"/>
                <a:cs typeface="Times New Roman"/>
              </a:rPr>
              <a:t>Dans le cadre du dépistage sur le lieu de soins, l’inventaire doit porter sur :</a:t>
            </a:r>
          </a:p>
          <a:p>
            <a:pPr marL="457200" marR="0" indent="-220663" rtl="0">
              <a:spcBef>
                <a:spcPts val="0"/>
              </a:spcBef>
              <a:spcAft>
                <a:spcPts val="0"/>
              </a:spcAft>
              <a:buFont typeface="Arial" panose="020B0604020202020204" pitchFamily="34" charset="0"/>
              <a:buChar char="•"/>
            </a:pPr>
            <a:r>
              <a:rPr lang="fr" sz="2200">
                <a:solidFill>
                  <a:srgbClr val="000000"/>
                </a:solidFill>
                <a:ea typeface="ＭＳ 明朝"/>
                <a:cs typeface="Times New Roman"/>
              </a:rPr>
              <a:t>les cartouches de réactifs</a:t>
            </a:r>
          </a:p>
          <a:p>
            <a:pPr marL="457200" marR="0" indent="-220663" rtl="0">
              <a:spcBef>
                <a:spcPts val="0"/>
              </a:spcBef>
              <a:spcAft>
                <a:spcPts val="0"/>
              </a:spcAft>
              <a:buFont typeface="Arial" panose="020B0604020202020204" pitchFamily="34" charset="0"/>
              <a:buChar char="•"/>
            </a:pPr>
            <a:r>
              <a:rPr lang="fr" sz="2200">
                <a:solidFill>
                  <a:srgbClr val="000000"/>
                </a:solidFill>
                <a:ea typeface="ＭＳ 明朝"/>
                <a:cs typeface="Times New Roman"/>
              </a:rPr>
              <a:t>le matériel de prélèvement des échantillons </a:t>
            </a:r>
          </a:p>
          <a:p>
            <a:pPr marL="457200" marR="0" indent="-220663" rtl="0">
              <a:spcBef>
                <a:spcPts val="0"/>
              </a:spcBef>
              <a:spcAft>
                <a:spcPts val="0"/>
              </a:spcAft>
              <a:buFont typeface="Arial" panose="020B0604020202020204" pitchFamily="34" charset="0"/>
              <a:buChar char="•"/>
            </a:pPr>
            <a:endParaRPr lang="en-US" sz="2200" dirty="0">
              <a:solidFill>
                <a:srgbClr val="000000"/>
              </a:solidFill>
              <a:ea typeface="ＭＳ 明朝"/>
              <a:cs typeface="Times New Roman"/>
            </a:endParaRPr>
          </a:p>
          <a:p>
            <a:pPr marR="0" rtl="0">
              <a:spcBef>
                <a:spcPts val="0"/>
              </a:spcBef>
              <a:spcAft>
                <a:spcPts val="0"/>
              </a:spcAft>
            </a:pPr>
            <a:r>
              <a:rPr lang="fr" sz="2200">
                <a:solidFill>
                  <a:srgbClr val="000000"/>
                </a:solidFill>
                <a:ea typeface="ＭＳ 明朝"/>
                <a:cs typeface="Times New Roman"/>
              </a:rPr>
              <a:t>Les fournitures relatives au dispositif de dépistage sur le lieu de soins doivent être intégrées au système de gestion des stocks de l’établissement.</a:t>
            </a:r>
          </a:p>
          <a:p>
            <a:pPr marR="0" rtl="0">
              <a:spcBef>
                <a:spcPts val="0"/>
              </a:spcBef>
              <a:spcAft>
                <a:spcPts val="0"/>
              </a:spcAft>
            </a:pPr>
            <a:endParaRPr lang="en-US" sz="2400" b="1" dirty="0">
              <a:solidFill>
                <a:srgbClr val="000000"/>
              </a:solidFill>
              <a:ea typeface="ＭＳ 明朝"/>
              <a:cs typeface="Times New Roman"/>
            </a:endParaRPr>
          </a:p>
          <a:p>
            <a:pPr marR="0" rtl="0">
              <a:spcBef>
                <a:spcPts val="0"/>
              </a:spcBef>
              <a:spcAft>
                <a:spcPts val="0"/>
              </a:spcAft>
            </a:pPr>
            <a:r>
              <a:rPr lang="fr" sz="2400" i="1">
                <a:solidFill>
                  <a:srgbClr val="FF0000"/>
                </a:solidFill>
                <a:ea typeface="ＭＳ 明朝"/>
                <a:cs typeface="Times New Roman"/>
              </a:rPr>
              <a:t>[Avant le début de la formation, il est possible de saisir des informations sur le système local de gestion des stocks et sur la manière dont le matériel relatif au dispositif de dépistage sur le lieu de soins sera intégré dans la chaîne d’approvisionnement locale.]</a:t>
            </a:r>
          </a:p>
          <a:p>
            <a:pPr marL="285750" marR="0" indent="-285750" rtl="0">
              <a:spcBef>
                <a:spcPts val="0"/>
              </a:spcBef>
              <a:spcAft>
                <a:spcPts val="0"/>
              </a:spcAft>
              <a:buFont typeface="Arial" panose="020B0604020202020204" pitchFamily="34" charset="0"/>
              <a:buChar char="•"/>
            </a:pPr>
            <a:endParaRPr lang="en-US" sz="2400" b="1" dirty="0">
              <a:solidFill>
                <a:srgbClr val="000000"/>
              </a:solidFill>
              <a:ea typeface="ＭＳ 明朝"/>
              <a:cs typeface="Times New Roman"/>
            </a:endParaRPr>
          </a:p>
          <a:p>
            <a:pPr marR="0" rtl="0">
              <a:spcBef>
                <a:spcPts val="0"/>
              </a:spcBef>
              <a:spcAft>
                <a:spcPts val="0"/>
              </a:spcAft>
            </a:pPr>
            <a:endParaRPr lang="en-US" sz="2400" b="1" dirty="0">
              <a:solidFill>
                <a:srgbClr val="000000"/>
              </a:solidFill>
              <a:ea typeface="ＭＳ 明朝"/>
              <a:cs typeface="Times New Roman"/>
            </a:endParaRPr>
          </a:p>
        </p:txBody>
      </p:sp>
    </p:spTree>
    <p:extLst>
      <p:ext uri="{BB962C8B-B14F-4D97-AF65-F5344CB8AC3E}">
        <p14:creationId xmlns:p14="http://schemas.microsoft.com/office/powerpoint/2010/main" val="23400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13288"/>
          </a:xfrm>
          <a:solidFill>
            <a:schemeClr val="accent5">
              <a:lumMod val="50000"/>
            </a:schemeClr>
          </a:solidFill>
        </p:spPr>
        <p:txBody>
          <a:bodyPr vert="horz" lIns="91440" tIns="45720" rIns="91440" bIns="45720" rtlCol="0" anchor="ctr">
            <a:noAutofit/>
          </a:bodyPr>
          <a:lstStyle/>
          <a:p>
            <a:pPr defTabSz="914400" rtl="0" eaLnBrk="1" hangingPunct="1"/>
            <a:r>
              <a:rPr lang="fr" sz="2400">
                <a:ea typeface="+mj-ea"/>
                <a:cs typeface="+mj-cs"/>
              </a:rPr>
              <a:t>Rapports d’erreur et d’entretien </a:t>
            </a:r>
          </a:p>
        </p:txBody>
      </p:sp>
      <p:sp>
        <p:nvSpPr>
          <p:cNvPr id="9" name="Rectangle 8"/>
          <p:cNvSpPr/>
          <p:nvPr/>
        </p:nvSpPr>
        <p:spPr>
          <a:xfrm>
            <a:off x="379412" y="1586028"/>
            <a:ext cx="10843851" cy="5109091"/>
          </a:xfrm>
          <a:prstGeom prst="rect">
            <a:avLst/>
          </a:prstGeom>
        </p:spPr>
        <p:txBody>
          <a:bodyPr wrap="square" rtlCol="0">
            <a:spAutoFit/>
          </a:bodyPr>
          <a:lstStyle/>
          <a:p>
            <a:pPr marL="285750" indent="-28575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Si une erreur se produit, consultez le manuel d’utilisation.</a:t>
            </a:r>
          </a:p>
          <a:p>
            <a:pPr marL="285750" indent="-285750" defTabSz="457200" rtl="0" fontAlgn="base">
              <a:spcBef>
                <a:spcPct val="0"/>
              </a:spcBef>
              <a:spcAft>
                <a:spcPct val="0"/>
              </a:spcAft>
              <a:buFont typeface="Arial" panose="020B0604020202020204" pitchFamily="34" charset="0"/>
              <a:buChar char="•"/>
            </a:pPr>
            <a:endParaRPr lang="en-US" dirty="0">
              <a:solidFill>
                <a:prstClr val="black"/>
              </a:solidFill>
              <a:ea typeface="ＭＳ Ｐゴシック" pitchFamily="34" charset="-128"/>
            </a:endParaRPr>
          </a:p>
          <a:p>
            <a:pPr marL="285750" indent="-28575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Si trois (3) erreurs consécutives se produisent, arrêtez tout et faites-en part à l’équipe d’appui nationale (et organisez l’exportation des données relatives au service).</a:t>
            </a:r>
          </a:p>
          <a:p>
            <a:pPr lvl="2" defTabSz="457200" rtl="0" fontAlgn="base">
              <a:spcBef>
                <a:spcPct val="0"/>
              </a:spcBef>
              <a:spcAft>
                <a:spcPct val="0"/>
              </a:spcAft>
            </a:pPr>
            <a:r>
              <a:rPr lang="fr" dirty="0">
                <a:solidFill>
                  <a:prstClr val="black"/>
                </a:solidFill>
                <a:ea typeface="ＭＳ Ｐゴシック" pitchFamily="34" charset="-128"/>
              </a:rPr>
              <a:t> </a:t>
            </a:r>
          </a:p>
          <a:p>
            <a:pPr marL="1257300" lvl="2" indent="-34290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Numéro de téléphone du laboratoire du Ministère de la santé : </a:t>
            </a:r>
          </a:p>
          <a:p>
            <a:pPr lvl="2" defTabSz="457200" rtl="0" fontAlgn="base">
              <a:spcBef>
                <a:spcPct val="0"/>
              </a:spcBef>
              <a:spcAft>
                <a:spcPct val="0"/>
              </a:spcAft>
            </a:pPr>
            <a:r>
              <a:rPr lang="fr" dirty="0">
                <a:solidFill>
                  <a:srgbClr val="FF0000"/>
                </a:solidFill>
                <a:ea typeface="ＭＳ Ｐゴシック" pitchFamily="34" charset="-128"/>
              </a:rPr>
              <a:t>[À inscrire avant le début de la formation]</a:t>
            </a:r>
          </a:p>
          <a:p>
            <a:pPr marL="1257300" lvl="2" indent="-342900" defTabSz="457200" rtl="0" fontAlgn="base">
              <a:spcBef>
                <a:spcPct val="0"/>
              </a:spcBef>
              <a:spcAft>
                <a:spcPct val="0"/>
              </a:spcAft>
              <a:buFont typeface="Arial" panose="020B0604020202020204" pitchFamily="34" charset="0"/>
              <a:buChar char="•"/>
            </a:pPr>
            <a:endParaRPr lang="en-US" dirty="0">
              <a:solidFill>
                <a:prstClr val="black"/>
              </a:solidFill>
              <a:ea typeface="ＭＳ Ｐゴシック" pitchFamily="34" charset="-128"/>
            </a:endParaRPr>
          </a:p>
          <a:p>
            <a:pPr marL="1257300" lvl="2" indent="-34290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Numéro de téléphone du service d’appui partenaire : </a:t>
            </a:r>
          </a:p>
          <a:p>
            <a:pPr lvl="2" defTabSz="457200" rtl="0" fontAlgn="base">
              <a:spcBef>
                <a:spcPct val="0"/>
              </a:spcBef>
              <a:spcAft>
                <a:spcPct val="0"/>
              </a:spcAft>
            </a:pPr>
            <a:r>
              <a:rPr lang="fr" dirty="0">
                <a:solidFill>
                  <a:srgbClr val="FF0000"/>
                </a:solidFill>
                <a:ea typeface="ＭＳ Ｐゴシック" pitchFamily="34" charset="-128"/>
              </a:rPr>
              <a:t>[À inscrire avant le début de la formation]</a:t>
            </a:r>
            <a:endParaRPr lang="en-US" dirty="0">
              <a:solidFill>
                <a:prstClr val="black"/>
              </a:solidFill>
              <a:ea typeface="ＭＳ Ｐゴシック" pitchFamily="34" charset="-128"/>
            </a:endParaRPr>
          </a:p>
          <a:p>
            <a:pPr marL="1257300" lvl="2" indent="-342900" defTabSz="457200" rtl="0" fontAlgn="base">
              <a:spcBef>
                <a:spcPct val="0"/>
              </a:spcBef>
              <a:spcAft>
                <a:spcPct val="0"/>
              </a:spcAft>
              <a:buFont typeface="Arial" panose="020B0604020202020204" pitchFamily="34" charset="0"/>
              <a:buChar char="•"/>
            </a:pPr>
            <a:endParaRPr lang="en-US" dirty="0">
              <a:solidFill>
                <a:prstClr val="black"/>
              </a:solidFill>
              <a:ea typeface="ＭＳ Ｐゴシック" pitchFamily="34" charset="-128"/>
            </a:endParaRPr>
          </a:p>
          <a:p>
            <a:pPr marL="1257300" lvl="2" indent="-34290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Numéro de téléphone du distributeur : </a:t>
            </a:r>
          </a:p>
          <a:p>
            <a:pPr lvl="2" defTabSz="457200" rtl="0" fontAlgn="base">
              <a:spcBef>
                <a:spcPct val="0"/>
              </a:spcBef>
              <a:spcAft>
                <a:spcPct val="0"/>
              </a:spcAft>
            </a:pPr>
            <a:r>
              <a:rPr lang="fr" dirty="0">
                <a:solidFill>
                  <a:srgbClr val="FF0000"/>
                </a:solidFill>
                <a:ea typeface="ＭＳ Ｐゴシック" pitchFamily="34" charset="-128"/>
              </a:rPr>
              <a:t>[À inscrire avant le début de la formation]</a:t>
            </a:r>
            <a:endParaRPr lang="en-US" dirty="0">
              <a:solidFill>
                <a:prstClr val="black"/>
              </a:solidFill>
              <a:ea typeface="ＭＳ Ｐゴシック" pitchFamily="34" charset="-128"/>
            </a:endParaRPr>
          </a:p>
          <a:p>
            <a:pPr marL="285750" indent="-285750" defTabSz="457200" rtl="0" fontAlgn="base">
              <a:spcBef>
                <a:spcPct val="0"/>
              </a:spcBef>
              <a:spcAft>
                <a:spcPct val="0"/>
              </a:spcAft>
              <a:buFont typeface="Arial" panose="020B0604020202020204" pitchFamily="34" charset="0"/>
              <a:buChar char="•"/>
            </a:pPr>
            <a:endParaRPr lang="en-US" dirty="0">
              <a:solidFill>
                <a:prstClr val="black"/>
              </a:solidFill>
              <a:ea typeface="ＭＳ Ｐゴシック" pitchFamily="34" charset="-128"/>
            </a:endParaRPr>
          </a:p>
          <a:p>
            <a:pPr marL="285750" indent="-285750" defTabSz="457200" rtl="0" fontAlgn="base">
              <a:spcBef>
                <a:spcPct val="0"/>
              </a:spcBef>
              <a:spcAft>
                <a:spcPct val="0"/>
              </a:spcAft>
              <a:buFont typeface="Arial" panose="020B0604020202020204" pitchFamily="34" charset="0"/>
              <a:buChar char="•"/>
            </a:pPr>
            <a:r>
              <a:rPr lang="fr" dirty="0">
                <a:solidFill>
                  <a:prstClr val="black"/>
                </a:solidFill>
                <a:ea typeface="ＭＳ Ｐゴシック" pitchFamily="34" charset="-128"/>
              </a:rPr>
              <a:t>Si le dispositif installé sur le lieu de soin est en panne, a besoin d’être révisé ou échangé,  </a:t>
            </a:r>
            <a:br>
              <a:rPr lang="en-US" dirty="0">
                <a:solidFill>
                  <a:prstClr val="black"/>
                </a:solidFill>
                <a:ea typeface="ＭＳ Ｐゴシック" pitchFamily="34" charset="-128"/>
              </a:rPr>
            </a:br>
            <a:r>
              <a:rPr lang="fr" dirty="0">
                <a:solidFill>
                  <a:prstClr val="black"/>
                </a:solidFill>
                <a:ea typeface="ＭＳ Ｐゴシック" pitchFamily="34" charset="-128"/>
              </a:rPr>
              <a:t>contactez l’équipe d’appui nationale pour en savoir plus sur la marche à suivre.  </a:t>
            </a:r>
          </a:p>
          <a:p>
            <a:pPr lvl="2" defTabSz="457200" rtl="0" fontAlgn="base">
              <a:spcBef>
                <a:spcPct val="0"/>
              </a:spcBef>
              <a:spcAft>
                <a:spcPct val="0"/>
              </a:spcAft>
            </a:pPr>
            <a:endParaRPr lang="en-US" sz="2000" dirty="0">
              <a:solidFill>
                <a:prstClr val="black"/>
              </a:solidFill>
              <a:ea typeface="ＭＳ Ｐゴシック" pitchFamily="34" charset="-128"/>
            </a:endParaRPr>
          </a:p>
          <a:p>
            <a:pPr lvl="2" defTabSz="457200" rtl="0" fontAlgn="base">
              <a:spcBef>
                <a:spcPct val="0"/>
              </a:spcBef>
              <a:spcAft>
                <a:spcPct val="0"/>
              </a:spcAft>
            </a:pPr>
            <a:endParaRPr lang="en-US" dirty="0">
              <a:solidFill>
                <a:prstClr val="black"/>
              </a:solidFill>
              <a:ea typeface="ＭＳ Ｐゴシック" pitchFamily="34" charset="-128"/>
            </a:endParaRPr>
          </a:p>
        </p:txBody>
      </p:sp>
      <p:pic>
        <p:nvPicPr>
          <p:cNvPr id="26627" name="Picture 3" descr="C:\Users\Maria Rosezoil\AppData\Local\Microsoft\Windows\Temporary Internet Files\Content.IE5\8DX1MF1Y\NetworkEngineerBab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12" y="3897004"/>
            <a:ext cx="2142067" cy="280859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9523412" y="2999096"/>
            <a:ext cx="2406100" cy="887104"/>
          </a:xfrm>
          <a:prstGeom prst="wedgeRoundRectCallout">
            <a:avLst>
              <a:gd name="adj1" fmla="val -12121"/>
              <a:gd name="adj2" fmla="val 73677"/>
              <a:gd name="adj3" fmla="val 16667"/>
            </a:avLst>
          </a:prstGeom>
          <a:noFill/>
          <a:ln w="3175"/>
        </p:spPr>
        <p:style>
          <a:lnRef idx="1">
            <a:schemeClr val="accent1"/>
          </a:lnRef>
          <a:fillRef idx="3">
            <a:schemeClr val="accent1"/>
          </a:fillRef>
          <a:effectRef idx="2">
            <a:schemeClr val="accent1"/>
          </a:effectRef>
          <a:fontRef idx="minor">
            <a:schemeClr val="lt1"/>
          </a:fontRef>
        </p:style>
        <p:txBody>
          <a:bodyPr rtlCol="0" anchor="ctr"/>
          <a:lstStyle/>
          <a:p>
            <a:pPr algn="ctr" defTabSz="457200" rtl="0" fontAlgn="base">
              <a:spcBef>
                <a:spcPct val="0"/>
              </a:spcBef>
              <a:spcAft>
                <a:spcPct val="0"/>
              </a:spcAft>
            </a:pPr>
            <a:r>
              <a:rPr lang="fr">
                <a:solidFill>
                  <a:srgbClr val="C00000"/>
                </a:solidFill>
              </a:rPr>
              <a:t>Besoin d’aide ?</a:t>
            </a:r>
          </a:p>
          <a:p>
            <a:pPr algn="ctr" defTabSz="457200" rtl="0" fontAlgn="base">
              <a:spcBef>
                <a:spcPct val="0"/>
              </a:spcBef>
              <a:spcAft>
                <a:spcPct val="0"/>
              </a:spcAft>
            </a:pPr>
            <a:r>
              <a:rPr lang="fr">
                <a:solidFill>
                  <a:srgbClr val="C00000"/>
                </a:solidFill>
              </a:rPr>
              <a:t>Arrêtez tout et appelez !</a:t>
            </a:r>
          </a:p>
        </p:txBody>
      </p:sp>
    </p:spTree>
    <p:extLst>
      <p:ext uri="{BB962C8B-B14F-4D97-AF65-F5344CB8AC3E}">
        <p14:creationId xmlns:p14="http://schemas.microsoft.com/office/powerpoint/2010/main" val="106973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867" y="1675263"/>
            <a:ext cx="10969943" cy="4602707"/>
          </a:xfrm>
        </p:spPr>
        <p:txBody>
          <a:bodyPr rtlCol="0">
            <a:normAutofit fontScale="92500" lnSpcReduction="10000"/>
          </a:bodyPr>
          <a:lstStyle/>
          <a:p>
            <a:pPr rtl="0"/>
            <a:r>
              <a:rPr lang="fr" sz="2400" u="sng">
                <a:solidFill>
                  <a:srgbClr val="C00000"/>
                </a:solidFill>
                <a:latin typeface="+mj-lt"/>
              </a:rPr>
              <a:t>Un dépistage de qualité</a:t>
            </a:r>
            <a:r>
              <a:rPr lang="fr" sz="2400">
                <a:latin typeface="+mj-lt"/>
              </a:rPr>
              <a:t> garantit la fiabilité des résultats et permet d’éviter les erreurs de diagnostic susceptibles de compromettre la qualité de vie des patients/clients.</a:t>
            </a:r>
          </a:p>
          <a:p>
            <a:pPr marL="0" indent="0" rtl="0">
              <a:buNone/>
            </a:pPr>
            <a:endParaRPr lang="en-US" sz="2400" u="sng" dirty="0">
              <a:solidFill>
                <a:srgbClr val="C00000"/>
              </a:solidFill>
              <a:latin typeface="+mj-lt"/>
            </a:endParaRPr>
          </a:p>
          <a:p>
            <a:pPr rtl="0"/>
            <a:r>
              <a:rPr lang="fr" sz="2400" u="sng">
                <a:solidFill>
                  <a:srgbClr val="C00000"/>
                </a:solidFill>
                <a:latin typeface="+mj-lt"/>
              </a:rPr>
              <a:t>Le respect des mesures de sécurité </a:t>
            </a:r>
            <a:r>
              <a:rPr lang="fr" sz="2400">
                <a:latin typeface="+mj-lt"/>
              </a:rPr>
              <a:t>assure votre protection et celles de vos collègues, de votre famille, des clients et de l’environnement, contre toute infection.</a:t>
            </a:r>
          </a:p>
          <a:p>
            <a:pPr marL="0" indent="0" rtl="0">
              <a:buNone/>
            </a:pPr>
            <a:endParaRPr lang="en-US" sz="2400" dirty="0">
              <a:latin typeface="+mj-lt"/>
            </a:endParaRPr>
          </a:p>
          <a:p>
            <a:pPr rtl="0"/>
            <a:r>
              <a:rPr lang="fr" sz="2400">
                <a:latin typeface="+mj-lt"/>
              </a:rPr>
              <a:t>La </a:t>
            </a:r>
            <a:r>
              <a:rPr lang="fr" sz="2400" u="sng">
                <a:solidFill>
                  <a:srgbClr val="C00000"/>
                </a:solidFill>
                <a:latin typeface="+mj-lt"/>
              </a:rPr>
              <a:t>connectivité</a:t>
            </a:r>
            <a:r>
              <a:rPr lang="fr" sz="2400">
                <a:latin typeface="+mj-lt"/>
              </a:rPr>
              <a:t>, qui permet de transférer les données de terrain depuis les dispositifs installés sur le lieu de soins jusqu’à un point central qui centralise le suivi des données, simplifie l’agrégation des données et permet de communiquer les informations en temps voulu. </a:t>
            </a:r>
          </a:p>
          <a:p>
            <a:pPr marL="0" indent="0" rtl="0">
              <a:buNone/>
            </a:pPr>
            <a:endParaRPr lang="en-US" sz="2400" dirty="0">
              <a:latin typeface="+mj-lt"/>
            </a:endParaRPr>
          </a:p>
          <a:p>
            <a:pPr rtl="0"/>
            <a:r>
              <a:rPr lang="fr" sz="2400" u="sng">
                <a:solidFill>
                  <a:srgbClr val="C00000"/>
                </a:solidFill>
                <a:latin typeface="+mj-lt"/>
              </a:rPr>
              <a:t>La fiabilité du système de gestion de la chaîne d’approvisionnement et du dispositif</a:t>
            </a:r>
            <a:r>
              <a:rPr lang="fr" sz="2400">
                <a:latin typeface="+mj-lt"/>
              </a:rPr>
              <a:t> garantit un dépistage en continu et une productivité améliorée. </a:t>
            </a:r>
          </a:p>
          <a:p>
            <a:pPr rtl="0"/>
            <a:endParaRPr lang="en-US" dirty="0"/>
          </a:p>
        </p:txBody>
      </p:sp>
      <p:sp>
        <p:nvSpPr>
          <p:cNvPr id="3" name="Rectangle 2"/>
          <p:cNvSpPr>
            <a:spLocks noGrp="1" noChangeArrowheads="1"/>
          </p:cNvSpPr>
          <p:nvPr>
            <p:ph type="title"/>
          </p:nvPr>
        </p:nvSpPr>
        <p:spPr>
          <a:xfrm>
            <a:off x="0" y="0"/>
            <a:ext cx="12188825" cy="1066800"/>
          </a:xfrm>
          <a:solidFill>
            <a:schemeClr val="accent5">
              <a:lumMod val="50000"/>
            </a:schemeClr>
          </a:solidFill>
        </p:spPr>
        <p:txBody>
          <a:bodyPr vert="horz" lIns="91440" tIns="45720" rIns="91440" bIns="45720" rtlCol="0" anchor="ctr">
            <a:noAutofit/>
          </a:bodyPr>
          <a:lstStyle/>
          <a:p>
            <a:pPr algn="l" defTabSz="914400" rtl="0" eaLnBrk="1" hangingPunct="1"/>
            <a:r>
              <a:rPr lang="fr" sz="2400">
                <a:solidFill>
                  <a:schemeClr val="bg1"/>
                </a:solidFill>
                <a:ea typeface="+mj-ea"/>
                <a:cs typeface="+mj-cs"/>
              </a:rPr>
              <a:t>Résumé </a:t>
            </a:r>
          </a:p>
        </p:txBody>
      </p:sp>
    </p:spTree>
    <p:extLst>
      <p:ext uri="{BB962C8B-B14F-4D97-AF65-F5344CB8AC3E}">
        <p14:creationId xmlns:p14="http://schemas.microsoft.com/office/powerpoint/2010/main" val="2897998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endParaRPr lang="en-US" sz="2000" dirty="0">
              <a:solidFill>
                <a:schemeClr val="bg1"/>
              </a:solidFill>
            </a:endParaRPr>
          </a:p>
        </p:txBody>
      </p:sp>
      <p:sp>
        <p:nvSpPr>
          <p:cNvPr id="2" name="Slide Number Placeholder 1"/>
          <p:cNvSpPr>
            <a:spLocks noGrp="1"/>
          </p:cNvSpPr>
          <p:nvPr>
            <p:ph type="sldNum" sz="quarter" idx="12"/>
          </p:nvPr>
        </p:nvSpPr>
        <p:spPr/>
        <p:txBody>
          <a:bodyPr rtlCol="0"/>
          <a:lstStyle/>
          <a:p>
            <a:pPr rtl="0"/>
            <a:fld id="{1B357D11-2E5B-4896-BF3A-7DA436B015FD}" type="slidenum">
              <a:rPr lang="en-US" smtClean="0"/>
              <a:t>46</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AEE9E37A-4EAF-44F7-BC9F-FB713F1B08BE}" type="slidenum">
              <a:rPr lang="en-US">
                <a:solidFill>
                  <a:prstClr val="black">
                    <a:tint val="75000"/>
                  </a:prstClr>
                </a:solidFill>
              </a:rPr>
              <a:pPr/>
              <a:t>46</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rtlCol="0">
            <a:noAutofit/>
          </a:bodyPr>
          <a:lstStyle/>
          <a:p>
            <a:pPr algn="l" rtl="0"/>
            <a:r>
              <a:rPr lang="fr" sz="2400">
                <a:solidFill>
                  <a:schemeClr val="bg1"/>
                </a:solidFill>
                <a:cs typeface="Arial" panose="020B0604020202020204" pitchFamily="34" charset="0"/>
              </a:rPr>
              <a:t>Des questions ?</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30"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621"/>
            <a:ext cx="2743200" cy="461537"/>
          </a:xfrm>
          <a:prstGeom prst="rect">
            <a:avLst/>
          </a:prstGeom>
          <a:noFill/>
        </p:spPr>
        <p:txBody>
          <a:bodyPr wrap="square" rtlCol="0">
            <a:spAutoFit/>
          </a:bodyPr>
          <a:lstStyle/>
          <a:p>
            <a:pPr algn="ctr" rtl="0"/>
            <a:r>
              <a:rPr lang="fr" sz="2399" b="1"/>
              <a:t>Merci !</a:t>
            </a:r>
          </a:p>
        </p:txBody>
      </p:sp>
    </p:spTree>
    <p:extLst>
      <p:ext uri="{BB962C8B-B14F-4D97-AF65-F5344CB8AC3E}">
        <p14:creationId xmlns:p14="http://schemas.microsoft.com/office/powerpoint/2010/main" val="1681737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0" y="21"/>
            <a:ext cx="12188825" cy="832513"/>
          </a:xfrm>
          <a:solidFill>
            <a:srgbClr val="215968"/>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Erreurs pouvant survenir avant le dépistage</a:t>
            </a:r>
          </a:p>
        </p:txBody>
      </p:sp>
      <p:sp>
        <p:nvSpPr>
          <p:cNvPr id="979971" name="Rectangle 3"/>
          <p:cNvSpPr>
            <a:spLocks noGrp="1" noChangeArrowheads="1"/>
          </p:cNvSpPr>
          <p:nvPr>
            <p:ph idx="1"/>
          </p:nvPr>
        </p:nvSpPr>
        <p:spPr>
          <a:xfrm>
            <a:off x="455612" y="1770815"/>
            <a:ext cx="5484971" cy="4858603"/>
          </a:xfrm>
          <a:ln>
            <a:solidFill>
              <a:schemeClr val="accent1"/>
            </a:solidFill>
          </a:ln>
        </p:spPr>
        <p:txBody>
          <a:bodyPr rtlCol="0">
            <a:normAutofit lnSpcReduction="10000"/>
          </a:bodyPr>
          <a:lstStyle/>
          <a:p>
            <a:pPr algn="just" rtl="0">
              <a:lnSpc>
                <a:spcPct val="85000"/>
              </a:lnSpc>
              <a:buFontTx/>
              <a:buNone/>
            </a:pPr>
            <a:endParaRPr lang="en-US" sz="2000" b="1" dirty="0">
              <a:latin typeface="Calibri" pitchFamily="34" charset="0"/>
            </a:endParaRPr>
          </a:p>
          <a:p>
            <a:pPr rtl="0">
              <a:lnSpc>
                <a:spcPct val="85000"/>
              </a:lnSpc>
            </a:pPr>
            <a:r>
              <a:rPr lang="fr" sz="2000">
                <a:latin typeface="Calibri" pitchFamily="34" charset="0"/>
              </a:rPr>
              <a:t>Échantillon prélevé de manière incorrecte </a:t>
            </a:r>
            <a:endParaRPr lang="en-US" sz="2000" dirty="0">
              <a:solidFill>
                <a:srgbClr val="FF0000"/>
              </a:solidFill>
              <a:latin typeface="Calibri" pitchFamily="34" charset="0"/>
            </a:endParaRPr>
          </a:p>
          <a:p>
            <a:pPr marL="0" indent="0" rtl="0">
              <a:lnSpc>
                <a:spcPct val="85000"/>
              </a:lnSpc>
              <a:buNone/>
            </a:pPr>
            <a:endParaRPr lang="en-US" sz="2000" dirty="0">
              <a:solidFill>
                <a:srgbClr val="FF0000"/>
              </a:solidFill>
              <a:latin typeface="Calibri" pitchFamily="34" charset="0"/>
            </a:endParaRPr>
          </a:p>
          <a:p>
            <a:pPr rtl="0">
              <a:lnSpc>
                <a:spcPct val="85000"/>
              </a:lnSpc>
            </a:pPr>
            <a:r>
              <a:rPr lang="fr" sz="2000">
                <a:latin typeface="Calibri" pitchFamily="34" charset="0"/>
              </a:rPr>
              <a:t>Échantillon mal ou non étiqueté</a:t>
            </a:r>
            <a:endParaRPr lang="en-US" sz="2000" dirty="0">
              <a:solidFill>
                <a:srgbClr val="FF0000"/>
              </a:solidFill>
              <a:latin typeface="Calibri" pitchFamily="34" charset="0"/>
            </a:endParaRPr>
          </a:p>
          <a:p>
            <a:pPr marL="0" indent="0" rtl="0">
              <a:lnSpc>
                <a:spcPct val="85000"/>
              </a:lnSpc>
              <a:buNone/>
            </a:pPr>
            <a:endParaRPr lang="en-US" sz="2000" dirty="0">
              <a:solidFill>
                <a:srgbClr val="FF0000"/>
              </a:solidFill>
              <a:latin typeface="Calibri" pitchFamily="34" charset="0"/>
            </a:endParaRPr>
          </a:p>
          <a:p>
            <a:pPr rtl="0">
              <a:lnSpc>
                <a:spcPct val="85000"/>
              </a:lnSpc>
            </a:pPr>
            <a:r>
              <a:rPr lang="fr" sz="2000">
                <a:latin typeface="Calibri" pitchFamily="34" charset="0"/>
              </a:rPr>
              <a:t>Mauvais échantillon/échantillon placé dans le mauvais tube</a:t>
            </a:r>
          </a:p>
          <a:p>
            <a:pPr marL="0" indent="0" rtl="0">
              <a:lnSpc>
                <a:spcPct val="85000"/>
              </a:lnSpc>
              <a:buNone/>
            </a:pPr>
            <a:endParaRPr lang="en-US" sz="2000" dirty="0">
              <a:latin typeface="Calibri" pitchFamily="34" charset="0"/>
            </a:endParaRPr>
          </a:p>
          <a:p>
            <a:pPr rtl="0">
              <a:lnSpc>
                <a:spcPct val="85000"/>
              </a:lnSpc>
            </a:pPr>
            <a:r>
              <a:rPr lang="fr" sz="2000">
                <a:latin typeface="Calibri" pitchFamily="34" charset="0"/>
              </a:rPr>
              <a:t>Mauvaises conditions de conservation de l’échantillon en amont du dépistage</a:t>
            </a:r>
          </a:p>
          <a:p>
            <a:pPr rtl="0">
              <a:lnSpc>
                <a:spcPct val="85000"/>
              </a:lnSpc>
            </a:pPr>
            <a:endParaRPr lang="en-US" sz="2000" dirty="0">
              <a:solidFill>
                <a:srgbClr val="FF0000"/>
              </a:solidFill>
              <a:latin typeface="Calibri" pitchFamily="34" charset="0"/>
            </a:endParaRPr>
          </a:p>
          <a:p>
            <a:pPr rtl="0">
              <a:lnSpc>
                <a:spcPct val="85000"/>
              </a:lnSpc>
            </a:pPr>
            <a:r>
              <a:rPr lang="fr" sz="2000">
                <a:latin typeface="Calibri" pitchFamily="34" charset="0"/>
              </a:rPr>
              <a:t>Mauvaises conditions de transport de l’échantillon </a:t>
            </a:r>
          </a:p>
          <a:p>
            <a:pPr marL="0" indent="0" rtl="0">
              <a:lnSpc>
                <a:spcPct val="85000"/>
              </a:lnSpc>
              <a:buNone/>
            </a:pPr>
            <a:endParaRPr lang="en-US" sz="2000" dirty="0">
              <a:latin typeface="Calibri" pitchFamily="34" charset="0"/>
            </a:endParaRPr>
          </a:p>
          <a:p>
            <a:pPr rtl="0">
              <a:lnSpc>
                <a:spcPct val="85000"/>
              </a:lnSpc>
            </a:pPr>
            <a:r>
              <a:rPr lang="fr" sz="2000">
                <a:latin typeface="Calibri" pitchFamily="34" charset="0"/>
              </a:rPr>
              <a:t>Mauvaises conditions de conservation des kits de dépistage</a:t>
            </a:r>
            <a:endParaRPr lang="en-US" sz="2000" dirty="0">
              <a:solidFill>
                <a:srgbClr val="FF0000"/>
              </a:solidFill>
              <a:latin typeface="Calibri" pitchFamily="34" charset="0"/>
            </a:endParaRPr>
          </a:p>
        </p:txBody>
      </p:sp>
      <p:sp>
        <p:nvSpPr>
          <p:cNvPr id="5" name="Rectangle 3"/>
          <p:cNvSpPr txBox="1">
            <a:spLocks noChangeArrowheads="1"/>
          </p:cNvSpPr>
          <p:nvPr/>
        </p:nvSpPr>
        <p:spPr>
          <a:xfrm>
            <a:off x="6346876" y="1798091"/>
            <a:ext cx="5484971" cy="4831306"/>
          </a:xfrm>
          <a:prstGeom prst="rect">
            <a:avLst/>
          </a:prstGeom>
          <a:ln>
            <a:solidFill>
              <a:schemeClr val="accent1"/>
            </a:solidFill>
          </a:ln>
        </p:spPr>
        <p:txBody>
          <a:bodyPr vert="horz" rtlCol="0">
            <a:normAutofit/>
          </a:bodyPr>
          <a:lstStyle/>
          <a:p>
            <a:pPr marL="365760" indent="-256032"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Vérifier la température de la pièce et du lieu de conservation</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Prélever le spécimen requis</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Utiliser un tube d’échantillon approprié</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Sélectionner un espace de travail adapté aux activités de dépistage </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Vérifier les dates d’inventaire et de péremption</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Revoir les procédures de dépistage</a:t>
            </a:r>
          </a:p>
          <a:p>
            <a:pPr marL="109728" rtl="0">
              <a:lnSpc>
                <a:spcPct val="80000"/>
              </a:lnSpc>
              <a:spcBef>
                <a:spcPts val="300"/>
              </a:spcBef>
              <a:defRPr/>
            </a:pPr>
            <a:endParaRPr lang="en-US" sz="2000" dirty="0">
              <a:ea typeface="ＭＳ Ｐゴシック" pitchFamily="34" charset="-128"/>
            </a:endParaRPr>
          </a:p>
          <a:p>
            <a:pPr marL="365760" indent="-256032" rtl="0">
              <a:lnSpc>
                <a:spcPct val="80000"/>
              </a:lnSpc>
              <a:spcBef>
                <a:spcPts val="300"/>
              </a:spcBef>
              <a:buFont typeface="Georgia"/>
              <a:buChar char="•"/>
              <a:defRPr/>
            </a:pPr>
            <a:r>
              <a:rPr lang="fr" sz="2000">
                <a:ea typeface="ＭＳ Ｐゴシック" pitchFamily="34" charset="-128"/>
              </a:rPr>
              <a:t>Enregistrer les informations utiles et étiqueter l’équipement de dépistage </a:t>
            </a:r>
          </a:p>
          <a:p>
            <a:pPr marL="365760" indent="-256032" rtl="0">
              <a:lnSpc>
                <a:spcPct val="80000"/>
              </a:lnSpc>
              <a:spcBef>
                <a:spcPts val="300"/>
              </a:spcBef>
              <a:buClr>
                <a:srgbClr val="9BBB59"/>
              </a:buClr>
              <a:buFont typeface="Georgia"/>
              <a:buChar char="•"/>
              <a:defRPr/>
            </a:pPr>
            <a:endParaRPr lang="en-US" sz="2400" dirty="0">
              <a:solidFill>
                <a:prstClr val="black"/>
              </a:solidFill>
              <a:ea typeface="ＭＳ Ｐゴシック" pitchFamily="34" charset="-128"/>
            </a:endParaRPr>
          </a:p>
        </p:txBody>
      </p:sp>
      <p:sp>
        <p:nvSpPr>
          <p:cNvPr id="6" name="TextBox 5"/>
          <p:cNvSpPr txBox="1"/>
          <p:nvPr/>
        </p:nvSpPr>
        <p:spPr>
          <a:xfrm>
            <a:off x="455612" y="1014502"/>
            <a:ext cx="5484971" cy="696035"/>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defTabSz="457200" rtl="0" fontAlgn="base"/>
            <a:r>
              <a:rPr lang="fr" sz="2000" b="1">
                <a:solidFill>
                  <a:prstClr val="white"/>
                </a:solidFill>
              </a:rPr>
              <a:t>Exemples</a:t>
            </a:r>
          </a:p>
        </p:txBody>
      </p:sp>
      <p:sp>
        <p:nvSpPr>
          <p:cNvPr id="9" name="TextBox 8"/>
          <p:cNvSpPr txBox="1"/>
          <p:nvPr/>
        </p:nvSpPr>
        <p:spPr>
          <a:xfrm>
            <a:off x="6346876" y="1003129"/>
            <a:ext cx="5484971" cy="70740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Prévenir et détecter toute erreur éventuelle avant de commencer le dépistage</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333422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0" y="21"/>
            <a:ext cx="12188825" cy="83251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Erreurs pouvant survenir au cours du dépistage</a:t>
            </a:r>
          </a:p>
        </p:txBody>
      </p:sp>
      <p:sp>
        <p:nvSpPr>
          <p:cNvPr id="980995" name="Rectangle 3"/>
          <p:cNvSpPr>
            <a:spLocks noGrp="1" noChangeArrowheads="1"/>
          </p:cNvSpPr>
          <p:nvPr>
            <p:ph idx="1"/>
          </p:nvPr>
        </p:nvSpPr>
        <p:spPr>
          <a:xfrm>
            <a:off x="433177" y="1782172"/>
            <a:ext cx="5484970" cy="4923428"/>
          </a:xfrm>
          <a:ln>
            <a:solidFill>
              <a:schemeClr val="accent1"/>
            </a:solidFill>
          </a:ln>
        </p:spPr>
        <p:txBody>
          <a:bodyPr rtlCol="0">
            <a:noAutofit/>
          </a:bodyPr>
          <a:lstStyle/>
          <a:p>
            <a:pPr rtl="0">
              <a:lnSpc>
                <a:spcPct val="85000"/>
              </a:lnSpc>
            </a:pPr>
            <a:r>
              <a:rPr lang="fr" sz="1700" dirty="0">
                <a:latin typeface="Calibri" pitchFamily="34" charset="0"/>
              </a:rPr>
              <a:t>Non-respect des procédures opérationnelles standard </a:t>
            </a:r>
          </a:p>
          <a:p>
            <a:pPr rtl="0">
              <a:lnSpc>
                <a:spcPct val="85000"/>
              </a:lnSpc>
            </a:pPr>
            <a:endParaRPr lang="en-US" sz="1700" dirty="0">
              <a:latin typeface="Calibri" pitchFamily="34" charset="0"/>
            </a:endParaRPr>
          </a:p>
          <a:p>
            <a:pPr rtl="0">
              <a:lnSpc>
                <a:spcPct val="85000"/>
              </a:lnSpc>
            </a:pPr>
            <a:r>
              <a:rPr lang="fr" sz="1700" dirty="0">
                <a:latin typeface="Calibri" pitchFamily="34" charset="0"/>
              </a:rPr>
              <a:t>Absence de formation et incompétence des opérateurs chargés du dépistage</a:t>
            </a:r>
          </a:p>
          <a:p>
            <a:pPr marL="0" indent="0" rtl="0">
              <a:lnSpc>
                <a:spcPct val="85000"/>
              </a:lnSpc>
              <a:buNone/>
            </a:pPr>
            <a:endParaRPr lang="en-US" sz="1700" dirty="0">
              <a:solidFill>
                <a:srgbClr val="FF0000"/>
              </a:solidFill>
              <a:latin typeface="Calibri" pitchFamily="34" charset="0"/>
            </a:endParaRPr>
          </a:p>
          <a:p>
            <a:pPr rtl="0">
              <a:lnSpc>
                <a:spcPct val="85000"/>
              </a:lnSpc>
            </a:pPr>
            <a:r>
              <a:rPr lang="fr" sz="1700" dirty="0">
                <a:latin typeface="Calibri" pitchFamily="34" charset="0"/>
              </a:rPr>
              <a:t>Dépistage pratiqué au mauvais moment</a:t>
            </a:r>
          </a:p>
          <a:p>
            <a:pPr rtl="0">
              <a:lnSpc>
                <a:spcPct val="85000"/>
              </a:lnSpc>
            </a:pPr>
            <a:endParaRPr lang="en-US" sz="1700" dirty="0">
              <a:latin typeface="Calibri" pitchFamily="34" charset="0"/>
            </a:endParaRPr>
          </a:p>
          <a:p>
            <a:pPr rtl="0">
              <a:lnSpc>
                <a:spcPct val="85000"/>
              </a:lnSpc>
            </a:pPr>
            <a:r>
              <a:rPr lang="fr" sz="1700" dirty="0">
                <a:latin typeface="Calibri" pitchFamily="34" charset="0"/>
              </a:rPr>
              <a:t>Communication des résultats alors que les résultats de contrôle se situent en dehors de la plage de référence</a:t>
            </a:r>
          </a:p>
          <a:p>
            <a:pPr rtl="0">
              <a:lnSpc>
                <a:spcPct val="85000"/>
              </a:lnSpc>
            </a:pPr>
            <a:endParaRPr lang="en-US" sz="1700" dirty="0">
              <a:solidFill>
                <a:srgbClr val="FF0000"/>
              </a:solidFill>
              <a:latin typeface="Calibri" pitchFamily="34" charset="0"/>
            </a:endParaRPr>
          </a:p>
          <a:p>
            <a:pPr rtl="0">
              <a:lnSpc>
                <a:spcPct val="85000"/>
              </a:lnSpc>
            </a:pPr>
            <a:r>
              <a:rPr lang="fr" sz="1700" dirty="0">
                <a:latin typeface="Calibri" pitchFamily="34" charset="0"/>
              </a:rPr>
              <a:t>Mesure incorrecte de l’échantillon ou des réactifs</a:t>
            </a:r>
          </a:p>
          <a:p>
            <a:pPr marL="0" indent="0" rtl="0">
              <a:lnSpc>
                <a:spcPct val="85000"/>
              </a:lnSpc>
              <a:buNone/>
            </a:pPr>
            <a:endParaRPr lang="en-US" sz="1700" dirty="0">
              <a:latin typeface="Calibri" pitchFamily="34" charset="0"/>
            </a:endParaRPr>
          </a:p>
          <a:p>
            <a:pPr rtl="0">
              <a:lnSpc>
                <a:spcPct val="85000"/>
              </a:lnSpc>
            </a:pPr>
            <a:r>
              <a:rPr lang="fr" sz="1700" dirty="0">
                <a:latin typeface="Calibri" pitchFamily="34" charset="0"/>
              </a:rPr>
              <a:t>Réactifs mal conservés ou utilisés au-delà de la date de péremption</a:t>
            </a:r>
          </a:p>
          <a:p>
            <a:pPr marL="0" indent="0" rtl="0">
              <a:lnSpc>
                <a:spcPct val="85000"/>
              </a:lnSpc>
              <a:buNone/>
            </a:pPr>
            <a:endParaRPr lang="en-US" sz="1700" dirty="0">
              <a:latin typeface="Calibri" pitchFamily="34" charset="0"/>
            </a:endParaRPr>
          </a:p>
          <a:p>
            <a:pPr rtl="0">
              <a:lnSpc>
                <a:spcPct val="85000"/>
              </a:lnSpc>
            </a:pPr>
            <a:r>
              <a:rPr lang="fr" sz="1700" dirty="0">
                <a:latin typeface="Calibri" pitchFamily="34" charset="0"/>
              </a:rPr>
              <a:t>Quantité d’échantillon prélevé insuffisante</a:t>
            </a:r>
            <a:endParaRPr lang="en-US" sz="1700" dirty="0">
              <a:solidFill>
                <a:srgbClr val="FF0000"/>
              </a:solidFill>
              <a:latin typeface="Calibri" pitchFamily="34" charset="0"/>
            </a:endParaRPr>
          </a:p>
          <a:p>
            <a:pPr marL="0" indent="0" rtl="0">
              <a:lnSpc>
                <a:spcPct val="85000"/>
              </a:lnSpc>
              <a:buNone/>
            </a:pPr>
            <a:endParaRPr lang="en-US" sz="1700" dirty="0">
              <a:solidFill>
                <a:srgbClr val="FF0000"/>
              </a:solidFill>
              <a:latin typeface="Calibri" pitchFamily="34" charset="0"/>
            </a:endParaRPr>
          </a:p>
          <a:p>
            <a:pPr rtl="0">
              <a:lnSpc>
                <a:spcPct val="85000"/>
              </a:lnSpc>
            </a:pPr>
            <a:r>
              <a:rPr lang="fr" sz="1700" dirty="0">
                <a:latin typeface="Calibri" pitchFamily="34" charset="0"/>
              </a:rPr>
              <a:t>Utilisation de réactifs inadéquats </a:t>
            </a:r>
          </a:p>
        </p:txBody>
      </p:sp>
      <p:sp>
        <p:nvSpPr>
          <p:cNvPr id="5" name="Rectangle 3"/>
          <p:cNvSpPr txBox="1">
            <a:spLocks noChangeArrowheads="1"/>
          </p:cNvSpPr>
          <p:nvPr/>
        </p:nvSpPr>
        <p:spPr>
          <a:xfrm>
            <a:off x="6324442" y="1782172"/>
            <a:ext cx="5484971" cy="4923428"/>
          </a:xfrm>
          <a:prstGeom prst="rect">
            <a:avLst/>
          </a:prstGeom>
          <a:ln>
            <a:solidFill>
              <a:schemeClr val="accent1"/>
            </a:solidFill>
          </a:ln>
        </p:spPr>
        <p:txBody>
          <a:bodyPr vert="horz" rtlCol="0">
            <a:normAutofit/>
          </a:bodyPr>
          <a:lstStyle/>
          <a:p>
            <a:pPr marL="365760" indent="-256032" rtl="0">
              <a:spcBef>
                <a:spcPts val="300"/>
              </a:spcBef>
              <a:buFont typeface="Georgia"/>
              <a:buChar char="•"/>
              <a:defRPr/>
            </a:pPr>
            <a:r>
              <a:rPr lang="fr" sz="1700" dirty="0">
                <a:solidFill>
                  <a:prstClr val="black"/>
                </a:solidFill>
                <a:ea typeface="ＭＳ Ｐゴシック" pitchFamily="34" charset="-128"/>
              </a:rPr>
              <a:t>Veiller tous les jours à ce que le dispositif fonctionne</a:t>
            </a:r>
          </a:p>
          <a:p>
            <a:pPr marL="365760" indent="-256032" rtl="0">
              <a:spcBef>
                <a:spcPts val="300"/>
              </a:spcBef>
              <a:buFont typeface="Georgia"/>
              <a:buChar char="•"/>
              <a:defRPr/>
            </a:pPr>
            <a:endParaRPr lang="en-US" sz="1700" dirty="0">
              <a:solidFill>
                <a:prstClr val="black"/>
              </a:solidFill>
              <a:ea typeface="ＭＳ Ｐゴシック" pitchFamily="34" charset="-128"/>
            </a:endParaRPr>
          </a:p>
          <a:p>
            <a:pPr marL="365760" indent="-256032" rtl="0">
              <a:spcBef>
                <a:spcPts val="300"/>
              </a:spcBef>
              <a:buFont typeface="Georgia"/>
              <a:buChar char="•"/>
              <a:defRPr/>
            </a:pPr>
            <a:r>
              <a:rPr lang="fr" sz="1700" dirty="0">
                <a:solidFill>
                  <a:prstClr val="black"/>
                </a:solidFill>
                <a:ea typeface="ＭＳ Ｐゴシック" pitchFamily="34" charset="-128"/>
              </a:rPr>
              <a:t>S’assurer que tous les opérateurs ont reçu une formation appropriée et disposent des certifications adéquates</a:t>
            </a:r>
          </a:p>
          <a:p>
            <a:pPr marL="109728" rtl="0">
              <a:spcBef>
                <a:spcPts val="300"/>
              </a:spcBef>
              <a:defRPr/>
            </a:pPr>
            <a:endParaRPr lang="en-US" sz="1700" dirty="0">
              <a:solidFill>
                <a:prstClr val="black"/>
              </a:solidFill>
              <a:ea typeface="ＭＳ Ｐゴシック" pitchFamily="34" charset="-128"/>
            </a:endParaRPr>
          </a:p>
          <a:p>
            <a:pPr marL="365760" indent="-256032" rtl="0">
              <a:spcBef>
                <a:spcPts val="300"/>
              </a:spcBef>
              <a:buFont typeface="Georgia"/>
              <a:buChar char="•"/>
              <a:defRPr/>
            </a:pPr>
            <a:r>
              <a:rPr lang="fr" sz="1700" dirty="0">
                <a:solidFill>
                  <a:prstClr val="black"/>
                </a:solidFill>
                <a:ea typeface="ＭＳ Ｐゴシック" pitchFamily="34" charset="-128"/>
              </a:rPr>
              <a:t>Effectuer et passer en revue les contrôles de la qualité ; effectuer des contrôles standard, si la plateforme le requiert</a:t>
            </a:r>
          </a:p>
          <a:p>
            <a:pPr marL="109728" rtl="0">
              <a:spcBef>
                <a:spcPts val="300"/>
              </a:spcBef>
              <a:defRPr/>
            </a:pPr>
            <a:endParaRPr lang="en-US" sz="1700" dirty="0">
              <a:solidFill>
                <a:prstClr val="black"/>
              </a:solidFill>
              <a:ea typeface="ＭＳ Ｐゴシック" pitchFamily="34" charset="-128"/>
            </a:endParaRPr>
          </a:p>
          <a:p>
            <a:pPr marL="365760" indent="-256032" rtl="0">
              <a:spcBef>
                <a:spcPts val="300"/>
              </a:spcBef>
              <a:buFont typeface="Georgia"/>
              <a:buChar char="•"/>
              <a:defRPr/>
            </a:pPr>
            <a:r>
              <a:rPr lang="fr" sz="1700" dirty="0">
                <a:solidFill>
                  <a:prstClr val="black"/>
                </a:solidFill>
                <a:ea typeface="ＭＳ Ｐゴシック" pitchFamily="34" charset="-128"/>
              </a:rPr>
              <a:t>Respecter les mesures de sécurité</a:t>
            </a:r>
          </a:p>
          <a:p>
            <a:pPr marL="109728" rtl="0">
              <a:spcBef>
                <a:spcPts val="300"/>
              </a:spcBef>
              <a:defRPr/>
            </a:pPr>
            <a:endParaRPr lang="en-US" sz="1700" dirty="0">
              <a:solidFill>
                <a:prstClr val="black"/>
              </a:solidFill>
              <a:ea typeface="ＭＳ Ｐゴシック" pitchFamily="34" charset="-128"/>
            </a:endParaRPr>
          </a:p>
          <a:p>
            <a:pPr marL="365760" indent="-256032" rtl="0">
              <a:spcBef>
                <a:spcPts val="300"/>
              </a:spcBef>
              <a:buFont typeface="Georgia"/>
              <a:buChar char="•"/>
              <a:defRPr/>
            </a:pPr>
            <a:r>
              <a:rPr lang="fr" sz="1700" dirty="0">
                <a:solidFill>
                  <a:prstClr val="black"/>
                </a:solidFill>
                <a:ea typeface="ＭＳ Ｐゴシック" pitchFamily="34" charset="-128"/>
              </a:rPr>
              <a:t>Procéder au dépistage suivant les procédures écrites (suivre les POS)</a:t>
            </a:r>
          </a:p>
          <a:p>
            <a:pPr marL="109728" rtl="0">
              <a:spcBef>
                <a:spcPts val="300"/>
              </a:spcBef>
              <a:defRPr/>
            </a:pPr>
            <a:endParaRPr lang="en-US" sz="1700" dirty="0">
              <a:solidFill>
                <a:prstClr val="black"/>
              </a:solidFill>
              <a:ea typeface="ＭＳ Ｐゴシック" pitchFamily="34" charset="-128"/>
            </a:endParaRPr>
          </a:p>
          <a:p>
            <a:pPr marL="365760" indent="-256032" rtl="0">
              <a:spcBef>
                <a:spcPts val="300"/>
              </a:spcBef>
              <a:buFont typeface="Georgia"/>
              <a:buChar char="•"/>
              <a:defRPr/>
            </a:pPr>
            <a:r>
              <a:rPr lang="fr" sz="1700" dirty="0">
                <a:solidFill>
                  <a:prstClr val="black"/>
                </a:solidFill>
                <a:ea typeface="ＭＳ Ｐゴシック" pitchFamily="34" charset="-128"/>
              </a:rPr>
              <a:t>Interpréter correctement les résultats</a:t>
            </a:r>
          </a:p>
        </p:txBody>
      </p:sp>
      <p:sp>
        <p:nvSpPr>
          <p:cNvPr id="6" name="TextBox 5"/>
          <p:cNvSpPr txBox="1"/>
          <p:nvPr/>
        </p:nvSpPr>
        <p:spPr>
          <a:xfrm>
            <a:off x="433178"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Exemples</a:t>
            </a:r>
          </a:p>
        </p:txBody>
      </p:sp>
      <p:sp>
        <p:nvSpPr>
          <p:cNvPr id="7" name="TextBox 6"/>
          <p:cNvSpPr txBox="1"/>
          <p:nvPr/>
        </p:nvSpPr>
        <p:spPr>
          <a:xfrm>
            <a:off x="6324442"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Prévenir et détecter les erreurs pouvant survenir pendant le dépistage</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1811827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Erreurs pouvant survenir après le dépistage</a:t>
            </a:r>
          </a:p>
        </p:txBody>
      </p:sp>
      <p:sp>
        <p:nvSpPr>
          <p:cNvPr id="982019" name="Rectangle 3"/>
          <p:cNvSpPr>
            <a:spLocks noGrp="1" noChangeArrowheads="1"/>
          </p:cNvSpPr>
          <p:nvPr>
            <p:ph idx="1"/>
          </p:nvPr>
        </p:nvSpPr>
        <p:spPr>
          <a:xfrm>
            <a:off x="433178" y="2024418"/>
            <a:ext cx="5484971" cy="4300182"/>
          </a:xfrm>
          <a:ln>
            <a:solidFill>
              <a:schemeClr val="accent1"/>
            </a:solidFill>
          </a:ln>
        </p:spPr>
        <p:txBody>
          <a:bodyPr rtlCol="0">
            <a:normAutofit/>
          </a:bodyPr>
          <a:lstStyle/>
          <a:p>
            <a:pPr rtl="0">
              <a:buFontTx/>
              <a:buNone/>
            </a:pPr>
            <a:endParaRPr lang="en-US" sz="2400" dirty="0">
              <a:latin typeface="Calibri" pitchFamily="34" charset="0"/>
            </a:endParaRPr>
          </a:p>
          <a:p>
            <a:pPr rtl="0"/>
            <a:r>
              <a:rPr lang="fr" sz="2000">
                <a:latin typeface="Calibri" pitchFamily="34" charset="0"/>
              </a:rPr>
              <a:t>Erreur de saisie dans le dossier et le compte rendu</a:t>
            </a:r>
          </a:p>
          <a:p>
            <a:pPr marL="0" indent="0" rtl="0">
              <a:buNone/>
            </a:pPr>
            <a:endParaRPr lang="en-US" sz="2000" dirty="0">
              <a:latin typeface="Calibri" pitchFamily="34" charset="0"/>
            </a:endParaRPr>
          </a:p>
          <a:p>
            <a:pPr rtl="0"/>
            <a:r>
              <a:rPr lang="fr" sz="2000">
                <a:latin typeface="Calibri" pitchFamily="34" charset="0"/>
              </a:rPr>
              <a:t>Rapport illisible</a:t>
            </a:r>
          </a:p>
          <a:p>
            <a:pPr marL="0" indent="0" rtl="0">
              <a:buNone/>
            </a:pPr>
            <a:endParaRPr lang="en-US" sz="2000" dirty="0">
              <a:latin typeface="Calibri" pitchFamily="34" charset="0"/>
            </a:endParaRPr>
          </a:p>
          <a:p>
            <a:pPr rtl="0"/>
            <a:r>
              <a:rPr lang="fr" sz="2000">
                <a:latin typeface="Calibri" pitchFamily="34" charset="0"/>
              </a:rPr>
              <a:t>Rapport envoyé au mauvais endroit</a:t>
            </a:r>
          </a:p>
          <a:p>
            <a:pPr marL="0" indent="0" rtl="0">
              <a:buNone/>
            </a:pPr>
            <a:endParaRPr lang="en-US" sz="2000" dirty="0">
              <a:latin typeface="Calibri" pitchFamily="34" charset="0"/>
            </a:endParaRPr>
          </a:p>
          <a:p>
            <a:pPr rtl="0"/>
            <a:r>
              <a:rPr lang="fr" sz="2000">
                <a:latin typeface="Calibri" pitchFamily="34" charset="0"/>
              </a:rPr>
              <a:t>Système d’information non entretenu</a:t>
            </a:r>
          </a:p>
        </p:txBody>
      </p:sp>
      <p:sp>
        <p:nvSpPr>
          <p:cNvPr id="5" name="Rectangle 3"/>
          <p:cNvSpPr txBox="1">
            <a:spLocks noChangeArrowheads="1"/>
          </p:cNvSpPr>
          <p:nvPr/>
        </p:nvSpPr>
        <p:spPr>
          <a:xfrm>
            <a:off x="6332020" y="2024418"/>
            <a:ext cx="5477392" cy="4300182"/>
          </a:xfrm>
          <a:prstGeom prst="rect">
            <a:avLst/>
          </a:prstGeom>
          <a:ln>
            <a:solidFill>
              <a:schemeClr val="accent1"/>
            </a:solidFill>
          </a:ln>
        </p:spPr>
        <p:txBody>
          <a:bodyPr vert="horz" rtlCol="0">
            <a:normAutofit/>
          </a:bodyPr>
          <a:lstStyle/>
          <a:p>
            <a:pPr marL="365760" indent="-256032" rtl="0">
              <a:spcBef>
                <a:spcPts val="300"/>
              </a:spcBef>
              <a:buFont typeface="Georgia"/>
              <a:buNone/>
              <a:defRPr/>
            </a:pPr>
            <a:endParaRPr lang="en-US" sz="2400" b="1" dirty="0">
              <a:solidFill>
                <a:prstClr val="black"/>
              </a:solidFill>
              <a:ea typeface="ＭＳ Ｐゴシック" pitchFamily="34" charset="-128"/>
            </a:endParaRPr>
          </a:p>
          <a:p>
            <a:pPr marL="365760" indent="-256032" rtl="0">
              <a:spcBef>
                <a:spcPts val="300"/>
              </a:spcBef>
              <a:buFont typeface="Georgia"/>
              <a:buChar char="•"/>
              <a:defRPr/>
            </a:pPr>
            <a:r>
              <a:rPr lang="fr" sz="2000">
                <a:solidFill>
                  <a:prstClr val="black"/>
                </a:solidFill>
                <a:ea typeface="ＭＳ Ｐゴシック" pitchFamily="34" charset="-128"/>
              </a:rPr>
              <a:t>Revérifier l’identifiant du patient/client</a:t>
            </a:r>
          </a:p>
          <a:p>
            <a:pPr marL="109728" rtl="0">
              <a:spcBef>
                <a:spcPts val="300"/>
              </a:spcBef>
              <a:defRPr/>
            </a:pPr>
            <a:endParaRPr lang="en-US" sz="2000" dirty="0">
              <a:solidFill>
                <a:prstClr val="black"/>
              </a:solidFill>
              <a:ea typeface="ＭＳ Ｐゴシック" pitchFamily="34" charset="-128"/>
            </a:endParaRPr>
          </a:p>
          <a:p>
            <a:pPr marL="365760" indent="-256032" rtl="0">
              <a:spcBef>
                <a:spcPts val="300"/>
              </a:spcBef>
              <a:buFont typeface="Georgia"/>
              <a:buChar char="•"/>
              <a:defRPr/>
            </a:pPr>
            <a:r>
              <a:rPr lang="fr" sz="2000">
                <a:solidFill>
                  <a:prstClr val="black"/>
                </a:solidFill>
                <a:ea typeface="ＭＳ Ｐゴシック" pitchFamily="34" charset="-128"/>
              </a:rPr>
              <a:t>Écrire lisiblement et veiller à la mise à jour des données enregistrées </a:t>
            </a:r>
          </a:p>
          <a:p>
            <a:pPr marL="109728" rtl="0">
              <a:spcBef>
                <a:spcPts val="300"/>
              </a:spcBef>
              <a:defRPr/>
            </a:pPr>
            <a:endParaRPr lang="en-US" sz="2000" dirty="0">
              <a:solidFill>
                <a:prstClr val="black"/>
              </a:solidFill>
              <a:ea typeface="ＭＳ Ｐゴシック" pitchFamily="34" charset="-128"/>
            </a:endParaRPr>
          </a:p>
          <a:p>
            <a:pPr marL="365760" indent="-256032" rtl="0">
              <a:spcBef>
                <a:spcPts val="300"/>
              </a:spcBef>
              <a:buFont typeface="Georgia"/>
              <a:buChar char="•"/>
              <a:defRPr/>
            </a:pPr>
            <a:r>
              <a:rPr lang="fr" sz="2000">
                <a:solidFill>
                  <a:prstClr val="black"/>
                </a:solidFill>
                <a:ea typeface="ＭＳ Ｐゴシック" pitchFamily="34" charset="-128"/>
              </a:rPr>
              <a:t>Nettoyer et éliminer convenablement les déchets </a:t>
            </a:r>
          </a:p>
          <a:p>
            <a:pPr marL="109728" rtl="0">
              <a:spcBef>
                <a:spcPts val="300"/>
              </a:spcBef>
              <a:defRPr/>
            </a:pPr>
            <a:endParaRPr lang="en-US" sz="2000" dirty="0">
              <a:solidFill>
                <a:prstClr val="black"/>
              </a:solidFill>
              <a:ea typeface="ＭＳ Ｐゴシック" pitchFamily="34" charset="-128"/>
            </a:endParaRPr>
          </a:p>
          <a:p>
            <a:pPr marL="365760" indent="-256032" rtl="0">
              <a:spcBef>
                <a:spcPts val="300"/>
              </a:spcBef>
              <a:buFont typeface="Georgia"/>
              <a:buChar char="•"/>
              <a:defRPr/>
            </a:pPr>
            <a:r>
              <a:rPr lang="fr" sz="2000">
                <a:solidFill>
                  <a:prstClr val="black"/>
                </a:solidFill>
                <a:ea typeface="ＭＳ Ｐゴシック" pitchFamily="34" charset="-128"/>
              </a:rPr>
              <a:t>Emballer les échantillons/panels d’évaluation des compétences (EC) pour effectuer à nouveau le dépistage, le cas échéant</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Exemples</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pPr rtl="0"/>
            <a:r>
              <a:rPr lang="fr"/>
              <a:t>Prévenir et détecter les erreurs pouvant survenir pendant le dépistage</a:t>
            </a:r>
          </a:p>
        </p:txBody>
      </p:sp>
    </p:spTree>
    <p:extLst>
      <p:ext uri="{BB962C8B-B14F-4D97-AF65-F5344CB8AC3E}">
        <p14:creationId xmlns:p14="http://schemas.microsoft.com/office/powerpoint/2010/main" val="327592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9"/>
            <a:ext cx="12188825" cy="1219199"/>
          </a:xfrm>
          <a:solidFill>
            <a:schemeClr val="accent5">
              <a:lumMod val="50000"/>
            </a:schemeClr>
          </a:solidFill>
        </p:spPr>
        <p:txBody>
          <a:bodyPr vert="horz" lIns="91440" tIns="45720" rIns="91440" bIns="45720" rtlCol="0" anchor="ctr">
            <a:noAutofit/>
          </a:bodyPr>
          <a:lstStyle/>
          <a:p>
            <a:pPr defTabSz="914400" rtl="0" eaLnBrk="1" hangingPunct="1"/>
            <a:r>
              <a:rPr lang="fr" sz="2400" dirty="0">
                <a:ea typeface="+mj-ea"/>
                <a:cs typeface="+mj-cs"/>
              </a:rPr>
              <a:t>Les établissements doivent disposer d’un système de laboratoire solide pour maintenir </a:t>
            </a:r>
            <a:br>
              <a:rPr lang="fr" sz="2400" dirty="0">
                <a:ea typeface="+mj-ea"/>
                <a:cs typeface="+mj-cs"/>
              </a:rPr>
            </a:br>
            <a:r>
              <a:rPr lang="fr" sz="2400" dirty="0">
                <a:ea typeface="+mj-ea"/>
                <a:cs typeface="+mj-cs"/>
              </a:rPr>
              <a:t>la qualité du dépistage sur le lieu de soins</a:t>
            </a:r>
          </a:p>
        </p:txBody>
      </p:sp>
      <p:sp>
        <p:nvSpPr>
          <p:cNvPr id="4" name="Freeform 3"/>
          <p:cNvSpPr>
            <a:spLocks/>
          </p:cNvSpPr>
          <p:nvPr/>
        </p:nvSpPr>
        <p:spPr bwMode="auto">
          <a:xfrm>
            <a:off x="5920896" y="1797746"/>
            <a:ext cx="3157244" cy="2370138"/>
          </a:xfrm>
          <a:custGeom>
            <a:avLst/>
            <a:gdLst>
              <a:gd name="T0" fmla="*/ 0 w 1492"/>
              <a:gd name="T1" fmla="*/ 0 h 1493"/>
              <a:gd name="T2" fmla="*/ 1491 w 1492"/>
              <a:gd name="T3" fmla="*/ 1193 h 1493"/>
              <a:gd name="T4" fmla="*/ 1358 w 1492"/>
              <a:gd name="T5" fmla="*/ 1203 h 1493"/>
              <a:gd name="T6" fmla="*/ 1354 w 1492"/>
              <a:gd name="T7" fmla="*/ 1230 h 1493"/>
              <a:gd name="T8" fmla="*/ 1361 w 1492"/>
              <a:gd name="T9" fmla="*/ 1263 h 1493"/>
              <a:gd name="T10" fmla="*/ 1371 w 1492"/>
              <a:gd name="T11" fmla="*/ 1303 h 1493"/>
              <a:gd name="T12" fmla="*/ 1378 w 1492"/>
              <a:gd name="T13" fmla="*/ 1341 h 1493"/>
              <a:gd name="T14" fmla="*/ 1375 w 1492"/>
              <a:gd name="T15" fmla="*/ 1377 h 1493"/>
              <a:gd name="T16" fmla="*/ 1365 w 1492"/>
              <a:gd name="T17" fmla="*/ 1413 h 1493"/>
              <a:gd name="T18" fmla="*/ 1340 w 1492"/>
              <a:gd name="T19" fmla="*/ 1442 h 1493"/>
              <a:gd name="T20" fmla="*/ 1313 w 1492"/>
              <a:gd name="T21" fmla="*/ 1466 h 1493"/>
              <a:gd name="T22" fmla="*/ 1279 w 1492"/>
              <a:gd name="T23" fmla="*/ 1482 h 1493"/>
              <a:gd name="T24" fmla="*/ 1237 w 1492"/>
              <a:gd name="T25" fmla="*/ 1492 h 1493"/>
              <a:gd name="T26" fmla="*/ 1199 w 1492"/>
              <a:gd name="T27" fmla="*/ 1493 h 1493"/>
              <a:gd name="T28" fmla="*/ 1167 w 1492"/>
              <a:gd name="T29" fmla="*/ 1489 h 1493"/>
              <a:gd name="T30" fmla="*/ 1133 w 1492"/>
              <a:gd name="T31" fmla="*/ 1478 h 1493"/>
              <a:gd name="T32" fmla="*/ 1106 w 1492"/>
              <a:gd name="T33" fmla="*/ 1460 h 1493"/>
              <a:gd name="T34" fmla="*/ 1080 w 1492"/>
              <a:gd name="T35" fmla="*/ 1432 h 1493"/>
              <a:gd name="T36" fmla="*/ 1059 w 1492"/>
              <a:gd name="T37" fmla="*/ 1401 h 1493"/>
              <a:gd name="T38" fmla="*/ 1048 w 1492"/>
              <a:gd name="T39" fmla="*/ 1359 h 1493"/>
              <a:gd name="T40" fmla="*/ 1053 w 1492"/>
              <a:gd name="T41" fmla="*/ 1316 h 1493"/>
              <a:gd name="T42" fmla="*/ 1063 w 1492"/>
              <a:gd name="T43" fmla="*/ 1273 h 1493"/>
              <a:gd name="T44" fmla="*/ 1072 w 1492"/>
              <a:gd name="T45" fmla="*/ 1231 h 1493"/>
              <a:gd name="T46" fmla="*/ 1071 w 1492"/>
              <a:gd name="T47" fmla="*/ 1211 h 1493"/>
              <a:gd name="T48" fmla="*/ 818 w 1492"/>
              <a:gd name="T49" fmla="*/ 1200 h 1493"/>
              <a:gd name="T50" fmla="*/ 821 w 1492"/>
              <a:gd name="T51" fmla="*/ 1130 h 1493"/>
              <a:gd name="T52" fmla="*/ 816 w 1492"/>
              <a:gd name="T53" fmla="*/ 1083 h 1493"/>
              <a:gd name="T54" fmla="*/ 805 w 1492"/>
              <a:gd name="T55" fmla="*/ 1055 h 1493"/>
              <a:gd name="T56" fmla="*/ 785 w 1492"/>
              <a:gd name="T57" fmla="*/ 1033 h 1493"/>
              <a:gd name="T58" fmla="*/ 756 w 1492"/>
              <a:gd name="T59" fmla="*/ 1018 h 1493"/>
              <a:gd name="T60" fmla="*/ 721 w 1492"/>
              <a:gd name="T61" fmla="*/ 1014 h 1493"/>
              <a:gd name="T62" fmla="*/ 671 w 1492"/>
              <a:gd name="T63" fmla="*/ 1017 h 1493"/>
              <a:gd name="T64" fmla="*/ 623 w 1492"/>
              <a:gd name="T65" fmla="*/ 1021 h 1493"/>
              <a:gd name="T66" fmla="*/ 574 w 1492"/>
              <a:gd name="T67" fmla="*/ 1021 h 1493"/>
              <a:gd name="T68" fmla="*/ 524 w 1492"/>
              <a:gd name="T69" fmla="*/ 1011 h 1493"/>
              <a:gd name="T70" fmla="*/ 487 w 1492"/>
              <a:gd name="T71" fmla="*/ 989 h 1493"/>
              <a:gd name="T72" fmla="*/ 465 w 1492"/>
              <a:gd name="T73" fmla="*/ 958 h 1493"/>
              <a:gd name="T74" fmla="*/ 456 w 1492"/>
              <a:gd name="T75" fmla="*/ 917 h 1493"/>
              <a:gd name="T76" fmla="*/ 457 w 1492"/>
              <a:gd name="T77" fmla="*/ 870 h 1493"/>
              <a:gd name="T78" fmla="*/ 451 w 1492"/>
              <a:gd name="T79" fmla="*/ 828 h 1493"/>
              <a:gd name="T80" fmla="*/ 440 w 1492"/>
              <a:gd name="T81" fmla="*/ 801 h 1493"/>
              <a:gd name="T82" fmla="*/ 425 w 1492"/>
              <a:gd name="T83" fmla="*/ 784 h 1493"/>
              <a:gd name="T84" fmla="*/ 388 w 1492"/>
              <a:gd name="T85" fmla="*/ 766 h 1493"/>
              <a:gd name="T86" fmla="*/ 341 w 1492"/>
              <a:gd name="T87" fmla="*/ 753 h 1493"/>
              <a:gd name="T88" fmla="*/ 287 w 1492"/>
              <a:gd name="T89" fmla="*/ 744 h 1493"/>
              <a:gd name="T90" fmla="*/ 247 w 1492"/>
              <a:gd name="T91" fmla="*/ 731 h 1493"/>
              <a:gd name="T92" fmla="*/ 212 w 1492"/>
              <a:gd name="T93" fmla="*/ 711 h 1493"/>
              <a:gd name="T94" fmla="*/ 184 w 1492"/>
              <a:gd name="T95" fmla="*/ 683 h 1493"/>
              <a:gd name="T96" fmla="*/ 166 w 1492"/>
              <a:gd name="T97" fmla="*/ 648 h 1493"/>
              <a:gd name="T98" fmla="*/ 163 w 1492"/>
              <a:gd name="T99" fmla="*/ 609 h 1493"/>
              <a:gd name="T100" fmla="*/ 174 w 1492"/>
              <a:gd name="T101" fmla="*/ 567 h 1493"/>
              <a:gd name="T102" fmla="*/ 183 w 1492"/>
              <a:gd name="T103" fmla="*/ 519 h 1493"/>
              <a:gd name="T104" fmla="*/ 190 w 1492"/>
              <a:gd name="T105" fmla="*/ 474 h 1493"/>
              <a:gd name="T106" fmla="*/ 183 w 1492"/>
              <a:gd name="T107" fmla="*/ 428 h 1493"/>
              <a:gd name="T108" fmla="*/ 164 w 1492"/>
              <a:gd name="T109" fmla="*/ 387 h 1493"/>
              <a:gd name="T110" fmla="*/ 146 w 1492"/>
              <a:gd name="T111" fmla="*/ 362 h 1493"/>
              <a:gd name="T112" fmla="*/ 123 w 1492"/>
              <a:gd name="T113" fmla="*/ 339 h 1493"/>
              <a:gd name="T114" fmla="*/ 96 w 1492"/>
              <a:gd name="T115" fmla="*/ 323 h 1493"/>
              <a:gd name="T116" fmla="*/ 61 w 1492"/>
              <a:gd name="T117" fmla="*/ 313 h 1493"/>
              <a:gd name="T118" fmla="*/ 19 w 1492"/>
              <a:gd name="T119" fmla="*/ 31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2" h="1493">
                <a:moveTo>
                  <a:pt x="0" y="311"/>
                </a:moveTo>
                <a:lnTo>
                  <a:pt x="0" y="0"/>
                </a:lnTo>
                <a:lnTo>
                  <a:pt x="1492" y="0"/>
                </a:lnTo>
                <a:lnTo>
                  <a:pt x="1491" y="1193"/>
                </a:lnTo>
                <a:lnTo>
                  <a:pt x="1364" y="1192"/>
                </a:lnTo>
                <a:lnTo>
                  <a:pt x="1358" y="1203"/>
                </a:lnTo>
                <a:lnTo>
                  <a:pt x="1354" y="1218"/>
                </a:lnTo>
                <a:lnTo>
                  <a:pt x="1354" y="1230"/>
                </a:lnTo>
                <a:lnTo>
                  <a:pt x="1356" y="1244"/>
                </a:lnTo>
                <a:lnTo>
                  <a:pt x="1361" y="1263"/>
                </a:lnTo>
                <a:lnTo>
                  <a:pt x="1366" y="1287"/>
                </a:lnTo>
                <a:lnTo>
                  <a:pt x="1371" y="1303"/>
                </a:lnTo>
                <a:lnTo>
                  <a:pt x="1375" y="1323"/>
                </a:lnTo>
                <a:lnTo>
                  <a:pt x="1378" y="1341"/>
                </a:lnTo>
                <a:lnTo>
                  <a:pt x="1378" y="1360"/>
                </a:lnTo>
                <a:lnTo>
                  <a:pt x="1375" y="1377"/>
                </a:lnTo>
                <a:lnTo>
                  <a:pt x="1371" y="1396"/>
                </a:lnTo>
                <a:lnTo>
                  <a:pt x="1365" y="1413"/>
                </a:lnTo>
                <a:lnTo>
                  <a:pt x="1354" y="1426"/>
                </a:lnTo>
                <a:lnTo>
                  <a:pt x="1340" y="1442"/>
                </a:lnTo>
                <a:lnTo>
                  <a:pt x="1326" y="1454"/>
                </a:lnTo>
                <a:lnTo>
                  <a:pt x="1313" y="1466"/>
                </a:lnTo>
                <a:lnTo>
                  <a:pt x="1297" y="1476"/>
                </a:lnTo>
                <a:lnTo>
                  <a:pt x="1279" y="1482"/>
                </a:lnTo>
                <a:lnTo>
                  <a:pt x="1257" y="1489"/>
                </a:lnTo>
                <a:lnTo>
                  <a:pt x="1237" y="1492"/>
                </a:lnTo>
                <a:lnTo>
                  <a:pt x="1218" y="1493"/>
                </a:lnTo>
                <a:lnTo>
                  <a:pt x="1199" y="1493"/>
                </a:lnTo>
                <a:lnTo>
                  <a:pt x="1181" y="1492"/>
                </a:lnTo>
                <a:lnTo>
                  <a:pt x="1167" y="1489"/>
                </a:lnTo>
                <a:lnTo>
                  <a:pt x="1150" y="1484"/>
                </a:lnTo>
                <a:lnTo>
                  <a:pt x="1133" y="1478"/>
                </a:lnTo>
                <a:lnTo>
                  <a:pt x="1120" y="1470"/>
                </a:lnTo>
                <a:lnTo>
                  <a:pt x="1106" y="1460"/>
                </a:lnTo>
                <a:lnTo>
                  <a:pt x="1093" y="1446"/>
                </a:lnTo>
                <a:lnTo>
                  <a:pt x="1080" y="1432"/>
                </a:lnTo>
                <a:lnTo>
                  <a:pt x="1068" y="1417"/>
                </a:lnTo>
                <a:lnTo>
                  <a:pt x="1059" y="1401"/>
                </a:lnTo>
                <a:lnTo>
                  <a:pt x="1053" y="1381"/>
                </a:lnTo>
                <a:lnTo>
                  <a:pt x="1048" y="1359"/>
                </a:lnTo>
                <a:lnTo>
                  <a:pt x="1048" y="1337"/>
                </a:lnTo>
                <a:lnTo>
                  <a:pt x="1053" y="1316"/>
                </a:lnTo>
                <a:lnTo>
                  <a:pt x="1058" y="1295"/>
                </a:lnTo>
                <a:lnTo>
                  <a:pt x="1063" y="1273"/>
                </a:lnTo>
                <a:lnTo>
                  <a:pt x="1070" y="1249"/>
                </a:lnTo>
                <a:lnTo>
                  <a:pt x="1072" y="1231"/>
                </a:lnTo>
                <a:lnTo>
                  <a:pt x="1072" y="1220"/>
                </a:lnTo>
                <a:lnTo>
                  <a:pt x="1071" y="1211"/>
                </a:lnTo>
                <a:lnTo>
                  <a:pt x="1067" y="1200"/>
                </a:lnTo>
                <a:lnTo>
                  <a:pt x="818" y="1200"/>
                </a:lnTo>
                <a:lnTo>
                  <a:pt x="822" y="1155"/>
                </a:lnTo>
                <a:lnTo>
                  <a:pt x="821" y="1130"/>
                </a:lnTo>
                <a:lnTo>
                  <a:pt x="818" y="1106"/>
                </a:lnTo>
                <a:lnTo>
                  <a:pt x="816" y="1083"/>
                </a:lnTo>
                <a:lnTo>
                  <a:pt x="812" y="1069"/>
                </a:lnTo>
                <a:lnTo>
                  <a:pt x="805" y="1055"/>
                </a:lnTo>
                <a:lnTo>
                  <a:pt x="798" y="1043"/>
                </a:lnTo>
                <a:lnTo>
                  <a:pt x="785" y="1033"/>
                </a:lnTo>
                <a:lnTo>
                  <a:pt x="770" y="1023"/>
                </a:lnTo>
                <a:lnTo>
                  <a:pt x="756" y="1018"/>
                </a:lnTo>
                <a:lnTo>
                  <a:pt x="743" y="1015"/>
                </a:lnTo>
                <a:lnTo>
                  <a:pt x="721" y="1014"/>
                </a:lnTo>
                <a:lnTo>
                  <a:pt x="695" y="1014"/>
                </a:lnTo>
                <a:lnTo>
                  <a:pt x="671" y="1017"/>
                </a:lnTo>
                <a:lnTo>
                  <a:pt x="644" y="1018"/>
                </a:lnTo>
                <a:lnTo>
                  <a:pt x="623" y="1021"/>
                </a:lnTo>
                <a:lnTo>
                  <a:pt x="596" y="1022"/>
                </a:lnTo>
                <a:lnTo>
                  <a:pt x="574" y="1021"/>
                </a:lnTo>
                <a:lnTo>
                  <a:pt x="554" y="1018"/>
                </a:lnTo>
                <a:lnTo>
                  <a:pt x="524" y="1011"/>
                </a:lnTo>
                <a:lnTo>
                  <a:pt x="505" y="1002"/>
                </a:lnTo>
                <a:lnTo>
                  <a:pt x="487" y="989"/>
                </a:lnTo>
                <a:lnTo>
                  <a:pt x="475" y="974"/>
                </a:lnTo>
                <a:lnTo>
                  <a:pt x="465" y="958"/>
                </a:lnTo>
                <a:lnTo>
                  <a:pt x="457" y="938"/>
                </a:lnTo>
                <a:lnTo>
                  <a:pt x="456" y="917"/>
                </a:lnTo>
                <a:lnTo>
                  <a:pt x="456" y="890"/>
                </a:lnTo>
                <a:lnTo>
                  <a:pt x="457" y="870"/>
                </a:lnTo>
                <a:lnTo>
                  <a:pt x="456" y="850"/>
                </a:lnTo>
                <a:lnTo>
                  <a:pt x="451" y="828"/>
                </a:lnTo>
                <a:lnTo>
                  <a:pt x="447" y="814"/>
                </a:lnTo>
                <a:lnTo>
                  <a:pt x="440" y="801"/>
                </a:lnTo>
                <a:lnTo>
                  <a:pt x="432" y="792"/>
                </a:lnTo>
                <a:lnTo>
                  <a:pt x="425" y="784"/>
                </a:lnTo>
                <a:lnTo>
                  <a:pt x="408" y="776"/>
                </a:lnTo>
                <a:lnTo>
                  <a:pt x="388" y="766"/>
                </a:lnTo>
                <a:lnTo>
                  <a:pt x="366" y="760"/>
                </a:lnTo>
                <a:lnTo>
                  <a:pt x="341" y="753"/>
                </a:lnTo>
                <a:lnTo>
                  <a:pt x="315" y="748"/>
                </a:lnTo>
                <a:lnTo>
                  <a:pt x="287" y="744"/>
                </a:lnTo>
                <a:lnTo>
                  <a:pt x="268" y="737"/>
                </a:lnTo>
                <a:lnTo>
                  <a:pt x="247" y="731"/>
                </a:lnTo>
                <a:lnTo>
                  <a:pt x="227" y="723"/>
                </a:lnTo>
                <a:lnTo>
                  <a:pt x="212" y="711"/>
                </a:lnTo>
                <a:lnTo>
                  <a:pt x="196" y="696"/>
                </a:lnTo>
                <a:lnTo>
                  <a:pt x="184" y="683"/>
                </a:lnTo>
                <a:lnTo>
                  <a:pt x="174" y="667"/>
                </a:lnTo>
                <a:lnTo>
                  <a:pt x="166" y="648"/>
                </a:lnTo>
                <a:lnTo>
                  <a:pt x="163" y="628"/>
                </a:lnTo>
                <a:lnTo>
                  <a:pt x="163" y="609"/>
                </a:lnTo>
                <a:lnTo>
                  <a:pt x="167" y="592"/>
                </a:lnTo>
                <a:lnTo>
                  <a:pt x="174" y="567"/>
                </a:lnTo>
                <a:lnTo>
                  <a:pt x="180" y="542"/>
                </a:lnTo>
                <a:lnTo>
                  <a:pt x="183" y="519"/>
                </a:lnTo>
                <a:lnTo>
                  <a:pt x="188" y="496"/>
                </a:lnTo>
                <a:lnTo>
                  <a:pt x="190" y="474"/>
                </a:lnTo>
                <a:lnTo>
                  <a:pt x="188" y="450"/>
                </a:lnTo>
                <a:lnTo>
                  <a:pt x="183" y="428"/>
                </a:lnTo>
                <a:lnTo>
                  <a:pt x="175" y="407"/>
                </a:lnTo>
                <a:lnTo>
                  <a:pt x="164" y="387"/>
                </a:lnTo>
                <a:lnTo>
                  <a:pt x="153" y="371"/>
                </a:lnTo>
                <a:lnTo>
                  <a:pt x="146" y="362"/>
                </a:lnTo>
                <a:lnTo>
                  <a:pt x="135" y="350"/>
                </a:lnTo>
                <a:lnTo>
                  <a:pt x="123" y="339"/>
                </a:lnTo>
                <a:lnTo>
                  <a:pt x="111" y="331"/>
                </a:lnTo>
                <a:lnTo>
                  <a:pt x="96" y="323"/>
                </a:lnTo>
                <a:lnTo>
                  <a:pt x="80" y="318"/>
                </a:lnTo>
                <a:lnTo>
                  <a:pt x="61" y="313"/>
                </a:lnTo>
                <a:lnTo>
                  <a:pt x="39" y="311"/>
                </a:lnTo>
                <a:lnTo>
                  <a:pt x="19" y="311"/>
                </a:lnTo>
                <a:lnTo>
                  <a:pt x="0" y="311"/>
                </a:lnTo>
                <a:close/>
              </a:path>
            </a:pathLst>
          </a:custGeom>
          <a:solidFill>
            <a:schemeClr val="accent1">
              <a:lumMod val="60000"/>
              <a:lumOff val="40000"/>
            </a:schemeClr>
          </a:solidFill>
          <a:ln w="19050" cmpd="sng">
            <a:solidFill>
              <a:srgbClr val="000000"/>
            </a:solidFill>
            <a:prstDash val="solid"/>
            <a:round/>
            <a:headEnd/>
            <a:tailEnd/>
          </a:ln>
        </p:spPr>
        <p:txBody>
          <a:bodyPr lIns="91401" tIns="45700" rIns="91401" bIns="45700" rtlCol="0"/>
          <a:lstStyle/>
          <a:p>
            <a:pPr algn="ctr" defTabSz="457200" rtl="0" fontAlgn="base">
              <a:spcBef>
                <a:spcPct val="0"/>
              </a:spcBef>
              <a:spcAft>
                <a:spcPct val="0"/>
              </a:spcAft>
            </a:pPr>
            <a:endParaRPr lang="en-US" sz="2500" dirty="0">
              <a:ea typeface="ＭＳ Ｐゴシック" pitchFamily="34" charset="-128"/>
            </a:endParaRPr>
          </a:p>
          <a:p>
            <a:pPr algn="ctr" defTabSz="457200" rtl="0" fontAlgn="base">
              <a:spcBef>
                <a:spcPct val="0"/>
              </a:spcBef>
              <a:spcAft>
                <a:spcPct val="0"/>
              </a:spcAft>
            </a:pPr>
            <a:r>
              <a:rPr lang="fr" sz="2500" dirty="0">
                <a:ea typeface="ＭＳ Ｐゴシック" pitchFamily="34" charset="-128"/>
              </a:rPr>
              <a:t> </a:t>
            </a:r>
            <a:r>
              <a:rPr lang="fr" sz="2200" dirty="0">
                <a:ea typeface="ＭＳ Ｐゴシック" pitchFamily="34" charset="-128"/>
              </a:rPr>
              <a:t>Environnement </a:t>
            </a:r>
          </a:p>
          <a:p>
            <a:pPr algn="ctr" defTabSz="457200" rtl="0" fontAlgn="base">
              <a:spcBef>
                <a:spcPct val="0"/>
              </a:spcBef>
              <a:spcAft>
                <a:spcPct val="0"/>
              </a:spcAft>
            </a:pPr>
            <a:r>
              <a:rPr lang="fr" sz="2200" dirty="0">
                <a:ea typeface="ＭＳ Ｐゴシック" pitchFamily="34" charset="-128"/>
              </a:rPr>
              <a:t> de sécurité</a:t>
            </a:r>
          </a:p>
        </p:txBody>
      </p:sp>
      <p:sp>
        <p:nvSpPr>
          <p:cNvPr id="5" name="Freeform 4"/>
          <p:cNvSpPr>
            <a:spLocks/>
          </p:cNvSpPr>
          <p:nvPr/>
        </p:nvSpPr>
        <p:spPr bwMode="auto">
          <a:xfrm>
            <a:off x="5901848" y="3643666"/>
            <a:ext cx="3176287" cy="1985964"/>
          </a:xfrm>
          <a:custGeom>
            <a:avLst/>
            <a:gdLst>
              <a:gd name="T0" fmla="*/ 0 w 1501"/>
              <a:gd name="T1" fmla="*/ 1251 h 1251"/>
              <a:gd name="T2" fmla="*/ 1501 w 1501"/>
              <a:gd name="T3" fmla="*/ 0 h 1251"/>
              <a:gd name="T4" fmla="*/ 1361 w 1501"/>
              <a:gd name="T5" fmla="*/ 24 h 1251"/>
              <a:gd name="T6" fmla="*/ 1365 w 1501"/>
              <a:gd name="T7" fmla="*/ 65 h 1251"/>
              <a:gd name="T8" fmla="*/ 1380 w 1501"/>
              <a:gd name="T9" fmla="*/ 121 h 1251"/>
              <a:gd name="T10" fmla="*/ 1384 w 1501"/>
              <a:gd name="T11" fmla="*/ 166 h 1251"/>
              <a:gd name="T12" fmla="*/ 1375 w 1501"/>
              <a:gd name="T13" fmla="*/ 213 h 1251"/>
              <a:gd name="T14" fmla="*/ 1344 w 1501"/>
              <a:gd name="T15" fmla="*/ 253 h 1251"/>
              <a:gd name="T16" fmla="*/ 1305 w 1501"/>
              <a:gd name="T17" fmla="*/ 282 h 1251"/>
              <a:gd name="T18" fmla="*/ 1258 w 1501"/>
              <a:gd name="T19" fmla="*/ 297 h 1251"/>
              <a:gd name="T20" fmla="*/ 1191 w 1501"/>
              <a:gd name="T21" fmla="*/ 295 h 1251"/>
              <a:gd name="T22" fmla="*/ 1147 w 1501"/>
              <a:gd name="T23" fmla="*/ 286 h 1251"/>
              <a:gd name="T24" fmla="*/ 1103 w 1501"/>
              <a:gd name="T25" fmla="*/ 254 h 1251"/>
              <a:gd name="T26" fmla="*/ 1073 w 1501"/>
              <a:gd name="T27" fmla="*/ 216 h 1251"/>
              <a:gd name="T28" fmla="*/ 1060 w 1501"/>
              <a:gd name="T29" fmla="*/ 174 h 1251"/>
              <a:gd name="T30" fmla="*/ 1062 w 1501"/>
              <a:gd name="T31" fmla="*/ 129 h 1251"/>
              <a:gd name="T32" fmla="*/ 1073 w 1501"/>
              <a:gd name="T33" fmla="*/ 88 h 1251"/>
              <a:gd name="T34" fmla="*/ 1083 w 1501"/>
              <a:gd name="T35" fmla="*/ 45 h 1251"/>
              <a:gd name="T36" fmla="*/ 1078 w 1501"/>
              <a:gd name="T37" fmla="*/ 5 h 1251"/>
              <a:gd name="T38" fmla="*/ 829 w 1501"/>
              <a:gd name="T39" fmla="*/ 49 h 1251"/>
              <a:gd name="T40" fmla="*/ 825 w 1501"/>
              <a:gd name="T41" fmla="*/ 105 h 1251"/>
              <a:gd name="T42" fmla="*/ 822 w 1501"/>
              <a:gd name="T43" fmla="*/ 152 h 1251"/>
              <a:gd name="T44" fmla="*/ 811 w 1501"/>
              <a:gd name="T45" fmla="*/ 192 h 1251"/>
              <a:gd name="T46" fmla="*/ 789 w 1501"/>
              <a:gd name="T47" fmla="*/ 218 h 1251"/>
              <a:gd name="T48" fmla="*/ 757 w 1501"/>
              <a:gd name="T49" fmla="*/ 233 h 1251"/>
              <a:gd name="T50" fmla="*/ 722 w 1501"/>
              <a:gd name="T51" fmla="*/ 237 h 1251"/>
              <a:gd name="T52" fmla="*/ 680 w 1501"/>
              <a:gd name="T53" fmla="*/ 234 h 1251"/>
              <a:gd name="T54" fmla="*/ 641 w 1501"/>
              <a:gd name="T55" fmla="*/ 232 h 1251"/>
              <a:gd name="T56" fmla="*/ 591 w 1501"/>
              <a:gd name="T57" fmla="*/ 229 h 1251"/>
              <a:gd name="T58" fmla="*/ 547 w 1501"/>
              <a:gd name="T59" fmla="*/ 234 h 1251"/>
              <a:gd name="T60" fmla="*/ 507 w 1501"/>
              <a:gd name="T61" fmla="*/ 250 h 1251"/>
              <a:gd name="T62" fmla="*/ 477 w 1501"/>
              <a:gd name="T63" fmla="*/ 278 h 1251"/>
              <a:gd name="T64" fmla="*/ 460 w 1501"/>
              <a:gd name="T65" fmla="*/ 313 h 1251"/>
              <a:gd name="T66" fmla="*/ 460 w 1501"/>
              <a:gd name="T67" fmla="*/ 353 h 1251"/>
              <a:gd name="T68" fmla="*/ 460 w 1501"/>
              <a:gd name="T69" fmla="*/ 397 h 1251"/>
              <a:gd name="T70" fmla="*/ 451 w 1501"/>
              <a:gd name="T71" fmla="*/ 433 h 1251"/>
              <a:gd name="T72" fmla="*/ 433 w 1501"/>
              <a:gd name="T73" fmla="*/ 462 h 1251"/>
              <a:gd name="T74" fmla="*/ 396 w 1501"/>
              <a:gd name="T75" fmla="*/ 482 h 1251"/>
              <a:gd name="T76" fmla="*/ 355 w 1501"/>
              <a:gd name="T77" fmla="*/ 494 h 1251"/>
              <a:gd name="T78" fmla="*/ 307 w 1501"/>
              <a:gd name="T79" fmla="*/ 504 h 1251"/>
              <a:gd name="T80" fmla="*/ 265 w 1501"/>
              <a:gd name="T81" fmla="*/ 515 h 1251"/>
              <a:gd name="T82" fmla="*/ 228 w 1501"/>
              <a:gd name="T83" fmla="*/ 530 h 1251"/>
              <a:gd name="T84" fmla="*/ 201 w 1501"/>
              <a:gd name="T85" fmla="*/ 551 h 1251"/>
              <a:gd name="T86" fmla="*/ 178 w 1501"/>
              <a:gd name="T87" fmla="*/ 584 h 1251"/>
              <a:gd name="T88" fmla="*/ 166 w 1501"/>
              <a:gd name="T89" fmla="*/ 626 h 1251"/>
              <a:gd name="T90" fmla="*/ 171 w 1501"/>
              <a:gd name="T91" fmla="*/ 668 h 1251"/>
              <a:gd name="T92" fmla="*/ 184 w 1501"/>
              <a:gd name="T93" fmla="*/ 721 h 1251"/>
              <a:gd name="T94" fmla="*/ 192 w 1501"/>
              <a:gd name="T95" fmla="*/ 767 h 1251"/>
              <a:gd name="T96" fmla="*/ 189 w 1501"/>
              <a:gd name="T97" fmla="*/ 810 h 1251"/>
              <a:gd name="T98" fmla="*/ 178 w 1501"/>
              <a:gd name="T99" fmla="*/ 850 h 1251"/>
              <a:gd name="T100" fmla="*/ 160 w 1501"/>
              <a:gd name="T101" fmla="*/ 890 h 1251"/>
              <a:gd name="T102" fmla="*/ 130 w 1501"/>
              <a:gd name="T103" fmla="*/ 934 h 1251"/>
              <a:gd name="T104" fmla="*/ 100 w 1501"/>
              <a:gd name="T105" fmla="*/ 962 h 1251"/>
              <a:gd name="T106" fmla="*/ 69 w 1501"/>
              <a:gd name="T107" fmla="*/ 980 h 1251"/>
              <a:gd name="T108" fmla="*/ 22 w 1501"/>
              <a:gd name="T109" fmla="*/ 989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1" h="1251">
                <a:moveTo>
                  <a:pt x="0" y="989"/>
                </a:moveTo>
                <a:lnTo>
                  <a:pt x="0" y="1251"/>
                </a:lnTo>
                <a:lnTo>
                  <a:pt x="1500" y="1251"/>
                </a:lnTo>
                <a:lnTo>
                  <a:pt x="1501" y="0"/>
                </a:lnTo>
                <a:lnTo>
                  <a:pt x="1367" y="0"/>
                </a:lnTo>
                <a:lnTo>
                  <a:pt x="1361" y="24"/>
                </a:lnTo>
                <a:lnTo>
                  <a:pt x="1361" y="41"/>
                </a:lnTo>
                <a:lnTo>
                  <a:pt x="1365" y="65"/>
                </a:lnTo>
                <a:lnTo>
                  <a:pt x="1372" y="90"/>
                </a:lnTo>
                <a:lnTo>
                  <a:pt x="1380" y="121"/>
                </a:lnTo>
                <a:lnTo>
                  <a:pt x="1384" y="145"/>
                </a:lnTo>
                <a:lnTo>
                  <a:pt x="1384" y="166"/>
                </a:lnTo>
                <a:lnTo>
                  <a:pt x="1381" y="190"/>
                </a:lnTo>
                <a:lnTo>
                  <a:pt x="1375" y="213"/>
                </a:lnTo>
                <a:lnTo>
                  <a:pt x="1361" y="234"/>
                </a:lnTo>
                <a:lnTo>
                  <a:pt x="1344" y="253"/>
                </a:lnTo>
                <a:lnTo>
                  <a:pt x="1326" y="270"/>
                </a:lnTo>
                <a:lnTo>
                  <a:pt x="1305" y="282"/>
                </a:lnTo>
                <a:lnTo>
                  <a:pt x="1280" y="291"/>
                </a:lnTo>
                <a:lnTo>
                  <a:pt x="1258" y="297"/>
                </a:lnTo>
                <a:lnTo>
                  <a:pt x="1227" y="298"/>
                </a:lnTo>
                <a:lnTo>
                  <a:pt x="1191" y="295"/>
                </a:lnTo>
                <a:lnTo>
                  <a:pt x="1167" y="291"/>
                </a:lnTo>
                <a:lnTo>
                  <a:pt x="1147" y="286"/>
                </a:lnTo>
                <a:lnTo>
                  <a:pt x="1127" y="274"/>
                </a:lnTo>
                <a:lnTo>
                  <a:pt x="1103" y="254"/>
                </a:lnTo>
                <a:lnTo>
                  <a:pt x="1087" y="236"/>
                </a:lnTo>
                <a:lnTo>
                  <a:pt x="1073" y="216"/>
                </a:lnTo>
                <a:lnTo>
                  <a:pt x="1065" y="194"/>
                </a:lnTo>
                <a:lnTo>
                  <a:pt x="1060" y="174"/>
                </a:lnTo>
                <a:lnTo>
                  <a:pt x="1060" y="152"/>
                </a:lnTo>
                <a:lnTo>
                  <a:pt x="1062" y="129"/>
                </a:lnTo>
                <a:lnTo>
                  <a:pt x="1067" y="108"/>
                </a:lnTo>
                <a:lnTo>
                  <a:pt x="1073" y="88"/>
                </a:lnTo>
                <a:lnTo>
                  <a:pt x="1079" y="67"/>
                </a:lnTo>
                <a:lnTo>
                  <a:pt x="1083" y="45"/>
                </a:lnTo>
                <a:lnTo>
                  <a:pt x="1083" y="27"/>
                </a:lnTo>
                <a:lnTo>
                  <a:pt x="1078" y="5"/>
                </a:lnTo>
                <a:lnTo>
                  <a:pt x="826" y="5"/>
                </a:lnTo>
                <a:lnTo>
                  <a:pt x="829" y="49"/>
                </a:lnTo>
                <a:lnTo>
                  <a:pt x="826" y="80"/>
                </a:lnTo>
                <a:lnTo>
                  <a:pt x="825" y="105"/>
                </a:lnTo>
                <a:lnTo>
                  <a:pt x="825" y="128"/>
                </a:lnTo>
                <a:lnTo>
                  <a:pt x="822" y="152"/>
                </a:lnTo>
                <a:lnTo>
                  <a:pt x="817" y="176"/>
                </a:lnTo>
                <a:lnTo>
                  <a:pt x="811" y="192"/>
                </a:lnTo>
                <a:lnTo>
                  <a:pt x="802" y="206"/>
                </a:lnTo>
                <a:lnTo>
                  <a:pt x="789" y="218"/>
                </a:lnTo>
                <a:lnTo>
                  <a:pt x="774" y="228"/>
                </a:lnTo>
                <a:lnTo>
                  <a:pt x="757" y="233"/>
                </a:lnTo>
                <a:lnTo>
                  <a:pt x="739" y="236"/>
                </a:lnTo>
                <a:lnTo>
                  <a:pt x="722" y="237"/>
                </a:lnTo>
                <a:lnTo>
                  <a:pt x="700" y="237"/>
                </a:lnTo>
                <a:lnTo>
                  <a:pt x="680" y="234"/>
                </a:lnTo>
                <a:lnTo>
                  <a:pt x="663" y="233"/>
                </a:lnTo>
                <a:lnTo>
                  <a:pt x="641" y="232"/>
                </a:lnTo>
                <a:lnTo>
                  <a:pt x="617" y="229"/>
                </a:lnTo>
                <a:lnTo>
                  <a:pt x="591" y="229"/>
                </a:lnTo>
                <a:lnTo>
                  <a:pt x="569" y="232"/>
                </a:lnTo>
                <a:lnTo>
                  <a:pt x="547" y="234"/>
                </a:lnTo>
                <a:lnTo>
                  <a:pt x="524" y="241"/>
                </a:lnTo>
                <a:lnTo>
                  <a:pt x="507" y="250"/>
                </a:lnTo>
                <a:lnTo>
                  <a:pt x="489" y="262"/>
                </a:lnTo>
                <a:lnTo>
                  <a:pt x="477" y="278"/>
                </a:lnTo>
                <a:lnTo>
                  <a:pt x="466" y="295"/>
                </a:lnTo>
                <a:lnTo>
                  <a:pt x="460" y="313"/>
                </a:lnTo>
                <a:lnTo>
                  <a:pt x="458" y="333"/>
                </a:lnTo>
                <a:lnTo>
                  <a:pt x="460" y="353"/>
                </a:lnTo>
                <a:lnTo>
                  <a:pt x="462" y="374"/>
                </a:lnTo>
                <a:lnTo>
                  <a:pt x="460" y="397"/>
                </a:lnTo>
                <a:lnTo>
                  <a:pt x="457" y="414"/>
                </a:lnTo>
                <a:lnTo>
                  <a:pt x="451" y="433"/>
                </a:lnTo>
                <a:lnTo>
                  <a:pt x="444" y="450"/>
                </a:lnTo>
                <a:lnTo>
                  <a:pt x="433" y="462"/>
                </a:lnTo>
                <a:lnTo>
                  <a:pt x="416" y="474"/>
                </a:lnTo>
                <a:lnTo>
                  <a:pt x="396" y="482"/>
                </a:lnTo>
                <a:lnTo>
                  <a:pt x="375" y="488"/>
                </a:lnTo>
                <a:lnTo>
                  <a:pt x="355" y="494"/>
                </a:lnTo>
                <a:lnTo>
                  <a:pt x="335" y="499"/>
                </a:lnTo>
                <a:lnTo>
                  <a:pt x="307" y="504"/>
                </a:lnTo>
                <a:lnTo>
                  <a:pt x="287" y="508"/>
                </a:lnTo>
                <a:lnTo>
                  <a:pt x="265" y="515"/>
                </a:lnTo>
                <a:lnTo>
                  <a:pt x="246" y="522"/>
                </a:lnTo>
                <a:lnTo>
                  <a:pt x="228" y="530"/>
                </a:lnTo>
                <a:lnTo>
                  <a:pt x="214" y="540"/>
                </a:lnTo>
                <a:lnTo>
                  <a:pt x="201" y="551"/>
                </a:lnTo>
                <a:lnTo>
                  <a:pt x="187" y="568"/>
                </a:lnTo>
                <a:lnTo>
                  <a:pt x="178" y="584"/>
                </a:lnTo>
                <a:lnTo>
                  <a:pt x="170" y="603"/>
                </a:lnTo>
                <a:lnTo>
                  <a:pt x="166" y="626"/>
                </a:lnTo>
                <a:lnTo>
                  <a:pt x="169" y="647"/>
                </a:lnTo>
                <a:lnTo>
                  <a:pt x="171" y="668"/>
                </a:lnTo>
                <a:lnTo>
                  <a:pt x="178" y="693"/>
                </a:lnTo>
                <a:lnTo>
                  <a:pt x="184" y="721"/>
                </a:lnTo>
                <a:lnTo>
                  <a:pt x="189" y="747"/>
                </a:lnTo>
                <a:lnTo>
                  <a:pt x="192" y="767"/>
                </a:lnTo>
                <a:lnTo>
                  <a:pt x="192" y="785"/>
                </a:lnTo>
                <a:lnTo>
                  <a:pt x="189" y="810"/>
                </a:lnTo>
                <a:lnTo>
                  <a:pt x="183" y="832"/>
                </a:lnTo>
                <a:lnTo>
                  <a:pt x="178" y="850"/>
                </a:lnTo>
                <a:lnTo>
                  <a:pt x="170" y="868"/>
                </a:lnTo>
                <a:lnTo>
                  <a:pt x="160" y="890"/>
                </a:lnTo>
                <a:lnTo>
                  <a:pt x="145" y="916"/>
                </a:lnTo>
                <a:lnTo>
                  <a:pt x="130" y="934"/>
                </a:lnTo>
                <a:lnTo>
                  <a:pt x="114" y="949"/>
                </a:lnTo>
                <a:lnTo>
                  <a:pt x="100" y="962"/>
                </a:lnTo>
                <a:lnTo>
                  <a:pt x="84" y="973"/>
                </a:lnTo>
                <a:lnTo>
                  <a:pt x="69" y="980"/>
                </a:lnTo>
                <a:lnTo>
                  <a:pt x="47" y="985"/>
                </a:lnTo>
                <a:lnTo>
                  <a:pt x="22" y="989"/>
                </a:lnTo>
                <a:lnTo>
                  <a:pt x="0" y="989"/>
                </a:lnTo>
                <a:close/>
              </a:path>
            </a:pathLst>
          </a:custGeom>
          <a:solidFill>
            <a:schemeClr val="accent5">
              <a:lumMod val="75000"/>
            </a:schemeClr>
          </a:solidFill>
          <a:ln w="19050" cmpd="sng">
            <a:solidFill>
              <a:srgbClr val="000000"/>
            </a:solidFill>
            <a:prstDash val="solid"/>
            <a:round/>
            <a:headEnd/>
            <a:tailEnd/>
          </a:ln>
        </p:spPr>
        <p:txBody>
          <a:bodyPr lIns="91401" tIns="45700" rIns="91401" bIns="45700" rtlCol="0"/>
          <a:lstStyle/>
          <a:p>
            <a:pPr algn="ctr" defTabSz="457200" rtl="0" fontAlgn="base">
              <a:spcBef>
                <a:spcPct val="0"/>
              </a:spcBef>
              <a:spcAft>
                <a:spcPct val="0"/>
              </a:spcAft>
            </a:pPr>
            <a:endParaRPr lang="en-US" sz="2500" dirty="0">
              <a:ea typeface="ＭＳ Ｐゴシック" pitchFamily="34" charset="-128"/>
            </a:endParaRPr>
          </a:p>
          <a:p>
            <a:pPr algn="ctr" defTabSz="457200" rtl="0" fontAlgn="base">
              <a:spcBef>
                <a:spcPct val="0"/>
              </a:spcBef>
              <a:spcAft>
                <a:spcPct val="0"/>
              </a:spcAft>
            </a:pPr>
            <a:endParaRPr lang="en-US" sz="2200" dirty="0">
              <a:ea typeface="ＭＳ Ｐゴシック" pitchFamily="34" charset="-128"/>
            </a:endParaRPr>
          </a:p>
          <a:p>
            <a:pPr algn="ctr" defTabSz="457200" rtl="0" fontAlgn="base">
              <a:spcBef>
                <a:spcPct val="0"/>
              </a:spcBef>
              <a:spcAft>
                <a:spcPct val="0"/>
              </a:spcAft>
            </a:pPr>
            <a:r>
              <a:rPr lang="fr" sz="2200" dirty="0">
                <a:ea typeface="ＭＳ Ｐゴシック" pitchFamily="34" charset="-128"/>
              </a:rPr>
              <a:t>Gestion des </a:t>
            </a:r>
          </a:p>
          <a:p>
            <a:pPr algn="ctr" defTabSz="457200" rtl="0" fontAlgn="base">
              <a:spcBef>
                <a:spcPct val="0"/>
              </a:spcBef>
              <a:spcAft>
                <a:spcPct val="0"/>
              </a:spcAft>
            </a:pPr>
            <a:r>
              <a:rPr lang="fr" sz="2200" dirty="0">
                <a:ea typeface="ＭＳ Ｐゴシック" pitchFamily="34" charset="-128"/>
              </a:rPr>
              <a:t>archives</a:t>
            </a:r>
          </a:p>
        </p:txBody>
      </p:sp>
      <p:sp>
        <p:nvSpPr>
          <p:cNvPr id="6" name="Freeform 5"/>
          <p:cNvSpPr>
            <a:spLocks/>
          </p:cNvSpPr>
          <p:nvPr/>
        </p:nvSpPr>
        <p:spPr bwMode="auto">
          <a:xfrm>
            <a:off x="2761535" y="3258576"/>
            <a:ext cx="3159361" cy="2370138"/>
          </a:xfrm>
          <a:custGeom>
            <a:avLst/>
            <a:gdLst>
              <a:gd name="T0" fmla="*/ 1493 w 1493"/>
              <a:gd name="T1" fmla="*/ 1493 h 1493"/>
              <a:gd name="T2" fmla="*/ 0 w 1493"/>
              <a:gd name="T3" fmla="*/ 301 h 1493"/>
              <a:gd name="T4" fmla="*/ 135 w 1493"/>
              <a:gd name="T5" fmla="*/ 290 h 1493"/>
              <a:gd name="T6" fmla="*/ 139 w 1493"/>
              <a:gd name="T7" fmla="*/ 263 h 1493"/>
              <a:gd name="T8" fmla="*/ 132 w 1493"/>
              <a:gd name="T9" fmla="*/ 230 h 1493"/>
              <a:gd name="T10" fmla="*/ 122 w 1493"/>
              <a:gd name="T11" fmla="*/ 190 h 1493"/>
              <a:gd name="T12" fmla="*/ 115 w 1493"/>
              <a:gd name="T13" fmla="*/ 152 h 1493"/>
              <a:gd name="T14" fmla="*/ 117 w 1493"/>
              <a:gd name="T15" fmla="*/ 116 h 1493"/>
              <a:gd name="T16" fmla="*/ 128 w 1493"/>
              <a:gd name="T17" fmla="*/ 80 h 1493"/>
              <a:gd name="T18" fmla="*/ 153 w 1493"/>
              <a:gd name="T19" fmla="*/ 51 h 1493"/>
              <a:gd name="T20" fmla="*/ 180 w 1493"/>
              <a:gd name="T21" fmla="*/ 27 h 1493"/>
              <a:gd name="T22" fmla="*/ 214 w 1493"/>
              <a:gd name="T23" fmla="*/ 9 h 1493"/>
              <a:gd name="T24" fmla="*/ 256 w 1493"/>
              <a:gd name="T25" fmla="*/ 1 h 1493"/>
              <a:gd name="T26" fmla="*/ 294 w 1493"/>
              <a:gd name="T27" fmla="*/ 0 h 1493"/>
              <a:gd name="T28" fmla="*/ 326 w 1493"/>
              <a:gd name="T29" fmla="*/ 4 h 1493"/>
              <a:gd name="T30" fmla="*/ 360 w 1493"/>
              <a:gd name="T31" fmla="*/ 15 h 1493"/>
              <a:gd name="T32" fmla="*/ 387 w 1493"/>
              <a:gd name="T33" fmla="*/ 33 h 1493"/>
              <a:gd name="T34" fmla="*/ 413 w 1493"/>
              <a:gd name="T35" fmla="*/ 61 h 1493"/>
              <a:gd name="T36" fmla="*/ 434 w 1493"/>
              <a:gd name="T37" fmla="*/ 92 h 1493"/>
              <a:gd name="T38" fmla="*/ 445 w 1493"/>
              <a:gd name="T39" fmla="*/ 134 h 1493"/>
              <a:gd name="T40" fmla="*/ 440 w 1493"/>
              <a:gd name="T41" fmla="*/ 177 h 1493"/>
              <a:gd name="T42" fmla="*/ 430 w 1493"/>
              <a:gd name="T43" fmla="*/ 220 h 1493"/>
              <a:gd name="T44" fmla="*/ 420 w 1493"/>
              <a:gd name="T45" fmla="*/ 262 h 1493"/>
              <a:gd name="T46" fmla="*/ 422 w 1493"/>
              <a:gd name="T47" fmla="*/ 282 h 1493"/>
              <a:gd name="T48" fmla="*/ 673 w 1493"/>
              <a:gd name="T49" fmla="*/ 293 h 1493"/>
              <a:gd name="T50" fmla="*/ 667 w 1493"/>
              <a:gd name="T51" fmla="*/ 371 h 1493"/>
              <a:gd name="T52" fmla="*/ 669 w 1493"/>
              <a:gd name="T53" fmla="*/ 418 h 1493"/>
              <a:gd name="T54" fmla="*/ 676 w 1493"/>
              <a:gd name="T55" fmla="*/ 466 h 1493"/>
              <a:gd name="T56" fmla="*/ 693 w 1493"/>
              <a:gd name="T57" fmla="*/ 495 h 1493"/>
              <a:gd name="T58" fmla="*/ 720 w 1493"/>
              <a:gd name="T59" fmla="*/ 516 h 1493"/>
              <a:gd name="T60" fmla="*/ 754 w 1493"/>
              <a:gd name="T61" fmla="*/ 526 h 1493"/>
              <a:gd name="T62" fmla="*/ 792 w 1493"/>
              <a:gd name="T63" fmla="*/ 527 h 1493"/>
              <a:gd name="T64" fmla="*/ 830 w 1493"/>
              <a:gd name="T65" fmla="*/ 523 h 1493"/>
              <a:gd name="T66" fmla="*/ 877 w 1493"/>
              <a:gd name="T67" fmla="*/ 518 h 1493"/>
              <a:gd name="T68" fmla="*/ 925 w 1493"/>
              <a:gd name="T69" fmla="*/ 520 h 1493"/>
              <a:gd name="T70" fmla="*/ 969 w 1493"/>
              <a:gd name="T71" fmla="*/ 532 h 1493"/>
              <a:gd name="T72" fmla="*/ 1005 w 1493"/>
              <a:gd name="T73" fmla="*/ 554 h 1493"/>
              <a:gd name="T74" fmla="*/ 1027 w 1493"/>
              <a:gd name="T75" fmla="*/ 585 h 1493"/>
              <a:gd name="T76" fmla="*/ 1036 w 1493"/>
              <a:gd name="T77" fmla="*/ 623 h 1493"/>
              <a:gd name="T78" fmla="*/ 1032 w 1493"/>
              <a:gd name="T79" fmla="*/ 665 h 1493"/>
              <a:gd name="T80" fmla="*/ 1036 w 1493"/>
              <a:gd name="T81" fmla="*/ 705 h 1493"/>
              <a:gd name="T82" fmla="*/ 1050 w 1493"/>
              <a:gd name="T83" fmla="*/ 740 h 1493"/>
              <a:gd name="T84" fmla="*/ 1076 w 1493"/>
              <a:gd name="T85" fmla="*/ 764 h 1493"/>
              <a:gd name="T86" fmla="*/ 1119 w 1493"/>
              <a:gd name="T87" fmla="*/ 778 h 1493"/>
              <a:gd name="T88" fmla="*/ 1159 w 1493"/>
              <a:gd name="T89" fmla="*/ 789 h 1493"/>
              <a:gd name="T90" fmla="*/ 1207 w 1493"/>
              <a:gd name="T91" fmla="*/ 798 h 1493"/>
              <a:gd name="T92" fmla="*/ 1247 w 1493"/>
              <a:gd name="T93" fmla="*/ 812 h 1493"/>
              <a:gd name="T94" fmla="*/ 1279 w 1493"/>
              <a:gd name="T95" fmla="*/ 830 h 1493"/>
              <a:gd name="T96" fmla="*/ 1307 w 1493"/>
              <a:gd name="T97" fmla="*/ 858 h 1493"/>
              <a:gd name="T98" fmla="*/ 1323 w 1493"/>
              <a:gd name="T99" fmla="*/ 892 h 1493"/>
              <a:gd name="T100" fmla="*/ 1325 w 1493"/>
              <a:gd name="T101" fmla="*/ 938 h 1493"/>
              <a:gd name="T102" fmla="*/ 1316 w 1493"/>
              <a:gd name="T103" fmla="*/ 983 h 1493"/>
              <a:gd name="T104" fmla="*/ 1303 w 1493"/>
              <a:gd name="T105" fmla="*/ 1037 h 1493"/>
              <a:gd name="T106" fmla="*/ 1300 w 1493"/>
              <a:gd name="T107" fmla="*/ 1075 h 1493"/>
              <a:gd name="T108" fmla="*/ 1309 w 1493"/>
              <a:gd name="T109" fmla="*/ 1122 h 1493"/>
              <a:gd name="T110" fmla="*/ 1326 w 1493"/>
              <a:gd name="T111" fmla="*/ 1154 h 1493"/>
              <a:gd name="T112" fmla="*/ 1353 w 1493"/>
              <a:gd name="T113" fmla="*/ 1188 h 1493"/>
              <a:gd name="T114" fmla="*/ 1389 w 1493"/>
              <a:gd name="T115" fmla="*/ 1215 h 1493"/>
              <a:gd name="T116" fmla="*/ 1427 w 1493"/>
              <a:gd name="T117" fmla="*/ 1227 h 1493"/>
              <a:gd name="T118" fmla="*/ 1470 w 1493"/>
              <a:gd name="T119" fmla="*/ 123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1493">
                <a:moveTo>
                  <a:pt x="1493" y="1230"/>
                </a:moveTo>
                <a:lnTo>
                  <a:pt x="1493" y="1493"/>
                </a:lnTo>
                <a:lnTo>
                  <a:pt x="0" y="1493"/>
                </a:lnTo>
                <a:lnTo>
                  <a:pt x="0" y="301"/>
                </a:lnTo>
                <a:lnTo>
                  <a:pt x="129" y="301"/>
                </a:lnTo>
                <a:lnTo>
                  <a:pt x="135" y="290"/>
                </a:lnTo>
                <a:lnTo>
                  <a:pt x="139" y="275"/>
                </a:lnTo>
                <a:lnTo>
                  <a:pt x="139" y="263"/>
                </a:lnTo>
                <a:lnTo>
                  <a:pt x="137" y="249"/>
                </a:lnTo>
                <a:lnTo>
                  <a:pt x="132" y="230"/>
                </a:lnTo>
                <a:lnTo>
                  <a:pt x="127" y="206"/>
                </a:lnTo>
                <a:lnTo>
                  <a:pt x="122" y="190"/>
                </a:lnTo>
                <a:lnTo>
                  <a:pt x="117" y="170"/>
                </a:lnTo>
                <a:lnTo>
                  <a:pt x="115" y="152"/>
                </a:lnTo>
                <a:lnTo>
                  <a:pt x="115" y="133"/>
                </a:lnTo>
                <a:lnTo>
                  <a:pt x="117" y="116"/>
                </a:lnTo>
                <a:lnTo>
                  <a:pt x="122" y="97"/>
                </a:lnTo>
                <a:lnTo>
                  <a:pt x="128" y="80"/>
                </a:lnTo>
                <a:lnTo>
                  <a:pt x="139" y="67"/>
                </a:lnTo>
                <a:lnTo>
                  <a:pt x="153" y="51"/>
                </a:lnTo>
                <a:lnTo>
                  <a:pt x="166" y="39"/>
                </a:lnTo>
                <a:lnTo>
                  <a:pt x="180" y="27"/>
                </a:lnTo>
                <a:lnTo>
                  <a:pt x="196" y="17"/>
                </a:lnTo>
                <a:lnTo>
                  <a:pt x="214" y="9"/>
                </a:lnTo>
                <a:lnTo>
                  <a:pt x="234" y="4"/>
                </a:lnTo>
                <a:lnTo>
                  <a:pt x="256" y="1"/>
                </a:lnTo>
                <a:lnTo>
                  <a:pt x="275" y="0"/>
                </a:lnTo>
                <a:lnTo>
                  <a:pt x="294" y="0"/>
                </a:lnTo>
                <a:lnTo>
                  <a:pt x="312" y="1"/>
                </a:lnTo>
                <a:lnTo>
                  <a:pt x="326" y="4"/>
                </a:lnTo>
                <a:lnTo>
                  <a:pt x="343" y="9"/>
                </a:lnTo>
                <a:lnTo>
                  <a:pt x="360" y="15"/>
                </a:lnTo>
                <a:lnTo>
                  <a:pt x="373" y="23"/>
                </a:lnTo>
                <a:lnTo>
                  <a:pt x="387" y="33"/>
                </a:lnTo>
                <a:lnTo>
                  <a:pt x="400" y="47"/>
                </a:lnTo>
                <a:lnTo>
                  <a:pt x="413" y="61"/>
                </a:lnTo>
                <a:lnTo>
                  <a:pt x="425" y="76"/>
                </a:lnTo>
                <a:lnTo>
                  <a:pt x="434" y="92"/>
                </a:lnTo>
                <a:lnTo>
                  <a:pt x="440" y="112"/>
                </a:lnTo>
                <a:lnTo>
                  <a:pt x="445" y="134"/>
                </a:lnTo>
                <a:lnTo>
                  <a:pt x="445" y="156"/>
                </a:lnTo>
                <a:lnTo>
                  <a:pt x="440" y="177"/>
                </a:lnTo>
                <a:lnTo>
                  <a:pt x="435" y="198"/>
                </a:lnTo>
                <a:lnTo>
                  <a:pt x="430" y="220"/>
                </a:lnTo>
                <a:lnTo>
                  <a:pt x="423" y="244"/>
                </a:lnTo>
                <a:lnTo>
                  <a:pt x="420" y="262"/>
                </a:lnTo>
                <a:lnTo>
                  <a:pt x="420" y="273"/>
                </a:lnTo>
                <a:lnTo>
                  <a:pt x="422" y="282"/>
                </a:lnTo>
                <a:lnTo>
                  <a:pt x="426" y="293"/>
                </a:lnTo>
                <a:lnTo>
                  <a:pt x="673" y="293"/>
                </a:lnTo>
                <a:lnTo>
                  <a:pt x="668" y="342"/>
                </a:lnTo>
                <a:lnTo>
                  <a:pt x="667" y="371"/>
                </a:lnTo>
                <a:lnTo>
                  <a:pt x="668" y="395"/>
                </a:lnTo>
                <a:lnTo>
                  <a:pt x="669" y="418"/>
                </a:lnTo>
                <a:lnTo>
                  <a:pt x="672" y="442"/>
                </a:lnTo>
                <a:lnTo>
                  <a:pt x="676" y="466"/>
                </a:lnTo>
                <a:lnTo>
                  <a:pt x="684" y="482"/>
                </a:lnTo>
                <a:lnTo>
                  <a:pt x="693" y="495"/>
                </a:lnTo>
                <a:lnTo>
                  <a:pt x="704" y="507"/>
                </a:lnTo>
                <a:lnTo>
                  <a:pt x="720" y="516"/>
                </a:lnTo>
                <a:lnTo>
                  <a:pt x="737" y="523"/>
                </a:lnTo>
                <a:lnTo>
                  <a:pt x="754" y="526"/>
                </a:lnTo>
                <a:lnTo>
                  <a:pt x="772" y="527"/>
                </a:lnTo>
                <a:lnTo>
                  <a:pt x="792" y="527"/>
                </a:lnTo>
                <a:lnTo>
                  <a:pt x="814" y="524"/>
                </a:lnTo>
                <a:lnTo>
                  <a:pt x="830" y="523"/>
                </a:lnTo>
                <a:lnTo>
                  <a:pt x="853" y="520"/>
                </a:lnTo>
                <a:lnTo>
                  <a:pt x="877" y="518"/>
                </a:lnTo>
                <a:lnTo>
                  <a:pt x="903" y="518"/>
                </a:lnTo>
                <a:lnTo>
                  <a:pt x="925" y="520"/>
                </a:lnTo>
                <a:lnTo>
                  <a:pt x="947" y="524"/>
                </a:lnTo>
                <a:lnTo>
                  <a:pt x="969" y="532"/>
                </a:lnTo>
                <a:lnTo>
                  <a:pt x="987" y="540"/>
                </a:lnTo>
                <a:lnTo>
                  <a:pt x="1005" y="554"/>
                </a:lnTo>
                <a:lnTo>
                  <a:pt x="1016" y="568"/>
                </a:lnTo>
                <a:lnTo>
                  <a:pt x="1027" y="585"/>
                </a:lnTo>
                <a:lnTo>
                  <a:pt x="1033" y="604"/>
                </a:lnTo>
                <a:lnTo>
                  <a:pt x="1036" y="623"/>
                </a:lnTo>
                <a:lnTo>
                  <a:pt x="1033" y="644"/>
                </a:lnTo>
                <a:lnTo>
                  <a:pt x="1032" y="665"/>
                </a:lnTo>
                <a:lnTo>
                  <a:pt x="1033" y="687"/>
                </a:lnTo>
                <a:lnTo>
                  <a:pt x="1036" y="705"/>
                </a:lnTo>
                <a:lnTo>
                  <a:pt x="1042" y="723"/>
                </a:lnTo>
                <a:lnTo>
                  <a:pt x="1050" y="740"/>
                </a:lnTo>
                <a:lnTo>
                  <a:pt x="1061" y="752"/>
                </a:lnTo>
                <a:lnTo>
                  <a:pt x="1076" y="764"/>
                </a:lnTo>
                <a:lnTo>
                  <a:pt x="1097" y="772"/>
                </a:lnTo>
                <a:lnTo>
                  <a:pt x="1119" y="778"/>
                </a:lnTo>
                <a:lnTo>
                  <a:pt x="1137" y="784"/>
                </a:lnTo>
                <a:lnTo>
                  <a:pt x="1159" y="789"/>
                </a:lnTo>
                <a:lnTo>
                  <a:pt x="1185" y="794"/>
                </a:lnTo>
                <a:lnTo>
                  <a:pt x="1207" y="798"/>
                </a:lnTo>
                <a:lnTo>
                  <a:pt x="1229" y="805"/>
                </a:lnTo>
                <a:lnTo>
                  <a:pt x="1247" y="812"/>
                </a:lnTo>
                <a:lnTo>
                  <a:pt x="1265" y="820"/>
                </a:lnTo>
                <a:lnTo>
                  <a:pt x="1279" y="830"/>
                </a:lnTo>
                <a:lnTo>
                  <a:pt x="1291" y="841"/>
                </a:lnTo>
                <a:lnTo>
                  <a:pt x="1307" y="858"/>
                </a:lnTo>
                <a:lnTo>
                  <a:pt x="1316" y="874"/>
                </a:lnTo>
                <a:lnTo>
                  <a:pt x="1323" y="892"/>
                </a:lnTo>
                <a:lnTo>
                  <a:pt x="1327" y="915"/>
                </a:lnTo>
                <a:lnTo>
                  <a:pt x="1325" y="938"/>
                </a:lnTo>
                <a:lnTo>
                  <a:pt x="1321" y="958"/>
                </a:lnTo>
                <a:lnTo>
                  <a:pt x="1316" y="983"/>
                </a:lnTo>
                <a:lnTo>
                  <a:pt x="1309" y="1011"/>
                </a:lnTo>
                <a:lnTo>
                  <a:pt x="1303" y="1037"/>
                </a:lnTo>
                <a:lnTo>
                  <a:pt x="1300" y="1058"/>
                </a:lnTo>
                <a:lnTo>
                  <a:pt x="1300" y="1075"/>
                </a:lnTo>
                <a:lnTo>
                  <a:pt x="1304" y="1100"/>
                </a:lnTo>
                <a:lnTo>
                  <a:pt x="1309" y="1122"/>
                </a:lnTo>
                <a:lnTo>
                  <a:pt x="1317" y="1138"/>
                </a:lnTo>
                <a:lnTo>
                  <a:pt x="1326" y="1154"/>
                </a:lnTo>
                <a:lnTo>
                  <a:pt x="1339" y="1171"/>
                </a:lnTo>
                <a:lnTo>
                  <a:pt x="1353" y="1188"/>
                </a:lnTo>
                <a:lnTo>
                  <a:pt x="1370" y="1203"/>
                </a:lnTo>
                <a:lnTo>
                  <a:pt x="1389" y="1215"/>
                </a:lnTo>
                <a:lnTo>
                  <a:pt x="1408" y="1222"/>
                </a:lnTo>
                <a:lnTo>
                  <a:pt x="1427" y="1227"/>
                </a:lnTo>
                <a:lnTo>
                  <a:pt x="1446" y="1230"/>
                </a:lnTo>
                <a:lnTo>
                  <a:pt x="1470" y="1231"/>
                </a:lnTo>
                <a:lnTo>
                  <a:pt x="1493" y="1230"/>
                </a:lnTo>
                <a:close/>
              </a:path>
            </a:pathLst>
          </a:custGeom>
          <a:solidFill>
            <a:schemeClr val="accent5">
              <a:lumMod val="40000"/>
              <a:lumOff val="60000"/>
            </a:schemeClr>
          </a:solidFill>
          <a:ln w="19050" cmpd="sng">
            <a:solidFill>
              <a:srgbClr val="000000"/>
            </a:solidFill>
            <a:prstDash val="solid"/>
            <a:round/>
            <a:headEnd/>
            <a:tailEnd/>
          </a:ln>
        </p:spPr>
        <p:txBody>
          <a:bodyPr lIns="91401" tIns="45700" rIns="91401" bIns="45700" rtlCol="0"/>
          <a:lstStyle/>
          <a:p>
            <a:pPr algn="ctr" defTabSz="457200" rtl="0" fontAlgn="base">
              <a:spcBef>
                <a:spcPct val="0"/>
              </a:spcBef>
              <a:spcAft>
                <a:spcPct val="0"/>
              </a:spcAft>
            </a:pPr>
            <a:endParaRPr lang="en-US" sz="2500" dirty="0">
              <a:ea typeface="ＭＳ Ｐゴシック" pitchFamily="34" charset="-128"/>
            </a:endParaRPr>
          </a:p>
          <a:p>
            <a:pPr algn="ctr" defTabSz="457200" rtl="0" fontAlgn="base">
              <a:spcBef>
                <a:spcPct val="0"/>
              </a:spcBef>
              <a:spcAft>
                <a:spcPct val="0"/>
              </a:spcAft>
            </a:pPr>
            <a:endParaRPr lang="en-US" sz="2500" dirty="0">
              <a:ea typeface="ＭＳ Ｐゴシック" pitchFamily="34" charset="-128"/>
            </a:endParaRPr>
          </a:p>
          <a:p>
            <a:pPr defTabSz="457200" rtl="0" fontAlgn="base">
              <a:spcBef>
                <a:spcPct val="0"/>
              </a:spcBef>
              <a:spcAft>
                <a:spcPct val="0"/>
              </a:spcAft>
            </a:pPr>
            <a:r>
              <a:rPr lang="fr" sz="2500" dirty="0">
                <a:ea typeface="ＭＳ Ｐゴシック" pitchFamily="34" charset="-128"/>
              </a:rPr>
              <a:t> </a:t>
            </a:r>
            <a:endParaRPr lang="fr" sz="2200" dirty="0">
              <a:ea typeface="ＭＳ Ｐゴシック" pitchFamily="34" charset="-128"/>
            </a:endParaRPr>
          </a:p>
          <a:p>
            <a:pPr defTabSz="457200" rtl="0" fontAlgn="base">
              <a:spcBef>
                <a:spcPct val="0"/>
              </a:spcBef>
              <a:spcAft>
                <a:spcPct val="0"/>
              </a:spcAft>
            </a:pPr>
            <a:r>
              <a:rPr lang="fr" sz="2200" dirty="0">
                <a:ea typeface="ＭＳ Ｐゴシック" pitchFamily="34" charset="-128"/>
              </a:rPr>
              <a:t>Gestion de la chaîne </a:t>
            </a:r>
          </a:p>
          <a:p>
            <a:pPr defTabSz="457200" rtl="0" fontAlgn="base">
              <a:spcBef>
                <a:spcPct val="0"/>
              </a:spcBef>
              <a:spcAft>
                <a:spcPct val="0"/>
              </a:spcAft>
            </a:pPr>
            <a:r>
              <a:rPr lang="fr" sz="2200" dirty="0">
                <a:ea typeface="ＭＳ Ｐゴシック" pitchFamily="34" charset="-128"/>
              </a:rPr>
              <a:t>d’approvisionnement </a:t>
            </a:r>
          </a:p>
          <a:p>
            <a:pPr defTabSz="457200" rtl="0" fontAlgn="base">
              <a:spcBef>
                <a:spcPct val="0"/>
              </a:spcBef>
              <a:spcAft>
                <a:spcPct val="0"/>
              </a:spcAft>
            </a:pPr>
            <a:r>
              <a:rPr lang="fr" sz="2200" dirty="0">
                <a:ea typeface="ＭＳ Ｐゴシック" pitchFamily="34" charset="-128"/>
              </a:rPr>
              <a:t>et du dispositif</a:t>
            </a:r>
          </a:p>
        </p:txBody>
      </p:sp>
      <p:sp>
        <p:nvSpPr>
          <p:cNvPr id="7" name="Freeform 6"/>
          <p:cNvSpPr>
            <a:spLocks/>
          </p:cNvSpPr>
          <p:nvPr/>
        </p:nvSpPr>
        <p:spPr bwMode="auto">
          <a:xfrm>
            <a:off x="2742509" y="1797746"/>
            <a:ext cx="3178405" cy="1981200"/>
          </a:xfrm>
          <a:custGeom>
            <a:avLst/>
            <a:gdLst>
              <a:gd name="T0" fmla="*/ 1502 w 1502"/>
              <a:gd name="T1" fmla="*/ 0 h 1248"/>
              <a:gd name="T2" fmla="*/ 0 w 1502"/>
              <a:gd name="T3" fmla="*/ 1246 h 1248"/>
              <a:gd name="T4" fmla="*/ 141 w 1502"/>
              <a:gd name="T5" fmla="*/ 1224 h 1248"/>
              <a:gd name="T6" fmla="*/ 137 w 1502"/>
              <a:gd name="T7" fmla="*/ 1183 h 1248"/>
              <a:gd name="T8" fmla="*/ 122 w 1502"/>
              <a:gd name="T9" fmla="*/ 1127 h 1248"/>
              <a:gd name="T10" fmla="*/ 117 w 1502"/>
              <a:gd name="T11" fmla="*/ 1082 h 1248"/>
              <a:gd name="T12" fmla="*/ 127 w 1502"/>
              <a:gd name="T13" fmla="*/ 1036 h 1248"/>
              <a:gd name="T14" fmla="*/ 158 w 1502"/>
              <a:gd name="T15" fmla="*/ 996 h 1248"/>
              <a:gd name="T16" fmla="*/ 197 w 1502"/>
              <a:gd name="T17" fmla="*/ 967 h 1248"/>
              <a:gd name="T18" fmla="*/ 244 w 1502"/>
              <a:gd name="T19" fmla="*/ 952 h 1248"/>
              <a:gd name="T20" fmla="*/ 311 w 1502"/>
              <a:gd name="T21" fmla="*/ 953 h 1248"/>
              <a:gd name="T22" fmla="*/ 355 w 1502"/>
              <a:gd name="T23" fmla="*/ 963 h 1248"/>
              <a:gd name="T24" fmla="*/ 399 w 1502"/>
              <a:gd name="T25" fmla="*/ 994 h 1248"/>
              <a:gd name="T26" fmla="*/ 429 w 1502"/>
              <a:gd name="T27" fmla="*/ 1033 h 1248"/>
              <a:gd name="T28" fmla="*/ 442 w 1502"/>
              <a:gd name="T29" fmla="*/ 1074 h 1248"/>
              <a:gd name="T30" fmla="*/ 440 w 1502"/>
              <a:gd name="T31" fmla="*/ 1119 h 1248"/>
              <a:gd name="T32" fmla="*/ 429 w 1502"/>
              <a:gd name="T33" fmla="*/ 1160 h 1248"/>
              <a:gd name="T34" fmla="*/ 419 w 1502"/>
              <a:gd name="T35" fmla="*/ 1203 h 1248"/>
              <a:gd name="T36" fmla="*/ 424 w 1502"/>
              <a:gd name="T37" fmla="*/ 1243 h 1248"/>
              <a:gd name="T38" fmla="*/ 673 w 1502"/>
              <a:gd name="T39" fmla="*/ 1199 h 1248"/>
              <a:gd name="T40" fmla="*/ 676 w 1502"/>
              <a:gd name="T41" fmla="*/ 1143 h 1248"/>
              <a:gd name="T42" fmla="*/ 680 w 1502"/>
              <a:gd name="T43" fmla="*/ 1097 h 1248"/>
              <a:gd name="T44" fmla="*/ 691 w 1502"/>
              <a:gd name="T45" fmla="*/ 1057 h 1248"/>
              <a:gd name="T46" fmla="*/ 713 w 1502"/>
              <a:gd name="T47" fmla="*/ 1030 h 1248"/>
              <a:gd name="T48" fmla="*/ 745 w 1502"/>
              <a:gd name="T49" fmla="*/ 1016 h 1248"/>
              <a:gd name="T50" fmla="*/ 780 w 1502"/>
              <a:gd name="T51" fmla="*/ 1012 h 1248"/>
              <a:gd name="T52" fmla="*/ 822 w 1502"/>
              <a:gd name="T53" fmla="*/ 1013 h 1248"/>
              <a:gd name="T54" fmla="*/ 861 w 1502"/>
              <a:gd name="T55" fmla="*/ 1017 h 1248"/>
              <a:gd name="T56" fmla="*/ 911 w 1502"/>
              <a:gd name="T57" fmla="*/ 1020 h 1248"/>
              <a:gd name="T58" fmla="*/ 955 w 1502"/>
              <a:gd name="T59" fmla="*/ 1013 h 1248"/>
              <a:gd name="T60" fmla="*/ 995 w 1502"/>
              <a:gd name="T61" fmla="*/ 998 h 1248"/>
              <a:gd name="T62" fmla="*/ 1025 w 1502"/>
              <a:gd name="T63" fmla="*/ 971 h 1248"/>
              <a:gd name="T64" fmla="*/ 1042 w 1502"/>
              <a:gd name="T65" fmla="*/ 936 h 1248"/>
              <a:gd name="T66" fmla="*/ 1042 w 1502"/>
              <a:gd name="T67" fmla="*/ 896 h 1248"/>
              <a:gd name="T68" fmla="*/ 1042 w 1502"/>
              <a:gd name="T69" fmla="*/ 852 h 1248"/>
              <a:gd name="T70" fmla="*/ 1051 w 1502"/>
              <a:gd name="T71" fmla="*/ 817 h 1248"/>
              <a:gd name="T72" fmla="*/ 1069 w 1502"/>
              <a:gd name="T73" fmla="*/ 787 h 1248"/>
              <a:gd name="T74" fmla="*/ 1106 w 1502"/>
              <a:gd name="T75" fmla="*/ 767 h 1248"/>
              <a:gd name="T76" fmla="*/ 1147 w 1502"/>
              <a:gd name="T77" fmla="*/ 755 h 1248"/>
              <a:gd name="T78" fmla="*/ 1195 w 1502"/>
              <a:gd name="T79" fmla="*/ 745 h 1248"/>
              <a:gd name="T80" fmla="*/ 1237 w 1502"/>
              <a:gd name="T81" fmla="*/ 734 h 1248"/>
              <a:gd name="T82" fmla="*/ 1274 w 1502"/>
              <a:gd name="T83" fmla="*/ 720 h 1248"/>
              <a:gd name="T84" fmla="*/ 1301 w 1502"/>
              <a:gd name="T85" fmla="*/ 698 h 1248"/>
              <a:gd name="T86" fmla="*/ 1324 w 1502"/>
              <a:gd name="T87" fmla="*/ 665 h 1248"/>
              <a:gd name="T88" fmla="*/ 1336 w 1502"/>
              <a:gd name="T89" fmla="*/ 623 h 1248"/>
              <a:gd name="T90" fmla="*/ 1331 w 1502"/>
              <a:gd name="T91" fmla="*/ 582 h 1248"/>
              <a:gd name="T92" fmla="*/ 1318 w 1502"/>
              <a:gd name="T93" fmla="*/ 528 h 1248"/>
              <a:gd name="T94" fmla="*/ 1310 w 1502"/>
              <a:gd name="T95" fmla="*/ 483 h 1248"/>
              <a:gd name="T96" fmla="*/ 1313 w 1502"/>
              <a:gd name="T97" fmla="*/ 439 h 1248"/>
              <a:gd name="T98" fmla="*/ 1326 w 1502"/>
              <a:gd name="T99" fmla="*/ 402 h 1248"/>
              <a:gd name="T100" fmla="*/ 1348 w 1502"/>
              <a:gd name="T101" fmla="*/ 369 h 1248"/>
              <a:gd name="T102" fmla="*/ 1380 w 1502"/>
              <a:gd name="T103" fmla="*/ 337 h 1248"/>
              <a:gd name="T104" fmla="*/ 1418 w 1502"/>
              <a:gd name="T105" fmla="*/ 319 h 1248"/>
              <a:gd name="T106" fmla="*/ 1455 w 1502"/>
              <a:gd name="T107" fmla="*/ 311 h 1248"/>
              <a:gd name="T108" fmla="*/ 1502 w 1502"/>
              <a:gd name="T109" fmla="*/ 31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2" h="1248">
                <a:moveTo>
                  <a:pt x="1502" y="311"/>
                </a:moveTo>
                <a:lnTo>
                  <a:pt x="1502" y="0"/>
                </a:lnTo>
                <a:lnTo>
                  <a:pt x="0" y="0"/>
                </a:lnTo>
                <a:lnTo>
                  <a:pt x="0" y="1246"/>
                </a:lnTo>
                <a:lnTo>
                  <a:pt x="135" y="1248"/>
                </a:lnTo>
                <a:lnTo>
                  <a:pt x="141" y="1224"/>
                </a:lnTo>
                <a:lnTo>
                  <a:pt x="141" y="1207"/>
                </a:lnTo>
                <a:lnTo>
                  <a:pt x="137" y="1183"/>
                </a:lnTo>
                <a:lnTo>
                  <a:pt x="130" y="1158"/>
                </a:lnTo>
                <a:lnTo>
                  <a:pt x="122" y="1127"/>
                </a:lnTo>
                <a:lnTo>
                  <a:pt x="118" y="1103"/>
                </a:lnTo>
                <a:lnTo>
                  <a:pt x="117" y="1082"/>
                </a:lnTo>
                <a:lnTo>
                  <a:pt x="121" y="1058"/>
                </a:lnTo>
                <a:lnTo>
                  <a:pt x="127" y="1036"/>
                </a:lnTo>
                <a:lnTo>
                  <a:pt x="141" y="1013"/>
                </a:lnTo>
                <a:lnTo>
                  <a:pt x="158" y="996"/>
                </a:lnTo>
                <a:lnTo>
                  <a:pt x="176" y="978"/>
                </a:lnTo>
                <a:lnTo>
                  <a:pt x="197" y="967"/>
                </a:lnTo>
                <a:lnTo>
                  <a:pt x="222" y="956"/>
                </a:lnTo>
                <a:lnTo>
                  <a:pt x="244" y="952"/>
                </a:lnTo>
                <a:lnTo>
                  <a:pt x="275" y="951"/>
                </a:lnTo>
                <a:lnTo>
                  <a:pt x="311" y="953"/>
                </a:lnTo>
                <a:lnTo>
                  <a:pt x="335" y="956"/>
                </a:lnTo>
                <a:lnTo>
                  <a:pt x="355" y="963"/>
                </a:lnTo>
                <a:lnTo>
                  <a:pt x="375" y="975"/>
                </a:lnTo>
                <a:lnTo>
                  <a:pt x="399" y="994"/>
                </a:lnTo>
                <a:lnTo>
                  <a:pt x="415" y="1013"/>
                </a:lnTo>
                <a:lnTo>
                  <a:pt x="429" y="1033"/>
                </a:lnTo>
                <a:lnTo>
                  <a:pt x="437" y="1054"/>
                </a:lnTo>
                <a:lnTo>
                  <a:pt x="442" y="1074"/>
                </a:lnTo>
                <a:lnTo>
                  <a:pt x="442" y="1097"/>
                </a:lnTo>
                <a:lnTo>
                  <a:pt x="440" y="1119"/>
                </a:lnTo>
                <a:lnTo>
                  <a:pt x="435" y="1140"/>
                </a:lnTo>
                <a:lnTo>
                  <a:pt x="429" y="1160"/>
                </a:lnTo>
                <a:lnTo>
                  <a:pt x="423" y="1182"/>
                </a:lnTo>
                <a:lnTo>
                  <a:pt x="419" y="1203"/>
                </a:lnTo>
                <a:lnTo>
                  <a:pt x="419" y="1221"/>
                </a:lnTo>
                <a:lnTo>
                  <a:pt x="424" y="1243"/>
                </a:lnTo>
                <a:lnTo>
                  <a:pt x="676" y="1243"/>
                </a:lnTo>
                <a:lnTo>
                  <a:pt x="673" y="1199"/>
                </a:lnTo>
                <a:lnTo>
                  <a:pt x="676" y="1167"/>
                </a:lnTo>
                <a:lnTo>
                  <a:pt x="676" y="1143"/>
                </a:lnTo>
                <a:lnTo>
                  <a:pt x="677" y="1121"/>
                </a:lnTo>
                <a:lnTo>
                  <a:pt x="680" y="1097"/>
                </a:lnTo>
                <a:lnTo>
                  <a:pt x="685" y="1073"/>
                </a:lnTo>
                <a:lnTo>
                  <a:pt x="691" y="1057"/>
                </a:lnTo>
                <a:lnTo>
                  <a:pt x="700" y="1042"/>
                </a:lnTo>
                <a:lnTo>
                  <a:pt x="713" y="1030"/>
                </a:lnTo>
                <a:lnTo>
                  <a:pt x="728" y="1021"/>
                </a:lnTo>
                <a:lnTo>
                  <a:pt x="745" y="1016"/>
                </a:lnTo>
                <a:lnTo>
                  <a:pt x="763" y="1013"/>
                </a:lnTo>
                <a:lnTo>
                  <a:pt x="780" y="1012"/>
                </a:lnTo>
                <a:lnTo>
                  <a:pt x="802" y="1012"/>
                </a:lnTo>
                <a:lnTo>
                  <a:pt x="822" y="1013"/>
                </a:lnTo>
                <a:lnTo>
                  <a:pt x="839" y="1016"/>
                </a:lnTo>
                <a:lnTo>
                  <a:pt x="861" y="1017"/>
                </a:lnTo>
                <a:lnTo>
                  <a:pt x="885" y="1020"/>
                </a:lnTo>
                <a:lnTo>
                  <a:pt x="911" y="1020"/>
                </a:lnTo>
                <a:lnTo>
                  <a:pt x="933" y="1017"/>
                </a:lnTo>
                <a:lnTo>
                  <a:pt x="955" y="1013"/>
                </a:lnTo>
                <a:lnTo>
                  <a:pt x="978" y="1008"/>
                </a:lnTo>
                <a:lnTo>
                  <a:pt x="995" y="998"/>
                </a:lnTo>
                <a:lnTo>
                  <a:pt x="1013" y="986"/>
                </a:lnTo>
                <a:lnTo>
                  <a:pt x="1025" y="971"/>
                </a:lnTo>
                <a:lnTo>
                  <a:pt x="1036" y="953"/>
                </a:lnTo>
                <a:lnTo>
                  <a:pt x="1042" y="936"/>
                </a:lnTo>
                <a:lnTo>
                  <a:pt x="1044" y="916"/>
                </a:lnTo>
                <a:lnTo>
                  <a:pt x="1042" y="896"/>
                </a:lnTo>
                <a:lnTo>
                  <a:pt x="1040" y="875"/>
                </a:lnTo>
                <a:lnTo>
                  <a:pt x="1042" y="852"/>
                </a:lnTo>
                <a:lnTo>
                  <a:pt x="1045" y="835"/>
                </a:lnTo>
                <a:lnTo>
                  <a:pt x="1051" y="817"/>
                </a:lnTo>
                <a:lnTo>
                  <a:pt x="1058" y="799"/>
                </a:lnTo>
                <a:lnTo>
                  <a:pt x="1069" y="787"/>
                </a:lnTo>
                <a:lnTo>
                  <a:pt x="1086" y="775"/>
                </a:lnTo>
                <a:lnTo>
                  <a:pt x="1106" y="767"/>
                </a:lnTo>
                <a:lnTo>
                  <a:pt x="1127" y="761"/>
                </a:lnTo>
                <a:lnTo>
                  <a:pt x="1147" y="755"/>
                </a:lnTo>
                <a:lnTo>
                  <a:pt x="1167" y="750"/>
                </a:lnTo>
                <a:lnTo>
                  <a:pt x="1195" y="745"/>
                </a:lnTo>
                <a:lnTo>
                  <a:pt x="1215" y="741"/>
                </a:lnTo>
                <a:lnTo>
                  <a:pt x="1237" y="734"/>
                </a:lnTo>
                <a:lnTo>
                  <a:pt x="1256" y="728"/>
                </a:lnTo>
                <a:lnTo>
                  <a:pt x="1274" y="720"/>
                </a:lnTo>
                <a:lnTo>
                  <a:pt x="1288" y="709"/>
                </a:lnTo>
                <a:lnTo>
                  <a:pt x="1301" y="698"/>
                </a:lnTo>
                <a:lnTo>
                  <a:pt x="1315" y="681"/>
                </a:lnTo>
                <a:lnTo>
                  <a:pt x="1324" y="665"/>
                </a:lnTo>
                <a:lnTo>
                  <a:pt x="1332" y="647"/>
                </a:lnTo>
                <a:lnTo>
                  <a:pt x="1336" y="623"/>
                </a:lnTo>
                <a:lnTo>
                  <a:pt x="1333" y="603"/>
                </a:lnTo>
                <a:lnTo>
                  <a:pt x="1331" y="582"/>
                </a:lnTo>
                <a:lnTo>
                  <a:pt x="1324" y="556"/>
                </a:lnTo>
                <a:lnTo>
                  <a:pt x="1318" y="528"/>
                </a:lnTo>
                <a:lnTo>
                  <a:pt x="1311" y="503"/>
                </a:lnTo>
                <a:lnTo>
                  <a:pt x="1310" y="483"/>
                </a:lnTo>
                <a:lnTo>
                  <a:pt x="1310" y="465"/>
                </a:lnTo>
                <a:lnTo>
                  <a:pt x="1313" y="439"/>
                </a:lnTo>
                <a:lnTo>
                  <a:pt x="1319" y="418"/>
                </a:lnTo>
                <a:lnTo>
                  <a:pt x="1326" y="402"/>
                </a:lnTo>
                <a:lnTo>
                  <a:pt x="1335" y="386"/>
                </a:lnTo>
                <a:lnTo>
                  <a:pt x="1348" y="369"/>
                </a:lnTo>
                <a:lnTo>
                  <a:pt x="1362" y="352"/>
                </a:lnTo>
                <a:lnTo>
                  <a:pt x="1380" y="337"/>
                </a:lnTo>
                <a:lnTo>
                  <a:pt x="1400" y="325"/>
                </a:lnTo>
                <a:lnTo>
                  <a:pt x="1418" y="319"/>
                </a:lnTo>
                <a:lnTo>
                  <a:pt x="1436" y="313"/>
                </a:lnTo>
                <a:lnTo>
                  <a:pt x="1455" y="311"/>
                </a:lnTo>
                <a:lnTo>
                  <a:pt x="1479" y="311"/>
                </a:lnTo>
                <a:lnTo>
                  <a:pt x="1502" y="311"/>
                </a:lnTo>
                <a:close/>
              </a:path>
            </a:pathLst>
          </a:custGeom>
          <a:solidFill>
            <a:schemeClr val="accent4">
              <a:lumMod val="75000"/>
            </a:schemeClr>
          </a:solidFill>
          <a:ln w="19050" cmpd="sng">
            <a:solidFill>
              <a:srgbClr val="000000"/>
            </a:solidFill>
            <a:prstDash val="solid"/>
            <a:round/>
            <a:headEnd/>
            <a:tailEnd/>
          </a:ln>
        </p:spPr>
        <p:txBody>
          <a:bodyPr lIns="91401" tIns="45700" rIns="91401" bIns="45700" rtlCol="0"/>
          <a:lstStyle/>
          <a:p>
            <a:pPr algn="ctr" defTabSz="457200" rtl="0" fontAlgn="base">
              <a:spcBef>
                <a:spcPct val="0"/>
              </a:spcBef>
              <a:spcAft>
                <a:spcPct val="0"/>
              </a:spcAft>
            </a:pPr>
            <a:endParaRPr lang="en-US" sz="2500" dirty="0">
              <a:ea typeface="ＭＳ Ｐゴシック" pitchFamily="34" charset="-128"/>
            </a:endParaRPr>
          </a:p>
          <a:p>
            <a:pPr algn="ctr" defTabSz="457200" rtl="0" fontAlgn="base">
              <a:spcBef>
                <a:spcPct val="0"/>
              </a:spcBef>
              <a:spcAft>
                <a:spcPct val="0"/>
              </a:spcAft>
            </a:pPr>
            <a:r>
              <a:rPr lang="fr" sz="2200" dirty="0">
                <a:ea typeface="ＭＳ Ｐゴシック" pitchFamily="34" charset="-128"/>
              </a:rPr>
              <a:t>Suivi </a:t>
            </a:r>
          </a:p>
          <a:p>
            <a:pPr algn="ctr" defTabSz="457200" rtl="0" fontAlgn="base">
              <a:spcBef>
                <a:spcPct val="0"/>
              </a:spcBef>
              <a:spcAft>
                <a:spcPct val="0"/>
              </a:spcAft>
            </a:pPr>
            <a:r>
              <a:rPr lang="fr" sz="2200" dirty="0">
                <a:ea typeface="ＭＳ Ｐゴシック" pitchFamily="34" charset="-128"/>
              </a:rPr>
              <a:t>de la qualité</a:t>
            </a:r>
          </a:p>
        </p:txBody>
      </p:sp>
      <p:sp>
        <p:nvSpPr>
          <p:cNvPr id="8" name="Freeform 7"/>
          <p:cNvSpPr>
            <a:spLocks/>
          </p:cNvSpPr>
          <p:nvPr/>
        </p:nvSpPr>
        <p:spPr bwMode="auto">
          <a:xfrm>
            <a:off x="4160523" y="2293046"/>
            <a:ext cx="3519099" cy="2971800"/>
          </a:xfrm>
          <a:custGeom>
            <a:avLst/>
            <a:gdLst>
              <a:gd name="T0" fmla="*/ 516 w 1284"/>
              <a:gd name="T1" fmla="*/ 224 h 1407"/>
              <a:gd name="T2" fmla="*/ 498 w 1284"/>
              <a:gd name="T3" fmla="*/ 107 h 1407"/>
              <a:gd name="T4" fmla="*/ 561 w 1284"/>
              <a:gd name="T5" fmla="*/ 13 h 1407"/>
              <a:gd name="T6" fmla="*/ 705 w 1284"/>
              <a:gd name="T7" fmla="*/ 3 h 1407"/>
              <a:gd name="T8" fmla="*/ 776 w 1284"/>
              <a:gd name="T9" fmla="*/ 58 h 1407"/>
              <a:gd name="T10" fmla="*/ 792 w 1284"/>
              <a:gd name="T11" fmla="*/ 154 h 1407"/>
              <a:gd name="T12" fmla="*/ 778 w 1284"/>
              <a:gd name="T13" fmla="*/ 257 h 1407"/>
              <a:gd name="T14" fmla="*/ 848 w 1284"/>
              <a:gd name="T15" fmla="*/ 318 h 1407"/>
              <a:gd name="T16" fmla="*/ 954 w 1284"/>
              <a:gd name="T17" fmla="*/ 344 h 1407"/>
              <a:gd name="T18" fmla="*/ 998 w 1284"/>
              <a:gd name="T19" fmla="*/ 392 h 1407"/>
              <a:gd name="T20" fmla="*/ 1000 w 1284"/>
              <a:gd name="T21" fmla="*/ 460 h 1407"/>
              <a:gd name="T22" fmla="*/ 1041 w 1284"/>
              <a:gd name="T23" fmla="*/ 521 h 1407"/>
              <a:gd name="T24" fmla="*/ 1125 w 1284"/>
              <a:gd name="T25" fmla="*/ 533 h 1407"/>
              <a:gd name="T26" fmla="*/ 1216 w 1284"/>
              <a:gd name="T27" fmla="*/ 528 h 1407"/>
              <a:gd name="T28" fmla="*/ 1270 w 1284"/>
              <a:gd name="T29" fmla="*/ 558 h 1407"/>
              <a:gd name="T30" fmla="*/ 1283 w 1284"/>
              <a:gd name="T31" fmla="*/ 665 h 1407"/>
              <a:gd name="T32" fmla="*/ 1270 w 1284"/>
              <a:gd name="T33" fmla="*/ 808 h 1407"/>
              <a:gd name="T34" fmla="*/ 1215 w 1284"/>
              <a:gd name="T35" fmla="*/ 842 h 1407"/>
              <a:gd name="T36" fmla="*/ 1116 w 1284"/>
              <a:gd name="T37" fmla="*/ 837 h 1407"/>
              <a:gd name="T38" fmla="*/ 1043 w 1284"/>
              <a:gd name="T39" fmla="*/ 848 h 1407"/>
              <a:gd name="T40" fmla="*/ 1002 w 1284"/>
              <a:gd name="T41" fmla="*/ 890 h 1407"/>
              <a:gd name="T42" fmla="*/ 998 w 1284"/>
              <a:gd name="T43" fmla="*/ 971 h 1407"/>
              <a:gd name="T44" fmla="*/ 951 w 1284"/>
              <a:gd name="T45" fmla="*/ 1027 h 1407"/>
              <a:gd name="T46" fmla="*/ 866 w 1284"/>
              <a:gd name="T47" fmla="*/ 1046 h 1407"/>
              <a:gd name="T48" fmla="*/ 792 w 1284"/>
              <a:gd name="T49" fmla="*/ 1085 h 1407"/>
              <a:gd name="T50" fmla="*/ 776 w 1284"/>
              <a:gd name="T51" fmla="*/ 1164 h 1407"/>
              <a:gd name="T52" fmla="*/ 792 w 1284"/>
              <a:gd name="T53" fmla="*/ 1261 h 1407"/>
              <a:gd name="T54" fmla="*/ 757 w 1284"/>
              <a:gd name="T55" fmla="*/ 1353 h 1407"/>
              <a:gd name="T56" fmla="*/ 695 w 1284"/>
              <a:gd name="T57" fmla="*/ 1401 h 1407"/>
              <a:gd name="T58" fmla="*/ 599 w 1284"/>
              <a:gd name="T59" fmla="*/ 1406 h 1407"/>
              <a:gd name="T60" fmla="*/ 527 w 1284"/>
              <a:gd name="T61" fmla="*/ 1370 h 1407"/>
              <a:gd name="T62" fmla="*/ 493 w 1284"/>
              <a:gd name="T63" fmla="*/ 1301 h 1407"/>
              <a:gd name="T64" fmla="*/ 502 w 1284"/>
              <a:gd name="T65" fmla="*/ 1220 h 1407"/>
              <a:gd name="T66" fmla="*/ 507 w 1284"/>
              <a:gd name="T67" fmla="*/ 1147 h 1407"/>
              <a:gd name="T68" fmla="*/ 459 w 1284"/>
              <a:gd name="T69" fmla="*/ 1095 h 1407"/>
              <a:gd name="T70" fmla="*/ 380 w 1284"/>
              <a:gd name="T71" fmla="*/ 1075 h 1407"/>
              <a:gd name="T72" fmla="*/ 304 w 1284"/>
              <a:gd name="T73" fmla="*/ 1045 h 1407"/>
              <a:gd name="T74" fmla="*/ 284 w 1284"/>
              <a:gd name="T75" fmla="*/ 964 h 1407"/>
              <a:gd name="T76" fmla="*/ 261 w 1284"/>
              <a:gd name="T77" fmla="*/ 897 h 1407"/>
              <a:gd name="T78" fmla="*/ 185 w 1284"/>
              <a:gd name="T79" fmla="*/ 872 h 1407"/>
              <a:gd name="T80" fmla="*/ 108 w 1284"/>
              <a:gd name="T81" fmla="*/ 879 h 1407"/>
              <a:gd name="T82" fmla="*/ 25 w 1284"/>
              <a:gd name="T83" fmla="*/ 858 h 1407"/>
              <a:gd name="T84" fmla="*/ 1 w 1284"/>
              <a:gd name="T85" fmla="*/ 764 h 1407"/>
              <a:gd name="T86" fmla="*/ 6 w 1284"/>
              <a:gd name="T87" fmla="*/ 629 h 1407"/>
              <a:gd name="T88" fmla="*/ 31 w 1284"/>
              <a:gd name="T89" fmla="*/ 548 h 1407"/>
              <a:gd name="T90" fmla="*/ 95 w 1284"/>
              <a:gd name="T91" fmla="*/ 527 h 1407"/>
              <a:gd name="T92" fmla="*/ 190 w 1284"/>
              <a:gd name="T93" fmla="*/ 534 h 1407"/>
              <a:gd name="T94" fmla="*/ 274 w 1284"/>
              <a:gd name="T95" fmla="*/ 502 h 1407"/>
              <a:gd name="T96" fmla="*/ 289 w 1284"/>
              <a:gd name="T97" fmla="*/ 427 h 1407"/>
              <a:gd name="T98" fmla="*/ 320 w 1284"/>
              <a:gd name="T99" fmla="*/ 353 h 1407"/>
              <a:gd name="T100" fmla="*/ 409 w 1284"/>
              <a:gd name="T101" fmla="*/ 32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chemeClr val="accent1"/>
          </a:solidFill>
          <a:ln w="19050" cmpd="sng">
            <a:solidFill>
              <a:srgbClr val="000000"/>
            </a:solidFill>
            <a:prstDash val="solid"/>
            <a:round/>
            <a:headEnd/>
            <a:tailEnd/>
          </a:ln>
        </p:spPr>
        <p:txBody>
          <a:bodyPr lIns="91401" tIns="45700" rIns="91401" bIns="45700" rtlCol="0"/>
          <a:lstStyle/>
          <a:p>
            <a:pPr algn="ctr" defTabSz="457200" rtl="0" fontAlgn="base">
              <a:spcBef>
                <a:spcPct val="0"/>
              </a:spcBef>
              <a:spcAft>
                <a:spcPct val="0"/>
              </a:spcAft>
            </a:pPr>
            <a:r>
              <a:rPr lang="fr" sz="2500" dirty="0">
                <a:solidFill>
                  <a:prstClr val="black"/>
                </a:solidFill>
                <a:ea typeface="ＭＳ Ｐゴシック" pitchFamily="34" charset="-128"/>
              </a:rPr>
              <a:t> </a:t>
            </a:r>
            <a:endParaRPr lang="fr" sz="2200" dirty="0">
              <a:solidFill>
                <a:prstClr val="black"/>
              </a:solidFill>
              <a:ea typeface="ＭＳ Ｐゴシック" pitchFamily="34" charset="-128"/>
            </a:endParaRPr>
          </a:p>
          <a:p>
            <a:pPr algn="ctr" defTabSz="457200" rtl="0" fontAlgn="base">
              <a:spcBef>
                <a:spcPct val="0"/>
              </a:spcBef>
              <a:spcAft>
                <a:spcPct val="0"/>
              </a:spcAft>
            </a:pPr>
            <a:endParaRPr lang="en-US" sz="2500" dirty="0">
              <a:solidFill>
                <a:prstClr val="black"/>
              </a:solidFill>
              <a:ea typeface="ＭＳ Ｐゴシック" pitchFamily="34" charset="-128"/>
            </a:endParaRPr>
          </a:p>
          <a:p>
            <a:pPr algn="ctr" defTabSz="457200" rtl="0" fontAlgn="base">
              <a:spcBef>
                <a:spcPct val="0"/>
              </a:spcBef>
              <a:spcAft>
                <a:spcPct val="0"/>
              </a:spcAft>
            </a:pPr>
            <a:endParaRPr lang="en-US" sz="2500" dirty="0">
              <a:solidFill>
                <a:prstClr val="black"/>
              </a:solidFill>
              <a:ea typeface="ＭＳ Ｐゴシック" pitchFamily="34" charset="-128"/>
            </a:endParaRPr>
          </a:p>
          <a:p>
            <a:pPr algn="ctr" defTabSz="457200" rtl="0" fontAlgn="base">
              <a:spcBef>
                <a:spcPct val="0"/>
              </a:spcBef>
              <a:spcAft>
                <a:spcPct val="0"/>
              </a:spcAft>
            </a:pPr>
            <a:r>
              <a:rPr lang="fr" sz="2500" dirty="0">
                <a:solidFill>
                  <a:schemeClr val="bg1"/>
                </a:solidFill>
                <a:ea typeface="ＭＳ Ｐゴシック" pitchFamily="34" charset="-128"/>
              </a:rPr>
              <a:t>Dépistage sur le lieu de soins</a:t>
            </a:r>
          </a:p>
        </p:txBody>
      </p:sp>
      <p:sp>
        <p:nvSpPr>
          <p:cNvPr id="3" name="TextBox 2"/>
          <p:cNvSpPr txBox="1"/>
          <p:nvPr/>
        </p:nvSpPr>
        <p:spPr>
          <a:xfrm>
            <a:off x="2742493" y="5833241"/>
            <a:ext cx="6335644" cy="39413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defTabSz="457200" rtl="0" fontAlgn="base"/>
            <a:r>
              <a:rPr lang="fr" sz="2000" b="1">
                <a:solidFill>
                  <a:srgbClr val="000000"/>
                </a:solidFill>
                <a:ea typeface="ＭＳ 明朝"/>
                <a:cs typeface="Times New Roman"/>
              </a:rPr>
              <a:t>Supervision et mentorat</a:t>
            </a:r>
          </a:p>
        </p:txBody>
      </p:sp>
      <p:sp>
        <p:nvSpPr>
          <p:cNvPr id="10" name="Oval 9">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87897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err="1"/>
              <a:t>Remerciements</a:t>
            </a:r>
            <a:r>
              <a:rPr lang="en-US" dirty="0"/>
              <a:t> </a:t>
            </a:r>
          </a:p>
        </p:txBody>
      </p:sp>
      <p:sp>
        <p:nvSpPr>
          <p:cNvPr id="11" name="Rectangle 10"/>
          <p:cNvSpPr/>
          <p:nvPr/>
        </p:nvSpPr>
        <p:spPr>
          <a:xfrm>
            <a:off x="2009227" y="5353947"/>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00132" y="3845003"/>
            <a:ext cx="7609079" cy="1107996"/>
          </a:xfrm>
          <a:prstGeom prst="rect">
            <a:avLst/>
          </a:prstGeom>
          <a:noFill/>
        </p:spPr>
        <p:txBody>
          <a:bodyPr wrap="square" rtlCol="0">
            <a:spAutoFit/>
          </a:bodyPr>
          <a:lstStyle/>
          <a:p>
            <a:pPr algn="ctr"/>
            <a:endParaRPr lang="en-US" sz="2200" dirty="0">
              <a:solidFill>
                <a:prstClr val="black"/>
              </a:solidFill>
            </a:endParaRPr>
          </a:p>
          <a:p>
            <a:pPr algn="ctr"/>
            <a:r>
              <a:rPr lang="fr-CH" sz="2200" dirty="0" err="1">
                <a:solidFill>
                  <a:schemeClr val="accent5">
                    <a:lumMod val="50000"/>
                  </a:schemeClr>
                </a:solidFill>
              </a:rPr>
              <a:t>Unitaid</a:t>
            </a:r>
            <a:r>
              <a:rPr lang="fr-CH" sz="2200" dirty="0">
                <a:solidFill>
                  <a:schemeClr val="accent5">
                    <a:lumMod val="50000"/>
                  </a:schemeClr>
                </a:solidFill>
              </a:rPr>
              <a:t> facilite l’accès aux produits de santé innovants et de qualité pour ceux qui en ont le plus besoin</a:t>
            </a:r>
            <a:r>
              <a:rPr lang="fr-CH" sz="2200" dirty="0"/>
              <a:t>.</a:t>
            </a:r>
            <a:endParaRPr lang="en-US" sz="2200" dirty="0"/>
          </a:p>
        </p:txBody>
      </p:sp>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0132" y="5638800"/>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2412" y="5486400"/>
            <a:ext cx="1811831" cy="968726"/>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979611" y="1476611"/>
            <a:ext cx="8229600" cy="430887"/>
          </a:xfrm>
          <a:prstGeom prst="rect">
            <a:avLst/>
          </a:prstGeom>
          <a:noFill/>
        </p:spPr>
        <p:txBody>
          <a:bodyPr wrap="square" rtlCol="0">
            <a:spAutoFit/>
          </a:bodyPr>
          <a:lstStyle/>
          <a:p>
            <a:pPr algn="ctr"/>
            <a:r>
              <a:rPr lang="fr-CH" sz="2200" dirty="0">
                <a:solidFill>
                  <a:schemeClr val="accent5">
                    <a:lumMod val="50000"/>
                  </a:schemeClr>
                </a:solidFill>
              </a:rPr>
              <a:t>Ce projet est soutenu et financé par </a:t>
            </a:r>
            <a:r>
              <a:rPr lang="fr-CH" sz="2200" dirty="0" err="1">
                <a:solidFill>
                  <a:schemeClr val="accent5">
                    <a:lumMod val="50000"/>
                  </a:schemeClr>
                </a:solidFill>
              </a:rPr>
              <a:t>Unitaid</a:t>
            </a:r>
            <a:r>
              <a:rPr lang="fr-CH" sz="2200" b="1" dirty="0">
                <a:solidFill>
                  <a:schemeClr val="accent5">
                    <a:lumMod val="50000"/>
                  </a:schemeClr>
                </a:solidFill>
              </a:rPr>
              <a:t>.</a:t>
            </a:r>
            <a:endParaRPr lang="en-US" sz="2200" b="1" dirty="0">
              <a:solidFill>
                <a:schemeClr val="accent5">
                  <a:lumMod val="50000"/>
                </a:schemeClr>
              </a:solidFill>
            </a:endParaRPr>
          </a:p>
        </p:txBody>
      </p:sp>
      <p:pic>
        <p:nvPicPr>
          <p:cNvPr id="4" name="Picture 3">
            <a:extLst>
              <a:ext uri="{FF2B5EF4-FFF2-40B4-BE49-F238E27FC236}">
                <a16:creationId xmlns:a16="http://schemas.microsoft.com/office/drawing/2014/main" id="{8900A128-DD77-4FAC-88CF-505102541B24}"/>
              </a:ext>
            </a:extLst>
          </p:cNvPr>
          <p:cNvPicPr>
            <a:picLocks noChangeAspect="1"/>
          </p:cNvPicPr>
          <p:nvPr/>
        </p:nvPicPr>
        <p:blipFill>
          <a:blip r:embed="rId5"/>
          <a:stretch>
            <a:fillRect/>
          </a:stretch>
        </p:blipFill>
        <p:spPr>
          <a:xfrm>
            <a:off x="3963552" y="2367195"/>
            <a:ext cx="3804520" cy="1238264"/>
          </a:xfrm>
          <a:prstGeom prst="rect">
            <a:avLst/>
          </a:prstGeom>
        </p:spPr>
      </p:pic>
      <p:pic>
        <p:nvPicPr>
          <p:cNvPr id="9" name="Picture 8">
            <a:extLst>
              <a:ext uri="{FF2B5EF4-FFF2-40B4-BE49-F238E27FC236}">
                <a16:creationId xmlns:a16="http://schemas.microsoft.com/office/drawing/2014/main" id="{4DC3A89D-B428-4415-8032-978B73FA798C}"/>
              </a:ext>
            </a:extLst>
          </p:cNvPr>
          <p:cNvPicPr>
            <a:picLocks noChangeAspect="1"/>
          </p:cNvPicPr>
          <p:nvPr/>
        </p:nvPicPr>
        <p:blipFill>
          <a:blip r:embed="rId6"/>
          <a:stretch>
            <a:fillRect/>
          </a:stretch>
        </p:blipFill>
        <p:spPr>
          <a:xfrm>
            <a:off x="8015710" y="5334000"/>
            <a:ext cx="1990890" cy="1199639"/>
          </a:xfrm>
          <a:prstGeom prst="rect">
            <a:avLst/>
          </a:prstGeom>
        </p:spPr>
      </p:pic>
    </p:spTree>
    <p:extLst>
      <p:ext uri="{BB962C8B-B14F-4D97-AF65-F5344CB8AC3E}">
        <p14:creationId xmlns:p14="http://schemas.microsoft.com/office/powerpoint/2010/main" val="213715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12188825" cy="85980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Qu’entend-on par « qualité » ?</a:t>
            </a:r>
          </a:p>
        </p:txBody>
      </p:sp>
      <p:sp>
        <p:nvSpPr>
          <p:cNvPr id="2" name="Content Placeholder 1"/>
          <p:cNvSpPr>
            <a:spLocks noGrp="1"/>
          </p:cNvSpPr>
          <p:nvPr>
            <p:ph idx="1"/>
          </p:nvPr>
        </p:nvSpPr>
        <p:spPr>
          <a:xfrm>
            <a:off x="406294" y="1447800"/>
            <a:ext cx="10969943" cy="4325112"/>
          </a:xfrm>
        </p:spPr>
        <p:txBody>
          <a:bodyPr rtlCol="0">
            <a:normAutofit/>
          </a:bodyPr>
          <a:lstStyle/>
          <a:p>
            <a:pPr rtl="0"/>
            <a:r>
              <a:rPr lang="fr" sz="2400">
                <a:latin typeface="Calibri" pitchFamily="34" charset="0"/>
              </a:rPr>
              <a:t>La capacité d’un produit ou d’un service à satisfaire les besoins explicites ou implicites d’un client particulier.</a:t>
            </a:r>
          </a:p>
          <a:p>
            <a:pPr rtl="0">
              <a:buFontTx/>
              <a:buNone/>
            </a:pPr>
            <a:endParaRPr lang="en-US" sz="2400" dirty="0">
              <a:latin typeface="Calibri" pitchFamily="34" charset="0"/>
            </a:endParaRPr>
          </a:p>
          <a:p>
            <a:pPr rtl="0"/>
            <a:r>
              <a:rPr lang="fr" sz="2400">
                <a:latin typeface="Calibri" pitchFamily="34" charset="0"/>
              </a:rPr>
              <a:t>La qualité s’obtient en se conformant aux exigences et aux normes établies.</a:t>
            </a:r>
          </a:p>
          <a:p>
            <a:pPr rtl="0">
              <a:buNone/>
            </a:pPr>
            <a:endParaRPr lang="en-US" sz="2400" dirty="0">
              <a:latin typeface="Calibri" pitchFamily="34" charset="0"/>
            </a:endParaRP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21816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Pourquoi se préoccuper de la qualité ?</a:t>
            </a:r>
          </a:p>
        </p:txBody>
      </p:sp>
      <p:sp>
        <p:nvSpPr>
          <p:cNvPr id="1048579" name="Rectangle 3"/>
          <p:cNvSpPr>
            <a:spLocks noChangeArrowheads="1"/>
          </p:cNvSpPr>
          <p:nvPr/>
        </p:nvSpPr>
        <p:spPr bwMode="auto">
          <a:xfrm>
            <a:off x="1372236" y="19812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rtlCol="0" anchor="ctr">
            <a:flatTx/>
          </a:bodyPr>
          <a:lstStyle/>
          <a:p>
            <a:pPr algn="ctr" defTabSz="457200" rtl="0" fontAlgn="base">
              <a:spcBef>
                <a:spcPct val="0"/>
              </a:spcBef>
              <a:spcAft>
                <a:spcPct val="0"/>
              </a:spcAft>
            </a:pPr>
            <a:r>
              <a:rPr lang="fr" sz="2400">
                <a:solidFill>
                  <a:prstClr val="white"/>
                </a:solidFill>
                <a:ea typeface="ＭＳ Ｐゴシック" pitchFamily="34" charset="-128"/>
              </a:rPr>
              <a:t>Qualité du </a:t>
            </a:r>
          </a:p>
          <a:p>
            <a:pPr algn="ctr" defTabSz="457200" rtl="0" fontAlgn="base">
              <a:spcBef>
                <a:spcPct val="0"/>
              </a:spcBef>
              <a:spcAft>
                <a:spcPct val="0"/>
              </a:spcAft>
            </a:pPr>
            <a:r>
              <a:rPr lang="fr" sz="2400">
                <a:solidFill>
                  <a:prstClr val="white"/>
                </a:solidFill>
                <a:ea typeface="ＭＳ Ｐゴシック" pitchFamily="34" charset="-128"/>
              </a:rPr>
              <a:t> site de dépistage</a:t>
            </a:r>
          </a:p>
        </p:txBody>
      </p:sp>
      <p:sp>
        <p:nvSpPr>
          <p:cNvPr id="1048580" name="Rectangle 4"/>
          <p:cNvSpPr>
            <a:spLocks noChangeArrowheads="1"/>
          </p:cNvSpPr>
          <p:nvPr/>
        </p:nvSpPr>
        <p:spPr bwMode="auto">
          <a:xfrm>
            <a:off x="4216295" y="33528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rtlCol="0" anchor="ctr">
            <a:flatTx/>
          </a:bodyPr>
          <a:lstStyle/>
          <a:p>
            <a:pPr algn="ctr" defTabSz="457200" rtl="0" fontAlgn="base">
              <a:spcBef>
                <a:spcPct val="0"/>
              </a:spcBef>
              <a:spcAft>
                <a:spcPct val="0"/>
              </a:spcAft>
            </a:pPr>
            <a:r>
              <a:rPr lang="fr" sz="2400">
                <a:solidFill>
                  <a:prstClr val="white"/>
                </a:solidFill>
                <a:ea typeface="ＭＳ Ｐゴシック" pitchFamily="34" charset="-128"/>
              </a:rPr>
              <a:t>Dépistage  </a:t>
            </a:r>
          </a:p>
          <a:p>
            <a:pPr algn="ctr" defTabSz="457200" rtl="0" fontAlgn="base">
              <a:spcBef>
                <a:spcPct val="0"/>
              </a:spcBef>
              <a:spcAft>
                <a:spcPct val="0"/>
              </a:spcAft>
            </a:pPr>
            <a:r>
              <a:rPr lang="fr" sz="2400">
                <a:solidFill>
                  <a:prstClr val="white"/>
                </a:solidFill>
                <a:ea typeface="ＭＳ Ｐゴシック" pitchFamily="34" charset="-128"/>
              </a:rPr>
              <a:t>précis </a:t>
            </a:r>
          </a:p>
          <a:p>
            <a:pPr algn="ctr" defTabSz="457200" rtl="0" fontAlgn="base">
              <a:spcBef>
                <a:spcPct val="0"/>
              </a:spcBef>
              <a:spcAft>
                <a:spcPct val="0"/>
              </a:spcAft>
            </a:pPr>
            <a:r>
              <a:rPr lang="fr" sz="2400">
                <a:solidFill>
                  <a:prstClr val="white"/>
                </a:solidFill>
                <a:ea typeface="ＭＳ Ｐゴシック" pitchFamily="34" charset="-128"/>
              </a:rPr>
              <a:t>et fiable</a:t>
            </a:r>
          </a:p>
        </p:txBody>
      </p:sp>
      <p:sp>
        <p:nvSpPr>
          <p:cNvPr id="1048581" name="Rectangle 5"/>
          <p:cNvSpPr>
            <a:spLocks noChangeArrowheads="1"/>
          </p:cNvSpPr>
          <p:nvPr/>
        </p:nvSpPr>
        <p:spPr bwMode="auto">
          <a:xfrm>
            <a:off x="7060353" y="47244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rtlCol="0" anchor="ctr">
            <a:flatTx/>
          </a:bodyPr>
          <a:lstStyle/>
          <a:p>
            <a:pPr algn="ctr" defTabSz="457200" rtl="0" fontAlgn="base">
              <a:spcBef>
                <a:spcPct val="0"/>
              </a:spcBef>
              <a:spcAft>
                <a:spcPct val="0"/>
              </a:spcAft>
            </a:pPr>
            <a:r>
              <a:rPr lang="fr" sz="2400">
                <a:solidFill>
                  <a:prstClr val="white"/>
                </a:solidFill>
                <a:ea typeface="ＭＳ Ｐゴシック" pitchFamily="34" charset="-128"/>
              </a:rPr>
              <a:t>Qualité des soins  </a:t>
            </a:r>
          </a:p>
          <a:p>
            <a:pPr algn="ctr" defTabSz="457200" rtl="0" fontAlgn="base">
              <a:spcBef>
                <a:spcPct val="0"/>
              </a:spcBef>
              <a:spcAft>
                <a:spcPct val="0"/>
              </a:spcAft>
            </a:pPr>
            <a:r>
              <a:rPr lang="fr" sz="2400">
                <a:solidFill>
                  <a:prstClr val="white"/>
                </a:solidFill>
                <a:ea typeface="ＭＳ Ｐゴシック" pitchFamily="34" charset="-128"/>
              </a:rPr>
              <a:t>de santé sous </a:t>
            </a:r>
          </a:p>
          <a:p>
            <a:pPr algn="ctr" defTabSz="457200" rtl="0" fontAlgn="base">
              <a:spcBef>
                <a:spcPct val="0"/>
              </a:spcBef>
              <a:spcAft>
                <a:spcPct val="0"/>
              </a:spcAft>
            </a:pPr>
            <a:r>
              <a:rPr lang="fr" sz="2400">
                <a:solidFill>
                  <a:prstClr val="white"/>
                </a:solidFill>
                <a:ea typeface="ＭＳ Ｐゴシック" pitchFamily="34" charset="-128"/>
              </a:rPr>
              <a:t> tous leurs aspects</a:t>
            </a:r>
          </a:p>
        </p:txBody>
      </p:sp>
      <p:sp>
        <p:nvSpPr>
          <p:cNvPr id="1048582" name="AutoShape 6"/>
          <p:cNvSpPr>
            <a:spLocks noChangeArrowheads="1"/>
          </p:cNvSpPr>
          <p:nvPr/>
        </p:nvSpPr>
        <p:spPr bwMode="auto">
          <a:xfrm rot="2037526">
            <a:off x="4597197" y="2305071"/>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48583" name="AutoShape 7"/>
          <p:cNvSpPr>
            <a:spLocks noChangeArrowheads="1"/>
          </p:cNvSpPr>
          <p:nvPr/>
        </p:nvSpPr>
        <p:spPr bwMode="auto">
          <a:xfrm rot="2037526">
            <a:off x="7568223" y="3733802"/>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11648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0" y="1"/>
            <a:ext cx="12188825" cy="98263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En quoi consiste une « approche systémique » de la qualité ? </a:t>
            </a:r>
          </a:p>
        </p:txBody>
      </p:sp>
      <p:sp>
        <p:nvSpPr>
          <p:cNvPr id="884740" name="Rectangle 4"/>
          <p:cNvSpPr>
            <a:spLocks noGrp="1" noChangeArrowheads="1"/>
          </p:cNvSpPr>
          <p:nvPr>
            <p:ph type="body" sz="half" idx="1"/>
          </p:nvPr>
        </p:nvSpPr>
        <p:spPr>
          <a:xfrm>
            <a:off x="507868" y="1295400"/>
            <a:ext cx="8329744" cy="4724400"/>
          </a:xfrm>
        </p:spPr>
        <p:txBody>
          <a:bodyPr rtlCol="0">
            <a:normAutofit/>
          </a:bodyPr>
          <a:lstStyle/>
          <a:p>
            <a:pPr marL="223838" indent="-223838" rtl="0"/>
            <a:endParaRPr lang="en-US" sz="2400" dirty="0">
              <a:latin typeface="Calibri" pitchFamily="34" charset="0"/>
            </a:endParaRPr>
          </a:p>
          <a:p>
            <a:pPr marL="223838" indent="-223838" rtl="0"/>
            <a:r>
              <a:rPr lang="fr" sz="2400" dirty="0">
                <a:latin typeface="Calibri" pitchFamily="34" charset="0"/>
              </a:rPr>
              <a:t>À prendre en compte toutes les composantes d’un système.</a:t>
            </a:r>
          </a:p>
          <a:p>
            <a:pPr marL="223838" indent="-223838" rtl="0">
              <a:buNone/>
            </a:pPr>
            <a:endParaRPr lang="en-US" sz="2400" dirty="0">
              <a:latin typeface="Calibri" pitchFamily="34" charset="0"/>
            </a:endParaRPr>
          </a:p>
          <a:p>
            <a:pPr marL="223838" indent="-223838" rtl="0"/>
            <a:r>
              <a:rPr lang="fr" sz="2400" dirty="0">
                <a:latin typeface="Calibri" pitchFamily="34" charset="0"/>
              </a:rPr>
              <a:t>À repérer les rapports et les liens (p. ex. de causalité) entre ces composantes.</a:t>
            </a:r>
          </a:p>
          <a:p>
            <a:pPr marL="0" indent="0" rtl="0">
              <a:lnSpc>
                <a:spcPct val="90000"/>
              </a:lnSpc>
              <a:spcBef>
                <a:spcPct val="0"/>
              </a:spcBef>
              <a:spcAft>
                <a:spcPct val="25000"/>
              </a:spcAft>
              <a:buClr>
                <a:srgbClr val="FFD911"/>
              </a:buClr>
              <a:buSzPct val="95000"/>
              <a:buNone/>
            </a:pPr>
            <a:endParaRPr lang="en-US" sz="2400" dirty="0">
              <a:latin typeface="Calibri" pitchFamily="34" charset="0"/>
              <a:cs typeface="Calibri" pitchFamily="34" charset="0"/>
            </a:endParaRPr>
          </a:p>
          <a:p>
            <a:pPr marL="0" indent="0" rtl="0">
              <a:lnSpc>
                <a:spcPct val="90000"/>
              </a:lnSpc>
              <a:spcBef>
                <a:spcPct val="0"/>
              </a:spcBef>
              <a:spcAft>
                <a:spcPct val="25000"/>
              </a:spcAft>
              <a:buClr>
                <a:srgbClr val="FFD911"/>
              </a:buClr>
              <a:buSzPct val="95000"/>
              <a:buNone/>
            </a:pPr>
            <a:endParaRPr lang="en-US" sz="2400" dirty="0">
              <a:latin typeface="Calibri" pitchFamily="34" charset="0"/>
              <a:ea typeface="ＭＳ Ｐゴシック" pitchFamily="34" charset="-128"/>
              <a:cs typeface="Calibri" pitchFamily="34" charset="0"/>
            </a:endParaRPr>
          </a:p>
          <a:p>
            <a:pPr marL="0" indent="0" rtl="0">
              <a:lnSpc>
                <a:spcPct val="90000"/>
              </a:lnSpc>
              <a:spcBef>
                <a:spcPct val="0"/>
              </a:spcBef>
              <a:spcAft>
                <a:spcPct val="25000"/>
              </a:spcAft>
              <a:buClr>
                <a:srgbClr val="FFD911"/>
              </a:buClr>
              <a:buSzPct val="95000"/>
              <a:buNone/>
            </a:pPr>
            <a:r>
              <a:rPr lang="fr" sz="2400" dirty="0">
                <a:ea typeface="ＭＳ Ｐゴシック" pitchFamily="34" charset="-128"/>
                <a:cs typeface="Calibri" pitchFamily="34" charset="0"/>
              </a:rPr>
              <a:t>Exemple : le corps humain</a:t>
            </a:r>
          </a:p>
          <a:p>
            <a:pPr rtl="0">
              <a:lnSpc>
                <a:spcPct val="70000"/>
              </a:lnSpc>
              <a:spcBef>
                <a:spcPct val="0"/>
              </a:spcBef>
              <a:spcAft>
                <a:spcPct val="25000"/>
              </a:spcAft>
              <a:buClr>
                <a:srgbClr val="FFD911"/>
              </a:buClr>
              <a:buSzPct val="95000"/>
            </a:pPr>
            <a:endParaRPr lang="en-US" sz="2400" dirty="0">
              <a:ea typeface="ＭＳ Ｐゴシック" pitchFamily="34" charset="-128"/>
              <a:cs typeface="Calibri" pitchFamily="34" charset="0"/>
            </a:endParaRPr>
          </a:p>
          <a:p>
            <a:pPr marL="0" indent="0" rtl="0">
              <a:lnSpc>
                <a:spcPct val="70000"/>
              </a:lnSpc>
              <a:spcBef>
                <a:spcPct val="0"/>
              </a:spcBef>
              <a:spcAft>
                <a:spcPct val="25000"/>
              </a:spcAft>
              <a:buClr>
                <a:srgbClr val="FFD911"/>
              </a:buClr>
              <a:buSzPct val="95000"/>
              <a:buNone/>
            </a:pPr>
            <a:r>
              <a:rPr lang="fr" sz="2400" dirty="0">
                <a:ea typeface="ＭＳ Ｐゴシック" pitchFamily="34" charset="-128"/>
                <a:cs typeface="Calibri" pitchFamily="34" charset="0"/>
                <a:sym typeface="Wingdings" panose="05000000000000000000" pitchFamily="2" charset="2"/>
              </a:rPr>
              <a:t> </a:t>
            </a:r>
            <a:r>
              <a:rPr lang="fr" sz="2400" dirty="0">
                <a:ea typeface="ＭＳ Ｐゴシック" pitchFamily="34" charset="-128"/>
                <a:cs typeface="Calibri" pitchFamily="34" charset="0"/>
              </a:rPr>
              <a:t>Un mal de tête peut être causé par une autre partie du corps humain. </a:t>
            </a:r>
          </a:p>
          <a:p>
            <a:pPr marL="223838" indent="-223838" algn="just" rtl="0">
              <a:buNone/>
            </a:pPr>
            <a:endParaRPr lang="en-US" sz="2400" dirty="0">
              <a:latin typeface="Calibri" pitchFamily="34" charset="0"/>
            </a:endParaRPr>
          </a:p>
        </p:txBody>
      </p:sp>
      <p:pic>
        <p:nvPicPr>
          <p:cNvPr id="884741" name="Picture 5" descr="MCHM00245_0000[1]"/>
          <p:cNvPicPr>
            <a:picLocks noGrp="1" noChangeAspect="1" noChangeArrowheads="1"/>
          </p:cNvPicPr>
          <p:nvPr>
            <p:ph sz="quarter" idx="2"/>
          </p:nvPr>
        </p:nvPicPr>
        <p:blipFill>
          <a:blip r:embed="rId3" cstate="print"/>
          <a:stretch>
            <a:fillRect/>
          </a:stretch>
        </p:blipFill>
        <p:spPr>
          <a:xfrm>
            <a:off x="8227471" y="1295400"/>
            <a:ext cx="3380475" cy="4995974"/>
          </a:xfrm>
          <a:noFill/>
          <a:ln/>
          <a:effectLst/>
        </p:spPr>
      </p:pic>
      <p:sp>
        <p:nvSpPr>
          <p:cNvPr id="6" name="Slide Number Placeholder 5"/>
          <p:cNvSpPr>
            <a:spLocks noGrp="1"/>
          </p:cNvSpPr>
          <p:nvPr>
            <p:ph type="sldNum" sz="quarter" idx="10"/>
          </p:nvPr>
        </p:nvSpPr>
        <p:spPr/>
        <p:txBody>
          <a:bodyPr rtlCol="0"/>
          <a:lstStyle/>
          <a:p>
            <a:pPr rtl="0"/>
            <a:fld id="{7F8C18F7-7A18-4C87-9251-F505B1B65F5E}" type="slidenum">
              <a:rPr lang="en-US"/>
              <a:pPr/>
              <a:t>8</a:t>
            </a:fld>
            <a:endParaRPr lang="en-US"/>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Tree>
    <p:extLst>
      <p:ext uri="{BB962C8B-B14F-4D97-AF65-F5344CB8AC3E}">
        <p14:creationId xmlns:p14="http://schemas.microsoft.com/office/powerpoint/2010/main" val="209811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416" name="Rectangle 144"/>
          <p:cNvSpPr>
            <a:spLocks noGrp="1" noChangeArrowheads="1"/>
          </p:cNvSpPr>
          <p:nvPr>
            <p:ph type="title"/>
          </p:nvPr>
        </p:nvSpPr>
        <p:spPr>
          <a:xfrm>
            <a:off x="0" y="-7937"/>
            <a:ext cx="12188825" cy="935985"/>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rtl="0" eaLnBrk="1" hangingPunct="1"/>
            <a:r>
              <a:rPr lang="fr" sz="2400">
                <a:solidFill>
                  <a:schemeClr val="bg1"/>
                </a:solidFill>
                <a:ea typeface="+mj-ea"/>
                <a:cs typeface="+mj-cs"/>
              </a:rPr>
              <a:t> Le système de qualité en laboratoire</a:t>
            </a:r>
          </a:p>
        </p:txBody>
      </p:sp>
      <p:grpSp>
        <p:nvGrpSpPr>
          <p:cNvPr id="2" name="Group 326"/>
          <p:cNvGrpSpPr>
            <a:grpSpLocks/>
          </p:cNvGrpSpPr>
          <p:nvPr/>
        </p:nvGrpSpPr>
        <p:grpSpPr bwMode="auto">
          <a:xfrm>
            <a:off x="4546788" y="1070232"/>
            <a:ext cx="6813892" cy="5410200"/>
            <a:chOff x="1248" y="672"/>
            <a:chExt cx="3220" cy="3408"/>
          </a:xfrm>
        </p:grpSpPr>
        <p:sp>
          <p:nvSpPr>
            <p:cNvPr id="1078519" name="AutoShape 247" descr="Newsprint"/>
            <p:cNvSpPr>
              <a:spLocks noChangeArrowheads="1"/>
            </p:cNvSpPr>
            <p:nvPr/>
          </p:nvSpPr>
          <p:spPr bwMode="auto">
            <a:xfrm>
              <a:off x="1248" y="672"/>
              <a:ext cx="3216" cy="3408"/>
            </a:xfrm>
            <a:prstGeom prst="roundRect">
              <a:avLst>
                <a:gd name="adj" fmla="val 16667"/>
              </a:avLst>
            </a:prstGeom>
            <a:blipFill dpi="0" rotWithShape="1">
              <a:blip r:embed="rId3" cstate="print"/>
              <a:srcRect/>
              <a:tile tx="0" ty="0" sx="100000" sy="100000" flip="none" algn="tl"/>
            </a:blipFill>
            <a:ln w="9525">
              <a:solidFill>
                <a:schemeClr val="tx1"/>
              </a:solidFill>
              <a:round/>
              <a:headEnd/>
              <a:tailEnd/>
            </a:ln>
            <a:effectLst/>
          </p:spPr>
          <p:txBody>
            <a:bodyPr wrap="none" rtlCol="0" anchor="ctr"/>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3" name="Group 248"/>
            <p:cNvGrpSpPr>
              <a:grpSpLocks/>
            </p:cNvGrpSpPr>
            <p:nvPr/>
          </p:nvGrpSpPr>
          <p:grpSpPr bwMode="auto">
            <a:xfrm>
              <a:off x="1278" y="731"/>
              <a:ext cx="3190" cy="3306"/>
              <a:chOff x="1319" y="709"/>
              <a:chExt cx="3183" cy="3295"/>
            </a:xfrm>
          </p:grpSpPr>
          <p:sp>
            <p:nvSpPr>
              <p:cNvPr id="1078521" name="Rectangle 249"/>
              <p:cNvSpPr>
                <a:spLocks noChangeArrowheads="1"/>
              </p:cNvSpPr>
              <p:nvPr/>
            </p:nvSpPr>
            <p:spPr bwMode="auto">
              <a:xfrm>
                <a:off x="1761" y="3671"/>
                <a:ext cx="2123" cy="14"/>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2" name="Rectangle 250"/>
              <p:cNvSpPr>
                <a:spLocks noChangeArrowheads="1"/>
              </p:cNvSpPr>
              <p:nvPr/>
            </p:nvSpPr>
            <p:spPr bwMode="auto">
              <a:xfrm>
                <a:off x="1819" y="1951"/>
                <a:ext cx="2123" cy="14"/>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3" name="Rectangle 251"/>
              <p:cNvSpPr>
                <a:spLocks noChangeArrowheads="1"/>
              </p:cNvSpPr>
              <p:nvPr/>
            </p:nvSpPr>
            <p:spPr bwMode="auto">
              <a:xfrm>
                <a:off x="1771" y="2796"/>
                <a:ext cx="2123" cy="14"/>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4" name="Freeform 252"/>
              <p:cNvSpPr>
                <a:spLocks/>
              </p:cNvSpPr>
              <p:nvPr/>
            </p:nvSpPr>
            <p:spPr bwMode="auto">
              <a:xfrm>
                <a:off x="2666" y="2465"/>
                <a:ext cx="79" cy="46"/>
              </a:xfrm>
              <a:custGeom>
                <a:avLst/>
                <a:gdLst/>
                <a:ahLst/>
                <a:cxnLst>
                  <a:cxn ang="0">
                    <a:pos x="377" y="0"/>
                  </a:cxn>
                  <a:cxn ang="0">
                    <a:pos x="378" y="21"/>
                  </a:cxn>
                  <a:cxn ang="0">
                    <a:pos x="378" y="40"/>
                  </a:cxn>
                  <a:cxn ang="0">
                    <a:pos x="380" y="58"/>
                  </a:cxn>
                  <a:cxn ang="0">
                    <a:pos x="381" y="75"/>
                  </a:cxn>
                  <a:cxn ang="0">
                    <a:pos x="386" y="104"/>
                  </a:cxn>
                  <a:cxn ang="0">
                    <a:pos x="390" y="130"/>
                  </a:cxn>
                  <a:cxn ang="0">
                    <a:pos x="392" y="151"/>
                  </a:cxn>
                  <a:cxn ang="0">
                    <a:pos x="392" y="169"/>
                  </a:cxn>
                  <a:cxn ang="0">
                    <a:pos x="392" y="175"/>
                  </a:cxn>
                  <a:cxn ang="0">
                    <a:pos x="390" y="183"/>
                  </a:cxn>
                  <a:cxn ang="0">
                    <a:pos x="387" y="188"/>
                  </a:cxn>
                  <a:cxn ang="0">
                    <a:pos x="382" y="194"/>
                  </a:cxn>
                  <a:cxn ang="0">
                    <a:pos x="377" y="198"/>
                  </a:cxn>
                  <a:cxn ang="0">
                    <a:pos x="369" y="203"/>
                  </a:cxn>
                  <a:cxn ang="0">
                    <a:pos x="361" y="206"/>
                  </a:cxn>
                  <a:cxn ang="0">
                    <a:pos x="351" y="209"/>
                  </a:cxn>
                  <a:cxn ang="0">
                    <a:pos x="338" y="211"/>
                  </a:cxn>
                  <a:cxn ang="0">
                    <a:pos x="324" y="213"/>
                  </a:cxn>
                  <a:cxn ang="0">
                    <a:pos x="307" y="216"/>
                  </a:cxn>
                  <a:cxn ang="0">
                    <a:pos x="289" y="218"/>
                  </a:cxn>
                  <a:cxn ang="0">
                    <a:pos x="188" y="224"/>
                  </a:cxn>
                  <a:cxn ang="0">
                    <a:pos x="41" y="230"/>
                  </a:cxn>
                  <a:cxn ang="0">
                    <a:pos x="35" y="223"/>
                  </a:cxn>
                  <a:cxn ang="0">
                    <a:pos x="21" y="202"/>
                  </a:cxn>
                  <a:cxn ang="0">
                    <a:pos x="13" y="186"/>
                  </a:cxn>
                  <a:cxn ang="0">
                    <a:pos x="6" y="169"/>
                  </a:cxn>
                  <a:cxn ang="0">
                    <a:pos x="3" y="159"/>
                  </a:cxn>
                  <a:cxn ang="0">
                    <a:pos x="1" y="148"/>
                  </a:cxn>
                  <a:cxn ang="0">
                    <a:pos x="0" y="137"/>
                  </a:cxn>
                  <a:cxn ang="0">
                    <a:pos x="0" y="125"/>
                  </a:cxn>
                  <a:cxn ang="0">
                    <a:pos x="0" y="114"/>
                  </a:cxn>
                  <a:cxn ang="0">
                    <a:pos x="1" y="103"/>
                  </a:cxn>
                  <a:cxn ang="0">
                    <a:pos x="2" y="94"/>
                  </a:cxn>
                  <a:cxn ang="0">
                    <a:pos x="3" y="85"/>
                  </a:cxn>
                  <a:cxn ang="0">
                    <a:pos x="5" y="77"/>
                  </a:cxn>
                  <a:cxn ang="0">
                    <a:pos x="9" y="69"/>
                  </a:cxn>
                  <a:cxn ang="0">
                    <a:pos x="12" y="62"/>
                  </a:cxn>
                  <a:cxn ang="0">
                    <a:pos x="15" y="54"/>
                  </a:cxn>
                  <a:cxn ang="0">
                    <a:pos x="24" y="41"/>
                  </a:cxn>
                  <a:cxn ang="0">
                    <a:pos x="35" y="28"/>
                  </a:cxn>
                  <a:cxn ang="0">
                    <a:pos x="48" y="14"/>
                  </a:cxn>
                  <a:cxn ang="0">
                    <a:pos x="63" y="0"/>
                  </a:cxn>
                  <a:cxn ang="0">
                    <a:pos x="377" y="0"/>
                  </a:cxn>
                </a:cxnLst>
                <a:rect l="0" t="0" r="r" b="b"/>
                <a:pathLst>
                  <a:path w="392" h="230">
                    <a:moveTo>
                      <a:pt x="377" y="0"/>
                    </a:moveTo>
                    <a:lnTo>
                      <a:pt x="378" y="21"/>
                    </a:lnTo>
                    <a:lnTo>
                      <a:pt x="378" y="40"/>
                    </a:lnTo>
                    <a:lnTo>
                      <a:pt x="380" y="58"/>
                    </a:lnTo>
                    <a:lnTo>
                      <a:pt x="381" y="75"/>
                    </a:lnTo>
                    <a:lnTo>
                      <a:pt x="386" y="104"/>
                    </a:lnTo>
                    <a:lnTo>
                      <a:pt x="390" y="130"/>
                    </a:lnTo>
                    <a:lnTo>
                      <a:pt x="392" y="151"/>
                    </a:lnTo>
                    <a:lnTo>
                      <a:pt x="392" y="169"/>
                    </a:lnTo>
                    <a:lnTo>
                      <a:pt x="392" y="175"/>
                    </a:lnTo>
                    <a:lnTo>
                      <a:pt x="390" y="183"/>
                    </a:lnTo>
                    <a:lnTo>
                      <a:pt x="387" y="188"/>
                    </a:lnTo>
                    <a:lnTo>
                      <a:pt x="382" y="194"/>
                    </a:lnTo>
                    <a:lnTo>
                      <a:pt x="377" y="198"/>
                    </a:lnTo>
                    <a:lnTo>
                      <a:pt x="369" y="203"/>
                    </a:lnTo>
                    <a:lnTo>
                      <a:pt x="361" y="206"/>
                    </a:lnTo>
                    <a:lnTo>
                      <a:pt x="351" y="209"/>
                    </a:lnTo>
                    <a:lnTo>
                      <a:pt x="338" y="211"/>
                    </a:lnTo>
                    <a:lnTo>
                      <a:pt x="324" y="213"/>
                    </a:lnTo>
                    <a:lnTo>
                      <a:pt x="307" y="216"/>
                    </a:lnTo>
                    <a:lnTo>
                      <a:pt x="289" y="218"/>
                    </a:lnTo>
                    <a:lnTo>
                      <a:pt x="188" y="224"/>
                    </a:lnTo>
                    <a:lnTo>
                      <a:pt x="41" y="230"/>
                    </a:lnTo>
                    <a:lnTo>
                      <a:pt x="35" y="223"/>
                    </a:lnTo>
                    <a:lnTo>
                      <a:pt x="21" y="202"/>
                    </a:lnTo>
                    <a:lnTo>
                      <a:pt x="13" y="186"/>
                    </a:lnTo>
                    <a:lnTo>
                      <a:pt x="6" y="169"/>
                    </a:lnTo>
                    <a:lnTo>
                      <a:pt x="3" y="159"/>
                    </a:lnTo>
                    <a:lnTo>
                      <a:pt x="1" y="148"/>
                    </a:lnTo>
                    <a:lnTo>
                      <a:pt x="0" y="137"/>
                    </a:lnTo>
                    <a:lnTo>
                      <a:pt x="0" y="125"/>
                    </a:lnTo>
                    <a:lnTo>
                      <a:pt x="0" y="114"/>
                    </a:lnTo>
                    <a:lnTo>
                      <a:pt x="1" y="103"/>
                    </a:lnTo>
                    <a:lnTo>
                      <a:pt x="2" y="94"/>
                    </a:lnTo>
                    <a:lnTo>
                      <a:pt x="3" y="85"/>
                    </a:lnTo>
                    <a:lnTo>
                      <a:pt x="5" y="77"/>
                    </a:lnTo>
                    <a:lnTo>
                      <a:pt x="9" y="69"/>
                    </a:lnTo>
                    <a:lnTo>
                      <a:pt x="12" y="62"/>
                    </a:lnTo>
                    <a:lnTo>
                      <a:pt x="15" y="54"/>
                    </a:lnTo>
                    <a:lnTo>
                      <a:pt x="24" y="41"/>
                    </a:lnTo>
                    <a:lnTo>
                      <a:pt x="35" y="28"/>
                    </a:lnTo>
                    <a:lnTo>
                      <a:pt x="48" y="14"/>
                    </a:lnTo>
                    <a:lnTo>
                      <a:pt x="63" y="0"/>
                    </a:lnTo>
                    <a:lnTo>
                      <a:pt x="377" y="0"/>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5" name="Freeform 253"/>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6" name="Freeform 254"/>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7" name="Freeform 255"/>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8" name="Freeform 256"/>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9" name="Freeform 257"/>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0" name="Freeform 258"/>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1" name="Freeform 259"/>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2" name="Freeform 260"/>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3" name="Freeform 261"/>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4" name="Freeform 262"/>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5" name="Freeform 263"/>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6" name="Freeform 264"/>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7" name="Freeform 265"/>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close/>
                  </a:path>
                </a:pathLst>
              </a:custGeom>
              <a:solidFill>
                <a:srgbClr val="DEDEDD"/>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8" name="Freeform 266"/>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path>
                </a:pathLst>
              </a:custGeom>
              <a:noFill/>
              <a:ln w="0">
                <a:solidFill>
                  <a:srgbClr val="949393"/>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9" name="Line 267"/>
              <p:cNvSpPr>
                <a:spLocks noChangeShapeType="1"/>
              </p:cNvSpPr>
              <p:nvPr/>
            </p:nvSpPr>
            <p:spPr bwMode="auto">
              <a:xfrm flipH="1" flipV="1">
                <a:off x="2935" y="3841"/>
                <a:ext cx="8" cy="30"/>
              </a:xfrm>
              <a:prstGeom prst="line">
                <a:avLst/>
              </a:prstGeom>
              <a:noFill/>
              <a:ln w="0">
                <a:solidFill>
                  <a:srgbClr val="949393"/>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0" name="Line 268"/>
              <p:cNvSpPr>
                <a:spLocks noChangeShapeType="1"/>
              </p:cNvSpPr>
              <p:nvPr/>
            </p:nvSpPr>
            <p:spPr bwMode="auto">
              <a:xfrm flipV="1">
                <a:off x="2763" y="3094"/>
                <a:ext cx="1" cy="67"/>
              </a:xfrm>
              <a:prstGeom prst="line">
                <a:avLst/>
              </a:prstGeom>
              <a:noFill/>
              <a:ln w="0">
                <a:solidFill>
                  <a:srgbClr val="949393"/>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1" name="Rectangle 269"/>
              <p:cNvSpPr>
                <a:spLocks noChangeArrowheads="1"/>
              </p:cNvSpPr>
              <p:nvPr/>
            </p:nvSpPr>
            <p:spPr bwMode="auto">
              <a:xfrm>
                <a:off x="2891" y="1074"/>
                <a:ext cx="14" cy="2613"/>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2" name="Line 270"/>
              <p:cNvSpPr>
                <a:spLocks noChangeShapeType="1"/>
              </p:cNvSpPr>
              <p:nvPr/>
            </p:nvSpPr>
            <p:spPr bwMode="auto">
              <a:xfrm>
                <a:off x="3939" y="1074"/>
                <a:ext cx="1" cy="2613"/>
              </a:xfrm>
              <a:prstGeom prst="line">
                <a:avLst/>
              </a:prstGeom>
              <a:noFill/>
              <a:ln w="3175">
                <a:solidFill>
                  <a:srgbClr val="1F1A17"/>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3" name="Rectangle 271"/>
              <p:cNvSpPr>
                <a:spLocks noChangeArrowheads="1"/>
              </p:cNvSpPr>
              <p:nvPr/>
            </p:nvSpPr>
            <p:spPr bwMode="auto">
              <a:xfrm>
                <a:off x="1812" y="1074"/>
                <a:ext cx="14" cy="2613"/>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4" name="Freeform 272"/>
              <p:cNvSpPr>
                <a:spLocks/>
              </p:cNvSpPr>
              <p:nvPr/>
            </p:nvSpPr>
            <p:spPr bwMode="auto">
              <a:xfrm>
                <a:off x="3586" y="2429"/>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5" name="Freeform 273"/>
              <p:cNvSpPr>
                <a:spLocks/>
              </p:cNvSpPr>
              <p:nvPr/>
            </p:nvSpPr>
            <p:spPr bwMode="auto">
              <a:xfrm>
                <a:off x="2497" y="2429"/>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close/>
                  </a:path>
                </a:pathLst>
              </a:custGeom>
              <a:solidFill>
                <a:schemeClr val="accent5">
                  <a:lumMod val="75000"/>
                </a:schemeClr>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6" name="Freeform 274"/>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close/>
                  </a:path>
                </a:pathLst>
              </a:custGeom>
              <a:solidFill>
                <a:schemeClr val="accent5">
                  <a:lumMod val="75000"/>
                </a:schemeClr>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7" name="Freeform 275"/>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path>
                </a:pathLst>
              </a:custGeom>
              <a:noFill/>
              <a:ln w="3175">
                <a:solidFill>
                  <a:srgbClr val="1F1A17"/>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8" name="Freeform 276"/>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noFill/>
              <a:ln w="3175">
                <a:solidFill>
                  <a:srgbClr val="1F1A17"/>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9" name="Freeform 277"/>
              <p:cNvSpPr>
                <a:spLocks/>
              </p:cNvSpPr>
              <p:nvPr/>
            </p:nvSpPr>
            <p:spPr bwMode="auto">
              <a:xfrm>
                <a:off x="2511" y="3245"/>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close/>
                  </a:path>
                </a:pathLst>
              </a:custGeom>
              <a:solidFill>
                <a:schemeClr val="accent5">
                  <a:lumMod val="75000"/>
                </a:schemeClr>
              </a:solidFill>
              <a:ln w="9525">
                <a:no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0" name="Freeform 278"/>
              <p:cNvSpPr>
                <a:spLocks/>
              </p:cNvSpPr>
              <p:nvPr/>
            </p:nvSpPr>
            <p:spPr bwMode="auto">
              <a:xfrm>
                <a:off x="1454" y="3245"/>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path>
                </a:pathLst>
              </a:custGeom>
              <a:noFill/>
              <a:ln w="3175">
                <a:solidFill>
                  <a:srgbClr val="1F1A17"/>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1" name="Freeform 279"/>
              <p:cNvSpPr>
                <a:spLocks/>
              </p:cNvSpPr>
              <p:nvPr/>
            </p:nvSpPr>
            <p:spPr bwMode="auto">
              <a:xfrm>
                <a:off x="3586" y="3245"/>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2" name="Freeform 280"/>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3" name="Freeform 281"/>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close/>
                  </a:path>
                </a:pathLst>
              </a:custGeom>
              <a:solidFill>
                <a:srgbClr val="DEDEDD"/>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4" name="Freeform 282"/>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path>
                </a:pathLst>
              </a:custGeom>
              <a:noFill/>
              <a:ln w="0">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5" name="Freeform 283"/>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4" name="Group 284"/>
              <p:cNvGrpSpPr>
                <a:grpSpLocks/>
              </p:cNvGrpSpPr>
              <p:nvPr/>
            </p:nvGrpSpPr>
            <p:grpSpPr bwMode="auto">
              <a:xfrm>
                <a:off x="2484" y="1603"/>
                <a:ext cx="822" cy="759"/>
                <a:chOff x="2484" y="1603"/>
                <a:chExt cx="822" cy="759"/>
              </a:xfrm>
            </p:grpSpPr>
            <p:sp>
              <p:nvSpPr>
                <p:cNvPr id="1078557" name="Freeform 285"/>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8" name="Text Box 286"/>
                <p:cNvSpPr txBox="1">
                  <a:spLocks noChangeArrowheads="1"/>
                </p:cNvSpPr>
                <p:nvPr/>
              </p:nvSpPr>
              <p:spPr bwMode="auto">
                <a:xfrm>
                  <a:off x="2484" y="1809"/>
                  <a:ext cx="822" cy="406"/>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200" dirty="0">
                      <a:solidFill>
                        <a:srgbClr val="FFD911"/>
                      </a:solidFill>
                      <a:ea typeface="ＭＳ Ｐゴシック" pitchFamily="34" charset="-128"/>
                    </a:rPr>
                    <a:t>Gestion du contrôle de la qualité des processus et des prélèvements</a:t>
                  </a:r>
                </a:p>
              </p:txBody>
            </p:sp>
          </p:grpSp>
          <p:sp>
            <p:nvSpPr>
              <p:cNvPr id="1078559" name="Rectangle 287"/>
              <p:cNvSpPr>
                <a:spLocks noChangeArrowheads="1"/>
              </p:cNvSpPr>
              <p:nvPr/>
            </p:nvSpPr>
            <p:spPr bwMode="auto">
              <a:xfrm>
                <a:off x="1819" y="1057"/>
                <a:ext cx="2123" cy="14"/>
              </a:xfrm>
              <a:prstGeom prst="rect">
                <a:avLst/>
              </a:prstGeom>
              <a:solidFill>
                <a:srgbClr val="72706F"/>
              </a:solidFill>
              <a:ln w="9525">
                <a:noFill/>
                <a:miter lim="800000"/>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5" name="Group 288"/>
              <p:cNvGrpSpPr>
                <a:grpSpLocks/>
              </p:cNvGrpSpPr>
              <p:nvPr/>
            </p:nvGrpSpPr>
            <p:grpSpPr bwMode="auto">
              <a:xfrm>
                <a:off x="1357" y="1574"/>
                <a:ext cx="947" cy="759"/>
                <a:chOff x="1357" y="1574"/>
                <a:chExt cx="947" cy="759"/>
              </a:xfrm>
            </p:grpSpPr>
            <p:sp>
              <p:nvSpPr>
                <p:cNvPr id="1078561" name="Freeform 289"/>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2" name="Text Box 290"/>
                <p:cNvSpPr txBox="1">
                  <a:spLocks noChangeArrowheads="1"/>
                </p:cNvSpPr>
                <p:nvPr/>
              </p:nvSpPr>
              <p:spPr bwMode="auto">
                <a:xfrm>
                  <a:off x="1357" y="1798"/>
                  <a:ext cx="947" cy="367"/>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Achats et stocks</a:t>
                  </a:r>
                </a:p>
              </p:txBody>
            </p:sp>
          </p:grpSp>
          <p:sp>
            <p:nvSpPr>
              <p:cNvPr id="1078563" name="Freeform 291"/>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6" name="Group 292"/>
              <p:cNvGrpSpPr>
                <a:grpSpLocks/>
              </p:cNvGrpSpPr>
              <p:nvPr/>
            </p:nvGrpSpPr>
            <p:grpSpPr bwMode="auto">
              <a:xfrm>
                <a:off x="3549" y="2429"/>
                <a:ext cx="901" cy="759"/>
                <a:chOff x="3549" y="2294"/>
                <a:chExt cx="901" cy="759"/>
              </a:xfrm>
            </p:grpSpPr>
            <p:sp>
              <p:nvSpPr>
                <p:cNvPr id="1078565" name="Freeform 293"/>
                <p:cNvSpPr>
                  <a:spLocks/>
                </p:cNvSpPr>
                <p:nvPr/>
              </p:nvSpPr>
              <p:spPr bwMode="auto">
                <a:xfrm>
                  <a:off x="3586" y="2294"/>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6" name="Text Box 294"/>
                <p:cNvSpPr txBox="1">
                  <a:spLocks noChangeArrowheads="1"/>
                </p:cNvSpPr>
                <p:nvPr/>
              </p:nvSpPr>
              <p:spPr bwMode="auto">
                <a:xfrm>
                  <a:off x="3549" y="2535"/>
                  <a:ext cx="901" cy="221"/>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Évaluation</a:t>
                  </a:r>
                </a:p>
              </p:txBody>
            </p:sp>
          </p:grpSp>
          <p:grpSp>
            <p:nvGrpSpPr>
              <p:cNvPr id="7" name="Group 295"/>
              <p:cNvGrpSpPr>
                <a:grpSpLocks/>
              </p:cNvGrpSpPr>
              <p:nvPr/>
            </p:nvGrpSpPr>
            <p:grpSpPr bwMode="auto">
              <a:xfrm>
                <a:off x="2391" y="2429"/>
                <a:ext cx="1006" cy="759"/>
                <a:chOff x="2391" y="2294"/>
                <a:chExt cx="1006" cy="759"/>
              </a:xfrm>
            </p:grpSpPr>
            <p:sp>
              <p:nvSpPr>
                <p:cNvPr id="1078568" name="Freeform 296"/>
                <p:cNvSpPr>
                  <a:spLocks/>
                </p:cNvSpPr>
                <p:nvPr/>
              </p:nvSpPr>
              <p:spPr bwMode="auto">
                <a:xfrm>
                  <a:off x="2497" y="2294"/>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9" name="Text Box 297"/>
                <p:cNvSpPr txBox="1">
                  <a:spLocks noChangeArrowheads="1"/>
                </p:cNvSpPr>
                <p:nvPr/>
              </p:nvSpPr>
              <p:spPr bwMode="auto">
                <a:xfrm>
                  <a:off x="2391" y="2490"/>
                  <a:ext cx="1006" cy="444"/>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dirty="0">
                      <a:solidFill>
                        <a:srgbClr val="FFD911"/>
                      </a:solidFill>
                      <a:ea typeface="ＭＳ Ｐゴシック" pitchFamily="34" charset="-128"/>
                    </a:rPr>
                    <a:t>Gestion des </a:t>
                  </a:r>
                </a:p>
                <a:p>
                  <a:pPr algn="ctr" defTabSz="457200" rtl="0" eaLnBrk="0" fontAlgn="base" hangingPunct="0">
                    <a:spcBef>
                      <a:spcPct val="50000"/>
                    </a:spcBef>
                    <a:spcAft>
                      <a:spcPct val="0"/>
                    </a:spcAft>
                  </a:pPr>
                  <a:r>
                    <a:rPr lang="fr" sz="1600" dirty="0">
                      <a:solidFill>
                        <a:srgbClr val="FFD911"/>
                      </a:solidFill>
                      <a:ea typeface="ＭＳ Ｐゴシック" pitchFamily="34" charset="-128"/>
                    </a:rPr>
                    <a:t>incidents</a:t>
                  </a:r>
                </a:p>
              </p:txBody>
            </p:sp>
          </p:grpSp>
          <p:sp>
            <p:nvSpPr>
              <p:cNvPr id="1078570" name="Text Box 298"/>
              <p:cNvSpPr txBox="1">
                <a:spLocks noChangeArrowheads="1"/>
              </p:cNvSpPr>
              <p:nvPr/>
            </p:nvSpPr>
            <p:spPr bwMode="auto">
              <a:xfrm>
                <a:off x="3482" y="1791"/>
                <a:ext cx="1020" cy="367"/>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Gestion de</a:t>
                </a:r>
                <a:br>
                  <a:rPr lang="en-US" sz="1600" dirty="0">
                    <a:solidFill>
                      <a:srgbClr val="FFD911"/>
                    </a:solidFill>
                    <a:ea typeface="ＭＳ Ｐゴシック" pitchFamily="34" charset="-128"/>
                  </a:rPr>
                </a:br>
                <a:r>
                  <a:rPr lang="fr" sz="1600">
                    <a:solidFill>
                      <a:srgbClr val="FFD911"/>
                    </a:solidFill>
                    <a:ea typeface="ＭＳ Ｐゴシック" pitchFamily="34" charset="-128"/>
                  </a:rPr>
                  <a:t> l’information</a:t>
                </a:r>
              </a:p>
            </p:txBody>
          </p:sp>
          <p:grpSp>
            <p:nvGrpSpPr>
              <p:cNvPr id="8" name="Group 299"/>
              <p:cNvGrpSpPr>
                <a:grpSpLocks/>
              </p:cNvGrpSpPr>
              <p:nvPr/>
            </p:nvGrpSpPr>
            <p:grpSpPr bwMode="auto">
              <a:xfrm>
                <a:off x="1319" y="3245"/>
                <a:ext cx="1035" cy="759"/>
                <a:chOff x="1319" y="3110"/>
                <a:chExt cx="1035" cy="759"/>
              </a:xfrm>
            </p:grpSpPr>
            <p:sp>
              <p:nvSpPr>
                <p:cNvPr id="1078572" name="Freeform 300"/>
                <p:cNvSpPr>
                  <a:spLocks/>
                </p:cNvSpPr>
                <p:nvPr/>
              </p:nvSpPr>
              <p:spPr bwMode="auto">
                <a:xfrm>
                  <a:off x="1454" y="3110"/>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3" name="Text Box 301"/>
                <p:cNvSpPr txBox="1">
                  <a:spLocks noChangeArrowheads="1"/>
                </p:cNvSpPr>
                <p:nvPr/>
              </p:nvSpPr>
              <p:spPr bwMode="auto">
                <a:xfrm>
                  <a:off x="1319" y="3290"/>
                  <a:ext cx="1035" cy="367"/>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Amélioration  </a:t>
                  </a:r>
                  <a:br>
                    <a:rPr lang="en-US" sz="1600" dirty="0">
                      <a:solidFill>
                        <a:srgbClr val="FFD911"/>
                      </a:solidFill>
                      <a:ea typeface="ＭＳ Ｐゴシック" pitchFamily="34" charset="-128"/>
                    </a:rPr>
                  </a:br>
                  <a:r>
                    <a:rPr lang="fr" sz="1600">
                      <a:solidFill>
                        <a:srgbClr val="FFD911"/>
                      </a:solidFill>
                      <a:ea typeface="ＭＳ Ｐゴシック" pitchFamily="34" charset="-128"/>
                    </a:rPr>
                    <a:t> des processus</a:t>
                  </a:r>
                </a:p>
              </p:txBody>
            </p:sp>
          </p:grpSp>
          <p:grpSp>
            <p:nvGrpSpPr>
              <p:cNvPr id="9" name="Group 302"/>
              <p:cNvGrpSpPr>
                <a:grpSpLocks/>
              </p:cNvGrpSpPr>
              <p:nvPr/>
            </p:nvGrpSpPr>
            <p:grpSpPr bwMode="auto">
              <a:xfrm>
                <a:off x="2487" y="3245"/>
                <a:ext cx="816" cy="759"/>
                <a:chOff x="2487" y="3110"/>
                <a:chExt cx="816" cy="759"/>
              </a:xfrm>
            </p:grpSpPr>
            <p:sp>
              <p:nvSpPr>
                <p:cNvPr id="1078575" name="Freeform 303"/>
                <p:cNvSpPr>
                  <a:spLocks/>
                </p:cNvSpPr>
                <p:nvPr/>
              </p:nvSpPr>
              <p:spPr bwMode="auto">
                <a:xfrm>
                  <a:off x="2511" y="3110"/>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6" name="Text Box 304"/>
                <p:cNvSpPr txBox="1">
                  <a:spLocks noChangeArrowheads="1"/>
                </p:cNvSpPr>
                <p:nvPr/>
              </p:nvSpPr>
              <p:spPr bwMode="auto">
                <a:xfrm>
                  <a:off x="2487" y="3323"/>
                  <a:ext cx="816" cy="367"/>
                </a:xfrm>
                <a:prstGeom prst="rect">
                  <a:avLst/>
                </a:prstGeom>
                <a:noFill/>
                <a:ln w="9525">
                  <a:noFill/>
                  <a:miter lim="800000"/>
                  <a:headEnd/>
                  <a:tailEnd/>
                </a:ln>
                <a:effectLst/>
              </p:spPr>
              <p:txBody>
                <a:bodyPr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Service  </a:t>
                  </a:r>
                  <a:br>
                    <a:rPr lang="en-US" sz="1600" dirty="0">
                      <a:solidFill>
                        <a:srgbClr val="FFD911"/>
                      </a:solidFill>
                      <a:ea typeface="ＭＳ Ｐゴシック" pitchFamily="34" charset="-128"/>
                    </a:rPr>
                  </a:br>
                  <a:r>
                    <a:rPr lang="fr" sz="1600">
                      <a:solidFill>
                        <a:srgbClr val="FFD911"/>
                      </a:solidFill>
                      <a:ea typeface="ＭＳ Ｐゴシック" pitchFamily="34" charset="-128"/>
                    </a:rPr>
                    <a:t> clientèle</a:t>
                  </a:r>
                </a:p>
              </p:txBody>
            </p:sp>
          </p:grpSp>
          <p:grpSp>
            <p:nvGrpSpPr>
              <p:cNvPr id="10" name="Group 305"/>
              <p:cNvGrpSpPr>
                <a:grpSpLocks/>
              </p:cNvGrpSpPr>
              <p:nvPr/>
            </p:nvGrpSpPr>
            <p:grpSpPr bwMode="auto">
              <a:xfrm>
                <a:off x="3553" y="3245"/>
                <a:ext cx="816" cy="759"/>
                <a:chOff x="3553" y="3110"/>
                <a:chExt cx="816" cy="759"/>
              </a:xfrm>
            </p:grpSpPr>
            <p:sp>
              <p:nvSpPr>
                <p:cNvPr id="1078578" name="Freeform 306"/>
                <p:cNvSpPr>
                  <a:spLocks/>
                </p:cNvSpPr>
                <p:nvPr/>
              </p:nvSpPr>
              <p:spPr bwMode="auto">
                <a:xfrm>
                  <a:off x="3586" y="3110"/>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9" name="Text Box 307"/>
                <p:cNvSpPr txBox="1">
                  <a:spLocks noChangeArrowheads="1"/>
                </p:cNvSpPr>
                <p:nvPr/>
              </p:nvSpPr>
              <p:spPr bwMode="auto">
                <a:xfrm>
                  <a:off x="3553" y="3333"/>
                  <a:ext cx="816" cy="367"/>
                </a:xfrm>
                <a:prstGeom prst="rect">
                  <a:avLst/>
                </a:prstGeom>
                <a:noFill/>
                <a:ln w="9525">
                  <a:noFill/>
                  <a:miter lim="800000"/>
                  <a:headEnd/>
                  <a:tailEnd/>
                </a:ln>
                <a:effectLst/>
              </p:spPr>
              <p:txBody>
                <a:bodyPr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Établissements et </a:t>
                  </a:r>
                  <a:br>
                    <a:rPr lang="en-US" sz="1600" dirty="0">
                      <a:solidFill>
                        <a:srgbClr val="FFD911"/>
                      </a:solidFill>
                      <a:ea typeface="ＭＳ Ｐゴシック" pitchFamily="34" charset="-128"/>
                    </a:rPr>
                  </a:br>
                  <a:r>
                    <a:rPr lang="fr" sz="1600">
                      <a:solidFill>
                        <a:srgbClr val="FFD911"/>
                      </a:solidFill>
                      <a:ea typeface="ＭＳ Ｐゴシック" pitchFamily="34" charset="-128"/>
                    </a:rPr>
                    <a:t>sécurité</a:t>
                  </a:r>
                </a:p>
              </p:txBody>
            </p:sp>
          </p:grpSp>
          <p:grpSp>
            <p:nvGrpSpPr>
              <p:cNvPr id="11" name="Group 308"/>
              <p:cNvGrpSpPr>
                <a:grpSpLocks/>
              </p:cNvGrpSpPr>
              <p:nvPr/>
            </p:nvGrpSpPr>
            <p:grpSpPr bwMode="auto">
              <a:xfrm>
                <a:off x="1410" y="709"/>
                <a:ext cx="831" cy="759"/>
                <a:chOff x="1410" y="709"/>
                <a:chExt cx="831" cy="759"/>
              </a:xfrm>
            </p:grpSpPr>
            <p:grpSp>
              <p:nvGrpSpPr>
                <p:cNvPr id="12" name="Group 309"/>
                <p:cNvGrpSpPr>
                  <a:grpSpLocks/>
                </p:cNvGrpSpPr>
                <p:nvPr/>
              </p:nvGrpSpPr>
              <p:grpSpPr bwMode="auto">
                <a:xfrm>
                  <a:off x="1410" y="709"/>
                  <a:ext cx="816" cy="759"/>
                  <a:chOff x="1410" y="574"/>
                  <a:chExt cx="816" cy="759"/>
                </a:xfrm>
              </p:grpSpPr>
              <p:grpSp>
                <p:nvGrpSpPr>
                  <p:cNvPr id="13" name="Group 310"/>
                  <p:cNvGrpSpPr>
                    <a:grpSpLocks/>
                  </p:cNvGrpSpPr>
                  <p:nvPr/>
                </p:nvGrpSpPr>
                <p:grpSpPr bwMode="auto">
                  <a:xfrm>
                    <a:off x="1444" y="574"/>
                    <a:ext cx="759" cy="759"/>
                    <a:chOff x="1444" y="574"/>
                    <a:chExt cx="759" cy="759"/>
                  </a:xfrm>
                </p:grpSpPr>
                <p:sp>
                  <p:nvSpPr>
                    <p:cNvPr id="1078583" name="Freeform 311"/>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4" name="Freeform 312"/>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85" name="Text Box 313"/>
                  <p:cNvSpPr txBox="1">
                    <a:spLocks noChangeArrowheads="1"/>
                  </p:cNvSpPr>
                  <p:nvPr/>
                </p:nvSpPr>
                <p:spPr bwMode="auto">
                  <a:xfrm>
                    <a:off x="1410" y="750"/>
                    <a:ext cx="816" cy="230"/>
                  </a:xfrm>
                  <a:prstGeom prst="rect">
                    <a:avLst/>
                  </a:prstGeom>
                  <a:noFill/>
                  <a:ln w="9525">
                    <a:noFill/>
                    <a:miter lim="800000"/>
                    <a:headEnd/>
                    <a:tailEnd/>
                  </a:ln>
                  <a:effectLst/>
                </p:spPr>
                <p:txBody>
                  <a:bodyPr rtlCol="0">
                    <a:spAutoFit/>
                  </a:bodyPr>
                  <a:lstStyle/>
                  <a:p>
                    <a:pPr algn="ctr" defTabSz="457200" rtl="0" eaLnBrk="0" fontAlgn="base" hangingPunct="0">
                      <a:spcBef>
                        <a:spcPct val="50000"/>
                      </a:spcBef>
                      <a:spcAft>
                        <a:spcPct val="0"/>
                      </a:spcAft>
                    </a:pPr>
                    <a:endParaRPr lang="en-US">
                      <a:solidFill>
                        <a:prstClr val="black"/>
                      </a:solidFill>
                      <a:latin typeface="Arial" pitchFamily="34" charset="0"/>
                      <a:ea typeface="ＭＳ Ｐゴシック" pitchFamily="34" charset="-128"/>
                    </a:endParaRPr>
                  </a:p>
                </p:txBody>
              </p:sp>
            </p:grpSp>
            <p:sp>
              <p:nvSpPr>
                <p:cNvPr id="1078586" name="Text Box 314"/>
                <p:cNvSpPr txBox="1">
                  <a:spLocks noChangeArrowheads="1"/>
                </p:cNvSpPr>
                <p:nvPr/>
              </p:nvSpPr>
              <p:spPr bwMode="auto">
                <a:xfrm>
                  <a:off x="1425" y="976"/>
                  <a:ext cx="816" cy="213"/>
                </a:xfrm>
                <a:prstGeom prst="rect">
                  <a:avLst/>
                </a:prstGeom>
                <a:noFill/>
                <a:ln w="9525">
                  <a:noFill/>
                  <a:miter lim="800000"/>
                  <a:headEnd/>
                  <a:tailEnd/>
                </a:ln>
                <a:effectLst/>
              </p:spPr>
              <p:txBody>
                <a:bodyPr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Organisation</a:t>
                  </a:r>
                </a:p>
              </p:txBody>
            </p:sp>
          </p:grpSp>
          <p:grpSp>
            <p:nvGrpSpPr>
              <p:cNvPr id="14" name="Group 315"/>
              <p:cNvGrpSpPr>
                <a:grpSpLocks/>
              </p:cNvGrpSpPr>
              <p:nvPr/>
            </p:nvGrpSpPr>
            <p:grpSpPr bwMode="auto">
              <a:xfrm>
                <a:off x="2484" y="709"/>
                <a:ext cx="816" cy="759"/>
                <a:chOff x="2484" y="709"/>
                <a:chExt cx="816" cy="759"/>
              </a:xfrm>
            </p:grpSpPr>
            <p:sp>
              <p:nvSpPr>
                <p:cNvPr id="1078588" name="Freeform 316"/>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9" name="Text Box 317"/>
                <p:cNvSpPr txBox="1">
                  <a:spLocks noChangeArrowheads="1"/>
                </p:cNvSpPr>
                <p:nvPr/>
              </p:nvSpPr>
              <p:spPr bwMode="auto">
                <a:xfrm>
                  <a:off x="2484" y="977"/>
                  <a:ext cx="816" cy="213"/>
                </a:xfrm>
                <a:prstGeom prst="rect">
                  <a:avLst/>
                </a:prstGeom>
                <a:noFill/>
                <a:ln w="9525">
                  <a:noFill/>
                  <a:miter lim="800000"/>
                  <a:headEnd/>
                  <a:tailEnd/>
                </a:ln>
                <a:effectLst/>
              </p:spPr>
              <p:txBody>
                <a:bodyPr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Personnel</a:t>
                  </a:r>
                </a:p>
              </p:txBody>
            </p:sp>
          </p:grpSp>
          <p:grpSp>
            <p:nvGrpSpPr>
              <p:cNvPr id="15" name="Group 318"/>
              <p:cNvGrpSpPr>
                <a:grpSpLocks/>
              </p:cNvGrpSpPr>
              <p:nvPr/>
            </p:nvGrpSpPr>
            <p:grpSpPr bwMode="auto">
              <a:xfrm>
                <a:off x="3492" y="709"/>
                <a:ext cx="942" cy="759"/>
                <a:chOff x="3492" y="709"/>
                <a:chExt cx="942" cy="759"/>
              </a:xfrm>
            </p:grpSpPr>
            <p:grpSp>
              <p:nvGrpSpPr>
                <p:cNvPr id="16" name="Group 319"/>
                <p:cNvGrpSpPr>
                  <a:grpSpLocks/>
                </p:cNvGrpSpPr>
                <p:nvPr/>
              </p:nvGrpSpPr>
              <p:grpSpPr bwMode="auto">
                <a:xfrm>
                  <a:off x="3586" y="709"/>
                  <a:ext cx="759" cy="759"/>
                  <a:chOff x="3586" y="574"/>
                  <a:chExt cx="759" cy="759"/>
                </a:xfrm>
              </p:grpSpPr>
              <p:sp>
                <p:nvSpPr>
                  <p:cNvPr id="1078592" name="Freeform 320"/>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3" name="Freeform 321"/>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noFill/>
                  <a:ln w="3175">
                    <a:solidFill>
                      <a:srgbClr val="000000"/>
                    </a:solidFill>
                    <a:prstDash val="solid"/>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94" name="Text Box 322"/>
                <p:cNvSpPr txBox="1">
                  <a:spLocks noChangeArrowheads="1"/>
                </p:cNvSpPr>
                <p:nvPr/>
              </p:nvSpPr>
              <p:spPr bwMode="auto">
                <a:xfrm>
                  <a:off x="3492" y="985"/>
                  <a:ext cx="942" cy="213"/>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Équipement</a:t>
                  </a:r>
                </a:p>
              </p:txBody>
            </p:sp>
          </p:grpSp>
          <p:grpSp>
            <p:nvGrpSpPr>
              <p:cNvPr id="17" name="Group 323"/>
              <p:cNvGrpSpPr>
                <a:grpSpLocks/>
              </p:cNvGrpSpPr>
              <p:nvPr/>
            </p:nvGrpSpPr>
            <p:grpSpPr bwMode="auto">
              <a:xfrm>
                <a:off x="1408" y="2429"/>
                <a:ext cx="862" cy="759"/>
                <a:chOff x="1408" y="2429"/>
                <a:chExt cx="862" cy="759"/>
              </a:xfrm>
            </p:grpSpPr>
            <p:sp>
              <p:nvSpPr>
                <p:cNvPr id="1078596" name="Freeform 324"/>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rtlCol="0"/>
                <a:lstStyle/>
                <a:p>
                  <a:pPr defTabSz="457200" rtl="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7" name="Text Box 325"/>
                <p:cNvSpPr txBox="1">
                  <a:spLocks noChangeArrowheads="1"/>
                </p:cNvSpPr>
                <p:nvPr/>
              </p:nvSpPr>
              <p:spPr bwMode="auto">
                <a:xfrm>
                  <a:off x="1408" y="2609"/>
                  <a:ext cx="862" cy="367"/>
                </a:xfrm>
                <a:prstGeom prst="rect">
                  <a:avLst/>
                </a:prstGeom>
                <a:noFill/>
                <a:ln w="9525">
                  <a:noFill/>
                  <a:miter lim="800000"/>
                  <a:headEnd/>
                  <a:tailEnd/>
                </a:ln>
                <a:effectLst/>
              </p:spPr>
              <p:txBody>
                <a:bodyPr wrap="square" rtlCol="0">
                  <a:spAutoFit/>
                </a:bodyPr>
                <a:lstStyle/>
                <a:p>
                  <a:pPr algn="ctr" defTabSz="457200" rtl="0" eaLnBrk="0" fontAlgn="base" hangingPunct="0">
                    <a:spcBef>
                      <a:spcPct val="50000"/>
                    </a:spcBef>
                    <a:spcAft>
                      <a:spcPct val="0"/>
                    </a:spcAft>
                  </a:pPr>
                  <a:r>
                    <a:rPr lang="fr" sz="1600">
                      <a:solidFill>
                        <a:srgbClr val="FFD911"/>
                      </a:solidFill>
                      <a:ea typeface="ＭＳ Ｐゴシック" pitchFamily="34" charset="-128"/>
                    </a:rPr>
                    <a:t>Documents et archives</a:t>
                  </a:r>
                </a:p>
              </p:txBody>
            </p:sp>
          </p:grpSp>
        </p:grpSp>
      </p:grpSp>
      <p:sp>
        <p:nvSpPr>
          <p:cNvPr id="18" name="Rectangle 17"/>
          <p:cNvSpPr/>
          <p:nvPr/>
        </p:nvSpPr>
        <p:spPr>
          <a:xfrm>
            <a:off x="263383" y="1428550"/>
            <a:ext cx="4155551" cy="1938992"/>
          </a:xfrm>
          <a:prstGeom prst="rect">
            <a:avLst/>
          </a:prstGeom>
        </p:spPr>
        <p:txBody>
          <a:bodyPr wrap="square" rtlCol="0">
            <a:spAutoFit/>
          </a:bodyPr>
          <a:lstStyle/>
          <a:p>
            <a:pPr defTabSz="457200" rtl="0" fontAlgn="base">
              <a:spcBef>
                <a:spcPct val="0"/>
              </a:spcBef>
              <a:spcAft>
                <a:spcPct val="0"/>
              </a:spcAft>
            </a:pPr>
            <a:endParaRPr lang="en-US" sz="2000" dirty="0">
              <a:solidFill>
                <a:prstClr val="black"/>
              </a:solidFill>
              <a:ea typeface="ＭＳ Ｐゴシック" pitchFamily="34" charset="-128"/>
            </a:endParaRPr>
          </a:p>
          <a:p>
            <a:pPr defTabSz="457200" rtl="0" fontAlgn="base">
              <a:spcBef>
                <a:spcPct val="0"/>
              </a:spcBef>
              <a:spcAft>
                <a:spcPct val="0"/>
              </a:spcAft>
            </a:pPr>
            <a:r>
              <a:rPr lang="fr" sz="2000">
                <a:solidFill>
                  <a:prstClr val="black"/>
                </a:solidFill>
                <a:ea typeface="ＭＳ Ｐゴシック" pitchFamily="34" charset="-128"/>
              </a:rPr>
              <a:t>La structure organisationnelle, les responsabilités, les processus, les procédures et les ressources relatives à la mise en œuvre de la gestion de la qualité des activités du laboratoire ou du centre de dépistage </a:t>
            </a:r>
          </a:p>
        </p:txBody>
      </p:sp>
      <p:sp>
        <p:nvSpPr>
          <p:cNvPr id="85" name="Oval 84">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eaLnBrk="1" hangingPunct="1">
              <a:defRPr/>
            </a:pPr>
            <a:r>
              <a:rPr lang="fr" sz="2199" b="1"/>
              <a:t>2</a:t>
            </a:r>
          </a:p>
        </p:txBody>
      </p:sp>
      <p:sp>
        <p:nvSpPr>
          <p:cNvPr id="87" name="Rectangle 86"/>
          <p:cNvSpPr/>
          <p:nvPr/>
        </p:nvSpPr>
        <p:spPr>
          <a:xfrm>
            <a:off x="247144" y="4449062"/>
            <a:ext cx="4155551" cy="1323439"/>
          </a:xfrm>
          <a:prstGeom prst="rect">
            <a:avLst/>
          </a:prstGeom>
        </p:spPr>
        <p:txBody>
          <a:bodyPr wrap="square" rtlCol="0">
            <a:spAutoFit/>
          </a:bodyPr>
          <a:lstStyle/>
          <a:p>
            <a:pPr defTabSz="457200" rtl="0" fontAlgn="base">
              <a:spcBef>
                <a:spcPct val="0"/>
              </a:spcBef>
              <a:spcAft>
                <a:spcPct val="0"/>
              </a:spcAft>
            </a:pPr>
            <a:endParaRPr lang="en-US" sz="2000" dirty="0">
              <a:solidFill>
                <a:prstClr val="black"/>
              </a:solidFill>
              <a:ea typeface="ＭＳ Ｐゴシック" pitchFamily="34" charset="-128"/>
            </a:endParaRPr>
          </a:p>
          <a:p>
            <a:pPr defTabSz="457200" rtl="0" fontAlgn="base">
              <a:spcBef>
                <a:spcPct val="0"/>
              </a:spcBef>
              <a:spcAft>
                <a:spcPct val="0"/>
              </a:spcAft>
            </a:pPr>
            <a:r>
              <a:rPr lang="fr" sz="2000">
                <a:solidFill>
                  <a:srgbClr val="FF0000"/>
                </a:solidFill>
              </a:rPr>
              <a:t>Autrement dit, </a:t>
            </a:r>
            <a:r>
              <a:rPr lang="fr" sz="2000" i="1">
                <a:solidFill>
                  <a:srgbClr val="FF0000"/>
                </a:solidFill>
              </a:rPr>
              <a:t>toutes les activités qui contribuent directement ou indirectement à la qualité du dépistage ! </a:t>
            </a:r>
            <a:endParaRPr lang="en-US" sz="2000" i="1" dirty="0">
              <a:solidFill>
                <a:prstClr val="black"/>
              </a:solidFill>
            </a:endParaRPr>
          </a:p>
        </p:txBody>
      </p:sp>
    </p:spTree>
    <p:extLst>
      <p:ext uri="{BB962C8B-B14F-4D97-AF65-F5344CB8AC3E}">
        <p14:creationId xmlns:p14="http://schemas.microsoft.com/office/powerpoint/2010/main" val="1973689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3.xml><?xml version="1.0" encoding="utf-8"?>
<p:tagLst xmlns:a="http://schemas.openxmlformats.org/drawingml/2006/main" xmlns:r="http://schemas.openxmlformats.org/officeDocument/2006/relationships" xmlns:p="http://schemas.openxmlformats.org/presentationml/2006/main">
  <p:tag name="RESIZE" val="Yes"/>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9.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5.xml><?xml version="1.0" encoding="utf-8"?>
<p:tagLst xmlns:a="http://schemas.openxmlformats.org/drawingml/2006/main" xmlns:r="http://schemas.openxmlformats.org/officeDocument/2006/relationships" xmlns:p="http://schemas.openxmlformats.org/presentationml/2006/main">
  <p:tag name="RESIZE" val="Yes"/>
</p:tagLst>
</file>

<file path=ppt/tags/tag136.xml><?xml version="1.0" encoding="utf-8"?>
<p:tagLst xmlns:a="http://schemas.openxmlformats.org/drawingml/2006/main" xmlns:r="http://schemas.openxmlformats.org/officeDocument/2006/relationships" xmlns:p="http://schemas.openxmlformats.org/presentationml/2006/main">
  <p:tag name="RESIZE" val="Yes"/>
</p:tagLst>
</file>

<file path=ppt/tags/tag137.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RESIZE" val="Yes"/>
</p:tagLst>
</file>

<file path=ppt/tags/tag71.xml><?xml version="1.0" encoding="utf-8"?>
<p:tagLst xmlns:a="http://schemas.openxmlformats.org/drawingml/2006/main" xmlns:r="http://schemas.openxmlformats.org/officeDocument/2006/relationships" xmlns:p="http://schemas.openxmlformats.org/presentationml/2006/main">
  <p:tag name="RESIZE" val="Ye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7.xml><?xml version="1.0" encoding="utf-8"?>
<p:tagLst xmlns:a="http://schemas.openxmlformats.org/drawingml/2006/main" xmlns:r="http://schemas.openxmlformats.org/officeDocument/2006/relationships" xmlns:p="http://schemas.openxmlformats.org/presentationml/2006/main">
  <p:tag name="RESIZE" val="Yes"/>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POC EID Training PPT Template</Template>
  <TotalTime>1650</TotalTime>
  <Words>3458</Words>
  <Application>Microsoft Office PowerPoint</Application>
  <PresentationFormat>Custom</PresentationFormat>
  <Paragraphs>837</Paragraphs>
  <Slides>50</Slides>
  <Notes>43</Notes>
  <HiddenSlides>0</HiddenSlides>
  <MMClips>0</MMClips>
  <ScaleCrop>false</ScaleCrop>
  <HeadingPairs>
    <vt:vector size="8" baseType="variant">
      <vt:variant>
        <vt:lpstr>Fonts Used</vt:lpstr>
      </vt:variant>
      <vt:variant>
        <vt:i4>18</vt:i4>
      </vt:variant>
      <vt:variant>
        <vt:lpstr>Theme</vt:lpstr>
      </vt:variant>
      <vt:variant>
        <vt:i4>7</vt:i4>
      </vt:variant>
      <vt:variant>
        <vt:lpstr>Embedded OLE Servers</vt:lpstr>
      </vt:variant>
      <vt:variant>
        <vt:i4>4</vt:i4>
      </vt:variant>
      <vt:variant>
        <vt:lpstr>Slide Titles</vt:lpstr>
      </vt:variant>
      <vt:variant>
        <vt:i4>50</vt:i4>
      </vt:variant>
    </vt:vector>
  </HeadingPairs>
  <TitlesOfParts>
    <vt:vector size="79" baseType="lpstr">
      <vt:lpstr>ＭＳ 明朝</vt:lpstr>
      <vt:lpstr>MS PGothic</vt:lpstr>
      <vt:lpstr>MS PGothic</vt:lpstr>
      <vt:lpstr>Arabic Typesetting</vt:lpstr>
      <vt:lpstr>Arial</vt:lpstr>
      <vt:lpstr>Arial Black</vt:lpstr>
      <vt:lpstr>Calibri</vt:lpstr>
      <vt:lpstr>Franklin Gothic Book</vt:lpstr>
      <vt:lpstr>Georgia</vt:lpstr>
      <vt:lpstr>Helvetica</vt:lpstr>
      <vt:lpstr>Helvetica-Bold</vt:lpstr>
      <vt:lpstr>Marlett</vt:lpstr>
      <vt:lpstr>Times New Roman</vt:lpstr>
      <vt:lpstr>Trebuchet MS</vt:lpstr>
      <vt:lpstr>Verdana</vt:lpstr>
      <vt:lpstr>Wingdings</vt:lpstr>
      <vt:lpstr>Wingdings 3</vt:lpstr>
      <vt:lpstr>ヒラギノ角ゴ Pro W3</vt:lpstr>
      <vt:lpstr>POC EID Training PPT Template</vt:lpstr>
      <vt:lpstr>Theme1 CHAI</vt:lpstr>
      <vt:lpstr>Office Theme</vt:lpstr>
      <vt:lpstr>1_Office Theme</vt:lpstr>
      <vt:lpstr>2_Office Theme</vt:lpstr>
      <vt:lpstr>3_Office Theme</vt:lpstr>
      <vt:lpstr>4_Office Theme</vt:lpstr>
      <vt:lpstr>think-cell Slide</vt:lpstr>
      <vt:lpstr>Chart</vt:lpstr>
      <vt:lpstr>CorelDRAW</vt:lpstr>
      <vt:lpstr>Clip</vt:lpstr>
      <vt:lpstr>Garantir la qualité du dépistage Module 2 :  Système de laboratoire et dépistage sur le lieu de soins   </vt:lpstr>
      <vt:lpstr>Programme</vt:lpstr>
      <vt:lpstr>Objectifs pédagogiques</vt:lpstr>
      <vt:lpstr>Programme</vt:lpstr>
      <vt:lpstr>Les établissements doivent disposer d’un système de laboratoire solide pour maintenir  la qualité du dépistage sur le lieu de soins</vt:lpstr>
      <vt:lpstr> Qu’entend-on par « qualité » ?</vt:lpstr>
      <vt:lpstr>Pourquoi se préoccuper de la qualité ?</vt:lpstr>
      <vt:lpstr> En quoi consiste une « approche systémique » de la qualité ? </vt:lpstr>
      <vt:lpstr> Le système de qualité en laboratoire</vt:lpstr>
      <vt:lpstr> Qui est responsable de la qualité ?</vt:lpstr>
      <vt:lpstr>Comparaison des approches en matière d’assurance qualité adoptées dans le cadre  du dépistage sur le lieu de soins </vt:lpstr>
      <vt:lpstr> Différences entre assurance qualité et contrôle de la qualité</vt:lpstr>
      <vt:lpstr> Pourquoi existe-t-il parfois des erreurs ? </vt:lpstr>
      <vt:lpstr>PowerPoint Presentation</vt:lpstr>
      <vt:lpstr> Messages d’erreur </vt:lpstr>
      <vt:lpstr>La supervision du site et le mentorat aident à détecter rapidement les problèmes de dépistage afin de prendre des mesures préventives et correctives</vt:lpstr>
      <vt:lpstr> Résumé :  De l’importance de disposer d’un système de qualité dans le cadre  du dépistage sur le lieu de soins </vt:lpstr>
      <vt:lpstr>Programme</vt:lpstr>
      <vt:lpstr> Qu’est-ce qu’un risque biologique et pourquoi est-il important de prendre des mesures  de sécurité en laboratoire ?</vt:lpstr>
      <vt:lpstr>En quoi consistent les précautions universelles ou précautions standard ? </vt:lpstr>
      <vt:lpstr>Application de pratiques de sécurité tout au long du processus de dépistage</vt:lpstr>
      <vt:lpstr>Adopter des comportements sécuritaires au travail</vt:lpstr>
      <vt:lpstr>Adopter des comportements sécuritaires au travail (suite)</vt:lpstr>
      <vt:lpstr>Adopter des comportements sécuritaires au travail (suite)</vt:lpstr>
      <vt:lpstr>Adopter des comportements sécuritaires au travail (suite)</vt:lpstr>
      <vt:lpstr>PowerPoint Presentation</vt:lpstr>
      <vt:lpstr> L’équipement de protection individuelle peut empêcher la contamination </vt:lpstr>
      <vt:lpstr> Équipement général de sécurité</vt:lpstr>
      <vt:lpstr> Maintenir les espaces et surfaces de travail propres</vt:lpstr>
      <vt:lpstr>Désinfecter les espaces de travail à l’eau de Javel</vt:lpstr>
      <vt:lpstr>Conteneurs pour déchets tranchants ou piquants — à ne pas faire </vt:lpstr>
      <vt:lpstr>Manipulation des objets piquants et tranchants — bonnes pratiques </vt:lpstr>
      <vt:lpstr> Mesures d’urgence en cas d’écoulements et d’éclaboussures</vt:lpstr>
      <vt:lpstr> Que faire en cas de contamination ? </vt:lpstr>
      <vt:lpstr> Gestion des déchets</vt:lpstr>
      <vt:lpstr>PowerPoint Presentation</vt:lpstr>
      <vt:lpstr> Incinération des déchets</vt:lpstr>
      <vt:lpstr> Rappels</vt:lpstr>
      <vt:lpstr>Programme</vt:lpstr>
      <vt:lpstr> Gestion des données/archives </vt:lpstr>
      <vt:lpstr>La connectivité permet une certaine visibilité aux fins de suivi et de gestion  de la performance des dispositifs sur le lieu de soins et  accélère la transmission  des résultats depuis les sites centralisés de dépistage à l’établissement </vt:lpstr>
      <vt:lpstr>Programme</vt:lpstr>
      <vt:lpstr>Gestion de la chaîne d’approvisionnement et du dispositif</vt:lpstr>
      <vt:lpstr>Rapports d’erreur et d’entretien </vt:lpstr>
      <vt:lpstr>Résumé </vt:lpstr>
      <vt:lpstr>Des questions ?</vt:lpstr>
      <vt:lpstr> Erreurs pouvant survenir avant le dépistage</vt:lpstr>
      <vt:lpstr> Erreurs pouvant survenir au cours du dépistage</vt:lpstr>
      <vt:lpstr> Erreurs pouvant survenir après le dépistage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Upjeet Chandan</cp:lastModifiedBy>
  <cp:revision>72</cp:revision>
  <dcterms:created xsi:type="dcterms:W3CDTF">2019-01-17T21:22:04Z</dcterms:created>
  <dcterms:modified xsi:type="dcterms:W3CDTF">2019-09-25T19:43:54Z</dcterms:modified>
</cp:coreProperties>
</file>