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1"/>
  </p:sldMasterIdLst>
  <p:notesMasterIdLst>
    <p:notesMasterId r:id="rId9"/>
  </p:notesMasterIdLst>
  <p:handoutMasterIdLst>
    <p:handoutMasterId r:id="rId10"/>
  </p:handoutMasterIdLst>
  <p:sldIdLst>
    <p:sldId id="256" r:id="rId2"/>
    <p:sldId id="398" r:id="rId3"/>
    <p:sldId id="416" r:id="rId4"/>
    <p:sldId id="329" r:id="rId5"/>
    <p:sldId id="396" r:id="rId6"/>
    <p:sldId id="420" r:id="rId7"/>
    <p:sldId id="434" r:id="rId8"/>
  </p:sldIdLst>
  <p:sldSz cx="9144000" cy="6858000" type="screen4x3"/>
  <p:notesSz cx="6669088" cy="9753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RGUSON, Beverly Jane" initials="fergusonj" lastIdx="28" clrIdx="0"/>
  <p:cmAuthor id="1" name="ARMSTRONG, Alice" initials="AA" lastIdx="7" clrIdx="1"/>
  <p:cmAuthor id="2" name="Daniella Mark" initials="DM" lastIdx="2" clrIdx="2">
    <p:extLst>
      <p:ext uri="{19B8F6BF-5375-455C-9EA6-DF929625EA0E}">
        <p15:presenceInfo xmlns:p15="http://schemas.microsoft.com/office/powerpoint/2012/main" userId="Daniella Mark" providerId="None"/>
      </p:ext>
    </p:extLst>
  </p:cmAuthor>
  <p:cmAuthor id="3" name="Natalie van der Veen" initials="NvdV" lastIdx="3" clrIdx="3">
    <p:extLst>
      <p:ext uri="{19B8F6BF-5375-455C-9EA6-DF929625EA0E}">
        <p15:presenceInfo xmlns:p15="http://schemas.microsoft.com/office/powerpoint/2012/main" userId="1115740f62a29d9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147"/>
    <a:srgbClr val="E87D31"/>
    <a:srgbClr val="2F787B"/>
    <a:srgbClr val="215968"/>
    <a:srgbClr val="1F497D"/>
    <a:srgbClr val="FFCC00"/>
    <a:srgbClr val="1A87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26" autoAdjust="0"/>
    <p:restoredTop sz="91528" autoAdjust="0"/>
  </p:normalViewPr>
  <p:slideViewPr>
    <p:cSldViewPr snapToGrid="0" snapToObjects="1">
      <p:cViewPr varScale="1">
        <p:scale>
          <a:sx n="94" d="100"/>
          <a:sy n="94" d="100"/>
        </p:scale>
        <p:origin x="14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731" cy="487680"/>
          </a:xfrm>
          <a:prstGeom prst="rect">
            <a:avLst/>
          </a:prstGeom>
        </p:spPr>
        <p:txBody>
          <a:bodyPr vert="horz" lIns="89849" tIns="44924" rIns="89849" bIns="44924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803" y="0"/>
            <a:ext cx="2889731" cy="487680"/>
          </a:xfrm>
          <a:prstGeom prst="rect">
            <a:avLst/>
          </a:prstGeom>
        </p:spPr>
        <p:txBody>
          <a:bodyPr vert="horz" lIns="89849" tIns="44924" rIns="89849" bIns="44924" rtlCol="0"/>
          <a:lstStyle>
            <a:lvl1pPr algn="r">
              <a:defRPr sz="1200"/>
            </a:lvl1pPr>
          </a:lstStyle>
          <a:p>
            <a:fld id="{9C2D96D3-EC4E-4CA6-BED8-93B9675325C8}" type="datetimeFigureOut">
              <a:rPr lang="en-ZA" smtClean="0"/>
              <a:pPr/>
              <a:t>2020/05/27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64357"/>
            <a:ext cx="2889731" cy="487680"/>
          </a:xfrm>
          <a:prstGeom prst="rect">
            <a:avLst/>
          </a:prstGeom>
        </p:spPr>
        <p:txBody>
          <a:bodyPr vert="horz" lIns="89849" tIns="44924" rIns="89849" bIns="44924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803" y="9264357"/>
            <a:ext cx="2889731" cy="487680"/>
          </a:xfrm>
          <a:prstGeom prst="rect">
            <a:avLst/>
          </a:prstGeom>
        </p:spPr>
        <p:txBody>
          <a:bodyPr vert="horz" lIns="89849" tIns="44924" rIns="89849" bIns="44924" rtlCol="0" anchor="b"/>
          <a:lstStyle>
            <a:lvl1pPr algn="r">
              <a:defRPr sz="1200"/>
            </a:lvl1pPr>
          </a:lstStyle>
          <a:p>
            <a:fld id="{1771AADB-132D-41DB-A58C-9CC23286E91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76221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9374"/>
          </a:xfrm>
          <a:prstGeom prst="rect">
            <a:avLst/>
          </a:prstGeom>
        </p:spPr>
        <p:txBody>
          <a:bodyPr vert="horz" lIns="89849" tIns="44924" rIns="89849" bIns="4492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89849" tIns="44924" rIns="89849" bIns="44924" rtlCol="0"/>
          <a:lstStyle>
            <a:lvl1pPr algn="r">
              <a:defRPr sz="1200"/>
            </a:lvl1pPr>
          </a:lstStyle>
          <a:p>
            <a:fld id="{BA2FAF6C-258A-4837-9D9F-772F8E1E8885}" type="datetimeFigureOut">
              <a:rPr lang="en-US" smtClean="0"/>
              <a:pPr/>
              <a:t>5/27/20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1219200"/>
            <a:ext cx="4389438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49" tIns="44924" rIns="89849" bIns="449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89849" tIns="44924" rIns="89849" bIns="449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64228"/>
            <a:ext cx="2889938" cy="489373"/>
          </a:xfrm>
          <a:prstGeom prst="rect">
            <a:avLst/>
          </a:prstGeom>
        </p:spPr>
        <p:txBody>
          <a:bodyPr vert="horz" lIns="89849" tIns="44924" rIns="89849" bIns="4492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89849" tIns="44924" rIns="89849" bIns="44924" rtlCol="0" anchor="b"/>
          <a:lstStyle>
            <a:lvl1pPr algn="r">
              <a:defRPr sz="1200"/>
            </a:lvl1pPr>
          </a:lstStyle>
          <a:p>
            <a:fld id="{1050DD51-BDF7-4D81-AD20-BC096D18E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1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0DD51-BDF7-4D81-AD20-BC096D18E45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0DD51-BDF7-4D81-AD20-BC096D18E45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5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Z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0DD51-BDF7-4D81-AD20-BC096D18E45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83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0DD51-BDF7-4D81-AD20-BC096D18E45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40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0DD51-BDF7-4D81-AD20-BC096D18E45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42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Z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0DD51-BDF7-4D81-AD20-BC096D18E45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26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Z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0DD51-BDF7-4D81-AD20-BC096D18E45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26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D3F08-FA92-0849-BD49-DAF55A41F6A6}" type="datetimeFigureOut">
              <a:rPr lang="en-US" smtClean="0"/>
              <a:pPr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D3F08-FA92-0849-BD49-DAF55A41F6A6}" type="datetimeFigureOut">
              <a:rPr lang="en-US" smtClean="0"/>
              <a:pPr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6466-090A-E04C-A416-8262D6AF7D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4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D3F08-FA92-0849-BD49-DAF55A41F6A6}" type="datetimeFigureOut">
              <a:rPr lang="en-US" smtClean="0"/>
              <a:pPr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6466-090A-E04C-A416-8262D6AF7D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8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D3F08-FA92-0849-BD49-DAF55A41F6A6}" type="datetimeFigureOut">
              <a:rPr lang="en-US" smtClean="0"/>
              <a:pPr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6466-090A-E04C-A416-8262D6AF7D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25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D3F08-FA92-0849-BD49-DAF55A41F6A6}" type="datetimeFigureOut">
              <a:rPr lang="en-US" smtClean="0"/>
              <a:pPr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6466-090A-E04C-A416-8262D6AF7D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90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D3F08-FA92-0849-BD49-DAF55A41F6A6}" type="datetimeFigureOut">
              <a:rPr lang="en-US" smtClean="0"/>
              <a:pPr/>
              <a:t>5/27/20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6466-090A-E04C-A416-8262D6AF7D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1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D3F08-FA92-0849-BD49-DAF55A41F6A6}" type="datetimeFigureOut">
              <a:rPr lang="en-US" smtClean="0"/>
              <a:pPr/>
              <a:t>5/27/20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6466-090A-E04C-A416-8262D6AF7D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4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D3F08-FA92-0849-BD49-DAF55A41F6A6}" type="datetimeFigureOut">
              <a:rPr lang="en-US" smtClean="0"/>
              <a:pPr/>
              <a:t>5/27/20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6466-090A-E04C-A416-8262D6AF7D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54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D3F08-FA92-0849-BD49-DAF55A41F6A6}" type="datetimeFigureOut">
              <a:rPr lang="en-US" smtClean="0"/>
              <a:pPr/>
              <a:t>5/27/20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6466-090A-E04C-A416-8262D6AF7D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8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D3F08-FA92-0849-BD49-DAF55A41F6A6}" type="datetimeFigureOut">
              <a:rPr lang="en-US" smtClean="0"/>
              <a:pPr/>
              <a:t>5/27/20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3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D3F08-FA92-0849-BD49-DAF55A41F6A6}" type="datetimeFigureOut">
              <a:rPr lang="en-US" smtClean="0"/>
              <a:pPr/>
              <a:t>5/27/20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C6466-090A-E04C-A416-8262D6AF7D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3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D3F08-FA92-0849-BD49-DAF55A41F6A6}" type="datetimeFigureOut">
              <a:rPr lang="en-US" smtClean="0"/>
              <a:pPr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C6466-090A-E04C-A416-8262D6AF7D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6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tiff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023C6C-B07A-F246-A32E-A129F34F88A9}"/>
              </a:ext>
            </a:extLst>
          </p:cNvPr>
          <p:cNvSpPr/>
          <p:nvPr/>
        </p:nvSpPr>
        <p:spPr>
          <a:xfrm>
            <a:off x="0" y="0"/>
            <a:ext cx="9144000" cy="55251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3522A6-A28B-314A-9282-395B7126D729}"/>
              </a:ext>
            </a:extLst>
          </p:cNvPr>
          <p:cNvSpPr/>
          <p:nvPr/>
        </p:nvSpPr>
        <p:spPr>
          <a:xfrm>
            <a:off x="0" y="3429000"/>
            <a:ext cx="9144000" cy="1535943"/>
          </a:xfrm>
          <a:prstGeom prst="rect">
            <a:avLst/>
          </a:prstGeom>
          <a:solidFill>
            <a:srgbClr val="1A21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9144000" cy="3428999"/>
          </a:xfrm>
          <a:solidFill>
            <a:srgbClr val="E87D31"/>
          </a:solidFill>
        </p:spPr>
        <p:txBody>
          <a:bodyPr anchor="ctr">
            <a:normAutofit fontScale="90000"/>
          </a:bodyPr>
          <a:lstStyle/>
          <a:p>
            <a:br>
              <a:rPr lang="en-ZA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ZA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ZA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PROGRAMMTIC INNOVATIONS &amp; ADAPTIONS IN THE DELIVERY OF HIV &amp; SRHR SERVICES TO PREGNANT WOMEN, CHILDREN &amp; ADOLESCENTS LIVING WITH OR AT HIGH RISK OF HIV</a:t>
            </a:r>
            <a:br>
              <a:rPr lang="en-ZA" sz="36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br>
              <a:rPr lang="en-ZA" sz="36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ZA" sz="36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36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" y="3428999"/>
            <a:ext cx="9143999" cy="1535943"/>
          </a:xfrm>
        </p:spPr>
        <p:txBody>
          <a:bodyPr>
            <a:normAutofit/>
          </a:bodyPr>
          <a:lstStyle/>
          <a:p>
            <a:pPr algn="l"/>
            <a:endParaRPr lang="en-US" sz="20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l"/>
            <a:r>
              <a:rPr lang="en-US" sz="28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Bwire</a:t>
            </a:r>
            <a:r>
              <a:rPr lang="en-US" sz="2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Moses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Executive Director, Peer To Peer Uganda (PEERU)</a:t>
            </a:r>
          </a:p>
          <a:p>
            <a:pPr algn="l"/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6C9236-F262-6D4B-AA45-D4E7CC5A5EFE}"/>
              </a:ext>
            </a:extLst>
          </p:cNvPr>
          <p:cNvSpPr/>
          <p:nvPr/>
        </p:nvSpPr>
        <p:spPr>
          <a:xfrm>
            <a:off x="0" y="4964943"/>
            <a:ext cx="9144000" cy="1893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E87D3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28 May  2020</a:t>
            </a:r>
          </a:p>
          <a:p>
            <a:r>
              <a:rPr lang="en-GB" sz="2000" dirty="0">
                <a:solidFill>
                  <a:srgbClr val="E87D3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UNICEF COVID-19, Paediatric, Adolescent </a:t>
            </a:r>
          </a:p>
          <a:p>
            <a:r>
              <a:rPr lang="en-GB" sz="2000" dirty="0">
                <a:solidFill>
                  <a:srgbClr val="E87D3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HIV Programme Delivery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6079" y="4964942"/>
            <a:ext cx="1647918" cy="1719115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1FF126-5692-3E44-B150-F4110D6827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080" b="-6225"/>
          <a:stretch/>
        </p:blipFill>
        <p:spPr>
          <a:xfrm>
            <a:off x="5315900" y="5099538"/>
            <a:ext cx="1963607" cy="182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62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3DE30F-4DBA-004B-AF77-CDA56F16A338}"/>
              </a:ext>
            </a:extLst>
          </p:cNvPr>
          <p:cNvSpPr/>
          <p:nvPr/>
        </p:nvSpPr>
        <p:spPr>
          <a:xfrm>
            <a:off x="0" y="0"/>
            <a:ext cx="1543050" cy="6858000"/>
          </a:xfrm>
          <a:prstGeom prst="rect">
            <a:avLst/>
          </a:prstGeom>
          <a:solidFill>
            <a:srgbClr val="1A2147"/>
          </a:solidFill>
          <a:ln>
            <a:solidFill>
              <a:srgbClr val="1A21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4BDDD7-AD7A-044D-8F30-31116ABE6AFB}"/>
              </a:ext>
            </a:extLst>
          </p:cNvPr>
          <p:cNvCxnSpPr/>
          <p:nvPr/>
        </p:nvCxnSpPr>
        <p:spPr>
          <a:xfrm>
            <a:off x="609600" y="1104900"/>
            <a:ext cx="8115300" cy="0"/>
          </a:xfrm>
          <a:prstGeom prst="line">
            <a:avLst/>
          </a:prstGeom>
          <a:ln>
            <a:solidFill>
              <a:srgbClr val="2F78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1ADA155-7D56-A64C-BF7A-6AF925C42D50}"/>
              </a:ext>
            </a:extLst>
          </p:cNvPr>
          <p:cNvSpPr txBox="1"/>
          <p:nvPr/>
        </p:nvSpPr>
        <p:spPr>
          <a:xfrm>
            <a:off x="1591175" y="155548"/>
            <a:ext cx="8419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>
                <a:latin typeface="Arial Narrow" panose="020B0604020202020204" pitchFamily="34" charset="0"/>
                <a:cs typeface="Arial Narrow" panose="020B0604020202020204" pitchFamily="34" charset="0"/>
              </a:rPr>
              <a:t>Impact of COVID-19 (&amp; lockdown)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874D63-65D1-814C-8A30-F2B5714A0435}"/>
              </a:ext>
            </a:extLst>
          </p:cNvPr>
          <p:cNvSpPr txBox="1"/>
          <p:nvPr/>
        </p:nvSpPr>
        <p:spPr>
          <a:xfrm>
            <a:off x="1543050" y="2016435"/>
            <a:ext cx="76009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Disruption of vital primary health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Community not able to travel to health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Interrupted ART, lack of SRH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Social impacts:  YP out of school, GBV, food insecurity, increasing levels of poverty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rgbClr val="1A2147"/>
                </a:solidFill>
              </a:rPr>
              <a:t>Other factors: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Lake Victoria has burst its shoreline and the impact of the ever rising water levels affecting fishing community.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030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B87508-5993-BD4B-B7E8-BD10D71B509F}"/>
              </a:ext>
            </a:extLst>
          </p:cNvPr>
          <p:cNvSpPr/>
          <p:nvPr/>
        </p:nvSpPr>
        <p:spPr>
          <a:xfrm>
            <a:off x="0" y="0"/>
            <a:ext cx="9144000" cy="1535943"/>
          </a:xfrm>
          <a:prstGeom prst="rect">
            <a:avLst/>
          </a:prstGeom>
          <a:solidFill>
            <a:srgbClr val="1A21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" y="171036"/>
            <a:ext cx="9144000" cy="1143000"/>
          </a:xfrm>
        </p:spPr>
        <p:txBody>
          <a:bodyPr>
            <a:no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PEERU´s response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F604EE-FC8A-CB43-898E-CAADD005550F}"/>
              </a:ext>
            </a:extLst>
          </p:cNvPr>
          <p:cNvSpPr/>
          <p:nvPr/>
        </p:nvSpPr>
        <p:spPr>
          <a:xfrm>
            <a:off x="133350" y="-552441"/>
            <a:ext cx="1066800" cy="7220355"/>
          </a:xfrm>
          <a:prstGeom prst="rect">
            <a:avLst/>
          </a:prstGeom>
          <a:solidFill>
            <a:srgbClr val="2F787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623B07-64DF-8749-8853-4B1A817D29DF}"/>
              </a:ext>
            </a:extLst>
          </p:cNvPr>
          <p:cNvCxnSpPr/>
          <p:nvPr/>
        </p:nvCxnSpPr>
        <p:spPr>
          <a:xfrm flipH="1">
            <a:off x="533400" y="1256886"/>
            <a:ext cx="8477250" cy="0"/>
          </a:xfrm>
          <a:prstGeom prst="line">
            <a:avLst/>
          </a:prstGeom>
          <a:ln>
            <a:solidFill>
              <a:srgbClr val="E87D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673A7A3-1409-7B4B-8FE6-58A4CDC2CDE4}"/>
              </a:ext>
            </a:extLst>
          </p:cNvPr>
          <p:cNvSpPr txBox="1"/>
          <p:nvPr/>
        </p:nvSpPr>
        <p:spPr>
          <a:xfrm>
            <a:off x="896815" y="1535944"/>
            <a:ext cx="8113836" cy="4998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sz="2400" b="1" dirty="0">
                <a:solidFill>
                  <a:srgbClr val="1A2147"/>
                </a:solidFill>
              </a:rPr>
              <a:t>PEERU received a small grant from PATA, supporting: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 err="1"/>
              <a:t>Mobilisation</a:t>
            </a:r>
            <a:r>
              <a:rPr lang="en-US" sz="2200" dirty="0"/>
              <a:t> of community peer leaders, community sensitization, awareness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/>
              <a:t>Development &amp; distribution of targeted COVID-19 IEC materials (English &amp; local language)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/>
              <a:t>Awareness raising on good hygiene practices for infection control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/>
              <a:t>Purchase of PPE (facemasks, gloves, sanitizers)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/>
              <a:t>MMD ART and delivery to patients improving adherence and retention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/>
              <a:t>Integrated COVID-19 , SRH and HIV online campaign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/>
              <a:t>Online peer support and follow ups– ART adherence &amp; psychosocial support.</a:t>
            </a:r>
          </a:p>
        </p:txBody>
      </p:sp>
    </p:spTree>
    <p:extLst>
      <p:ext uri="{BB962C8B-B14F-4D97-AF65-F5344CB8AC3E}">
        <p14:creationId xmlns:p14="http://schemas.microsoft.com/office/powerpoint/2010/main" val="1048645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3DE30F-4DBA-004B-AF77-CDA56F16A33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87D31"/>
          </a:solidFill>
          <a:ln>
            <a:solidFill>
              <a:srgbClr val="E87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64F3C2-5A80-1547-B4C1-878C0BFE7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188" y="0"/>
            <a:ext cx="2403623" cy="33891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458318-7516-0F46-81BF-2667252D5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787" y="-1"/>
            <a:ext cx="2539118" cy="35801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7E45F4-43D5-D145-AF30-44346FACCE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150" y="-1"/>
            <a:ext cx="2711287" cy="33891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7E3DA6-37B9-7248-8404-0A1D8FF142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788" y="3529712"/>
            <a:ext cx="2539118" cy="33198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A3F8CA-60CB-EA42-B121-EB127977A6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0188" y="3468893"/>
            <a:ext cx="2407891" cy="33891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9C8354-FBE4-E848-86D1-32A592BFB3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5150" y="3387632"/>
            <a:ext cx="2654201" cy="347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05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3DE30F-4DBA-004B-AF77-CDA56F16A338}"/>
              </a:ext>
            </a:extLst>
          </p:cNvPr>
          <p:cNvSpPr/>
          <p:nvPr/>
        </p:nvSpPr>
        <p:spPr>
          <a:xfrm>
            <a:off x="0" y="0"/>
            <a:ext cx="6115050" cy="6858000"/>
          </a:xfrm>
          <a:prstGeom prst="rect">
            <a:avLst/>
          </a:prstGeom>
          <a:solidFill>
            <a:srgbClr val="E87D31"/>
          </a:solidFill>
          <a:ln>
            <a:solidFill>
              <a:srgbClr val="E87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E58824-61E5-2C4E-92F8-F5E7C4A58D9B}"/>
              </a:ext>
            </a:extLst>
          </p:cNvPr>
          <p:cNvSpPr/>
          <p:nvPr/>
        </p:nvSpPr>
        <p:spPr>
          <a:xfrm>
            <a:off x="6115050" y="1951670"/>
            <a:ext cx="302895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E8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peer leaders conducting integrated COVID-19, SRH and HIV community sensitization &amp; awareness campaigns</a:t>
            </a:r>
          </a:p>
          <a:p>
            <a:pPr algn="ctr"/>
            <a:endParaRPr lang="en-US" dirty="0">
              <a:solidFill>
                <a:srgbClr val="E87D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43FD84-5D94-3441-A293-97FB3C92B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242"/>
            <a:ext cx="5173862" cy="3449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B84CE9-B324-F44C-AD99-1E88911AD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49" y="3429000"/>
            <a:ext cx="514350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63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B87508-5993-BD4B-B7E8-BD10D71B509F}"/>
              </a:ext>
            </a:extLst>
          </p:cNvPr>
          <p:cNvSpPr/>
          <p:nvPr/>
        </p:nvSpPr>
        <p:spPr>
          <a:xfrm>
            <a:off x="0" y="0"/>
            <a:ext cx="9144000" cy="1535943"/>
          </a:xfrm>
          <a:prstGeom prst="rect">
            <a:avLst/>
          </a:prstGeom>
          <a:solidFill>
            <a:srgbClr val="2F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086"/>
            <a:ext cx="9144000" cy="1143000"/>
          </a:xfrm>
        </p:spPr>
        <p:txBody>
          <a:bodyPr/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Advice for innovations &amp; adaptions</a:t>
            </a:r>
            <a:endParaRPr lang="en-US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623B07-64DF-8749-8853-4B1A817D29DF}"/>
              </a:ext>
            </a:extLst>
          </p:cNvPr>
          <p:cNvCxnSpPr/>
          <p:nvPr/>
        </p:nvCxnSpPr>
        <p:spPr>
          <a:xfrm flipH="1">
            <a:off x="533400" y="1256886"/>
            <a:ext cx="8477250" cy="0"/>
          </a:xfrm>
          <a:prstGeom prst="line">
            <a:avLst/>
          </a:prstGeom>
          <a:ln>
            <a:solidFill>
              <a:srgbClr val="E87D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7E544-619B-A44F-96C5-D453F81F5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6" y="1726028"/>
            <a:ext cx="8869973" cy="443413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MMD ART and delivery to patients and/or community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Information sharing online – increasing levels of community awareness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Peer support online – ART adherence, psychosocial support and online follow-ups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Need to involve young people in the national and district level COVID-19 task forces</a:t>
            </a:r>
          </a:p>
        </p:txBody>
      </p:sp>
    </p:spTree>
    <p:extLst>
      <p:ext uri="{BB962C8B-B14F-4D97-AF65-F5344CB8AC3E}">
        <p14:creationId xmlns:p14="http://schemas.microsoft.com/office/powerpoint/2010/main" val="1830930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B87508-5993-BD4B-B7E8-BD10D71B509F}"/>
              </a:ext>
            </a:extLst>
          </p:cNvPr>
          <p:cNvSpPr/>
          <p:nvPr/>
        </p:nvSpPr>
        <p:spPr>
          <a:xfrm>
            <a:off x="0" y="0"/>
            <a:ext cx="9144000" cy="1535943"/>
          </a:xfrm>
          <a:prstGeom prst="rect">
            <a:avLst/>
          </a:prstGeom>
          <a:solidFill>
            <a:srgbClr val="1A21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086"/>
            <a:ext cx="9144000" cy="1143000"/>
          </a:xfrm>
          <a:solidFill>
            <a:srgbClr val="1A2147"/>
          </a:solidFill>
        </p:spPr>
        <p:txBody>
          <a:bodyPr/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</a:t>
            </a:r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hanks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123535"/>
            <a:ext cx="9144000" cy="53534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PEERU and colleagues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UNICEF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PATA</a:t>
            </a:r>
          </a:p>
          <a:p>
            <a:pPr marL="0" indent="0" algn="ctr">
              <a:buNone/>
            </a:pPr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2C133-0902-9646-8DEC-50D3CA50ACAC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4727" y="5074157"/>
            <a:ext cx="1265923" cy="1320616"/>
          </a:xfrm>
          <a:prstGeom prst="rect">
            <a:avLst/>
          </a:prstGeom>
          <a:noFill/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623B07-64DF-8749-8853-4B1A817D29DF}"/>
              </a:ext>
            </a:extLst>
          </p:cNvPr>
          <p:cNvCxnSpPr/>
          <p:nvPr/>
        </p:nvCxnSpPr>
        <p:spPr>
          <a:xfrm flipH="1">
            <a:off x="533400" y="1256886"/>
            <a:ext cx="8477250" cy="0"/>
          </a:xfrm>
          <a:prstGeom prst="line">
            <a:avLst/>
          </a:prstGeom>
          <a:ln>
            <a:solidFill>
              <a:srgbClr val="E87D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CD61FA2-21E6-B44F-9D8F-CBAB07FFD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770" y="4752661"/>
            <a:ext cx="1963607" cy="196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19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10645</TotalTime>
  <Words>257</Words>
  <Application>Microsoft Macintosh PowerPoint</Application>
  <PresentationFormat>On-screen Show (4:3)</PresentationFormat>
  <Paragraphs>42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Lato</vt:lpstr>
      <vt:lpstr>Office Theme</vt:lpstr>
      <vt:lpstr>  PROGRAMMTIC INNOVATIONS &amp; ADAPTIONS IN THE DELIVERY OF HIV &amp; SRHR SERVICES TO PREGNANT WOMEN, CHILDREN &amp; ADOLESCENTS LIVING WITH OR AT HIGH RISK OF HIV   </vt:lpstr>
      <vt:lpstr>PowerPoint Presentation</vt:lpstr>
      <vt:lpstr>PEERU´s response</vt:lpstr>
      <vt:lpstr>PowerPoint Presentation</vt:lpstr>
      <vt:lpstr>PowerPoint Presentation</vt:lpstr>
      <vt:lpstr>Advice for innovations &amp; adaptions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Adolescent Africa: A situational analysis of adolescent HIV treatment and care in  sub-Saharan Africa</dc:title>
  <dc:creator>Catarina Andrade</dc:creator>
  <cp:lastModifiedBy>Tammy Sutherns Burdock</cp:lastModifiedBy>
  <cp:revision>455</cp:revision>
  <cp:lastPrinted>2019-06-13T18:53:31Z</cp:lastPrinted>
  <dcterms:created xsi:type="dcterms:W3CDTF">2014-06-25T10:06:58Z</dcterms:created>
  <dcterms:modified xsi:type="dcterms:W3CDTF">2020-05-27T14:21:17Z</dcterms:modified>
</cp:coreProperties>
</file>