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42"/>
  </p:notesMasterIdLst>
  <p:handoutMasterIdLst>
    <p:handoutMasterId r:id="rId43"/>
  </p:handoutMasterIdLst>
  <p:sldIdLst>
    <p:sldId id="1213" r:id="rId2"/>
    <p:sldId id="1220" r:id="rId3"/>
    <p:sldId id="1218" r:id="rId4"/>
    <p:sldId id="1219" r:id="rId5"/>
    <p:sldId id="1217" r:id="rId6"/>
    <p:sldId id="1226" r:id="rId7"/>
    <p:sldId id="1227" r:id="rId8"/>
    <p:sldId id="1221" r:id="rId9"/>
    <p:sldId id="1197" r:id="rId10"/>
    <p:sldId id="1174" r:id="rId11"/>
    <p:sldId id="1176" r:id="rId12"/>
    <p:sldId id="1175" r:id="rId13"/>
    <p:sldId id="1196" r:id="rId14"/>
    <p:sldId id="1230" r:id="rId15"/>
    <p:sldId id="1228" r:id="rId16"/>
    <p:sldId id="1229" r:id="rId17"/>
    <p:sldId id="1214" r:id="rId18"/>
    <p:sldId id="1222" r:id="rId19"/>
    <p:sldId id="1231" r:id="rId20"/>
    <p:sldId id="1232" r:id="rId21"/>
    <p:sldId id="1233" r:id="rId22"/>
    <p:sldId id="1223" r:id="rId23"/>
    <p:sldId id="1215" r:id="rId24"/>
    <p:sldId id="1199" r:id="rId25"/>
    <p:sldId id="1198" r:id="rId26"/>
    <p:sldId id="1224" r:id="rId27"/>
    <p:sldId id="1200" r:id="rId28"/>
    <p:sldId id="1209" r:id="rId29"/>
    <p:sldId id="1210" r:id="rId30"/>
    <p:sldId id="1207" r:id="rId31"/>
    <p:sldId id="1208" r:id="rId32"/>
    <p:sldId id="1211" r:id="rId33"/>
    <p:sldId id="1201" r:id="rId34"/>
    <p:sldId id="1212" r:id="rId35"/>
    <p:sldId id="1225" r:id="rId36"/>
    <p:sldId id="1202" r:id="rId37"/>
    <p:sldId id="1203" r:id="rId38"/>
    <p:sldId id="1204" r:id="rId39"/>
    <p:sldId id="1205" r:id="rId40"/>
    <p:sldId id="1234" r:id="rId41"/>
  </p:sldIdLst>
  <p:sldSz cx="9144000" cy="6858000" type="screen4x3"/>
  <p:notesSz cx="7077075" cy="9004300"/>
  <p:custDataLst>
    <p:tags r:id="rId45"/>
  </p:custDataLst>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chary Katz" initials="" lastIdx="27" clrIdx="0"/>
  <p:cmAuthor id="1" name="Jonathan Lehe" initials="" lastIdx="44" clrIdx="1"/>
  <p:cmAuthor id="2" name="Amy Meyers" initials="AM"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ECFF"/>
    <a:srgbClr val="99CCFF"/>
    <a:srgbClr val="FFCC00"/>
    <a:srgbClr val="DDDDDD"/>
    <a:srgbClr val="003366"/>
    <a:srgbClr val="969696"/>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6" autoAdjust="0"/>
    <p:restoredTop sz="89911" autoAdjust="0"/>
  </p:normalViewPr>
  <p:slideViewPr>
    <p:cSldViewPr snapToGrid="0">
      <p:cViewPr varScale="1">
        <p:scale>
          <a:sx n="101" d="100"/>
          <a:sy n="101" d="100"/>
        </p:scale>
        <p:origin x="-560" y="-120"/>
      </p:cViewPr>
      <p:guideLst>
        <p:guide orient="horz" pos="1797"/>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818" y="-102"/>
      </p:cViewPr>
      <p:guideLst>
        <p:guide orient="horz" pos="2836"/>
        <p:guide pos="2229"/>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ocuments\LST\CHADO\Graphs%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Example Country: </a:t>
            </a:r>
            <a:r>
              <a:rPr lang="en-US" dirty="0" smtClean="0"/>
              <a:t>EID Testing</a:t>
            </a:r>
            <a:r>
              <a:rPr lang="en-US" baseline="0" dirty="0" smtClean="0"/>
              <a:t> Need</a:t>
            </a:r>
            <a:endParaRPr lang="en-US" dirty="0"/>
          </a:p>
        </c:rich>
      </c:tx>
      <c:layout/>
      <c:overlay val="0"/>
    </c:title>
    <c:autoTitleDeleted val="0"/>
    <c:plotArea>
      <c:layout/>
      <c:barChart>
        <c:barDir val="col"/>
        <c:grouping val="stacked"/>
        <c:varyColors val="0"/>
        <c:ser>
          <c:idx val="0"/>
          <c:order val="0"/>
          <c:tx>
            <c:strRef>
              <c:f>Sheet1!$B$1</c:f>
              <c:strCache>
                <c:ptCount val="1"/>
                <c:pt idx="0">
                  <c:v>Series 1</c:v>
                </c:pt>
              </c:strCache>
            </c:strRef>
          </c:tx>
          <c:invertIfNegative val="0"/>
          <c:cat>
            <c:numRef>
              <c:f>Sheet1!$A$2:$A$2791</c:f>
              <c:numCache>
                <c:formatCode>General</c:formatCode>
                <c:ptCount val="2790"/>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numCache>
            </c:numRef>
          </c:cat>
          <c:val>
            <c:numRef>
              <c:f>Sheet1!$B$2:$B$2791</c:f>
              <c:numCache>
                <c:formatCode>General</c:formatCode>
                <c:ptCount val="2790"/>
                <c:pt idx="0">
                  <c:v>1973.797535444561</c:v>
                </c:pt>
                <c:pt idx="1">
                  <c:v>1900.589638266874</c:v>
                </c:pt>
                <c:pt idx="2">
                  <c:v>1731.648337087596</c:v>
                </c:pt>
                <c:pt idx="3">
                  <c:v>1573.969789320271</c:v>
                </c:pt>
                <c:pt idx="4">
                  <c:v>1441.632436729835</c:v>
                </c:pt>
                <c:pt idx="5">
                  <c:v>1402.212799788005</c:v>
                </c:pt>
                <c:pt idx="6">
                  <c:v>1368.42453955215</c:v>
                </c:pt>
                <c:pt idx="7">
                  <c:v>1185.404796607932</c:v>
                </c:pt>
                <c:pt idx="8">
                  <c:v>1182.589108254944</c:v>
                </c:pt>
                <c:pt idx="9">
                  <c:v>1174.14204319598</c:v>
                </c:pt>
                <c:pt idx="10">
                  <c:v>1033.357625546582</c:v>
                </c:pt>
                <c:pt idx="11">
                  <c:v>974.2281701338346</c:v>
                </c:pt>
                <c:pt idx="12">
                  <c:v>940.4399098979774</c:v>
                </c:pt>
                <c:pt idx="13">
                  <c:v>923.5457797800513</c:v>
                </c:pt>
                <c:pt idx="14">
                  <c:v>872.863389426268</c:v>
                </c:pt>
                <c:pt idx="15">
                  <c:v>858.784947661328</c:v>
                </c:pt>
                <c:pt idx="16">
                  <c:v>855.9692593083404</c:v>
                </c:pt>
                <c:pt idx="17">
                  <c:v>819.3653107194964</c:v>
                </c:pt>
                <c:pt idx="18">
                  <c:v>779.9456737776655</c:v>
                </c:pt>
                <c:pt idx="19">
                  <c:v>768.6829203657134</c:v>
                </c:pt>
                <c:pt idx="20">
                  <c:v>763.0515436597376</c:v>
                </c:pt>
                <c:pt idx="21">
                  <c:v>757.4201669537614</c:v>
                </c:pt>
                <c:pt idx="22">
                  <c:v>729.263283423882</c:v>
                </c:pt>
                <c:pt idx="23">
                  <c:v>692.6593348350384</c:v>
                </c:pt>
                <c:pt idx="24">
                  <c:v>684.2122697760747</c:v>
                </c:pt>
                <c:pt idx="25">
                  <c:v>658.871074599183</c:v>
                </c:pt>
                <c:pt idx="26">
                  <c:v>653.2396978932051</c:v>
                </c:pt>
                <c:pt idx="27">
                  <c:v>650.4240095402191</c:v>
                </c:pt>
                <c:pt idx="28">
                  <c:v>616.6357493043636</c:v>
                </c:pt>
                <c:pt idx="29">
                  <c:v>594.1102424804578</c:v>
                </c:pt>
                <c:pt idx="30">
                  <c:v>580.0318007155194</c:v>
                </c:pt>
                <c:pt idx="31">
                  <c:v>571.584735656556</c:v>
                </c:pt>
                <c:pt idx="32">
                  <c:v>557.5062938916143</c:v>
                </c:pt>
                <c:pt idx="33">
                  <c:v>543.4278521266766</c:v>
                </c:pt>
                <c:pt idx="34">
                  <c:v>540.6121637736884</c:v>
                </c:pt>
                <c:pt idx="35">
                  <c:v>537.7964754207006</c:v>
                </c:pt>
                <c:pt idx="36">
                  <c:v>523.718033655761</c:v>
                </c:pt>
                <c:pt idx="37">
                  <c:v>515.270968596797</c:v>
                </c:pt>
                <c:pt idx="38">
                  <c:v>515.270968596797</c:v>
                </c:pt>
                <c:pt idx="39">
                  <c:v>512.4552802438091</c:v>
                </c:pt>
                <c:pt idx="40">
                  <c:v>498.3768384788692</c:v>
                </c:pt>
                <c:pt idx="41">
                  <c:v>487.1140850669173</c:v>
                </c:pt>
                <c:pt idx="42">
                  <c:v>478.6670200079535</c:v>
                </c:pt>
                <c:pt idx="43">
                  <c:v>467.4042665960016</c:v>
                </c:pt>
                <c:pt idx="44">
                  <c:v>461.7728898900256</c:v>
                </c:pt>
                <c:pt idx="45">
                  <c:v>458.9572015370377</c:v>
                </c:pt>
                <c:pt idx="46">
                  <c:v>458.9572015370377</c:v>
                </c:pt>
                <c:pt idx="47">
                  <c:v>456.1415131840498</c:v>
                </c:pt>
                <c:pt idx="48">
                  <c:v>456.1415131840498</c:v>
                </c:pt>
                <c:pt idx="49">
                  <c:v>450.510136478072</c:v>
                </c:pt>
                <c:pt idx="50">
                  <c:v>444.8787597720964</c:v>
                </c:pt>
                <c:pt idx="51">
                  <c:v>444.8787597720964</c:v>
                </c:pt>
                <c:pt idx="52">
                  <c:v>439.247383066122</c:v>
                </c:pt>
                <c:pt idx="53">
                  <c:v>439.247383066122</c:v>
                </c:pt>
                <c:pt idx="54">
                  <c:v>433.6160063601461</c:v>
                </c:pt>
                <c:pt idx="55">
                  <c:v>427.9846296541702</c:v>
                </c:pt>
                <c:pt idx="56">
                  <c:v>425.1689413011822</c:v>
                </c:pt>
                <c:pt idx="57">
                  <c:v>425.1689413011822</c:v>
                </c:pt>
                <c:pt idx="58">
                  <c:v>425.1689413011822</c:v>
                </c:pt>
                <c:pt idx="59">
                  <c:v>416.7218762422166</c:v>
                </c:pt>
                <c:pt idx="60">
                  <c:v>416.7218762422166</c:v>
                </c:pt>
                <c:pt idx="61">
                  <c:v>411.0904995362424</c:v>
                </c:pt>
                <c:pt idx="62">
                  <c:v>405.4591228302664</c:v>
                </c:pt>
                <c:pt idx="63">
                  <c:v>391.3806810653267</c:v>
                </c:pt>
                <c:pt idx="64">
                  <c:v>391.3806810653267</c:v>
                </c:pt>
                <c:pt idx="65">
                  <c:v>391.3806810653267</c:v>
                </c:pt>
                <c:pt idx="66">
                  <c:v>385.7493043593507</c:v>
                </c:pt>
                <c:pt idx="67">
                  <c:v>380.1179276533747</c:v>
                </c:pt>
                <c:pt idx="68">
                  <c:v>380.1179276533747</c:v>
                </c:pt>
                <c:pt idx="69">
                  <c:v>377.3022393003868</c:v>
                </c:pt>
                <c:pt idx="70">
                  <c:v>377.3022393003868</c:v>
                </c:pt>
                <c:pt idx="71">
                  <c:v>363.223797535447</c:v>
                </c:pt>
                <c:pt idx="72">
                  <c:v>351.9610441234952</c:v>
                </c:pt>
                <c:pt idx="73">
                  <c:v>351.9610441234952</c:v>
                </c:pt>
                <c:pt idx="74">
                  <c:v>351.9610441234952</c:v>
                </c:pt>
                <c:pt idx="75">
                  <c:v>349.1453557705072</c:v>
                </c:pt>
                <c:pt idx="76">
                  <c:v>349.1453557705072</c:v>
                </c:pt>
                <c:pt idx="77">
                  <c:v>346.3296674175193</c:v>
                </c:pt>
                <c:pt idx="78">
                  <c:v>346.3296674175193</c:v>
                </c:pt>
                <c:pt idx="79">
                  <c:v>343.5139790645313</c:v>
                </c:pt>
                <c:pt idx="80">
                  <c:v>343.5139790645313</c:v>
                </c:pt>
                <c:pt idx="81">
                  <c:v>340.6982907115434</c:v>
                </c:pt>
                <c:pt idx="82">
                  <c:v>337.8826023585553</c:v>
                </c:pt>
                <c:pt idx="83">
                  <c:v>335.0669140055674</c:v>
                </c:pt>
                <c:pt idx="84">
                  <c:v>335.0669140055674</c:v>
                </c:pt>
                <c:pt idx="85">
                  <c:v>332.2512256525789</c:v>
                </c:pt>
                <c:pt idx="86">
                  <c:v>332.2512256525789</c:v>
                </c:pt>
                <c:pt idx="87">
                  <c:v>329.43553729959</c:v>
                </c:pt>
                <c:pt idx="88">
                  <c:v>329.43553729959</c:v>
                </c:pt>
                <c:pt idx="89">
                  <c:v>326.6198489466036</c:v>
                </c:pt>
                <c:pt idx="90">
                  <c:v>323.8041605936155</c:v>
                </c:pt>
                <c:pt idx="91">
                  <c:v>320.9884722406262</c:v>
                </c:pt>
                <c:pt idx="92">
                  <c:v>320.9884722406262</c:v>
                </c:pt>
                <c:pt idx="93">
                  <c:v>318.1727838876396</c:v>
                </c:pt>
                <c:pt idx="94">
                  <c:v>315.3570955346517</c:v>
                </c:pt>
                <c:pt idx="95">
                  <c:v>315.3570955346517</c:v>
                </c:pt>
                <c:pt idx="96">
                  <c:v>315.3570955346517</c:v>
                </c:pt>
                <c:pt idx="97">
                  <c:v>309.7257188286741</c:v>
                </c:pt>
                <c:pt idx="98">
                  <c:v>309.7257188286741</c:v>
                </c:pt>
                <c:pt idx="99">
                  <c:v>309.7257188286741</c:v>
                </c:pt>
                <c:pt idx="100">
                  <c:v>304.0943421226999</c:v>
                </c:pt>
                <c:pt idx="101">
                  <c:v>304.0943421226999</c:v>
                </c:pt>
                <c:pt idx="102">
                  <c:v>301.278653769712</c:v>
                </c:pt>
                <c:pt idx="103">
                  <c:v>301.278653769712</c:v>
                </c:pt>
                <c:pt idx="104">
                  <c:v>298.462965416724</c:v>
                </c:pt>
                <c:pt idx="105">
                  <c:v>295.647277063736</c:v>
                </c:pt>
                <c:pt idx="106">
                  <c:v>290.01590035776</c:v>
                </c:pt>
                <c:pt idx="107">
                  <c:v>290.01590035776</c:v>
                </c:pt>
                <c:pt idx="108">
                  <c:v>290.01590035776</c:v>
                </c:pt>
                <c:pt idx="109">
                  <c:v>287.2002120047721</c:v>
                </c:pt>
                <c:pt idx="110">
                  <c:v>287.2002120047721</c:v>
                </c:pt>
                <c:pt idx="111">
                  <c:v>284.3845236517841</c:v>
                </c:pt>
                <c:pt idx="112">
                  <c:v>281.5688352987962</c:v>
                </c:pt>
                <c:pt idx="113">
                  <c:v>278.7531469458082</c:v>
                </c:pt>
                <c:pt idx="114">
                  <c:v>278.7531469458082</c:v>
                </c:pt>
                <c:pt idx="115">
                  <c:v>275.9374585928202</c:v>
                </c:pt>
                <c:pt idx="116">
                  <c:v>275.9374585928202</c:v>
                </c:pt>
                <c:pt idx="117">
                  <c:v>275.9374585928202</c:v>
                </c:pt>
                <c:pt idx="118">
                  <c:v>273.1217702398322</c:v>
                </c:pt>
                <c:pt idx="119">
                  <c:v>270.3060818868443</c:v>
                </c:pt>
                <c:pt idx="120">
                  <c:v>270.3060818868443</c:v>
                </c:pt>
                <c:pt idx="121">
                  <c:v>264.6747051808683</c:v>
                </c:pt>
                <c:pt idx="122">
                  <c:v>264.6747051808683</c:v>
                </c:pt>
                <c:pt idx="123">
                  <c:v>261.8590168278805</c:v>
                </c:pt>
                <c:pt idx="124">
                  <c:v>261.8590168278805</c:v>
                </c:pt>
                <c:pt idx="125">
                  <c:v>261.8590168278805</c:v>
                </c:pt>
                <c:pt idx="126">
                  <c:v>261.8590168278805</c:v>
                </c:pt>
                <c:pt idx="127">
                  <c:v>259.0433284748925</c:v>
                </c:pt>
                <c:pt idx="128">
                  <c:v>259.0433284748925</c:v>
                </c:pt>
                <c:pt idx="129">
                  <c:v>256.2276401219045</c:v>
                </c:pt>
                <c:pt idx="130">
                  <c:v>253.4119517689166</c:v>
                </c:pt>
                <c:pt idx="131">
                  <c:v>253.4119517689166</c:v>
                </c:pt>
                <c:pt idx="132">
                  <c:v>253.4119517689166</c:v>
                </c:pt>
                <c:pt idx="133">
                  <c:v>253.4119517689166</c:v>
                </c:pt>
                <c:pt idx="134">
                  <c:v>250.5962634159286</c:v>
                </c:pt>
                <c:pt idx="135">
                  <c:v>250.5962634159286</c:v>
                </c:pt>
                <c:pt idx="136">
                  <c:v>250.5962634159286</c:v>
                </c:pt>
                <c:pt idx="137">
                  <c:v>250.5962634159286</c:v>
                </c:pt>
                <c:pt idx="138">
                  <c:v>250.5962634159286</c:v>
                </c:pt>
                <c:pt idx="139">
                  <c:v>247.7805750629406</c:v>
                </c:pt>
                <c:pt idx="140">
                  <c:v>247.7805750629406</c:v>
                </c:pt>
                <c:pt idx="141">
                  <c:v>247.7805750629406</c:v>
                </c:pt>
                <c:pt idx="142">
                  <c:v>244.9648867099527</c:v>
                </c:pt>
                <c:pt idx="143">
                  <c:v>244.9648867099527</c:v>
                </c:pt>
                <c:pt idx="144">
                  <c:v>244.9648867099527</c:v>
                </c:pt>
                <c:pt idx="145">
                  <c:v>242.1491983569647</c:v>
                </c:pt>
                <c:pt idx="146">
                  <c:v>242.1491983569647</c:v>
                </c:pt>
                <c:pt idx="147">
                  <c:v>236.5178216509888</c:v>
                </c:pt>
                <c:pt idx="148">
                  <c:v>236.5178216509888</c:v>
                </c:pt>
                <c:pt idx="149">
                  <c:v>236.5178216509888</c:v>
                </c:pt>
                <c:pt idx="150">
                  <c:v>236.5178216509888</c:v>
                </c:pt>
                <c:pt idx="151">
                  <c:v>233.7021332980008</c:v>
                </c:pt>
                <c:pt idx="152">
                  <c:v>233.7021332980008</c:v>
                </c:pt>
                <c:pt idx="153">
                  <c:v>230.8864449450128</c:v>
                </c:pt>
                <c:pt idx="154">
                  <c:v>228.070756592025</c:v>
                </c:pt>
                <c:pt idx="155">
                  <c:v>228.070756592025</c:v>
                </c:pt>
                <c:pt idx="156">
                  <c:v>225.2550682390369</c:v>
                </c:pt>
                <c:pt idx="157">
                  <c:v>225.2550682390369</c:v>
                </c:pt>
                <c:pt idx="158">
                  <c:v>225.2550682390369</c:v>
                </c:pt>
                <c:pt idx="159">
                  <c:v>225.2550682390369</c:v>
                </c:pt>
                <c:pt idx="160">
                  <c:v>225.2550682390369</c:v>
                </c:pt>
                <c:pt idx="161">
                  <c:v>222.439379886049</c:v>
                </c:pt>
                <c:pt idx="162">
                  <c:v>222.439379886049</c:v>
                </c:pt>
                <c:pt idx="163">
                  <c:v>222.439379886049</c:v>
                </c:pt>
                <c:pt idx="164">
                  <c:v>222.439379886049</c:v>
                </c:pt>
                <c:pt idx="165">
                  <c:v>219.623691533061</c:v>
                </c:pt>
                <c:pt idx="166">
                  <c:v>219.623691533061</c:v>
                </c:pt>
                <c:pt idx="167">
                  <c:v>216.808003180073</c:v>
                </c:pt>
                <c:pt idx="168">
                  <c:v>216.808003180073</c:v>
                </c:pt>
                <c:pt idx="169">
                  <c:v>216.808003180073</c:v>
                </c:pt>
                <c:pt idx="170">
                  <c:v>216.808003180073</c:v>
                </c:pt>
                <c:pt idx="171">
                  <c:v>216.808003180073</c:v>
                </c:pt>
                <c:pt idx="172">
                  <c:v>216.808003180073</c:v>
                </c:pt>
                <c:pt idx="173">
                  <c:v>213.9923148270851</c:v>
                </c:pt>
                <c:pt idx="174">
                  <c:v>213.9923148270851</c:v>
                </c:pt>
                <c:pt idx="175">
                  <c:v>213.9923148270851</c:v>
                </c:pt>
                <c:pt idx="176">
                  <c:v>213.9923148270851</c:v>
                </c:pt>
                <c:pt idx="177">
                  <c:v>213.9923148270851</c:v>
                </c:pt>
                <c:pt idx="178">
                  <c:v>211.1766264740971</c:v>
                </c:pt>
                <c:pt idx="179">
                  <c:v>211.1766264740971</c:v>
                </c:pt>
                <c:pt idx="180">
                  <c:v>211.1766264740971</c:v>
                </c:pt>
                <c:pt idx="181">
                  <c:v>211.1766264740971</c:v>
                </c:pt>
                <c:pt idx="182">
                  <c:v>211.1766264740971</c:v>
                </c:pt>
                <c:pt idx="183">
                  <c:v>211.1766264740971</c:v>
                </c:pt>
                <c:pt idx="184">
                  <c:v>208.3609381211091</c:v>
                </c:pt>
                <c:pt idx="185">
                  <c:v>208.3609381211091</c:v>
                </c:pt>
                <c:pt idx="186">
                  <c:v>208.3609381211091</c:v>
                </c:pt>
                <c:pt idx="187">
                  <c:v>208.3609381211091</c:v>
                </c:pt>
                <c:pt idx="188">
                  <c:v>208.3609381211091</c:v>
                </c:pt>
                <c:pt idx="189">
                  <c:v>205.5452497681212</c:v>
                </c:pt>
                <c:pt idx="190">
                  <c:v>202.7295614151332</c:v>
                </c:pt>
                <c:pt idx="191">
                  <c:v>202.7295614151332</c:v>
                </c:pt>
                <c:pt idx="192">
                  <c:v>202.7295614151332</c:v>
                </c:pt>
                <c:pt idx="193">
                  <c:v>202.7295614151332</c:v>
                </c:pt>
                <c:pt idx="194">
                  <c:v>202.7295614151332</c:v>
                </c:pt>
                <c:pt idx="195">
                  <c:v>202.7295614151332</c:v>
                </c:pt>
                <c:pt idx="196">
                  <c:v>202.7295614151332</c:v>
                </c:pt>
                <c:pt idx="197">
                  <c:v>199.9138730621453</c:v>
                </c:pt>
                <c:pt idx="198">
                  <c:v>199.9138730621453</c:v>
                </c:pt>
                <c:pt idx="199">
                  <c:v>199.9138730621453</c:v>
                </c:pt>
                <c:pt idx="200">
                  <c:v>199.9138730621453</c:v>
                </c:pt>
                <c:pt idx="201">
                  <c:v>197.0981847091573</c:v>
                </c:pt>
                <c:pt idx="202">
                  <c:v>197.0981847091573</c:v>
                </c:pt>
                <c:pt idx="203">
                  <c:v>194.2824963561693</c:v>
                </c:pt>
                <c:pt idx="204">
                  <c:v>194.2824963561693</c:v>
                </c:pt>
                <c:pt idx="205">
                  <c:v>194.2824963561693</c:v>
                </c:pt>
                <c:pt idx="206">
                  <c:v>194.2824963561693</c:v>
                </c:pt>
                <c:pt idx="207">
                  <c:v>194.2824963561693</c:v>
                </c:pt>
                <c:pt idx="208">
                  <c:v>191.4668080031814</c:v>
                </c:pt>
                <c:pt idx="209">
                  <c:v>191.4668080031814</c:v>
                </c:pt>
                <c:pt idx="210">
                  <c:v>188.6511196501934</c:v>
                </c:pt>
                <c:pt idx="211">
                  <c:v>188.6511196501934</c:v>
                </c:pt>
                <c:pt idx="212">
                  <c:v>185.8354312972055</c:v>
                </c:pt>
                <c:pt idx="213">
                  <c:v>185.8354312972055</c:v>
                </c:pt>
                <c:pt idx="214">
                  <c:v>185.8354312972055</c:v>
                </c:pt>
                <c:pt idx="215">
                  <c:v>185.8354312972055</c:v>
                </c:pt>
                <c:pt idx="216">
                  <c:v>185.8354312972055</c:v>
                </c:pt>
                <c:pt idx="217">
                  <c:v>183.0197429442175</c:v>
                </c:pt>
                <c:pt idx="218">
                  <c:v>183.0197429442175</c:v>
                </c:pt>
                <c:pt idx="219">
                  <c:v>183.0197429442175</c:v>
                </c:pt>
                <c:pt idx="220">
                  <c:v>183.0197429442175</c:v>
                </c:pt>
                <c:pt idx="221">
                  <c:v>183.0197429442175</c:v>
                </c:pt>
                <c:pt idx="222">
                  <c:v>180.2040545912295</c:v>
                </c:pt>
                <c:pt idx="223">
                  <c:v>180.2040545912295</c:v>
                </c:pt>
                <c:pt idx="224">
                  <c:v>177.3883662382416</c:v>
                </c:pt>
                <c:pt idx="225">
                  <c:v>177.3883662382416</c:v>
                </c:pt>
                <c:pt idx="226">
                  <c:v>177.3883662382416</c:v>
                </c:pt>
                <c:pt idx="227">
                  <c:v>177.3883662382416</c:v>
                </c:pt>
                <c:pt idx="228">
                  <c:v>177.3883662382416</c:v>
                </c:pt>
                <c:pt idx="229">
                  <c:v>177.3883662382416</c:v>
                </c:pt>
                <c:pt idx="230">
                  <c:v>174.5726778852536</c:v>
                </c:pt>
                <c:pt idx="231">
                  <c:v>174.5726778852536</c:v>
                </c:pt>
                <c:pt idx="232">
                  <c:v>174.5726778852536</c:v>
                </c:pt>
                <c:pt idx="233">
                  <c:v>174.5726778852536</c:v>
                </c:pt>
                <c:pt idx="234">
                  <c:v>174.5726778852536</c:v>
                </c:pt>
                <c:pt idx="235">
                  <c:v>171.7569895322657</c:v>
                </c:pt>
                <c:pt idx="236">
                  <c:v>171.7569895322657</c:v>
                </c:pt>
                <c:pt idx="237">
                  <c:v>171.7569895322657</c:v>
                </c:pt>
                <c:pt idx="238">
                  <c:v>171.7569895322657</c:v>
                </c:pt>
                <c:pt idx="239">
                  <c:v>168.9413011792777</c:v>
                </c:pt>
                <c:pt idx="240">
                  <c:v>168.9413011792777</c:v>
                </c:pt>
                <c:pt idx="241">
                  <c:v>168.9413011792777</c:v>
                </c:pt>
                <c:pt idx="242">
                  <c:v>168.9413011792777</c:v>
                </c:pt>
                <c:pt idx="243">
                  <c:v>168.9413011792777</c:v>
                </c:pt>
                <c:pt idx="244">
                  <c:v>166.1256128262897</c:v>
                </c:pt>
                <c:pt idx="245">
                  <c:v>166.1256128262897</c:v>
                </c:pt>
                <c:pt idx="246">
                  <c:v>166.1256128262897</c:v>
                </c:pt>
                <c:pt idx="247">
                  <c:v>166.1256128262897</c:v>
                </c:pt>
                <c:pt idx="248">
                  <c:v>166.1256128262897</c:v>
                </c:pt>
                <c:pt idx="249">
                  <c:v>166.1256128262897</c:v>
                </c:pt>
                <c:pt idx="250">
                  <c:v>166.1256128262897</c:v>
                </c:pt>
                <c:pt idx="251">
                  <c:v>166.1256128262897</c:v>
                </c:pt>
                <c:pt idx="252">
                  <c:v>166.1256128262897</c:v>
                </c:pt>
                <c:pt idx="253">
                  <c:v>166.1256128262897</c:v>
                </c:pt>
                <c:pt idx="254">
                  <c:v>163.3099244733018</c:v>
                </c:pt>
                <c:pt idx="255">
                  <c:v>163.3099244733018</c:v>
                </c:pt>
                <c:pt idx="256">
                  <c:v>163.3099244733018</c:v>
                </c:pt>
                <c:pt idx="257">
                  <c:v>163.3099244733018</c:v>
                </c:pt>
                <c:pt idx="258">
                  <c:v>163.3099244733018</c:v>
                </c:pt>
                <c:pt idx="259">
                  <c:v>160.4942361203138</c:v>
                </c:pt>
                <c:pt idx="260">
                  <c:v>160.4942361203138</c:v>
                </c:pt>
                <c:pt idx="261">
                  <c:v>160.4942361203138</c:v>
                </c:pt>
                <c:pt idx="262">
                  <c:v>160.4942361203138</c:v>
                </c:pt>
                <c:pt idx="263">
                  <c:v>157.678547767326</c:v>
                </c:pt>
                <c:pt idx="264">
                  <c:v>157.678547767326</c:v>
                </c:pt>
                <c:pt idx="265">
                  <c:v>157.678547767326</c:v>
                </c:pt>
                <c:pt idx="266">
                  <c:v>157.678547767326</c:v>
                </c:pt>
                <c:pt idx="267">
                  <c:v>157.678547767326</c:v>
                </c:pt>
                <c:pt idx="268">
                  <c:v>154.862859414338</c:v>
                </c:pt>
                <c:pt idx="269">
                  <c:v>154.862859414338</c:v>
                </c:pt>
                <c:pt idx="270">
                  <c:v>154.862859414338</c:v>
                </c:pt>
                <c:pt idx="271">
                  <c:v>154.862859414338</c:v>
                </c:pt>
                <c:pt idx="272">
                  <c:v>154.862859414338</c:v>
                </c:pt>
                <c:pt idx="273">
                  <c:v>154.862859414338</c:v>
                </c:pt>
                <c:pt idx="274">
                  <c:v>154.862859414338</c:v>
                </c:pt>
                <c:pt idx="275">
                  <c:v>154.862859414338</c:v>
                </c:pt>
                <c:pt idx="276">
                  <c:v>152.0471710613499</c:v>
                </c:pt>
                <c:pt idx="277">
                  <c:v>152.0471710613499</c:v>
                </c:pt>
                <c:pt idx="278">
                  <c:v>152.0471710613499</c:v>
                </c:pt>
                <c:pt idx="279">
                  <c:v>152.0471710613499</c:v>
                </c:pt>
                <c:pt idx="280">
                  <c:v>152.0471710613499</c:v>
                </c:pt>
                <c:pt idx="281">
                  <c:v>149.231482708362</c:v>
                </c:pt>
                <c:pt idx="282">
                  <c:v>149.231482708362</c:v>
                </c:pt>
                <c:pt idx="283">
                  <c:v>149.231482708362</c:v>
                </c:pt>
                <c:pt idx="284">
                  <c:v>146.415794355374</c:v>
                </c:pt>
                <c:pt idx="285">
                  <c:v>146.415794355374</c:v>
                </c:pt>
                <c:pt idx="286">
                  <c:v>146.415794355374</c:v>
                </c:pt>
                <c:pt idx="287">
                  <c:v>146.415794355374</c:v>
                </c:pt>
                <c:pt idx="288">
                  <c:v>146.415794355374</c:v>
                </c:pt>
                <c:pt idx="289">
                  <c:v>146.415794355374</c:v>
                </c:pt>
                <c:pt idx="290">
                  <c:v>146.415794355374</c:v>
                </c:pt>
                <c:pt idx="291">
                  <c:v>146.415794355374</c:v>
                </c:pt>
                <c:pt idx="292">
                  <c:v>143.600106002386</c:v>
                </c:pt>
                <c:pt idx="293">
                  <c:v>143.600106002386</c:v>
                </c:pt>
                <c:pt idx="294">
                  <c:v>143.600106002386</c:v>
                </c:pt>
                <c:pt idx="295">
                  <c:v>143.600106002386</c:v>
                </c:pt>
                <c:pt idx="296">
                  <c:v>143.600106002386</c:v>
                </c:pt>
                <c:pt idx="297">
                  <c:v>143.600106002386</c:v>
                </c:pt>
                <c:pt idx="298">
                  <c:v>140.7844176493981</c:v>
                </c:pt>
                <c:pt idx="299">
                  <c:v>140.7844176493981</c:v>
                </c:pt>
                <c:pt idx="300">
                  <c:v>140.7844176493981</c:v>
                </c:pt>
                <c:pt idx="301">
                  <c:v>140.7844176493981</c:v>
                </c:pt>
                <c:pt idx="302">
                  <c:v>137.9687292964101</c:v>
                </c:pt>
                <c:pt idx="303">
                  <c:v>137.9687292964101</c:v>
                </c:pt>
                <c:pt idx="304">
                  <c:v>137.9687292964101</c:v>
                </c:pt>
                <c:pt idx="305">
                  <c:v>137.9687292964101</c:v>
                </c:pt>
                <c:pt idx="306">
                  <c:v>137.9687292964101</c:v>
                </c:pt>
                <c:pt idx="307">
                  <c:v>137.9687292964101</c:v>
                </c:pt>
                <c:pt idx="308">
                  <c:v>137.9687292964101</c:v>
                </c:pt>
                <c:pt idx="309">
                  <c:v>137.9687292964101</c:v>
                </c:pt>
                <c:pt idx="310">
                  <c:v>135.1530409434222</c:v>
                </c:pt>
                <c:pt idx="311">
                  <c:v>135.1530409434222</c:v>
                </c:pt>
                <c:pt idx="312">
                  <c:v>135.1530409434222</c:v>
                </c:pt>
                <c:pt idx="313">
                  <c:v>135.1530409434222</c:v>
                </c:pt>
                <c:pt idx="314">
                  <c:v>135.1530409434222</c:v>
                </c:pt>
                <c:pt idx="315">
                  <c:v>135.1530409434222</c:v>
                </c:pt>
                <c:pt idx="316">
                  <c:v>132.3373525904342</c:v>
                </c:pt>
                <c:pt idx="317">
                  <c:v>132.3373525904342</c:v>
                </c:pt>
                <c:pt idx="318">
                  <c:v>132.3373525904342</c:v>
                </c:pt>
                <c:pt idx="319">
                  <c:v>132.3373525904342</c:v>
                </c:pt>
                <c:pt idx="320">
                  <c:v>132.3373525904342</c:v>
                </c:pt>
                <c:pt idx="321">
                  <c:v>132.3373525904342</c:v>
                </c:pt>
                <c:pt idx="322">
                  <c:v>132.3373525904342</c:v>
                </c:pt>
                <c:pt idx="323">
                  <c:v>132.3373525904342</c:v>
                </c:pt>
                <c:pt idx="324">
                  <c:v>129.5216642374462</c:v>
                </c:pt>
                <c:pt idx="325">
                  <c:v>129.5216642374462</c:v>
                </c:pt>
                <c:pt idx="326">
                  <c:v>129.5216642374462</c:v>
                </c:pt>
                <c:pt idx="327">
                  <c:v>129.5216642374462</c:v>
                </c:pt>
                <c:pt idx="328">
                  <c:v>129.5216642374462</c:v>
                </c:pt>
                <c:pt idx="329">
                  <c:v>129.5216642374462</c:v>
                </c:pt>
                <c:pt idx="330">
                  <c:v>129.5216642374462</c:v>
                </c:pt>
                <c:pt idx="331">
                  <c:v>129.5216642374462</c:v>
                </c:pt>
                <c:pt idx="332">
                  <c:v>126.7059758844583</c:v>
                </c:pt>
                <c:pt idx="333">
                  <c:v>126.7059758844583</c:v>
                </c:pt>
                <c:pt idx="334">
                  <c:v>126.7059758844583</c:v>
                </c:pt>
                <c:pt idx="335">
                  <c:v>126.7059758844583</c:v>
                </c:pt>
                <c:pt idx="336">
                  <c:v>126.7059758844583</c:v>
                </c:pt>
                <c:pt idx="337">
                  <c:v>126.7059758844583</c:v>
                </c:pt>
                <c:pt idx="338">
                  <c:v>126.7059758844583</c:v>
                </c:pt>
                <c:pt idx="339">
                  <c:v>123.8902875314703</c:v>
                </c:pt>
                <c:pt idx="340">
                  <c:v>123.8902875314703</c:v>
                </c:pt>
                <c:pt idx="341">
                  <c:v>123.8902875314703</c:v>
                </c:pt>
                <c:pt idx="342">
                  <c:v>123.8902875314703</c:v>
                </c:pt>
                <c:pt idx="343">
                  <c:v>123.8902875314703</c:v>
                </c:pt>
                <c:pt idx="344">
                  <c:v>123.8902875314703</c:v>
                </c:pt>
                <c:pt idx="345">
                  <c:v>123.8902875314703</c:v>
                </c:pt>
                <c:pt idx="346">
                  <c:v>123.8902875314703</c:v>
                </c:pt>
                <c:pt idx="347">
                  <c:v>121.0745991784823</c:v>
                </c:pt>
                <c:pt idx="348">
                  <c:v>121.0745991784823</c:v>
                </c:pt>
                <c:pt idx="349">
                  <c:v>121.0745991784823</c:v>
                </c:pt>
                <c:pt idx="350">
                  <c:v>121.0745991784823</c:v>
                </c:pt>
                <c:pt idx="351">
                  <c:v>121.0745991784823</c:v>
                </c:pt>
                <c:pt idx="352">
                  <c:v>121.0745991784823</c:v>
                </c:pt>
                <c:pt idx="353">
                  <c:v>118.2589108254944</c:v>
                </c:pt>
                <c:pt idx="354">
                  <c:v>118.2589108254944</c:v>
                </c:pt>
                <c:pt idx="355">
                  <c:v>118.2589108254944</c:v>
                </c:pt>
                <c:pt idx="356">
                  <c:v>118.2589108254944</c:v>
                </c:pt>
                <c:pt idx="357">
                  <c:v>118.2589108254944</c:v>
                </c:pt>
                <c:pt idx="358">
                  <c:v>118.2589108254944</c:v>
                </c:pt>
                <c:pt idx="359">
                  <c:v>118.2589108254944</c:v>
                </c:pt>
                <c:pt idx="360">
                  <c:v>118.2589108254944</c:v>
                </c:pt>
                <c:pt idx="361">
                  <c:v>118.2589108254944</c:v>
                </c:pt>
                <c:pt idx="362">
                  <c:v>118.2589108254944</c:v>
                </c:pt>
                <c:pt idx="363">
                  <c:v>115.4432224725064</c:v>
                </c:pt>
                <c:pt idx="364">
                  <c:v>115.4432224725064</c:v>
                </c:pt>
                <c:pt idx="365">
                  <c:v>115.4432224725064</c:v>
                </c:pt>
                <c:pt idx="366">
                  <c:v>115.4432224725064</c:v>
                </c:pt>
                <c:pt idx="367">
                  <c:v>115.4432224725064</c:v>
                </c:pt>
                <c:pt idx="368">
                  <c:v>112.6275341195185</c:v>
                </c:pt>
                <c:pt idx="369">
                  <c:v>112.6275341195185</c:v>
                </c:pt>
                <c:pt idx="370">
                  <c:v>112.6275341195185</c:v>
                </c:pt>
                <c:pt idx="371">
                  <c:v>112.6275341195185</c:v>
                </c:pt>
                <c:pt idx="372">
                  <c:v>112.6275341195185</c:v>
                </c:pt>
                <c:pt idx="373">
                  <c:v>112.6275341195185</c:v>
                </c:pt>
                <c:pt idx="374">
                  <c:v>112.6275341195185</c:v>
                </c:pt>
                <c:pt idx="375">
                  <c:v>112.6275341195185</c:v>
                </c:pt>
                <c:pt idx="376">
                  <c:v>112.6275341195185</c:v>
                </c:pt>
                <c:pt idx="377">
                  <c:v>112.6275341195185</c:v>
                </c:pt>
                <c:pt idx="378">
                  <c:v>112.6275341195185</c:v>
                </c:pt>
                <c:pt idx="379">
                  <c:v>109.8118457665305</c:v>
                </c:pt>
                <c:pt idx="380">
                  <c:v>109.8118457665305</c:v>
                </c:pt>
                <c:pt idx="381">
                  <c:v>109.8118457665305</c:v>
                </c:pt>
                <c:pt idx="382">
                  <c:v>109.8118457665305</c:v>
                </c:pt>
                <c:pt idx="383">
                  <c:v>109.8118457665305</c:v>
                </c:pt>
                <c:pt idx="384">
                  <c:v>109.8118457665305</c:v>
                </c:pt>
                <c:pt idx="385">
                  <c:v>109.8118457665305</c:v>
                </c:pt>
                <c:pt idx="386">
                  <c:v>106.9961574135425</c:v>
                </c:pt>
                <c:pt idx="387">
                  <c:v>106.9961574135425</c:v>
                </c:pt>
                <c:pt idx="388">
                  <c:v>106.9961574135425</c:v>
                </c:pt>
                <c:pt idx="389">
                  <c:v>106.9961574135425</c:v>
                </c:pt>
                <c:pt idx="390">
                  <c:v>106.9961574135425</c:v>
                </c:pt>
                <c:pt idx="391">
                  <c:v>106.9961574135425</c:v>
                </c:pt>
                <c:pt idx="392">
                  <c:v>106.9961574135425</c:v>
                </c:pt>
                <c:pt idx="393">
                  <c:v>106.9961574135425</c:v>
                </c:pt>
                <c:pt idx="394">
                  <c:v>106.9961574135425</c:v>
                </c:pt>
                <c:pt idx="395">
                  <c:v>106.9961574135425</c:v>
                </c:pt>
                <c:pt idx="396">
                  <c:v>106.9961574135425</c:v>
                </c:pt>
                <c:pt idx="397">
                  <c:v>104.1804690605546</c:v>
                </c:pt>
                <c:pt idx="398">
                  <c:v>104.1804690605546</c:v>
                </c:pt>
                <c:pt idx="399">
                  <c:v>104.1804690605546</c:v>
                </c:pt>
                <c:pt idx="400">
                  <c:v>104.1804690605546</c:v>
                </c:pt>
                <c:pt idx="401">
                  <c:v>104.1804690605546</c:v>
                </c:pt>
                <c:pt idx="402">
                  <c:v>104.1804690605546</c:v>
                </c:pt>
                <c:pt idx="403">
                  <c:v>104.1804690605546</c:v>
                </c:pt>
                <c:pt idx="404">
                  <c:v>101.3647807075666</c:v>
                </c:pt>
                <c:pt idx="405">
                  <c:v>101.3647807075666</c:v>
                </c:pt>
                <c:pt idx="406">
                  <c:v>101.3647807075666</c:v>
                </c:pt>
                <c:pt idx="407">
                  <c:v>101.3647807075666</c:v>
                </c:pt>
                <c:pt idx="408">
                  <c:v>101.3647807075666</c:v>
                </c:pt>
                <c:pt idx="409">
                  <c:v>101.3647807075666</c:v>
                </c:pt>
                <c:pt idx="410">
                  <c:v>101.3647807075666</c:v>
                </c:pt>
                <c:pt idx="411">
                  <c:v>101.3647807075666</c:v>
                </c:pt>
                <c:pt idx="412">
                  <c:v>101.3647807075666</c:v>
                </c:pt>
                <c:pt idx="413">
                  <c:v>101.3647807075666</c:v>
                </c:pt>
                <c:pt idx="414">
                  <c:v>101.3647807075666</c:v>
                </c:pt>
                <c:pt idx="415">
                  <c:v>101.3647807075666</c:v>
                </c:pt>
                <c:pt idx="416">
                  <c:v>101.3647807075666</c:v>
                </c:pt>
                <c:pt idx="417">
                  <c:v>101.3647807075666</c:v>
                </c:pt>
                <c:pt idx="418">
                  <c:v>98.54909235457865</c:v>
                </c:pt>
                <c:pt idx="419">
                  <c:v>98.54909235457865</c:v>
                </c:pt>
                <c:pt idx="420">
                  <c:v>98.54909235457865</c:v>
                </c:pt>
                <c:pt idx="421">
                  <c:v>98.54909235457865</c:v>
                </c:pt>
                <c:pt idx="422">
                  <c:v>98.54909235457865</c:v>
                </c:pt>
                <c:pt idx="423">
                  <c:v>98.54909235457865</c:v>
                </c:pt>
                <c:pt idx="424">
                  <c:v>98.54909235457865</c:v>
                </c:pt>
                <c:pt idx="425">
                  <c:v>98.54909235457865</c:v>
                </c:pt>
                <c:pt idx="426">
                  <c:v>98.54909235457865</c:v>
                </c:pt>
                <c:pt idx="427">
                  <c:v>98.54909235457865</c:v>
                </c:pt>
                <c:pt idx="428">
                  <c:v>98.54909235457865</c:v>
                </c:pt>
                <c:pt idx="429">
                  <c:v>98.54909235457865</c:v>
                </c:pt>
                <c:pt idx="430">
                  <c:v>98.54909235457865</c:v>
                </c:pt>
                <c:pt idx="431">
                  <c:v>98.54909235457865</c:v>
                </c:pt>
                <c:pt idx="432">
                  <c:v>98.54909235457865</c:v>
                </c:pt>
                <c:pt idx="433">
                  <c:v>95.7334040015907</c:v>
                </c:pt>
                <c:pt idx="434">
                  <c:v>95.7334040015907</c:v>
                </c:pt>
                <c:pt idx="435">
                  <c:v>95.7334040015907</c:v>
                </c:pt>
                <c:pt idx="436">
                  <c:v>95.7334040015907</c:v>
                </c:pt>
                <c:pt idx="437">
                  <c:v>95.7334040015907</c:v>
                </c:pt>
                <c:pt idx="438">
                  <c:v>95.7334040015907</c:v>
                </c:pt>
                <c:pt idx="439">
                  <c:v>95.7334040015907</c:v>
                </c:pt>
                <c:pt idx="440">
                  <c:v>95.7334040015907</c:v>
                </c:pt>
                <c:pt idx="441">
                  <c:v>95.7334040015907</c:v>
                </c:pt>
                <c:pt idx="442">
                  <c:v>95.7334040015907</c:v>
                </c:pt>
                <c:pt idx="443">
                  <c:v>95.7334040015907</c:v>
                </c:pt>
                <c:pt idx="444">
                  <c:v>95.7334040015907</c:v>
                </c:pt>
                <c:pt idx="445">
                  <c:v>95.7334040015907</c:v>
                </c:pt>
                <c:pt idx="446">
                  <c:v>95.7334040015907</c:v>
                </c:pt>
                <c:pt idx="447">
                  <c:v>95.7334040015907</c:v>
                </c:pt>
                <c:pt idx="448">
                  <c:v>95.7334040015907</c:v>
                </c:pt>
                <c:pt idx="449">
                  <c:v>95.7334040015907</c:v>
                </c:pt>
                <c:pt idx="450">
                  <c:v>92.9177156486028</c:v>
                </c:pt>
                <c:pt idx="451">
                  <c:v>92.9177156486028</c:v>
                </c:pt>
                <c:pt idx="452">
                  <c:v>92.9177156486028</c:v>
                </c:pt>
                <c:pt idx="453">
                  <c:v>92.9177156486028</c:v>
                </c:pt>
                <c:pt idx="454">
                  <c:v>92.9177156486028</c:v>
                </c:pt>
                <c:pt idx="455">
                  <c:v>92.9177156486028</c:v>
                </c:pt>
                <c:pt idx="456">
                  <c:v>92.9177156486028</c:v>
                </c:pt>
                <c:pt idx="457">
                  <c:v>92.9177156486028</c:v>
                </c:pt>
                <c:pt idx="458">
                  <c:v>92.9177156486028</c:v>
                </c:pt>
                <c:pt idx="459">
                  <c:v>92.9177156486028</c:v>
                </c:pt>
                <c:pt idx="460">
                  <c:v>90.10202729561475</c:v>
                </c:pt>
                <c:pt idx="461">
                  <c:v>90.10202729561475</c:v>
                </c:pt>
                <c:pt idx="462">
                  <c:v>90.10202729561475</c:v>
                </c:pt>
                <c:pt idx="463">
                  <c:v>90.10202729561475</c:v>
                </c:pt>
                <c:pt idx="464">
                  <c:v>90.10202729561475</c:v>
                </c:pt>
                <c:pt idx="465">
                  <c:v>90.10202729561475</c:v>
                </c:pt>
                <c:pt idx="466">
                  <c:v>90.10202729561475</c:v>
                </c:pt>
                <c:pt idx="467">
                  <c:v>90.10202729561475</c:v>
                </c:pt>
                <c:pt idx="468">
                  <c:v>90.10202729561475</c:v>
                </c:pt>
                <c:pt idx="469">
                  <c:v>90.10202729561475</c:v>
                </c:pt>
                <c:pt idx="470">
                  <c:v>90.10202729561475</c:v>
                </c:pt>
                <c:pt idx="471">
                  <c:v>90.10202729561475</c:v>
                </c:pt>
                <c:pt idx="472">
                  <c:v>90.10202729561475</c:v>
                </c:pt>
                <c:pt idx="473">
                  <c:v>90.10202729561475</c:v>
                </c:pt>
                <c:pt idx="474">
                  <c:v>90.10202729561475</c:v>
                </c:pt>
                <c:pt idx="475">
                  <c:v>90.10202729561475</c:v>
                </c:pt>
                <c:pt idx="476">
                  <c:v>90.10202729561475</c:v>
                </c:pt>
                <c:pt idx="477">
                  <c:v>90.10202729561475</c:v>
                </c:pt>
                <c:pt idx="478">
                  <c:v>90.10202729561475</c:v>
                </c:pt>
                <c:pt idx="479">
                  <c:v>90.10202729561475</c:v>
                </c:pt>
                <c:pt idx="480">
                  <c:v>90.10202729561475</c:v>
                </c:pt>
                <c:pt idx="481">
                  <c:v>90.10202729561475</c:v>
                </c:pt>
                <c:pt idx="482">
                  <c:v>90.10202729561475</c:v>
                </c:pt>
                <c:pt idx="483">
                  <c:v>90.10202729561475</c:v>
                </c:pt>
                <c:pt idx="484">
                  <c:v>90.10202729561475</c:v>
                </c:pt>
                <c:pt idx="485">
                  <c:v>87.28633894262637</c:v>
                </c:pt>
                <c:pt idx="486">
                  <c:v>87.28633894262637</c:v>
                </c:pt>
                <c:pt idx="487">
                  <c:v>87.28633894262637</c:v>
                </c:pt>
                <c:pt idx="488">
                  <c:v>87.28633894262637</c:v>
                </c:pt>
                <c:pt idx="489">
                  <c:v>87.28633894262637</c:v>
                </c:pt>
                <c:pt idx="490">
                  <c:v>87.28633894262637</c:v>
                </c:pt>
                <c:pt idx="491">
                  <c:v>87.28633894262637</c:v>
                </c:pt>
                <c:pt idx="492">
                  <c:v>87.28633894262637</c:v>
                </c:pt>
                <c:pt idx="493">
                  <c:v>87.28633894262637</c:v>
                </c:pt>
                <c:pt idx="494">
                  <c:v>87.28633894262637</c:v>
                </c:pt>
                <c:pt idx="495">
                  <c:v>87.28633894262637</c:v>
                </c:pt>
                <c:pt idx="496">
                  <c:v>87.28633894262637</c:v>
                </c:pt>
                <c:pt idx="497">
                  <c:v>84.47065058963883</c:v>
                </c:pt>
                <c:pt idx="498">
                  <c:v>84.47065058963883</c:v>
                </c:pt>
                <c:pt idx="499">
                  <c:v>84.47065058963883</c:v>
                </c:pt>
                <c:pt idx="500">
                  <c:v>84.47065058963883</c:v>
                </c:pt>
                <c:pt idx="501">
                  <c:v>84.47065058963883</c:v>
                </c:pt>
                <c:pt idx="502">
                  <c:v>84.47065058963883</c:v>
                </c:pt>
                <c:pt idx="503">
                  <c:v>84.47065058963883</c:v>
                </c:pt>
                <c:pt idx="504">
                  <c:v>81.6549622366505</c:v>
                </c:pt>
                <c:pt idx="505">
                  <c:v>81.6549622366505</c:v>
                </c:pt>
                <c:pt idx="506">
                  <c:v>81.6549622366505</c:v>
                </c:pt>
                <c:pt idx="507">
                  <c:v>81.6549622366505</c:v>
                </c:pt>
                <c:pt idx="508">
                  <c:v>81.6549622366505</c:v>
                </c:pt>
                <c:pt idx="509">
                  <c:v>81.6549622366505</c:v>
                </c:pt>
                <c:pt idx="510">
                  <c:v>81.6549622366505</c:v>
                </c:pt>
                <c:pt idx="511">
                  <c:v>81.6549622366505</c:v>
                </c:pt>
                <c:pt idx="512">
                  <c:v>81.6549622366505</c:v>
                </c:pt>
                <c:pt idx="513">
                  <c:v>81.6549622366505</c:v>
                </c:pt>
                <c:pt idx="514">
                  <c:v>81.6549622366505</c:v>
                </c:pt>
                <c:pt idx="515">
                  <c:v>81.6549622366505</c:v>
                </c:pt>
                <c:pt idx="516">
                  <c:v>81.6549622366505</c:v>
                </c:pt>
                <c:pt idx="517">
                  <c:v>81.6549622366505</c:v>
                </c:pt>
                <c:pt idx="518">
                  <c:v>81.6549622366505</c:v>
                </c:pt>
                <c:pt idx="519">
                  <c:v>81.6549622366505</c:v>
                </c:pt>
                <c:pt idx="520">
                  <c:v>81.6549622366505</c:v>
                </c:pt>
                <c:pt idx="521">
                  <c:v>81.6549622366505</c:v>
                </c:pt>
                <c:pt idx="522">
                  <c:v>78.83927388366293</c:v>
                </c:pt>
                <c:pt idx="523">
                  <c:v>78.83927388366293</c:v>
                </c:pt>
                <c:pt idx="524">
                  <c:v>78.83927388366293</c:v>
                </c:pt>
                <c:pt idx="525">
                  <c:v>78.83927388366293</c:v>
                </c:pt>
                <c:pt idx="526">
                  <c:v>78.83927388366293</c:v>
                </c:pt>
                <c:pt idx="527">
                  <c:v>78.83927388366293</c:v>
                </c:pt>
                <c:pt idx="528">
                  <c:v>78.83927388366293</c:v>
                </c:pt>
                <c:pt idx="529">
                  <c:v>78.83927388366293</c:v>
                </c:pt>
                <c:pt idx="530">
                  <c:v>78.83927388366293</c:v>
                </c:pt>
                <c:pt idx="531">
                  <c:v>78.83927388366293</c:v>
                </c:pt>
                <c:pt idx="532">
                  <c:v>78.83927388366293</c:v>
                </c:pt>
                <c:pt idx="533">
                  <c:v>78.83927388366293</c:v>
                </c:pt>
                <c:pt idx="534">
                  <c:v>78.83927388366293</c:v>
                </c:pt>
                <c:pt idx="535">
                  <c:v>78.83927388366293</c:v>
                </c:pt>
                <c:pt idx="536">
                  <c:v>78.83927388366293</c:v>
                </c:pt>
                <c:pt idx="537">
                  <c:v>78.83927388366293</c:v>
                </c:pt>
                <c:pt idx="538">
                  <c:v>78.83927388366293</c:v>
                </c:pt>
                <c:pt idx="539">
                  <c:v>78.83927388366293</c:v>
                </c:pt>
                <c:pt idx="540">
                  <c:v>78.83927388366293</c:v>
                </c:pt>
                <c:pt idx="541">
                  <c:v>78.83927388366293</c:v>
                </c:pt>
                <c:pt idx="542">
                  <c:v>76.02358553067464</c:v>
                </c:pt>
                <c:pt idx="543">
                  <c:v>76.02358553067464</c:v>
                </c:pt>
                <c:pt idx="544">
                  <c:v>76.02358553067464</c:v>
                </c:pt>
                <c:pt idx="545">
                  <c:v>76.02358553067464</c:v>
                </c:pt>
                <c:pt idx="546">
                  <c:v>76.02358553067464</c:v>
                </c:pt>
                <c:pt idx="547">
                  <c:v>76.02358553067464</c:v>
                </c:pt>
                <c:pt idx="548">
                  <c:v>76.02358553067464</c:v>
                </c:pt>
                <c:pt idx="549">
                  <c:v>76.02358553067464</c:v>
                </c:pt>
                <c:pt idx="550">
                  <c:v>76.02358553067464</c:v>
                </c:pt>
                <c:pt idx="551">
                  <c:v>76.02358553067464</c:v>
                </c:pt>
                <c:pt idx="552">
                  <c:v>76.02358553067464</c:v>
                </c:pt>
                <c:pt idx="553">
                  <c:v>76.02358553067464</c:v>
                </c:pt>
                <c:pt idx="554">
                  <c:v>76.02358553067464</c:v>
                </c:pt>
                <c:pt idx="555">
                  <c:v>76.02358553067464</c:v>
                </c:pt>
                <c:pt idx="556">
                  <c:v>76.02358553067464</c:v>
                </c:pt>
                <c:pt idx="557">
                  <c:v>76.02358553067464</c:v>
                </c:pt>
                <c:pt idx="558">
                  <c:v>76.02358553067464</c:v>
                </c:pt>
                <c:pt idx="559">
                  <c:v>76.02358553067464</c:v>
                </c:pt>
                <c:pt idx="560">
                  <c:v>76.02358553067464</c:v>
                </c:pt>
                <c:pt idx="561">
                  <c:v>76.02358553067464</c:v>
                </c:pt>
                <c:pt idx="562">
                  <c:v>76.02358553067464</c:v>
                </c:pt>
                <c:pt idx="563">
                  <c:v>76.02358553067464</c:v>
                </c:pt>
                <c:pt idx="564">
                  <c:v>76.02358553067464</c:v>
                </c:pt>
                <c:pt idx="565">
                  <c:v>73.20789717768663</c:v>
                </c:pt>
                <c:pt idx="566">
                  <c:v>73.20789717768663</c:v>
                </c:pt>
                <c:pt idx="567">
                  <c:v>73.20789717768663</c:v>
                </c:pt>
                <c:pt idx="568">
                  <c:v>73.20789717768663</c:v>
                </c:pt>
                <c:pt idx="569">
                  <c:v>73.20789717768663</c:v>
                </c:pt>
                <c:pt idx="570">
                  <c:v>73.20789717768663</c:v>
                </c:pt>
                <c:pt idx="571">
                  <c:v>73.20789717768663</c:v>
                </c:pt>
                <c:pt idx="572">
                  <c:v>73.20789717768663</c:v>
                </c:pt>
                <c:pt idx="573">
                  <c:v>73.20789717768663</c:v>
                </c:pt>
                <c:pt idx="574">
                  <c:v>73.20789717768663</c:v>
                </c:pt>
                <c:pt idx="575">
                  <c:v>73.20789717768663</c:v>
                </c:pt>
                <c:pt idx="576">
                  <c:v>73.20789717768663</c:v>
                </c:pt>
                <c:pt idx="577">
                  <c:v>73.20789717768663</c:v>
                </c:pt>
                <c:pt idx="578">
                  <c:v>73.20789717768663</c:v>
                </c:pt>
                <c:pt idx="579">
                  <c:v>73.20789717768663</c:v>
                </c:pt>
                <c:pt idx="580">
                  <c:v>73.20789717768663</c:v>
                </c:pt>
                <c:pt idx="581">
                  <c:v>73.20789717768663</c:v>
                </c:pt>
                <c:pt idx="582">
                  <c:v>73.20789717768663</c:v>
                </c:pt>
                <c:pt idx="583">
                  <c:v>73.20789717768663</c:v>
                </c:pt>
                <c:pt idx="584">
                  <c:v>73.20789717768663</c:v>
                </c:pt>
                <c:pt idx="585">
                  <c:v>73.20789717768663</c:v>
                </c:pt>
                <c:pt idx="586">
                  <c:v>73.20789717768663</c:v>
                </c:pt>
                <c:pt idx="587">
                  <c:v>73.20789717768663</c:v>
                </c:pt>
                <c:pt idx="588">
                  <c:v>70.39220882469883</c:v>
                </c:pt>
                <c:pt idx="589">
                  <c:v>70.39220882469883</c:v>
                </c:pt>
                <c:pt idx="590">
                  <c:v>70.39220882469883</c:v>
                </c:pt>
                <c:pt idx="591">
                  <c:v>70.39220882469883</c:v>
                </c:pt>
                <c:pt idx="592">
                  <c:v>70.39220882469883</c:v>
                </c:pt>
                <c:pt idx="593">
                  <c:v>70.39220882469883</c:v>
                </c:pt>
                <c:pt idx="594">
                  <c:v>70.39220882469883</c:v>
                </c:pt>
                <c:pt idx="595">
                  <c:v>70.39220882469883</c:v>
                </c:pt>
                <c:pt idx="596">
                  <c:v>70.39220882469883</c:v>
                </c:pt>
                <c:pt idx="597">
                  <c:v>70.39220882469883</c:v>
                </c:pt>
                <c:pt idx="598">
                  <c:v>70.39220882469883</c:v>
                </c:pt>
                <c:pt idx="599">
                  <c:v>70.39220882469883</c:v>
                </c:pt>
                <c:pt idx="600">
                  <c:v>70.39220882469883</c:v>
                </c:pt>
                <c:pt idx="601">
                  <c:v>70.39220882469883</c:v>
                </c:pt>
                <c:pt idx="602">
                  <c:v>70.39220882469883</c:v>
                </c:pt>
                <c:pt idx="603">
                  <c:v>70.39220882469883</c:v>
                </c:pt>
                <c:pt idx="604">
                  <c:v>70.39220882469883</c:v>
                </c:pt>
                <c:pt idx="605">
                  <c:v>70.39220882469883</c:v>
                </c:pt>
                <c:pt idx="606">
                  <c:v>67.57652047171107</c:v>
                </c:pt>
                <c:pt idx="607">
                  <c:v>67.57652047171107</c:v>
                </c:pt>
                <c:pt idx="608">
                  <c:v>67.57652047171107</c:v>
                </c:pt>
                <c:pt idx="609">
                  <c:v>67.57652047171107</c:v>
                </c:pt>
                <c:pt idx="610">
                  <c:v>67.57652047171107</c:v>
                </c:pt>
                <c:pt idx="611">
                  <c:v>67.57652047171107</c:v>
                </c:pt>
                <c:pt idx="612">
                  <c:v>67.57652047171107</c:v>
                </c:pt>
                <c:pt idx="613">
                  <c:v>67.57652047171107</c:v>
                </c:pt>
                <c:pt idx="614">
                  <c:v>67.57652047171107</c:v>
                </c:pt>
                <c:pt idx="615">
                  <c:v>67.57652047171107</c:v>
                </c:pt>
                <c:pt idx="616">
                  <c:v>67.57652047171107</c:v>
                </c:pt>
                <c:pt idx="617">
                  <c:v>67.57652047171107</c:v>
                </c:pt>
                <c:pt idx="618">
                  <c:v>67.57652047171107</c:v>
                </c:pt>
                <c:pt idx="619">
                  <c:v>67.57652047171107</c:v>
                </c:pt>
                <c:pt idx="620">
                  <c:v>67.57652047171107</c:v>
                </c:pt>
                <c:pt idx="621">
                  <c:v>67.57652047171107</c:v>
                </c:pt>
                <c:pt idx="622">
                  <c:v>67.57652047171107</c:v>
                </c:pt>
                <c:pt idx="623">
                  <c:v>67.57652047171107</c:v>
                </c:pt>
                <c:pt idx="624">
                  <c:v>67.57652047171107</c:v>
                </c:pt>
                <c:pt idx="625">
                  <c:v>67.57652047171107</c:v>
                </c:pt>
                <c:pt idx="626">
                  <c:v>67.57652047171107</c:v>
                </c:pt>
                <c:pt idx="627">
                  <c:v>67.57652047171107</c:v>
                </c:pt>
                <c:pt idx="628">
                  <c:v>67.57652047171107</c:v>
                </c:pt>
                <c:pt idx="629">
                  <c:v>67.57652047171107</c:v>
                </c:pt>
                <c:pt idx="630">
                  <c:v>64.7608321187227</c:v>
                </c:pt>
                <c:pt idx="631">
                  <c:v>64.7608321187227</c:v>
                </c:pt>
                <c:pt idx="632">
                  <c:v>64.7608321187227</c:v>
                </c:pt>
                <c:pt idx="633">
                  <c:v>64.7608321187227</c:v>
                </c:pt>
                <c:pt idx="634">
                  <c:v>64.7608321187227</c:v>
                </c:pt>
                <c:pt idx="635">
                  <c:v>64.7608321187227</c:v>
                </c:pt>
                <c:pt idx="636">
                  <c:v>64.7608321187227</c:v>
                </c:pt>
                <c:pt idx="637">
                  <c:v>64.7608321187227</c:v>
                </c:pt>
                <c:pt idx="638">
                  <c:v>64.7608321187227</c:v>
                </c:pt>
                <c:pt idx="639">
                  <c:v>64.7608321187227</c:v>
                </c:pt>
                <c:pt idx="640">
                  <c:v>64.7608321187227</c:v>
                </c:pt>
                <c:pt idx="641">
                  <c:v>64.7608321187227</c:v>
                </c:pt>
                <c:pt idx="642">
                  <c:v>64.7608321187227</c:v>
                </c:pt>
                <c:pt idx="643">
                  <c:v>64.7608321187227</c:v>
                </c:pt>
                <c:pt idx="644">
                  <c:v>64.7608321187227</c:v>
                </c:pt>
                <c:pt idx="645">
                  <c:v>64.7608321187227</c:v>
                </c:pt>
                <c:pt idx="646">
                  <c:v>64.7608321187227</c:v>
                </c:pt>
                <c:pt idx="647">
                  <c:v>64.7608321187227</c:v>
                </c:pt>
                <c:pt idx="648">
                  <c:v>64.7608321187227</c:v>
                </c:pt>
                <c:pt idx="649">
                  <c:v>64.7608321187227</c:v>
                </c:pt>
                <c:pt idx="650">
                  <c:v>64.7608321187227</c:v>
                </c:pt>
                <c:pt idx="651">
                  <c:v>64.7608321187227</c:v>
                </c:pt>
                <c:pt idx="652">
                  <c:v>64.7608321187227</c:v>
                </c:pt>
                <c:pt idx="653">
                  <c:v>64.7608321187227</c:v>
                </c:pt>
                <c:pt idx="654">
                  <c:v>64.7608321187227</c:v>
                </c:pt>
                <c:pt idx="655">
                  <c:v>64.7608321187227</c:v>
                </c:pt>
                <c:pt idx="656">
                  <c:v>64.7608321187227</c:v>
                </c:pt>
                <c:pt idx="657">
                  <c:v>64.7608321187227</c:v>
                </c:pt>
                <c:pt idx="658">
                  <c:v>64.7608321187227</c:v>
                </c:pt>
                <c:pt idx="659">
                  <c:v>61.94514376573515</c:v>
                </c:pt>
                <c:pt idx="660">
                  <c:v>61.94514376573515</c:v>
                </c:pt>
                <c:pt idx="661">
                  <c:v>61.94514376573515</c:v>
                </c:pt>
                <c:pt idx="662">
                  <c:v>61.94514376573515</c:v>
                </c:pt>
                <c:pt idx="663">
                  <c:v>61.94514376573515</c:v>
                </c:pt>
                <c:pt idx="664">
                  <c:v>61.94514376573515</c:v>
                </c:pt>
                <c:pt idx="665">
                  <c:v>61.94514376573515</c:v>
                </c:pt>
                <c:pt idx="666">
                  <c:v>61.94514376573515</c:v>
                </c:pt>
                <c:pt idx="667">
                  <c:v>61.94514376573515</c:v>
                </c:pt>
                <c:pt idx="668">
                  <c:v>61.94514376573515</c:v>
                </c:pt>
                <c:pt idx="669">
                  <c:v>61.94514376573515</c:v>
                </c:pt>
                <c:pt idx="670">
                  <c:v>61.94514376573515</c:v>
                </c:pt>
                <c:pt idx="671">
                  <c:v>61.94514376573515</c:v>
                </c:pt>
                <c:pt idx="672">
                  <c:v>61.94514376573515</c:v>
                </c:pt>
                <c:pt idx="673">
                  <c:v>61.94514376573515</c:v>
                </c:pt>
                <c:pt idx="674">
                  <c:v>61.94514376573515</c:v>
                </c:pt>
                <c:pt idx="675">
                  <c:v>61.94514376573515</c:v>
                </c:pt>
                <c:pt idx="676">
                  <c:v>61.94514376573515</c:v>
                </c:pt>
                <c:pt idx="677">
                  <c:v>61.94514376573515</c:v>
                </c:pt>
                <c:pt idx="678">
                  <c:v>61.94514376573515</c:v>
                </c:pt>
                <c:pt idx="679">
                  <c:v>59.1294554127472</c:v>
                </c:pt>
                <c:pt idx="680">
                  <c:v>59.1294554127472</c:v>
                </c:pt>
                <c:pt idx="681">
                  <c:v>59.1294554127472</c:v>
                </c:pt>
                <c:pt idx="682">
                  <c:v>59.1294554127472</c:v>
                </c:pt>
                <c:pt idx="683">
                  <c:v>59.1294554127472</c:v>
                </c:pt>
                <c:pt idx="684">
                  <c:v>59.1294554127472</c:v>
                </c:pt>
                <c:pt idx="685">
                  <c:v>59.1294554127472</c:v>
                </c:pt>
                <c:pt idx="686">
                  <c:v>59.1294554127472</c:v>
                </c:pt>
                <c:pt idx="687">
                  <c:v>59.1294554127472</c:v>
                </c:pt>
                <c:pt idx="688">
                  <c:v>59.1294554127472</c:v>
                </c:pt>
                <c:pt idx="689">
                  <c:v>59.1294554127472</c:v>
                </c:pt>
                <c:pt idx="690">
                  <c:v>59.1294554127472</c:v>
                </c:pt>
                <c:pt idx="691">
                  <c:v>59.1294554127472</c:v>
                </c:pt>
                <c:pt idx="692">
                  <c:v>59.1294554127472</c:v>
                </c:pt>
                <c:pt idx="693">
                  <c:v>59.1294554127472</c:v>
                </c:pt>
                <c:pt idx="694">
                  <c:v>59.1294554127472</c:v>
                </c:pt>
                <c:pt idx="695">
                  <c:v>59.1294554127472</c:v>
                </c:pt>
                <c:pt idx="696">
                  <c:v>59.1294554127472</c:v>
                </c:pt>
                <c:pt idx="697">
                  <c:v>59.1294554127472</c:v>
                </c:pt>
                <c:pt idx="698">
                  <c:v>59.1294554127472</c:v>
                </c:pt>
                <c:pt idx="699">
                  <c:v>59.1294554127472</c:v>
                </c:pt>
                <c:pt idx="700">
                  <c:v>56.31376705975903</c:v>
                </c:pt>
                <c:pt idx="701">
                  <c:v>56.31376705975903</c:v>
                </c:pt>
                <c:pt idx="702">
                  <c:v>56.31376705975903</c:v>
                </c:pt>
                <c:pt idx="703">
                  <c:v>56.31376705975903</c:v>
                </c:pt>
                <c:pt idx="704">
                  <c:v>56.31376705975903</c:v>
                </c:pt>
                <c:pt idx="705">
                  <c:v>56.31376705975903</c:v>
                </c:pt>
                <c:pt idx="706">
                  <c:v>56.31376705975903</c:v>
                </c:pt>
                <c:pt idx="707">
                  <c:v>56.31376705975903</c:v>
                </c:pt>
                <c:pt idx="708">
                  <c:v>56.31376705975903</c:v>
                </c:pt>
                <c:pt idx="709">
                  <c:v>56.31376705975903</c:v>
                </c:pt>
                <c:pt idx="710">
                  <c:v>56.31376705975903</c:v>
                </c:pt>
                <c:pt idx="711">
                  <c:v>56.31376705975903</c:v>
                </c:pt>
                <c:pt idx="712">
                  <c:v>56.31376705975903</c:v>
                </c:pt>
                <c:pt idx="713">
                  <c:v>56.31376705975903</c:v>
                </c:pt>
                <c:pt idx="714">
                  <c:v>56.31376705975903</c:v>
                </c:pt>
                <c:pt idx="715">
                  <c:v>56.31376705975903</c:v>
                </c:pt>
                <c:pt idx="716">
                  <c:v>56.31376705975903</c:v>
                </c:pt>
                <c:pt idx="717">
                  <c:v>56.31376705975903</c:v>
                </c:pt>
                <c:pt idx="718">
                  <c:v>56.31376705975903</c:v>
                </c:pt>
                <c:pt idx="719">
                  <c:v>56.31376705975903</c:v>
                </c:pt>
                <c:pt idx="720">
                  <c:v>56.31376705975903</c:v>
                </c:pt>
                <c:pt idx="721">
                  <c:v>56.31376705975903</c:v>
                </c:pt>
                <c:pt idx="722">
                  <c:v>56.31376705975903</c:v>
                </c:pt>
                <c:pt idx="723">
                  <c:v>56.31376705975903</c:v>
                </c:pt>
                <c:pt idx="724">
                  <c:v>56.31376705975903</c:v>
                </c:pt>
                <c:pt idx="725">
                  <c:v>56.31376705975903</c:v>
                </c:pt>
                <c:pt idx="726">
                  <c:v>53.49807870677128</c:v>
                </c:pt>
                <c:pt idx="727">
                  <c:v>53.49807870677128</c:v>
                </c:pt>
                <c:pt idx="728">
                  <c:v>53.49807870677128</c:v>
                </c:pt>
                <c:pt idx="729">
                  <c:v>53.49807870677128</c:v>
                </c:pt>
                <c:pt idx="730">
                  <c:v>53.49807870677128</c:v>
                </c:pt>
                <c:pt idx="731">
                  <c:v>53.49807870677128</c:v>
                </c:pt>
                <c:pt idx="732">
                  <c:v>53.49807870677128</c:v>
                </c:pt>
                <c:pt idx="733">
                  <c:v>53.49807870677128</c:v>
                </c:pt>
                <c:pt idx="734">
                  <c:v>53.49807870677128</c:v>
                </c:pt>
                <c:pt idx="735">
                  <c:v>53.49807870677128</c:v>
                </c:pt>
                <c:pt idx="736">
                  <c:v>53.49807870677128</c:v>
                </c:pt>
                <c:pt idx="737">
                  <c:v>53.49807870677128</c:v>
                </c:pt>
                <c:pt idx="738">
                  <c:v>53.49807870677128</c:v>
                </c:pt>
                <c:pt idx="739">
                  <c:v>53.49807870677128</c:v>
                </c:pt>
                <c:pt idx="740">
                  <c:v>53.49807870677128</c:v>
                </c:pt>
                <c:pt idx="741">
                  <c:v>53.49807870677128</c:v>
                </c:pt>
                <c:pt idx="742">
                  <c:v>53.49807870677128</c:v>
                </c:pt>
                <c:pt idx="743">
                  <c:v>53.49807870677128</c:v>
                </c:pt>
                <c:pt idx="744">
                  <c:v>53.49807870677128</c:v>
                </c:pt>
                <c:pt idx="745">
                  <c:v>53.49807870677128</c:v>
                </c:pt>
                <c:pt idx="746">
                  <c:v>53.49807870677128</c:v>
                </c:pt>
                <c:pt idx="747">
                  <c:v>53.49807870677128</c:v>
                </c:pt>
                <c:pt idx="748">
                  <c:v>53.49807870677128</c:v>
                </c:pt>
                <c:pt idx="749">
                  <c:v>53.49807870677128</c:v>
                </c:pt>
                <c:pt idx="750">
                  <c:v>53.49807870677128</c:v>
                </c:pt>
                <c:pt idx="751">
                  <c:v>53.49807870677128</c:v>
                </c:pt>
                <c:pt idx="752">
                  <c:v>53.49807870677128</c:v>
                </c:pt>
                <c:pt idx="753">
                  <c:v>53.49807870677128</c:v>
                </c:pt>
                <c:pt idx="754">
                  <c:v>50.6823903537833</c:v>
                </c:pt>
                <c:pt idx="755">
                  <c:v>50.6823903537833</c:v>
                </c:pt>
                <c:pt idx="756">
                  <c:v>50.6823903537833</c:v>
                </c:pt>
                <c:pt idx="757">
                  <c:v>50.6823903537833</c:v>
                </c:pt>
                <c:pt idx="758">
                  <c:v>50.6823903537833</c:v>
                </c:pt>
                <c:pt idx="759">
                  <c:v>50.6823903537833</c:v>
                </c:pt>
                <c:pt idx="760">
                  <c:v>50.6823903537833</c:v>
                </c:pt>
                <c:pt idx="761">
                  <c:v>50.6823903537833</c:v>
                </c:pt>
                <c:pt idx="762">
                  <c:v>50.6823903537833</c:v>
                </c:pt>
                <c:pt idx="763">
                  <c:v>50.6823903537833</c:v>
                </c:pt>
                <c:pt idx="764">
                  <c:v>50.6823903537833</c:v>
                </c:pt>
                <c:pt idx="765">
                  <c:v>50.6823903537833</c:v>
                </c:pt>
                <c:pt idx="766">
                  <c:v>50.6823903537833</c:v>
                </c:pt>
                <c:pt idx="767">
                  <c:v>50.6823903537833</c:v>
                </c:pt>
                <c:pt idx="768">
                  <c:v>50.6823903537833</c:v>
                </c:pt>
                <c:pt idx="769">
                  <c:v>50.6823903537833</c:v>
                </c:pt>
                <c:pt idx="770">
                  <c:v>50.6823903537833</c:v>
                </c:pt>
                <c:pt idx="771">
                  <c:v>50.6823903537833</c:v>
                </c:pt>
                <c:pt idx="772">
                  <c:v>50.6823903537833</c:v>
                </c:pt>
                <c:pt idx="773">
                  <c:v>50.6823903537833</c:v>
                </c:pt>
                <c:pt idx="774">
                  <c:v>50.6823903537833</c:v>
                </c:pt>
                <c:pt idx="775">
                  <c:v>50.6823903537833</c:v>
                </c:pt>
                <c:pt idx="776">
                  <c:v>50.6823903537833</c:v>
                </c:pt>
                <c:pt idx="777">
                  <c:v>50.6823903537833</c:v>
                </c:pt>
                <c:pt idx="778">
                  <c:v>50.6823903537833</c:v>
                </c:pt>
                <c:pt idx="779">
                  <c:v>50.6823903537833</c:v>
                </c:pt>
                <c:pt idx="780">
                  <c:v>50.6823903537833</c:v>
                </c:pt>
                <c:pt idx="781">
                  <c:v>50.6823903537833</c:v>
                </c:pt>
                <c:pt idx="782">
                  <c:v>50.6823903537833</c:v>
                </c:pt>
                <c:pt idx="783">
                  <c:v>50.6823903537833</c:v>
                </c:pt>
                <c:pt idx="784">
                  <c:v>50.6823903537833</c:v>
                </c:pt>
                <c:pt idx="785">
                  <c:v>50.6823903537833</c:v>
                </c:pt>
                <c:pt idx="786">
                  <c:v>50.6823903537833</c:v>
                </c:pt>
                <c:pt idx="787">
                  <c:v>50.6823903537833</c:v>
                </c:pt>
                <c:pt idx="788">
                  <c:v>50.6823903537833</c:v>
                </c:pt>
                <c:pt idx="789">
                  <c:v>47.86670200079535</c:v>
                </c:pt>
                <c:pt idx="790">
                  <c:v>47.86670200079535</c:v>
                </c:pt>
                <c:pt idx="791">
                  <c:v>47.86670200079535</c:v>
                </c:pt>
                <c:pt idx="792">
                  <c:v>47.86670200079535</c:v>
                </c:pt>
                <c:pt idx="793">
                  <c:v>47.86670200079535</c:v>
                </c:pt>
                <c:pt idx="794">
                  <c:v>47.86670200079535</c:v>
                </c:pt>
                <c:pt idx="795">
                  <c:v>47.86670200079535</c:v>
                </c:pt>
                <c:pt idx="796">
                  <c:v>47.86670200079535</c:v>
                </c:pt>
                <c:pt idx="797">
                  <c:v>47.86670200079535</c:v>
                </c:pt>
                <c:pt idx="798">
                  <c:v>47.86670200079535</c:v>
                </c:pt>
                <c:pt idx="799">
                  <c:v>47.86670200079535</c:v>
                </c:pt>
                <c:pt idx="800">
                  <c:v>47.86670200079535</c:v>
                </c:pt>
                <c:pt idx="801">
                  <c:v>47.86670200079535</c:v>
                </c:pt>
                <c:pt idx="802">
                  <c:v>47.86670200079535</c:v>
                </c:pt>
                <c:pt idx="803">
                  <c:v>47.86670200079535</c:v>
                </c:pt>
                <c:pt idx="804">
                  <c:v>47.86670200079535</c:v>
                </c:pt>
                <c:pt idx="805">
                  <c:v>47.86670200079535</c:v>
                </c:pt>
                <c:pt idx="806">
                  <c:v>47.86670200079535</c:v>
                </c:pt>
                <c:pt idx="807">
                  <c:v>47.86670200079535</c:v>
                </c:pt>
                <c:pt idx="808">
                  <c:v>47.86670200079535</c:v>
                </c:pt>
                <c:pt idx="809">
                  <c:v>47.86670200079535</c:v>
                </c:pt>
                <c:pt idx="810">
                  <c:v>47.86670200079535</c:v>
                </c:pt>
                <c:pt idx="811">
                  <c:v>47.86670200079535</c:v>
                </c:pt>
                <c:pt idx="812">
                  <c:v>47.86670200079535</c:v>
                </c:pt>
                <c:pt idx="813">
                  <c:v>47.86670200079535</c:v>
                </c:pt>
                <c:pt idx="814">
                  <c:v>47.86670200079535</c:v>
                </c:pt>
                <c:pt idx="815">
                  <c:v>47.86670200079535</c:v>
                </c:pt>
                <c:pt idx="816">
                  <c:v>47.86670200079535</c:v>
                </c:pt>
                <c:pt idx="817">
                  <c:v>47.86670200079535</c:v>
                </c:pt>
                <c:pt idx="818">
                  <c:v>47.86670200079535</c:v>
                </c:pt>
                <c:pt idx="819">
                  <c:v>47.86670200079535</c:v>
                </c:pt>
                <c:pt idx="820">
                  <c:v>47.86670200079535</c:v>
                </c:pt>
                <c:pt idx="821">
                  <c:v>47.86670200079535</c:v>
                </c:pt>
                <c:pt idx="822">
                  <c:v>47.86670200079535</c:v>
                </c:pt>
                <c:pt idx="823">
                  <c:v>47.86670200079535</c:v>
                </c:pt>
                <c:pt idx="824">
                  <c:v>47.86670200079535</c:v>
                </c:pt>
                <c:pt idx="825">
                  <c:v>47.86670200079535</c:v>
                </c:pt>
                <c:pt idx="826">
                  <c:v>47.86670200079535</c:v>
                </c:pt>
                <c:pt idx="827">
                  <c:v>47.86670200079535</c:v>
                </c:pt>
                <c:pt idx="828">
                  <c:v>47.86670200079535</c:v>
                </c:pt>
                <c:pt idx="829">
                  <c:v>45.05101364780739</c:v>
                </c:pt>
                <c:pt idx="830">
                  <c:v>45.05101364780739</c:v>
                </c:pt>
                <c:pt idx="831">
                  <c:v>45.05101364780739</c:v>
                </c:pt>
                <c:pt idx="832">
                  <c:v>45.05101364780739</c:v>
                </c:pt>
                <c:pt idx="833">
                  <c:v>45.05101364780739</c:v>
                </c:pt>
                <c:pt idx="834">
                  <c:v>45.05101364780739</c:v>
                </c:pt>
                <c:pt idx="835">
                  <c:v>45.05101364780739</c:v>
                </c:pt>
                <c:pt idx="836">
                  <c:v>45.05101364780739</c:v>
                </c:pt>
                <c:pt idx="837">
                  <c:v>45.05101364780739</c:v>
                </c:pt>
                <c:pt idx="838">
                  <c:v>45.05101364780739</c:v>
                </c:pt>
                <c:pt idx="839">
                  <c:v>45.05101364780739</c:v>
                </c:pt>
                <c:pt idx="840">
                  <c:v>45.05101364780739</c:v>
                </c:pt>
                <c:pt idx="841">
                  <c:v>45.05101364780739</c:v>
                </c:pt>
                <c:pt idx="842">
                  <c:v>45.05101364780739</c:v>
                </c:pt>
                <c:pt idx="843">
                  <c:v>45.05101364780739</c:v>
                </c:pt>
                <c:pt idx="844">
                  <c:v>45.05101364780739</c:v>
                </c:pt>
                <c:pt idx="845">
                  <c:v>45.05101364780739</c:v>
                </c:pt>
                <c:pt idx="846">
                  <c:v>45.05101364780739</c:v>
                </c:pt>
                <c:pt idx="847">
                  <c:v>45.05101364780739</c:v>
                </c:pt>
                <c:pt idx="848">
                  <c:v>45.05101364780739</c:v>
                </c:pt>
                <c:pt idx="849">
                  <c:v>45.05101364780739</c:v>
                </c:pt>
                <c:pt idx="850">
                  <c:v>45.05101364780739</c:v>
                </c:pt>
                <c:pt idx="851">
                  <c:v>45.05101364780739</c:v>
                </c:pt>
                <c:pt idx="852">
                  <c:v>45.05101364780739</c:v>
                </c:pt>
                <c:pt idx="853">
                  <c:v>45.05101364780739</c:v>
                </c:pt>
                <c:pt idx="854">
                  <c:v>45.05101364780739</c:v>
                </c:pt>
                <c:pt idx="855">
                  <c:v>45.05101364780739</c:v>
                </c:pt>
                <c:pt idx="856">
                  <c:v>45.05101364780739</c:v>
                </c:pt>
                <c:pt idx="857">
                  <c:v>45.05101364780739</c:v>
                </c:pt>
                <c:pt idx="858">
                  <c:v>45.05101364780739</c:v>
                </c:pt>
                <c:pt idx="859">
                  <c:v>45.05101364780739</c:v>
                </c:pt>
                <c:pt idx="860">
                  <c:v>45.05101364780739</c:v>
                </c:pt>
                <c:pt idx="861">
                  <c:v>42.23532529481941</c:v>
                </c:pt>
                <c:pt idx="862">
                  <c:v>42.23532529481941</c:v>
                </c:pt>
                <c:pt idx="863">
                  <c:v>42.23532529481941</c:v>
                </c:pt>
                <c:pt idx="864">
                  <c:v>42.23532529481941</c:v>
                </c:pt>
                <c:pt idx="865">
                  <c:v>42.23532529481941</c:v>
                </c:pt>
                <c:pt idx="866">
                  <c:v>42.23532529481941</c:v>
                </c:pt>
                <c:pt idx="867">
                  <c:v>42.23532529481941</c:v>
                </c:pt>
                <c:pt idx="868">
                  <c:v>42.23532529481941</c:v>
                </c:pt>
                <c:pt idx="869">
                  <c:v>42.23532529481941</c:v>
                </c:pt>
                <c:pt idx="870">
                  <c:v>42.23532529481941</c:v>
                </c:pt>
                <c:pt idx="871">
                  <c:v>42.23532529481941</c:v>
                </c:pt>
                <c:pt idx="872">
                  <c:v>42.23532529481941</c:v>
                </c:pt>
                <c:pt idx="873">
                  <c:v>42.23532529481941</c:v>
                </c:pt>
                <c:pt idx="874">
                  <c:v>42.23532529481941</c:v>
                </c:pt>
                <c:pt idx="875">
                  <c:v>42.23532529481941</c:v>
                </c:pt>
                <c:pt idx="876">
                  <c:v>42.23532529481941</c:v>
                </c:pt>
                <c:pt idx="877">
                  <c:v>42.23532529481941</c:v>
                </c:pt>
                <c:pt idx="878">
                  <c:v>42.23532529481941</c:v>
                </c:pt>
                <c:pt idx="879">
                  <c:v>42.23532529481941</c:v>
                </c:pt>
                <c:pt idx="880">
                  <c:v>42.23532529481941</c:v>
                </c:pt>
                <c:pt idx="881">
                  <c:v>42.23532529481941</c:v>
                </c:pt>
                <c:pt idx="882">
                  <c:v>42.23532529481941</c:v>
                </c:pt>
                <c:pt idx="883">
                  <c:v>42.23532529481941</c:v>
                </c:pt>
                <c:pt idx="884">
                  <c:v>42.23532529481941</c:v>
                </c:pt>
                <c:pt idx="885">
                  <c:v>42.23532529481941</c:v>
                </c:pt>
                <c:pt idx="886">
                  <c:v>42.23532529481941</c:v>
                </c:pt>
                <c:pt idx="887">
                  <c:v>42.23532529481941</c:v>
                </c:pt>
                <c:pt idx="888">
                  <c:v>42.23532529481941</c:v>
                </c:pt>
                <c:pt idx="889">
                  <c:v>42.23532529481941</c:v>
                </c:pt>
                <c:pt idx="890">
                  <c:v>42.23532529481941</c:v>
                </c:pt>
                <c:pt idx="891">
                  <c:v>42.23532529481941</c:v>
                </c:pt>
                <c:pt idx="892">
                  <c:v>42.23532529481941</c:v>
                </c:pt>
                <c:pt idx="893">
                  <c:v>42.23532529481941</c:v>
                </c:pt>
                <c:pt idx="894">
                  <c:v>42.23532529481941</c:v>
                </c:pt>
                <c:pt idx="895">
                  <c:v>42.23532529481941</c:v>
                </c:pt>
                <c:pt idx="896">
                  <c:v>42.23532529481941</c:v>
                </c:pt>
                <c:pt idx="897">
                  <c:v>42.23532529481941</c:v>
                </c:pt>
                <c:pt idx="898">
                  <c:v>42.23532529481941</c:v>
                </c:pt>
                <c:pt idx="899">
                  <c:v>42.23532529481941</c:v>
                </c:pt>
                <c:pt idx="900">
                  <c:v>42.23532529481941</c:v>
                </c:pt>
                <c:pt idx="901">
                  <c:v>42.23532529481941</c:v>
                </c:pt>
                <c:pt idx="902">
                  <c:v>42.23532529481941</c:v>
                </c:pt>
                <c:pt idx="903">
                  <c:v>42.23532529481941</c:v>
                </c:pt>
                <c:pt idx="904">
                  <c:v>42.23532529481941</c:v>
                </c:pt>
                <c:pt idx="905">
                  <c:v>42.23532529481941</c:v>
                </c:pt>
                <c:pt idx="906">
                  <c:v>42.23532529481941</c:v>
                </c:pt>
                <c:pt idx="907">
                  <c:v>42.23532529481941</c:v>
                </c:pt>
                <c:pt idx="908">
                  <c:v>39.41963694183146</c:v>
                </c:pt>
                <c:pt idx="909">
                  <c:v>39.41963694183146</c:v>
                </c:pt>
                <c:pt idx="910">
                  <c:v>39.41963694183146</c:v>
                </c:pt>
                <c:pt idx="911">
                  <c:v>39.41963694183146</c:v>
                </c:pt>
                <c:pt idx="912">
                  <c:v>39.41963694183146</c:v>
                </c:pt>
                <c:pt idx="913">
                  <c:v>39.41963694183146</c:v>
                </c:pt>
                <c:pt idx="914">
                  <c:v>39.41963694183146</c:v>
                </c:pt>
                <c:pt idx="915">
                  <c:v>39.41963694183146</c:v>
                </c:pt>
                <c:pt idx="916">
                  <c:v>39.41963694183146</c:v>
                </c:pt>
                <c:pt idx="917">
                  <c:v>39.41963694183146</c:v>
                </c:pt>
                <c:pt idx="918">
                  <c:v>39.41963694183146</c:v>
                </c:pt>
                <c:pt idx="919">
                  <c:v>39.41963694183146</c:v>
                </c:pt>
                <c:pt idx="920">
                  <c:v>39.41963694183146</c:v>
                </c:pt>
                <c:pt idx="921">
                  <c:v>39.41963694183146</c:v>
                </c:pt>
                <c:pt idx="922">
                  <c:v>39.41963694183146</c:v>
                </c:pt>
                <c:pt idx="923">
                  <c:v>39.41963694183146</c:v>
                </c:pt>
                <c:pt idx="924">
                  <c:v>39.41963694183146</c:v>
                </c:pt>
                <c:pt idx="925">
                  <c:v>39.41963694183146</c:v>
                </c:pt>
                <c:pt idx="926">
                  <c:v>39.41963694183146</c:v>
                </c:pt>
                <c:pt idx="927">
                  <c:v>39.41963694183146</c:v>
                </c:pt>
                <c:pt idx="928">
                  <c:v>39.41963694183146</c:v>
                </c:pt>
                <c:pt idx="929">
                  <c:v>39.41963694183146</c:v>
                </c:pt>
                <c:pt idx="930">
                  <c:v>39.41963694183146</c:v>
                </c:pt>
                <c:pt idx="931">
                  <c:v>39.41963694183146</c:v>
                </c:pt>
                <c:pt idx="932">
                  <c:v>39.41963694183146</c:v>
                </c:pt>
                <c:pt idx="933">
                  <c:v>39.41963694183146</c:v>
                </c:pt>
                <c:pt idx="934">
                  <c:v>39.41963694183146</c:v>
                </c:pt>
                <c:pt idx="935">
                  <c:v>39.41963694183146</c:v>
                </c:pt>
                <c:pt idx="936">
                  <c:v>39.41963694183146</c:v>
                </c:pt>
                <c:pt idx="937">
                  <c:v>39.41963694183146</c:v>
                </c:pt>
                <c:pt idx="938">
                  <c:v>39.41963694183146</c:v>
                </c:pt>
                <c:pt idx="939">
                  <c:v>39.41963694183146</c:v>
                </c:pt>
                <c:pt idx="940">
                  <c:v>39.41963694183146</c:v>
                </c:pt>
                <c:pt idx="941">
                  <c:v>39.41963694183146</c:v>
                </c:pt>
                <c:pt idx="942">
                  <c:v>39.41963694183146</c:v>
                </c:pt>
                <c:pt idx="943">
                  <c:v>39.41963694183146</c:v>
                </c:pt>
                <c:pt idx="944">
                  <c:v>39.41963694183146</c:v>
                </c:pt>
                <c:pt idx="945">
                  <c:v>39.41963694183146</c:v>
                </c:pt>
                <c:pt idx="946">
                  <c:v>39.41963694183146</c:v>
                </c:pt>
                <c:pt idx="947">
                  <c:v>36.60394858884349</c:v>
                </c:pt>
                <c:pt idx="948">
                  <c:v>36.60394858884349</c:v>
                </c:pt>
                <c:pt idx="949">
                  <c:v>36.60394858884349</c:v>
                </c:pt>
                <c:pt idx="950">
                  <c:v>36.60394858884349</c:v>
                </c:pt>
                <c:pt idx="951">
                  <c:v>36.60394858884349</c:v>
                </c:pt>
                <c:pt idx="952">
                  <c:v>36.60394858884349</c:v>
                </c:pt>
                <c:pt idx="953">
                  <c:v>36.60394858884349</c:v>
                </c:pt>
                <c:pt idx="954">
                  <c:v>36.60394858884349</c:v>
                </c:pt>
                <c:pt idx="955">
                  <c:v>36.60394858884349</c:v>
                </c:pt>
                <c:pt idx="956">
                  <c:v>36.60394858884349</c:v>
                </c:pt>
                <c:pt idx="957">
                  <c:v>36.60394858884349</c:v>
                </c:pt>
                <c:pt idx="958">
                  <c:v>36.60394858884349</c:v>
                </c:pt>
                <c:pt idx="959">
                  <c:v>36.60394858884349</c:v>
                </c:pt>
                <c:pt idx="960">
                  <c:v>36.60394858884349</c:v>
                </c:pt>
                <c:pt idx="961">
                  <c:v>36.60394858884349</c:v>
                </c:pt>
                <c:pt idx="962">
                  <c:v>36.60394858884349</c:v>
                </c:pt>
                <c:pt idx="963">
                  <c:v>36.60394858884349</c:v>
                </c:pt>
                <c:pt idx="964">
                  <c:v>36.60394858884349</c:v>
                </c:pt>
                <c:pt idx="965">
                  <c:v>36.60394858884349</c:v>
                </c:pt>
                <c:pt idx="966">
                  <c:v>36.60394858884349</c:v>
                </c:pt>
                <c:pt idx="967">
                  <c:v>36.60394858884349</c:v>
                </c:pt>
                <c:pt idx="968">
                  <c:v>36.60394858884349</c:v>
                </c:pt>
                <c:pt idx="969">
                  <c:v>36.60394858884349</c:v>
                </c:pt>
                <c:pt idx="970">
                  <c:v>36.60394858884349</c:v>
                </c:pt>
                <c:pt idx="971">
                  <c:v>36.60394858884349</c:v>
                </c:pt>
                <c:pt idx="972">
                  <c:v>36.60394858884349</c:v>
                </c:pt>
                <c:pt idx="973">
                  <c:v>36.60394858884349</c:v>
                </c:pt>
                <c:pt idx="974">
                  <c:v>36.60394858884349</c:v>
                </c:pt>
                <c:pt idx="975">
                  <c:v>36.60394858884349</c:v>
                </c:pt>
                <c:pt idx="976">
                  <c:v>36.60394858884349</c:v>
                </c:pt>
                <c:pt idx="977">
                  <c:v>36.60394858884349</c:v>
                </c:pt>
                <c:pt idx="978">
                  <c:v>36.60394858884349</c:v>
                </c:pt>
                <c:pt idx="979">
                  <c:v>36.60394858884349</c:v>
                </c:pt>
                <c:pt idx="980">
                  <c:v>36.60394858884349</c:v>
                </c:pt>
                <c:pt idx="981">
                  <c:v>36.60394858884349</c:v>
                </c:pt>
                <c:pt idx="982">
                  <c:v>36.60394858884349</c:v>
                </c:pt>
                <c:pt idx="983">
                  <c:v>36.60394858884349</c:v>
                </c:pt>
                <c:pt idx="984">
                  <c:v>36.60394858884349</c:v>
                </c:pt>
                <c:pt idx="985">
                  <c:v>36.60394858884349</c:v>
                </c:pt>
                <c:pt idx="986">
                  <c:v>36.60394858884349</c:v>
                </c:pt>
                <c:pt idx="987">
                  <c:v>36.60394858884349</c:v>
                </c:pt>
                <c:pt idx="988">
                  <c:v>36.60394858884349</c:v>
                </c:pt>
                <c:pt idx="989">
                  <c:v>36.60394858884349</c:v>
                </c:pt>
                <c:pt idx="990">
                  <c:v>36.60394858884349</c:v>
                </c:pt>
                <c:pt idx="991">
                  <c:v>36.60394858884349</c:v>
                </c:pt>
                <c:pt idx="992">
                  <c:v>36.60394858884349</c:v>
                </c:pt>
                <c:pt idx="993">
                  <c:v>33.78826023585554</c:v>
                </c:pt>
                <c:pt idx="994">
                  <c:v>33.78826023585554</c:v>
                </c:pt>
                <c:pt idx="995">
                  <c:v>33.78826023585554</c:v>
                </c:pt>
                <c:pt idx="996">
                  <c:v>33.78826023585554</c:v>
                </c:pt>
                <c:pt idx="997">
                  <c:v>33.78826023585554</c:v>
                </c:pt>
                <c:pt idx="998">
                  <c:v>33.78826023585554</c:v>
                </c:pt>
                <c:pt idx="999">
                  <c:v>33.78826023585554</c:v>
                </c:pt>
                <c:pt idx="1000">
                  <c:v>33.78826023585554</c:v>
                </c:pt>
                <c:pt idx="1001">
                  <c:v>33.78826023585554</c:v>
                </c:pt>
                <c:pt idx="1002">
                  <c:v>33.78826023585554</c:v>
                </c:pt>
                <c:pt idx="1003">
                  <c:v>33.78826023585554</c:v>
                </c:pt>
                <c:pt idx="1004">
                  <c:v>33.78826023585554</c:v>
                </c:pt>
                <c:pt idx="1005">
                  <c:v>33.78826023585554</c:v>
                </c:pt>
                <c:pt idx="1006">
                  <c:v>33.78826023585554</c:v>
                </c:pt>
                <c:pt idx="1007">
                  <c:v>33.78826023585554</c:v>
                </c:pt>
                <c:pt idx="1008">
                  <c:v>33.78826023585554</c:v>
                </c:pt>
                <c:pt idx="1009">
                  <c:v>33.78826023585554</c:v>
                </c:pt>
                <c:pt idx="1010">
                  <c:v>33.78826023585554</c:v>
                </c:pt>
                <c:pt idx="1011">
                  <c:v>33.78826023585554</c:v>
                </c:pt>
                <c:pt idx="1012">
                  <c:v>33.78826023585554</c:v>
                </c:pt>
                <c:pt idx="1013">
                  <c:v>33.78826023585554</c:v>
                </c:pt>
                <c:pt idx="1014">
                  <c:v>33.78826023585554</c:v>
                </c:pt>
                <c:pt idx="1015">
                  <c:v>33.78826023585554</c:v>
                </c:pt>
                <c:pt idx="1016">
                  <c:v>33.78826023585554</c:v>
                </c:pt>
                <c:pt idx="1017">
                  <c:v>33.78826023585554</c:v>
                </c:pt>
                <c:pt idx="1018">
                  <c:v>33.78826023585554</c:v>
                </c:pt>
                <c:pt idx="1019">
                  <c:v>33.78826023585554</c:v>
                </c:pt>
                <c:pt idx="1020">
                  <c:v>33.78826023585554</c:v>
                </c:pt>
                <c:pt idx="1021">
                  <c:v>33.78826023585554</c:v>
                </c:pt>
                <c:pt idx="1022">
                  <c:v>33.78826023585554</c:v>
                </c:pt>
                <c:pt idx="1023">
                  <c:v>33.78826023585554</c:v>
                </c:pt>
                <c:pt idx="1024">
                  <c:v>33.78826023585554</c:v>
                </c:pt>
                <c:pt idx="1025">
                  <c:v>33.78826023585554</c:v>
                </c:pt>
                <c:pt idx="1026">
                  <c:v>33.78826023585554</c:v>
                </c:pt>
                <c:pt idx="1027">
                  <c:v>33.78826023585554</c:v>
                </c:pt>
                <c:pt idx="1028">
                  <c:v>33.78826023585554</c:v>
                </c:pt>
                <c:pt idx="1029">
                  <c:v>33.78826023585554</c:v>
                </c:pt>
                <c:pt idx="1030">
                  <c:v>33.78826023585554</c:v>
                </c:pt>
                <c:pt idx="1031">
                  <c:v>33.78826023585554</c:v>
                </c:pt>
                <c:pt idx="1032">
                  <c:v>33.78826023585554</c:v>
                </c:pt>
                <c:pt idx="1033">
                  <c:v>33.78826023585554</c:v>
                </c:pt>
                <c:pt idx="1034">
                  <c:v>33.78826023585554</c:v>
                </c:pt>
                <c:pt idx="1035">
                  <c:v>33.78826023585554</c:v>
                </c:pt>
                <c:pt idx="1036">
                  <c:v>33.78826023585554</c:v>
                </c:pt>
                <c:pt idx="1037">
                  <c:v>33.78826023585554</c:v>
                </c:pt>
                <c:pt idx="1038">
                  <c:v>33.78826023585554</c:v>
                </c:pt>
                <c:pt idx="1039">
                  <c:v>33.78826023585554</c:v>
                </c:pt>
                <c:pt idx="1040">
                  <c:v>30.97257188286758</c:v>
                </c:pt>
                <c:pt idx="1041">
                  <c:v>30.97257188286758</c:v>
                </c:pt>
                <c:pt idx="1042">
                  <c:v>30.97257188286758</c:v>
                </c:pt>
                <c:pt idx="1043">
                  <c:v>30.97257188286758</c:v>
                </c:pt>
                <c:pt idx="1044">
                  <c:v>30.97257188286758</c:v>
                </c:pt>
                <c:pt idx="1045">
                  <c:v>30.97257188286758</c:v>
                </c:pt>
                <c:pt idx="1046">
                  <c:v>30.97257188286758</c:v>
                </c:pt>
                <c:pt idx="1047">
                  <c:v>30.97257188286758</c:v>
                </c:pt>
                <c:pt idx="1048">
                  <c:v>30.97257188286758</c:v>
                </c:pt>
                <c:pt idx="1049">
                  <c:v>30.97257188286758</c:v>
                </c:pt>
                <c:pt idx="1050">
                  <c:v>30.97257188286758</c:v>
                </c:pt>
                <c:pt idx="1051">
                  <c:v>30.97257188286758</c:v>
                </c:pt>
                <c:pt idx="1052">
                  <c:v>30.97257188286758</c:v>
                </c:pt>
                <c:pt idx="1053">
                  <c:v>30.97257188286758</c:v>
                </c:pt>
                <c:pt idx="1054">
                  <c:v>30.97257188286758</c:v>
                </c:pt>
                <c:pt idx="1055">
                  <c:v>30.97257188286758</c:v>
                </c:pt>
                <c:pt idx="1056">
                  <c:v>30.97257188286758</c:v>
                </c:pt>
                <c:pt idx="1057">
                  <c:v>30.97257188286758</c:v>
                </c:pt>
                <c:pt idx="1058">
                  <c:v>30.97257188286758</c:v>
                </c:pt>
                <c:pt idx="1059">
                  <c:v>30.97257188286758</c:v>
                </c:pt>
                <c:pt idx="1060">
                  <c:v>30.97257188286758</c:v>
                </c:pt>
                <c:pt idx="1061">
                  <c:v>30.97257188286758</c:v>
                </c:pt>
                <c:pt idx="1062">
                  <c:v>30.97257188286758</c:v>
                </c:pt>
                <c:pt idx="1063">
                  <c:v>30.97257188286758</c:v>
                </c:pt>
                <c:pt idx="1064">
                  <c:v>30.97257188286758</c:v>
                </c:pt>
                <c:pt idx="1065">
                  <c:v>30.97257188286758</c:v>
                </c:pt>
                <c:pt idx="1066">
                  <c:v>30.97257188286758</c:v>
                </c:pt>
                <c:pt idx="1067">
                  <c:v>30.97257188286758</c:v>
                </c:pt>
                <c:pt idx="1068">
                  <c:v>30.97257188286758</c:v>
                </c:pt>
                <c:pt idx="1069">
                  <c:v>30.97257188286758</c:v>
                </c:pt>
                <c:pt idx="1070">
                  <c:v>30.97257188286758</c:v>
                </c:pt>
                <c:pt idx="1071">
                  <c:v>30.97257188286758</c:v>
                </c:pt>
                <c:pt idx="1072">
                  <c:v>30.97257188286758</c:v>
                </c:pt>
                <c:pt idx="1073">
                  <c:v>30.97257188286758</c:v>
                </c:pt>
                <c:pt idx="1074">
                  <c:v>30.97257188286758</c:v>
                </c:pt>
                <c:pt idx="1075">
                  <c:v>30.97257188286758</c:v>
                </c:pt>
                <c:pt idx="1076">
                  <c:v>30.97257188286758</c:v>
                </c:pt>
                <c:pt idx="1077">
                  <c:v>30.97257188286758</c:v>
                </c:pt>
                <c:pt idx="1078">
                  <c:v>30.97257188286758</c:v>
                </c:pt>
                <c:pt idx="1079">
                  <c:v>30.97257188286758</c:v>
                </c:pt>
                <c:pt idx="1080">
                  <c:v>30.97257188286758</c:v>
                </c:pt>
                <c:pt idx="1081">
                  <c:v>30.97257188286758</c:v>
                </c:pt>
                <c:pt idx="1082">
                  <c:v>30.97257188286758</c:v>
                </c:pt>
                <c:pt idx="1083">
                  <c:v>30.97257188286758</c:v>
                </c:pt>
                <c:pt idx="1084">
                  <c:v>30.97257188286758</c:v>
                </c:pt>
                <c:pt idx="1085">
                  <c:v>30.97257188286758</c:v>
                </c:pt>
                <c:pt idx="1086">
                  <c:v>30.97257188286758</c:v>
                </c:pt>
                <c:pt idx="1087">
                  <c:v>30.97257188286758</c:v>
                </c:pt>
                <c:pt idx="1088">
                  <c:v>30.97257188286758</c:v>
                </c:pt>
                <c:pt idx="1089">
                  <c:v>30.97257188286758</c:v>
                </c:pt>
                <c:pt idx="1090">
                  <c:v>30.97257188286758</c:v>
                </c:pt>
                <c:pt idx="1091">
                  <c:v>30.97257188286758</c:v>
                </c:pt>
                <c:pt idx="1092">
                  <c:v>30.97257188286758</c:v>
                </c:pt>
                <c:pt idx="1093">
                  <c:v>30.97257188286758</c:v>
                </c:pt>
                <c:pt idx="1094">
                  <c:v>30.97257188286758</c:v>
                </c:pt>
                <c:pt idx="1095">
                  <c:v>30.97257188286758</c:v>
                </c:pt>
                <c:pt idx="1096">
                  <c:v>30.97257188286758</c:v>
                </c:pt>
                <c:pt idx="1097">
                  <c:v>30.97257188286758</c:v>
                </c:pt>
                <c:pt idx="1098">
                  <c:v>30.97257188286758</c:v>
                </c:pt>
                <c:pt idx="1099">
                  <c:v>30.97257188286758</c:v>
                </c:pt>
                <c:pt idx="1100">
                  <c:v>28.15688352987961</c:v>
                </c:pt>
                <c:pt idx="1101">
                  <c:v>28.15688352987961</c:v>
                </c:pt>
                <c:pt idx="1102">
                  <c:v>28.15688352987961</c:v>
                </c:pt>
                <c:pt idx="1103">
                  <c:v>28.15688352987961</c:v>
                </c:pt>
                <c:pt idx="1104">
                  <c:v>28.15688352987961</c:v>
                </c:pt>
                <c:pt idx="1105">
                  <c:v>28.15688352987961</c:v>
                </c:pt>
                <c:pt idx="1106">
                  <c:v>28.15688352987961</c:v>
                </c:pt>
                <c:pt idx="1107">
                  <c:v>28.15688352987961</c:v>
                </c:pt>
                <c:pt idx="1108">
                  <c:v>28.15688352987961</c:v>
                </c:pt>
                <c:pt idx="1109">
                  <c:v>28.15688352987961</c:v>
                </c:pt>
                <c:pt idx="1110">
                  <c:v>28.15688352987961</c:v>
                </c:pt>
                <c:pt idx="1111">
                  <c:v>28.15688352987961</c:v>
                </c:pt>
                <c:pt idx="1112">
                  <c:v>28.15688352987961</c:v>
                </c:pt>
                <c:pt idx="1113">
                  <c:v>28.15688352987961</c:v>
                </c:pt>
                <c:pt idx="1114">
                  <c:v>28.15688352987961</c:v>
                </c:pt>
                <c:pt idx="1115">
                  <c:v>28.15688352987961</c:v>
                </c:pt>
                <c:pt idx="1116">
                  <c:v>28.15688352987961</c:v>
                </c:pt>
                <c:pt idx="1117">
                  <c:v>28.15688352987961</c:v>
                </c:pt>
                <c:pt idx="1118">
                  <c:v>28.15688352987961</c:v>
                </c:pt>
                <c:pt idx="1119">
                  <c:v>28.15688352987961</c:v>
                </c:pt>
                <c:pt idx="1120">
                  <c:v>28.15688352987961</c:v>
                </c:pt>
                <c:pt idx="1121">
                  <c:v>28.15688352987961</c:v>
                </c:pt>
                <c:pt idx="1122">
                  <c:v>28.15688352987961</c:v>
                </c:pt>
                <c:pt idx="1123">
                  <c:v>28.15688352987961</c:v>
                </c:pt>
                <c:pt idx="1124">
                  <c:v>28.15688352987961</c:v>
                </c:pt>
                <c:pt idx="1125">
                  <c:v>28.15688352987961</c:v>
                </c:pt>
                <c:pt idx="1126">
                  <c:v>28.15688352987961</c:v>
                </c:pt>
                <c:pt idx="1127">
                  <c:v>28.15688352987961</c:v>
                </c:pt>
                <c:pt idx="1128">
                  <c:v>28.15688352987961</c:v>
                </c:pt>
                <c:pt idx="1129">
                  <c:v>28.15688352987961</c:v>
                </c:pt>
                <c:pt idx="1130">
                  <c:v>28.15688352987961</c:v>
                </c:pt>
                <c:pt idx="1131">
                  <c:v>28.15688352987961</c:v>
                </c:pt>
                <c:pt idx="1132">
                  <c:v>28.15688352987961</c:v>
                </c:pt>
                <c:pt idx="1133">
                  <c:v>28.15688352987961</c:v>
                </c:pt>
                <c:pt idx="1134">
                  <c:v>28.15688352987961</c:v>
                </c:pt>
                <c:pt idx="1135">
                  <c:v>28.15688352987961</c:v>
                </c:pt>
                <c:pt idx="1136">
                  <c:v>28.15688352987961</c:v>
                </c:pt>
                <c:pt idx="1137">
                  <c:v>28.15688352987961</c:v>
                </c:pt>
                <c:pt idx="1138">
                  <c:v>28.15688352987961</c:v>
                </c:pt>
                <c:pt idx="1139">
                  <c:v>28.15688352987961</c:v>
                </c:pt>
                <c:pt idx="1140">
                  <c:v>28.15688352987961</c:v>
                </c:pt>
                <c:pt idx="1141">
                  <c:v>28.15688352987961</c:v>
                </c:pt>
                <c:pt idx="1142">
                  <c:v>28.15688352987961</c:v>
                </c:pt>
                <c:pt idx="1143">
                  <c:v>28.15688352987961</c:v>
                </c:pt>
                <c:pt idx="1144">
                  <c:v>28.15688352987961</c:v>
                </c:pt>
                <c:pt idx="1145">
                  <c:v>28.15688352987961</c:v>
                </c:pt>
                <c:pt idx="1146">
                  <c:v>28.15688352987961</c:v>
                </c:pt>
                <c:pt idx="1147">
                  <c:v>28.15688352987961</c:v>
                </c:pt>
                <c:pt idx="1148">
                  <c:v>28.15688352987961</c:v>
                </c:pt>
                <c:pt idx="1149">
                  <c:v>28.15688352987961</c:v>
                </c:pt>
                <c:pt idx="1150">
                  <c:v>28.15688352987961</c:v>
                </c:pt>
                <c:pt idx="1151">
                  <c:v>28.15688352987961</c:v>
                </c:pt>
                <c:pt idx="1152">
                  <c:v>28.15688352987961</c:v>
                </c:pt>
                <c:pt idx="1153">
                  <c:v>28.15688352987961</c:v>
                </c:pt>
                <c:pt idx="1154">
                  <c:v>28.15688352987961</c:v>
                </c:pt>
                <c:pt idx="1155">
                  <c:v>28.15688352987961</c:v>
                </c:pt>
                <c:pt idx="1156">
                  <c:v>28.15688352987961</c:v>
                </c:pt>
                <c:pt idx="1157">
                  <c:v>28.15688352987961</c:v>
                </c:pt>
                <c:pt idx="1158">
                  <c:v>28.15688352987961</c:v>
                </c:pt>
                <c:pt idx="1159">
                  <c:v>28.15688352987961</c:v>
                </c:pt>
                <c:pt idx="1160">
                  <c:v>28.15688352987961</c:v>
                </c:pt>
                <c:pt idx="1161">
                  <c:v>28.15688352987961</c:v>
                </c:pt>
                <c:pt idx="1162">
                  <c:v>25.34119517689165</c:v>
                </c:pt>
                <c:pt idx="1163">
                  <c:v>25.34119517689165</c:v>
                </c:pt>
                <c:pt idx="1164">
                  <c:v>25.34119517689165</c:v>
                </c:pt>
                <c:pt idx="1165">
                  <c:v>25.34119517689165</c:v>
                </c:pt>
                <c:pt idx="1166">
                  <c:v>25.34119517689165</c:v>
                </c:pt>
                <c:pt idx="1167">
                  <c:v>25.34119517689165</c:v>
                </c:pt>
                <c:pt idx="1168">
                  <c:v>25.34119517689165</c:v>
                </c:pt>
                <c:pt idx="1169">
                  <c:v>25.34119517689165</c:v>
                </c:pt>
                <c:pt idx="1170">
                  <c:v>25.34119517689165</c:v>
                </c:pt>
                <c:pt idx="1171">
                  <c:v>25.34119517689165</c:v>
                </c:pt>
                <c:pt idx="1172">
                  <c:v>25.34119517689165</c:v>
                </c:pt>
                <c:pt idx="1173">
                  <c:v>25.34119517689165</c:v>
                </c:pt>
                <c:pt idx="1174">
                  <c:v>25.34119517689165</c:v>
                </c:pt>
                <c:pt idx="1175">
                  <c:v>25.34119517689165</c:v>
                </c:pt>
                <c:pt idx="1176">
                  <c:v>25.34119517689165</c:v>
                </c:pt>
                <c:pt idx="1177">
                  <c:v>25.34119517689165</c:v>
                </c:pt>
                <c:pt idx="1178">
                  <c:v>25.34119517689165</c:v>
                </c:pt>
                <c:pt idx="1179">
                  <c:v>25.34119517689165</c:v>
                </c:pt>
                <c:pt idx="1180">
                  <c:v>25.34119517689165</c:v>
                </c:pt>
                <c:pt idx="1181">
                  <c:v>25.34119517689165</c:v>
                </c:pt>
                <c:pt idx="1182">
                  <c:v>25.34119517689165</c:v>
                </c:pt>
                <c:pt idx="1183">
                  <c:v>25.34119517689165</c:v>
                </c:pt>
                <c:pt idx="1184">
                  <c:v>25.34119517689165</c:v>
                </c:pt>
                <c:pt idx="1185">
                  <c:v>25.34119517689165</c:v>
                </c:pt>
                <c:pt idx="1186">
                  <c:v>25.34119517689165</c:v>
                </c:pt>
                <c:pt idx="1187">
                  <c:v>25.34119517689165</c:v>
                </c:pt>
                <c:pt idx="1188">
                  <c:v>25.34119517689165</c:v>
                </c:pt>
                <c:pt idx="1189">
                  <c:v>25.34119517689165</c:v>
                </c:pt>
                <c:pt idx="1190">
                  <c:v>25.34119517689165</c:v>
                </c:pt>
                <c:pt idx="1191">
                  <c:v>25.34119517689165</c:v>
                </c:pt>
                <c:pt idx="1192">
                  <c:v>25.34119517689165</c:v>
                </c:pt>
                <c:pt idx="1193">
                  <c:v>25.34119517689165</c:v>
                </c:pt>
                <c:pt idx="1194">
                  <c:v>25.34119517689165</c:v>
                </c:pt>
                <c:pt idx="1195">
                  <c:v>25.34119517689165</c:v>
                </c:pt>
                <c:pt idx="1196">
                  <c:v>25.34119517689165</c:v>
                </c:pt>
                <c:pt idx="1197">
                  <c:v>25.34119517689165</c:v>
                </c:pt>
                <c:pt idx="1198">
                  <c:v>25.34119517689165</c:v>
                </c:pt>
                <c:pt idx="1199">
                  <c:v>25.34119517689165</c:v>
                </c:pt>
                <c:pt idx="1200">
                  <c:v>25.34119517689165</c:v>
                </c:pt>
                <c:pt idx="1201">
                  <c:v>25.34119517689165</c:v>
                </c:pt>
                <c:pt idx="1202">
                  <c:v>25.34119517689165</c:v>
                </c:pt>
                <c:pt idx="1203">
                  <c:v>25.34119517689165</c:v>
                </c:pt>
                <c:pt idx="1204">
                  <c:v>25.34119517689165</c:v>
                </c:pt>
                <c:pt idx="1205">
                  <c:v>25.34119517689165</c:v>
                </c:pt>
                <c:pt idx="1206">
                  <c:v>25.34119517689165</c:v>
                </c:pt>
                <c:pt idx="1207">
                  <c:v>25.34119517689165</c:v>
                </c:pt>
                <c:pt idx="1208">
                  <c:v>25.34119517689165</c:v>
                </c:pt>
                <c:pt idx="1209">
                  <c:v>25.34119517689165</c:v>
                </c:pt>
                <c:pt idx="1210">
                  <c:v>25.34119517689165</c:v>
                </c:pt>
                <c:pt idx="1211">
                  <c:v>25.34119517689165</c:v>
                </c:pt>
                <c:pt idx="1212">
                  <c:v>25.34119517689165</c:v>
                </c:pt>
                <c:pt idx="1213">
                  <c:v>25.34119517689165</c:v>
                </c:pt>
                <c:pt idx="1214">
                  <c:v>25.34119517689165</c:v>
                </c:pt>
                <c:pt idx="1215">
                  <c:v>25.34119517689165</c:v>
                </c:pt>
                <c:pt idx="1216">
                  <c:v>25.34119517689165</c:v>
                </c:pt>
                <c:pt idx="1217">
                  <c:v>25.34119517689165</c:v>
                </c:pt>
                <c:pt idx="1218">
                  <c:v>25.34119517689165</c:v>
                </c:pt>
                <c:pt idx="1219">
                  <c:v>25.34119517689165</c:v>
                </c:pt>
                <c:pt idx="1220">
                  <c:v>25.34119517689165</c:v>
                </c:pt>
                <c:pt idx="1221">
                  <c:v>25.34119517689165</c:v>
                </c:pt>
                <c:pt idx="1222">
                  <c:v>25.34119517689165</c:v>
                </c:pt>
                <c:pt idx="1223">
                  <c:v>25.34119517689165</c:v>
                </c:pt>
                <c:pt idx="1224">
                  <c:v>25.34119517689165</c:v>
                </c:pt>
                <c:pt idx="1225">
                  <c:v>25.34119517689165</c:v>
                </c:pt>
                <c:pt idx="1226">
                  <c:v>25.34119517689165</c:v>
                </c:pt>
                <c:pt idx="1227">
                  <c:v>25.34119517689165</c:v>
                </c:pt>
                <c:pt idx="1228">
                  <c:v>25.34119517689165</c:v>
                </c:pt>
                <c:pt idx="1229">
                  <c:v>25.34119517689165</c:v>
                </c:pt>
                <c:pt idx="1230">
                  <c:v>25.34119517689165</c:v>
                </c:pt>
                <c:pt idx="1231">
                  <c:v>25.34119517689165</c:v>
                </c:pt>
                <c:pt idx="1232">
                  <c:v>25.34119517689165</c:v>
                </c:pt>
                <c:pt idx="1233">
                  <c:v>25.34119517689165</c:v>
                </c:pt>
                <c:pt idx="1234">
                  <c:v>25.34119517689165</c:v>
                </c:pt>
                <c:pt idx="1235">
                  <c:v>25.34119517689165</c:v>
                </c:pt>
                <c:pt idx="1236">
                  <c:v>25.34119517689165</c:v>
                </c:pt>
                <c:pt idx="1237">
                  <c:v>25.34119517689165</c:v>
                </c:pt>
                <c:pt idx="1238">
                  <c:v>22.52550682390368</c:v>
                </c:pt>
                <c:pt idx="1239">
                  <c:v>22.52550682390368</c:v>
                </c:pt>
                <c:pt idx="1240">
                  <c:v>22.52550682390368</c:v>
                </c:pt>
                <c:pt idx="1241">
                  <c:v>22.52550682390368</c:v>
                </c:pt>
                <c:pt idx="1242">
                  <c:v>22.52550682390368</c:v>
                </c:pt>
                <c:pt idx="1243">
                  <c:v>22.52550682390368</c:v>
                </c:pt>
                <c:pt idx="1244">
                  <c:v>22.52550682390368</c:v>
                </c:pt>
                <c:pt idx="1245">
                  <c:v>22.52550682390368</c:v>
                </c:pt>
                <c:pt idx="1246">
                  <c:v>22.52550682390368</c:v>
                </c:pt>
                <c:pt idx="1247">
                  <c:v>22.52550682390368</c:v>
                </c:pt>
                <c:pt idx="1248">
                  <c:v>22.52550682390368</c:v>
                </c:pt>
                <c:pt idx="1249">
                  <c:v>22.52550682390368</c:v>
                </c:pt>
                <c:pt idx="1250">
                  <c:v>22.52550682390368</c:v>
                </c:pt>
                <c:pt idx="1251">
                  <c:v>22.52550682390368</c:v>
                </c:pt>
                <c:pt idx="1252">
                  <c:v>22.52550682390368</c:v>
                </c:pt>
                <c:pt idx="1253">
                  <c:v>22.52550682390368</c:v>
                </c:pt>
                <c:pt idx="1254">
                  <c:v>22.52550682390368</c:v>
                </c:pt>
                <c:pt idx="1255">
                  <c:v>22.52550682390368</c:v>
                </c:pt>
                <c:pt idx="1256">
                  <c:v>22.52550682390368</c:v>
                </c:pt>
                <c:pt idx="1257">
                  <c:v>22.52550682390368</c:v>
                </c:pt>
                <c:pt idx="1258">
                  <c:v>22.52550682390368</c:v>
                </c:pt>
                <c:pt idx="1259">
                  <c:v>22.52550682390368</c:v>
                </c:pt>
                <c:pt idx="1260">
                  <c:v>22.52550682390368</c:v>
                </c:pt>
                <c:pt idx="1261">
                  <c:v>22.52550682390368</c:v>
                </c:pt>
                <c:pt idx="1262">
                  <c:v>22.52550682390368</c:v>
                </c:pt>
                <c:pt idx="1263">
                  <c:v>22.52550682390368</c:v>
                </c:pt>
                <c:pt idx="1264">
                  <c:v>22.52550682390368</c:v>
                </c:pt>
                <c:pt idx="1265">
                  <c:v>22.52550682390368</c:v>
                </c:pt>
                <c:pt idx="1266">
                  <c:v>22.52550682390368</c:v>
                </c:pt>
                <c:pt idx="1267">
                  <c:v>22.52550682390368</c:v>
                </c:pt>
                <c:pt idx="1268">
                  <c:v>22.52550682390368</c:v>
                </c:pt>
                <c:pt idx="1269">
                  <c:v>22.52550682390368</c:v>
                </c:pt>
                <c:pt idx="1270">
                  <c:v>22.52550682390368</c:v>
                </c:pt>
                <c:pt idx="1271">
                  <c:v>22.52550682390368</c:v>
                </c:pt>
                <c:pt idx="1272">
                  <c:v>22.52550682390368</c:v>
                </c:pt>
                <c:pt idx="1273">
                  <c:v>22.52550682390368</c:v>
                </c:pt>
                <c:pt idx="1274">
                  <c:v>22.52550682390368</c:v>
                </c:pt>
                <c:pt idx="1275">
                  <c:v>22.52550682390368</c:v>
                </c:pt>
                <c:pt idx="1276">
                  <c:v>22.52550682390368</c:v>
                </c:pt>
                <c:pt idx="1277">
                  <c:v>22.52550682390368</c:v>
                </c:pt>
                <c:pt idx="1278">
                  <c:v>22.52550682390368</c:v>
                </c:pt>
                <c:pt idx="1279">
                  <c:v>22.52550682390368</c:v>
                </c:pt>
                <c:pt idx="1280">
                  <c:v>22.52550682390368</c:v>
                </c:pt>
                <c:pt idx="1281">
                  <c:v>22.52550682390368</c:v>
                </c:pt>
                <c:pt idx="1282">
                  <c:v>22.52550682390368</c:v>
                </c:pt>
                <c:pt idx="1283">
                  <c:v>22.52550682390368</c:v>
                </c:pt>
                <c:pt idx="1284">
                  <c:v>22.52550682390368</c:v>
                </c:pt>
                <c:pt idx="1285">
                  <c:v>22.52550682390368</c:v>
                </c:pt>
                <c:pt idx="1286">
                  <c:v>22.52550682390368</c:v>
                </c:pt>
                <c:pt idx="1287">
                  <c:v>22.52550682390368</c:v>
                </c:pt>
                <c:pt idx="1288">
                  <c:v>22.52550682390368</c:v>
                </c:pt>
                <c:pt idx="1289">
                  <c:v>22.52550682390368</c:v>
                </c:pt>
                <c:pt idx="1290">
                  <c:v>22.52550682390368</c:v>
                </c:pt>
                <c:pt idx="1291">
                  <c:v>22.52550682390368</c:v>
                </c:pt>
                <c:pt idx="1292">
                  <c:v>22.52550682390368</c:v>
                </c:pt>
                <c:pt idx="1293">
                  <c:v>22.52550682390368</c:v>
                </c:pt>
                <c:pt idx="1294">
                  <c:v>22.52550682390368</c:v>
                </c:pt>
                <c:pt idx="1295">
                  <c:v>22.52550682390368</c:v>
                </c:pt>
                <c:pt idx="1296">
                  <c:v>22.52550682390368</c:v>
                </c:pt>
                <c:pt idx="1297">
                  <c:v>22.52550682390368</c:v>
                </c:pt>
                <c:pt idx="1298">
                  <c:v>22.52550682390368</c:v>
                </c:pt>
                <c:pt idx="1299">
                  <c:v>22.52550682390368</c:v>
                </c:pt>
                <c:pt idx="1300">
                  <c:v>22.52550682390368</c:v>
                </c:pt>
                <c:pt idx="1301">
                  <c:v>22.52550682390368</c:v>
                </c:pt>
                <c:pt idx="1302">
                  <c:v>22.52550682390368</c:v>
                </c:pt>
                <c:pt idx="1303">
                  <c:v>22.52550682390368</c:v>
                </c:pt>
                <c:pt idx="1304">
                  <c:v>22.52550682390368</c:v>
                </c:pt>
                <c:pt idx="1305">
                  <c:v>22.52550682390368</c:v>
                </c:pt>
                <c:pt idx="1306">
                  <c:v>22.52550682390368</c:v>
                </c:pt>
                <c:pt idx="1307">
                  <c:v>22.52550682390368</c:v>
                </c:pt>
                <c:pt idx="1308">
                  <c:v>22.52550682390368</c:v>
                </c:pt>
                <c:pt idx="1309">
                  <c:v>22.52550682390368</c:v>
                </c:pt>
                <c:pt idx="1310">
                  <c:v>22.52550682390368</c:v>
                </c:pt>
                <c:pt idx="1311">
                  <c:v>22.52550682390368</c:v>
                </c:pt>
                <c:pt idx="1312">
                  <c:v>22.52550682390368</c:v>
                </c:pt>
                <c:pt idx="1313">
                  <c:v>22.52550682390368</c:v>
                </c:pt>
                <c:pt idx="1314">
                  <c:v>22.52550682390368</c:v>
                </c:pt>
                <c:pt idx="1315">
                  <c:v>22.52550682390368</c:v>
                </c:pt>
                <c:pt idx="1316">
                  <c:v>22.52550682390368</c:v>
                </c:pt>
                <c:pt idx="1317">
                  <c:v>22.52550682390368</c:v>
                </c:pt>
                <c:pt idx="1318">
                  <c:v>22.52550682390368</c:v>
                </c:pt>
                <c:pt idx="1319">
                  <c:v>22.52550682390368</c:v>
                </c:pt>
                <c:pt idx="1320">
                  <c:v>22.52550682390368</c:v>
                </c:pt>
                <c:pt idx="1321">
                  <c:v>19.70981847091573</c:v>
                </c:pt>
                <c:pt idx="1322">
                  <c:v>19.70981847091573</c:v>
                </c:pt>
                <c:pt idx="1323">
                  <c:v>19.70981847091573</c:v>
                </c:pt>
                <c:pt idx="1324">
                  <c:v>19.70981847091573</c:v>
                </c:pt>
                <c:pt idx="1325">
                  <c:v>19.70981847091573</c:v>
                </c:pt>
                <c:pt idx="1326">
                  <c:v>19.70981847091573</c:v>
                </c:pt>
                <c:pt idx="1327">
                  <c:v>19.70981847091573</c:v>
                </c:pt>
                <c:pt idx="1328">
                  <c:v>19.70981847091573</c:v>
                </c:pt>
                <c:pt idx="1329">
                  <c:v>19.70981847091573</c:v>
                </c:pt>
                <c:pt idx="1330">
                  <c:v>19.70981847091573</c:v>
                </c:pt>
                <c:pt idx="1331">
                  <c:v>19.70981847091573</c:v>
                </c:pt>
                <c:pt idx="1332">
                  <c:v>19.70981847091573</c:v>
                </c:pt>
                <c:pt idx="1333">
                  <c:v>19.70981847091573</c:v>
                </c:pt>
                <c:pt idx="1334">
                  <c:v>19.70981847091573</c:v>
                </c:pt>
                <c:pt idx="1335">
                  <c:v>19.70981847091573</c:v>
                </c:pt>
                <c:pt idx="1336">
                  <c:v>19.70981847091573</c:v>
                </c:pt>
                <c:pt idx="1337">
                  <c:v>19.70981847091573</c:v>
                </c:pt>
                <c:pt idx="1338">
                  <c:v>19.70981847091573</c:v>
                </c:pt>
                <c:pt idx="1339">
                  <c:v>19.70981847091573</c:v>
                </c:pt>
                <c:pt idx="1340">
                  <c:v>19.70981847091573</c:v>
                </c:pt>
                <c:pt idx="1341">
                  <c:v>19.70981847091573</c:v>
                </c:pt>
                <c:pt idx="1342">
                  <c:v>19.70981847091573</c:v>
                </c:pt>
                <c:pt idx="1343">
                  <c:v>19.70981847091573</c:v>
                </c:pt>
                <c:pt idx="1344">
                  <c:v>19.70981847091573</c:v>
                </c:pt>
                <c:pt idx="1345">
                  <c:v>19.70981847091573</c:v>
                </c:pt>
                <c:pt idx="1346">
                  <c:v>19.70981847091573</c:v>
                </c:pt>
                <c:pt idx="1347">
                  <c:v>19.70981847091573</c:v>
                </c:pt>
                <c:pt idx="1348">
                  <c:v>19.70981847091573</c:v>
                </c:pt>
                <c:pt idx="1349">
                  <c:v>19.70981847091573</c:v>
                </c:pt>
                <c:pt idx="1350">
                  <c:v>19.70981847091573</c:v>
                </c:pt>
                <c:pt idx="1351">
                  <c:v>19.70981847091573</c:v>
                </c:pt>
                <c:pt idx="1352">
                  <c:v>19.70981847091573</c:v>
                </c:pt>
                <c:pt idx="1353">
                  <c:v>19.70981847091573</c:v>
                </c:pt>
                <c:pt idx="1354">
                  <c:v>19.70981847091573</c:v>
                </c:pt>
                <c:pt idx="1355">
                  <c:v>19.70981847091573</c:v>
                </c:pt>
                <c:pt idx="1356">
                  <c:v>19.70981847091573</c:v>
                </c:pt>
                <c:pt idx="1357">
                  <c:v>19.70981847091573</c:v>
                </c:pt>
                <c:pt idx="1358">
                  <c:v>19.70981847091573</c:v>
                </c:pt>
                <c:pt idx="1359">
                  <c:v>19.70981847091573</c:v>
                </c:pt>
                <c:pt idx="1360">
                  <c:v>19.70981847091573</c:v>
                </c:pt>
                <c:pt idx="1361">
                  <c:v>19.70981847091573</c:v>
                </c:pt>
                <c:pt idx="1362">
                  <c:v>19.70981847091573</c:v>
                </c:pt>
                <c:pt idx="1363">
                  <c:v>19.70981847091573</c:v>
                </c:pt>
                <c:pt idx="1364">
                  <c:v>19.70981847091573</c:v>
                </c:pt>
                <c:pt idx="1365">
                  <c:v>19.70981847091573</c:v>
                </c:pt>
                <c:pt idx="1366">
                  <c:v>19.70981847091573</c:v>
                </c:pt>
                <c:pt idx="1367">
                  <c:v>19.70981847091573</c:v>
                </c:pt>
                <c:pt idx="1368">
                  <c:v>19.70981847091573</c:v>
                </c:pt>
                <c:pt idx="1369">
                  <c:v>19.70981847091573</c:v>
                </c:pt>
                <c:pt idx="1370">
                  <c:v>19.70981847091573</c:v>
                </c:pt>
                <c:pt idx="1371">
                  <c:v>19.70981847091573</c:v>
                </c:pt>
                <c:pt idx="1372">
                  <c:v>19.70981847091573</c:v>
                </c:pt>
                <c:pt idx="1373">
                  <c:v>19.70981847091573</c:v>
                </c:pt>
                <c:pt idx="1374">
                  <c:v>19.70981847091573</c:v>
                </c:pt>
                <c:pt idx="1375">
                  <c:v>19.70981847091573</c:v>
                </c:pt>
                <c:pt idx="1376">
                  <c:v>19.70981847091573</c:v>
                </c:pt>
                <c:pt idx="1377">
                  <c:v>19.70981847091573</c:v>
                </c:pt>
                <c:pt idx="1378">
                  <c:v>19.70981847091573</c:v>
                </c:pt>
                <c:pt idx="1379">
                  <c:v>19.70981847091573</c:v>
                </c:pt>
                <c:pt idx="1380">
                  <c:v>19.70981847091573</c:v>
                </c:pt>
                <c:pt idx="1381">
                  <c:v>19.70981847091573</c:v>
                </c:pt>
                <c:pt idx="1382">
                  <c:v>19.70981847091573</c:v>
                </c:pt>
                <c:pt idx="1383">
                  <c:v>19.70981847091573</c:v>
                </c:pt>
                <c:pt idx="1384">
                  <c:v>19.70981847091573</c:v>
                </c:pt>
                <c:pt idx="1385">
                  <c:v>19.70981847091573</c:v>
                </c:pt>
                <c:pt idx="1386">
                  <c:v>19.70981847091573</c:v>
                </c:pt>
                <c:pt idx="1387">
                  <c:v>19.70981847091573</c:v>
                </c:pt>
                <c:pt idx="1388">
                  <c:v>19.70981847091573</c:v>
                </c:pt>
                <c:pt idx="1389">
                  <c:v>19.70981847091573</c:v>
                </c:pt>
                <c:pt idx="1390">
                  <c:v>19.70981847091573</c:v>
                </c:pt>
                <c:pt idx="1391">
                  <c:v>19.70981847091573</c:v>
                </c:pt>
                <c:pt idx="1392">
                  <c:v>19.70981847091573</c:v>
                </c:pt>
                <c:pt idx="1393">
                  <c:v>19.70981847091573</c:v>
                </c:pt>
                <c:pt idx="1394">
                  <c:v>19.70981847091573</c:v>
                </c:pt>
                <c:pt idx="1395">
                  <c:v>19.70981847091573</c:v>
                </c:pt>
                <c:pt idx="1396">
                  <c:v>19.70981847091573</c:v>
                </c:pt>
                <c:pt idx="1397">
                  <c:v>19.70981847091573</c:v>
                </c:pt>
                <c:pt idx="1398">
                  <c:v>19.70981847091573</c:v>
                </c:pt>
                <c:pt idx="1399">
                  <c:v>19.70981847091573</c:v>
                </c:pt>
                <c:pt idx="1400">
                  <c:v>19.70981847091573</c:v>
                </c:pt>
                <c:pt idx="1401">
                  <c:v>19.70981847091573</c:v>
                </c:pt>
                <c:pt idx="1402">
                  <c:v>19.70981847091573</c:v>
                </c:pt>
                <c:pt idx="1403">
                  <c:v>19.70981847091573</c:v>
                </c:pt>
                <c:pt idx="1404">
                  <c:v>19.70981847091573</c:v>
                </c:pt>
                <c:pt idx="1405">
                  <c:v>19.70981847091573</c:v>
                </c:pt>
                <c:pt idx="1406">
                  <c:v>19.70981847091573</c:v>
                </c:pt>
                <c:pt idx="1407">
                  <c:v>19.70981847091573</c:v>
                </c:pt>
                <c:pt idx="1408">
                  <c:v>19.70981847091573</c:v>
                </c:pt>
                <c:pt idx="1409">
                  <c:v>19.70981847091573</c:v>
                </c:pt>
                <c:pt idx="1410">
                  <c:v>19.70981847091573</c:v>
                </c:pt>
                <c:pt idx="1411">
                  <c:v>19.70981847091573</c:v>
                </c:pt>
                <c:pt idx="1412">
                  <c:v>19.70981847091573</c:v>
                </c:pt>
                <c:pt idx="1413">
                  <c:v>19.70981847091573</c:v>
                </c:pt>
                <c:pt idx="1414">
                  <c:v>16.89413011792777</c:v>
                </c:pt>
                <c:pt idx="1415">
                  <c:v>16.89413011792777</c:v>
                </c:pt>
                <c:pt idx="1416">
                  <c:v>16.89413011792777</c:v>
                </c:pt>
                <c:pt idx="1417">
                  <c:v>16.89413011792777</c:v>
                </c:pt>
                <c:pt idx="1418">
                  <c:v>16.89413011792777</c:v>
                </c:pt>
                <c:pt idx="1419">
                  <c:v>16.89413011792777</c:v>
                </c:pt>
                <c:pt idx="1420">
                  <c:v>16.89413011792777</c:v>
                </c:pt>
                <c:pt idx="1421">
                  <c:v>16.89413011792777</c:v>
                </c:pt>
                <c:pt idx="1422">
                  <c:v>16.89413011792777</c:v>
                </c:pt>
                <c:pt idx="1423">
                  <c:v>16.89413011792777</c:v>
                </c:pt>
                <c:pt idx="1424">
                  <c:v>16.89413011792777</c:v>
                </c:pt>
                <c:pt idx="1425">
                  <c:v>16.89413011792777</c:v>
                </c:pt>
                <c:pt idx="1426">
                  <c:v>16.89413011792777</c:v>
                </c:pt>
                <c:pt idx="1427">
                  <c:v>16.89413011792777</c:v>
                </c:pt>
                <c:pt idx="1428">
                  <c:v>16.89413011792777</c:v>
                </c:pt>
                <c:pt idx="1429">
                  <c:v>16.89413011792777</c:v>
                </c:pt>
                <c:pt idx="1430">
                  <c:v>16.89413011792777</c:v>
                </c:pt>
                <c:pt idx="1431">
                  <c:v>16.89413011792777</c:v>
                </c:pt>
                <c:pt idx="1432">
                  <c:v>16.89413011792777</c:v>
                </c:pt>
                <c:pt idx="1433">
                  <c:v>16.89413011792777</c:v>
                </c:pt>
                <c:pt idx="1434">
                  <c:v>16.89413011792777</c:v>
                </c:pt>
                <c:pt idx="1435">
                  <c:v>16.89413011792777</c:v>
                </c:pt>
                <c:pt idx="1436">
                  <c:v>16.89413011792777</c:v>
                </c:pt>
                <c:pt idx="1437">
                  <c:v>16.89413011792777</c:v>
                </c:pt>
                <c:pt idx="1438">
                  <c:v>16.89413011792777</c:v>
                </c:pt>
                <c:pt idx="1439">
                  <c:v>16.89413011792777</c:v>
                </c:pt>
                <c:pt idx="1440">
                  <c:v>16.89413011792777</c:v>
                </c:pt>
                <c:pt idx="1441">
                  <c:v>16.89413011792777</c:v>
                </c:pt>
                <c:pt idx="1442">
                  <c:v>16.89413011792777</c:v>
                </c:pt>
                <c:pt idx="1443">
                  <c:v>16.89413011792777</c:v>
                </c:pt>
                <c:pt idx="1444">
                  <c:v>16.89413011792777</c:v>
                </c:pt>
                <c:pt idx="1445">
                  <c:v>16.89413011792777</c:v>
                </c:pt>
                <c:pt idx="1446">
                  <c:v>16.89413011792777</c:v>
                </c:pt>
                <c:pt idx="1447">
                  <c:v>16.89413011792777</c:v>
                </c:pt>
                <c:pt idx="1448">
                  <c:v>16.89413011792777</c:v>
                </c:pt>
                <c:pt idx="1449">
                  <c:v>16.89413011792777</c:v>
                </c:pt>
                <c:pt idx="1450">
                  <c:v>16.89413011792777</c:v>
                </c:pt>
                <c:pt idx="1451">
                  <c:v>16.89413011792777</c:v>
                </c:pt>
                <c:pt idx="1452">
                  <c:v>16.89413011792777</c:v>
                </c:pt>
                <c:pt idx="1453">
                  <c:v>16.89413011792777</c:v>
                </c:pt>
                <c:pt idx="1454">
                  <c:v>16.89413011792777</c:v>
                </c:pt>
                <c:pt idx="1455">
                  <c:v>16.89413011792777</c:v>
                </c:pt>
                <c:pt idx="1456">
                  <c:v>16.89413011792777</c:v>
                </c:pt>
                <c:pt idx="1457">
                  <c:v>16.89413011792777</c:v>
                </c:pt>
                <c:pt idx="1458">
                  <c:v>16.89413011792777</c:v>
                </c:pt>
                <c:pt idx="1459">
                  <c:v>16.89413011792777</c:v>
                </c:pt>
                <c:pt idx="1460">
                  <c:v>16.89413011792777</c:v>
                </c:pt>
                <c:pt idx="1461">
                  <c:v>16.89413011792777</c:v>
                </c:pt>
                <c:pt idx="1462">
                  <c:v>16.89413011792777</c:v>
                </c:pt>
                <c:pt idx="1463">
                  <c:v>16.89413011792777</c:v>
                </c:pt>
                <c:pt idx="1464">
                  <c:v>16.89413011792777</c:v>
                </c:pt>
                <c:pt idx="1465">
                  <c:v>16.89413011792777</c:v>
                </c:pt>
                <c:pt idx="1466">
                  <c:v>16.89413011792777</c:v>
                </c:pt>
                <c:pt idx="1467">
                  <c:v>16.89413011792777</c:v>
                </c:pt>
                <c:pt idx="1468">
                  <c:v>16.89413011792777</c:v>
                </c:pt>
                <c:pt idx="1469">
                  <c:v>16.89413011792777</c:v>
                </c:pt>
                <c:pt idx="1470">
                  <c:v>16.89413011792777</c:v>
                </c:pt>
                <c:pt idx="1471">
                  <c:v>16.89413011792777</c:v>
                </c:pt>
                <c:pt idx="1472">
                  <c:v>16.89413011792777</c:v>
                </c:pt>
                <c:pt idx="1473">
                  <c:v>16.89413011792777</c:v>
                </c:pt>
                <c:pt idx="1474">
                  <c:v>16.89413011792777</c:v>
                </c:pt>
                <c:pt idx="1475">
                  <c:v>16.89413011792777</c:v>
                </c:pt>
                <c:pt idx="1476">
                  <c:v>16.89413011792777</c:v>
                </c:pt>
                <c:pt idx="1477">
                  <c:v>16.89413011792777</c:v>
                </c:pt>
                <c:pt idx="1478">
                  <c:v>16.89413011792777</c:v>
                </c:pt>
                <c:pt idx="1479">
                  <c:v>16.89413011792777</c:v>
                </c:pt>
                <c:pt idx="1480">
                  <c:v>16.89413011792777</c:v>
                </c:pt>
                <c:pt idx="1481">
                  <c:v>16.89413011792777</c:v>
                </c:pt>
                <c:pt idx="1482">
                  <c:v>16.89413011792777</c:v>
                </c:pt>
                <c:pt idx="1483">
                  <c:v>16.89413011792777</c:v>
                </c:pt>
                <c:pt idx="1484">
                  <c:v>16.89413011792777</c:v>
                </c:pt>
                <c:pt idx="1485">
                  <c:v>16.89413011792777</c:v>
                </c:pt>
                <c:pt idx="1486">
                  <c:v>16.89413011792777</c:v>
                </c:pt>
                <c:pt idx="1487">
                  <c:v>16.89413011792777</c:v>
                </c:pt>
                <c:pt idx="1488">
                  <c:v>16.89413011792777</c:v>
                </c:pt>
                <c:pt idx="1489">
                  <c:v>16.89413011792777</c:v>
                </c:pt>
                <c:pt idx="1490">
                  <c:v>16.89413011792777</c:v>
                </c:pt>
                <c:pt idx="1491">
                  <c:v>16.89413011792777</c:v>
                </c:pt>
                <c:pt idx="1492">
                  <c:v>16.89413011792777</c:v>
                </c:pt>
                <c:pt idx="1493">
                  <c:v>16.89413011792777</c:v>
                </c:pt>
                <c:pt idx="1494">
                  <c:v>16.89413011792777</c:v>
                </c:pt>
                <c:pt idx="1495">
                  <c:v>16.89413011792777</c:v>
                </c:pt>
                <c:pt idx="1496">
                  <c:v>16.89413011792777</c:v>
                </c:pt>
                <c:pt idx="1497">
                  <c:v>16.89413011792777</c:v>
                </c:pt>
                <c:pt idx="1498">
                  <c:v>16.89413011792777</c:v>
                </c:pt>
                <c:pt idx="1499">
                  <c:v>16.89413011792777</c:v>
                </c:pt>
                <c:pt idx="1500">
                  <c:v>16.89413011792777</c:v>
                </c:pt>
                <c:pt idx="1501">
                  <c:v>16.89413011792777</c:v>
                </c:pt>
                <c:pt idx="1502">
                  <c:v>16.89413011792777</c:v>
                </c:pt>
                <c:pt idx="1503">
                  <c:v>16.89413011792777</c:v>
                </c:pt>
                <c:pt idx="1504">
                  <c:v>16.89413011792777</c:v>
                </c:pt>
                <c:pt idx="1505">
                  <c:v>16.89413011792777</c:v>
                </c:pt>
                <c:pt idx="1506">
                  <c:v>16.89413011792777</c:v>
                </c:pt>
                <c:pt idx="1507">
                  <c:v>16.89413011792777</c:v>
                </c:pt>
                <c:pt idx="1508">
                  <c:v>16.89413011792777</c:v>
                </c:pt>
                <c:pt idx="1509">
                  <c:v>16.89413011792777</c:v>
                </c:pt>
                <c:pt idx="1510">
                  <c:v>16.89413011792777</c:v>
                </c:pt>
                <c:pt idx="1511">
                  <c:v>16.89413011792777</c:v>
                </c:pt>
                <c:pt idx="1512">
                  <c:v>16.89413011792777</c:v>
                </c:pt>
                <c:pt idx="1513">
                  <c:v>16.89413011792777</c:v>
                </c:pt>
                <c:pt idx="1514">
                  <c:v>16.89413011792777</c:v>
                </c:pt>
                <c:pt idx="1515">
                  <c:v>16.89413011792777</c:v>
                </c:pt>
                <c:pt idx="1516">
                  <c:v>16.89413011792777</c:v>
                </c:pt>
                <c:pt idx="1517">
                  <c:v>16.89413011792777</c:v>
                </c:pt>
                <c:pt idx="1518">
                  <c:v>16.89413011792777</c:v>
                </c:pt>
                <c:pt idx="1519">
                  <c:v>16.89413011792777</c:v>
                </c:pt>
                <c:pt idx="1520">
                  <c:v>16.89413011792777</c:v>
                </c:pt>
                <c:pt idx="1521">
                  <c:v>16.89413011792777</c:v>
                </c:pt>
                <c:pt idx="1522">
                  <c:v>16.89413011792777</c:v>
                </c:pt>
                <c:pt idx="1523">
                  <c:v>16.89413011792777</c:v>
                </c:pt>
                <c:pt idx="1524">
                  <c:v>16.89413011792777</c:v>
                </c:pt>
                <c:pt idx="1525">
                  <c:v>16.89413011792777</c:v>
                </c:pt>
                <c:pt idx="1526">
                  <c:v>16.89413011792777</c:v>
                </c:pt>
                <c:pt idx="1527">
                  <c:v>16.89413011792777</c:v>
                </c:pt>
                <c:pt idx="1528">
                  <c:v>14.07844176493981</c:v>
                </c:pt>
                <c:pt idx="1529">
                  <c:v>14.07844176493981</c:v>
                </c:pt>
                <c:pt idx="1530">
                  <c:v>14.07844176493981</c:v>
                </c:pt>
                <c:pt idx="1531">
                  <c:v>14.07844176493981</c:v>
                </c:pt>
                <c:pt idx="1532">
                  <c:v>14.07844176493981</c:v>
                </c:pt>
                <c:pt idx="1533">
                  <c:v>14.07844176493981</c:v>
                </c:pt>
                <c:pt idx="1534">
                  <c:v>14.07844176493981</c:v>
                </c:pt>
                <c:pt idx="1535">
                  <c:v>14.07844176493981</c:v>
                </c:pt>
                <c:pt idx="1536">
                  <c:v>14.07844176493981</c:v>
                </c:pt>
                <c:pt idx="1537">
                  <c:v>14.07844176493981</c:v>
                </c:pt>
                <c:pt idx="1538">
                  <c:v>14.07844176493981</c:v>
                </c:pt>
                <c:pt idx="1539">
                  <c:v>14.07844176493981</c:v>
                </c:pt>
                <c:pt idx="1540">
                  <c:v>14.07844176493981</c:v>
                </c:pt>
                <c:pt idx="1541">
                  <c:v>14.07844176493981</c:v>
                </c:pt>
                <c:pt idx="1542">
                  <c:v>14.07844176493981</c:v>
                </c:pt>
                <c:pt idx="1543">
                  <c:v>14.07844176493981</c:v>
                </c:pt>
                <c:pt idx="1544">
                  <c:v>14.07844176493981</c:v>
                </c:pt>
                <c:pt idx="1545">
                  <c:v>14.07844176493981</c:v>
                </c:pt>
                <c:pt idx="1546">
                  <c:v>14.07844176493981</c:v>
                </c:pt>
                <c:pt idx="1547">
                  <c:v>14.07844176493981</c:v>
                </c:pt>
                <c:pt idx="1548">
                  <c:v>14.07844176493981</c:v>
                </c:pt>
                <c:pt idx="1549">
                  <c:v>14.07844176493981</c:v>
                </c:pt>
                <c:pt idx="1550">
                  <c:v>14.07844176493981</c:v>
                </c:pt>
                <c:pt idx="1551">
                  <c:v>14.07844176493981</c:v>
                </c:pt>
                <c:pt idx="1552">
                  <c:v>14.07844176493981</c:v>
                </c:pt>
                <c:pt idx="1553">
                  <c:v>14.07844176493981</c:v>
                </c:pt>
                <c:pt idx="1554">
                  <c:v>14.07844176493981</c:v>
                </c:pt>
                <c:pt idx="1555">
                  <c:v>14.07844176493981</c:v>
                </c:pt>
                <c:pt idx="1556">
                  <c:v>14.07844176493981</c:v>
                </c:pt>
                <c:pt idx="1557">
                  <c:v>14.07844176493981</c:v>
                </c:pt>
                <c:pt idx="1558">
                  <c:v>14.07844176493981</c:v>
                </c:pt>
                <c:pt idx="1559">
                  <c:v>14.07844176493981</c:v>
                </c:pt>
                <c:pt idx="1560">
                  <c:v>14.07844176493981</c:v>
                </c:pt>
                <c:pt idx="1561">
                  <c:v>14.07844176493981</c:v>
                </c:pt>
                <c:pt idx="1562">
                  <c:v>14.07844176493981</c:v>
                </c:pt>
                <c:pt idx="1563">
                  <c:v>14.07844176493981</c:v>
                </c:pt>
                <c:pt idx="1564">
                  <c:v>14.07844176493981</c:v>
                </c:pt>
                <c:pt idx="1565">
                  <c:v>14.07844176493981</c:v>
                </c:pt>
                <c:pt idx="1566">
                  <c:v>14.07844176493981</c:v>
                </c:pt>
                <c:pt idx="1567">
                  <c:v>14.07844176493981</c:v>
                </c:pt>
                <c:pt idx="1568">
                  <c:v>14.07844176493981</c:v>
                </c:pt>
                <c:pt idx="1569">
                  <c:v>14.07844176493981</c:v>
                </c:pt>
                <c:pt idx="1570">
                  <c:v>14.07844176493981</c:v>
                </c:pt>
                <c:pt idx="1571">
                  <c:v>14.07844176493981</c:v>
                </c:pt>
                <c:pt idx="1572">
                  <c:v>14.07844176493981</c:v>
                </c:pt>
                <c:pt idx="1573">
                  <c:v>14.07844176493981</c:v>
                </c:pt>
                <c:pt idx="1574">
                  <c:v>14.07844176493981</c:v>
                </c:pt>
                <c:pt idx="1575">
                  <c:v>14.07844176493981</c:v>
                </c:pt>
                <c:pt idx="1576">
                  <c:v>14.07844176493981</c:v>
                </c:pt>
                <c:pt idx="1577">
                  <c:v>14.07844176493981</c:v>
                </c:pt>
                <c:pt idx="1578">
                  <c:v>14.07844176493981</c:v>
                </c:pt>
                <c:pt idx="1579">
                  <c:v>14.07844176493981</c:v>
                </c:pt>
                <c:pt idx="1580">
                  <c:v>14.07844176493981</c:v>
                </c:pt>
                <c:pt idx="1581">
                  <c:v>14.07844176493981</c:v>
                </c:pt>
                <c:pt idx="1582">
                  <c:v>14.07844176493981</c:v>
                </c:pt>
                <c:pt idx="1583">
                  <c:v>14.07844176493981</c:v>
                </c:pt>
                <c:pt idx="1584">
                  <c:v>14.07844176493981</c:v>
                </c:pt>
                <c:pt idx="1585">
                  <c:v>14.07844176493981</c:v>
                </c:pt>
                <c:pt idx="1586">
                  <c:v>14.07844176493981</c:v>
                </c:pt>
                <c:pt idx="1587">
                  <c:v>14.07844176493981</c:v>
                </c:pt>
                <c:pt idx="1588">
                  <c:v>14.07844176493981</c:v>
                </c:pt>
                <c:pt idx="1589">
                  <c:v>14.07844176493981</c:v>
                </c:pt>
                <c:pt idx="1590">
                  <c:v>14.07844176493981</c:v>
                </c:pt>
                <c:pt idx="1591">
                  <c:v>14.07844176493981</c:v>
                </c:pt>
                <c:pt idx="1592">
                  <c:v>14.07844176493981</c:v>
                </c:pt>
                <c:pt idx="1593">
                  <c:v>14.07844176493981</c:v>
                </c:pt>
                <c:pt idx="1594">
                  <c:v>14.07844176493981</c:v>
                </c:pt>
                <c:pt idx="1595">
                  <c:v>14.07844176493981</c:v>
                </c:pt>
                <c:pt idx="1596">
                  <c:v>14.07844176493981</c:v>
                </c:pt>
                <c:pt idx="1597">
                  <c:v>14.07844176493981</c:v>
                </c:pt>
                <c:pt idx="1598">
                  <c:v>14.07844176493981</c:v>
                </c:pt>
                <c:pt idx="1599">
                  <c:v>14.07844176493981</c:v>
                </c:pt>
                <c:pt idx="1600">
                  <c:v>14.07844176493981</c:v>
                </c:pt>
                <c:pt idx="1601">
                  <c:v>14.07844176493981</c:v>
                </c:pt>
                <c:pt idx="1602">
                  <c:v>14.07844176493981</c:v>
                </c:pt>
                <c:pt idx="1603">
                  <c:v>14.07844176493981</c:v>
                </c:pt>
                <c:pt idx="1604">
                  <c:v>14.07844176493981</c:v>
                </c:pt>
                <c:pt idx="1605">
                  <c:v>14.07844176493981</c:v>
                </c:pt>
                <c:pt idx="1606">
                  <c:v>14.07844176493981</c:v>
                </c:pt>
                <c:pt idx="1607">
                  <c:v>14.07844176493981</c:v>
                </c:pt>
                <c:pt idx="1608">
                  <c:v>14.07844176493981</c:v>
                </c:pt>
                <c:pt idx="1609">
                  <c:v>14.07844176493981</c:v>
                </c:pt>
                <c:pt idx="1610">
                  <c:v>14.07844176493981</c:v>
                </c:pt>
                <c:pt idx="1611">
                  <c:v>14.07844176493981</c:v>
                </c:pt>
                <c:pt idx="1612">
                  <c:v>14.07844176493981</c:v>
                </c:pt>
                <c:pt idx="1613">
                  <c:v>14.07844176493981</c:v>
                </c:pt>
                <c:pt idx="1614">
                  <c:v>14.07844176493981</c:v>
                </c:pt>
                <c:pt idx="1615">
                  <c:v>14.07844176493981</c:v>
                </c:pt>
                <c:pt idx="1616">
                  <c:v>14.07844176493981</c:v>
                </c:pt>
                <c:pt idx="1617">
                  <c:v>14.07844176493981</c:v>
                </c:pt>
                <c:pt idx="1618">
                  <c:v>14.07844176493981</c:v>
                </c:pt>
                <c:pt idx="1619">
                  <c:v>14.07844176493981</c:v>
                </c:pt>
                <c:pt idx="1620">
                  <c:v>14.07844176493981</c:v>
                </c:pt>
                <c:pt idx="1621">
                  <c:v>14.07844176493981</c:v>
                </c:pt>
                <c:pt idx="1622">
                  <c:v>14.07844176493981</c:v>
                </c:pt>
                <c:pt idx="1623">
                  <c:v>14.07844176493981</c:v>
                </c:pt>
                <c:pt idx="1624">
                  <c:v>14.07844176493981</c:v>
                </c:pt>
                <c:pt idx="1625">
                  <c:v>14.07844176493981</c:v>
                </c:pt>
                <c:pt idx="1626">
                  <c:v>14.07844176493981</c:v>
                </c:pt>
                <c:pt idx="1627">
                  <c:v>14.07844176493981</c:v>
                </c:pt>
                <c:pt idx="1628">
                  <c:v>14.07844176493981</c:v>
                </c:pt>
                <c:pt idx="1629">
                  <c:v>14.07844176493981</c:v>
                </c:pt>
                <c:pt idx="1630">
                  <c:v>14.07844176493981</c:v>
                </c:pt>
                <c:pt idx="1631">
                  <c:v>14.07844176493981</c:v>
                </c:pt>
                <c:pt idx="1632">
                  <c:v>14.07844176493981</c:v>
                </c:pt>
                <c:pt idx="1633">
                  <c:v>14.07844176493981</c:v>
                </c:pt>
                <c:pt idx="1634">
                  <c:v>14.07844176493981</c:v>
                </c:pt>
                <c:pt idx="1635">
                  <c:v>14.07844176493981</c:v>
                </c:pt>
                <c:pt idx="1636">
                  <c:v>14.07844176493981</c:v>
                </c:pt>
                <c:pt idx="1637">
                  <c:v>14.07844176493981</c:v>
                </c:pt>
                <c:pt idx="1638">
                  <c:v>14.07844176493981</c:v>
                </c:pt>
                <c:pt idx="1639">
                  <c:v>14.07844176493981</c:v>
                </c:pt>
                <c:pt idx="1640">
                  <c:v>14.07844176493981</c:v>
                </c:pt>
                <c:pt idx="1641">
                  <c:v>14.07844176493981</c:v>
                </c:pt>
                <c:pt idx="1642">
                  <c:v>14.07844176493981</c:v>
                </c:pt>
                <c:pt idx="1643">
                  <c:v>14.07844176493981</c:v>
                </c:pt>
                <c:pt idx="1644">
                  <c:v>14.07844176493981</c:v>
                </c:pt>
                <c:pt idx="1645">
                  <c:v>14.07844176493981</c:v>
                </c:pt>
                <c:pt idx="1646">
                  <c:v>14.07844176493981</c:v>
                </c:pt>
                <c:pt idx="1647">
                  <c:v>14.07844176493981</c:v>
                </c:pt>
                <c:pt idx="1648">
                  <c:v>14.07844176493981</c:v>
                </c:pt>
                <c:pt idx="1649">
                  <c:v>14.07844176493981</c:v>
                </c:pt>
                <c:pt idx="1650">
                  <c:v>14.07844176493981</c:v>
                </c:pt>
                <c:pt idx="1651">
                  <c:v>14.07844176493981</c:v>
                </c:pt>
                <c:pt idx="1652">
                  <c:v>14.07844176493981</c:v>
                </c:pt>
                <c:pt idx="1653">
                  <c:v>14.07844176493981</c:v>
                </c:pt>
                <c:pt idx="1654">
                  <c:v>14.07844176493981</c:v>
                </c:pt>
                <c:pt idx="1655">
                  <c:v>14.07844176493981</c:v>
                </c:pt>
                <c:pt idx="1656">
                  <c:v>14.07844176493981</c:v>
                </c:pt>
                <c:pt idx="1657">
                  <c:v>14.07844176493981</c:v>
                </c:pt>
                <c:pt idx="1658">
                  <c:v>14.07844176493981</c:v>
                </c:pt>
                <c:pt idx="1659">
                  <c:v>14.07844176493981</c:v>
                </c:pt>
                <c:pt idx="1660">
                  <c:v>14.07844176493981</c:v>
                </c:pt>
                <c:pt idx="1661">
                  <c:v>14.07844176493981</c:v>
                </c:pt>
                <c:pt idx="1662">
                  <c:v>14.07844176493981</c:v>
                </c:pt>
                <c:pt idx="1663">
                  <c:v>14.07844176493981</c:v>
                </c:pt>
                <c:pt idx="1664">
                  <c:v>14.07844176493981</c:v>
                </c:pt>
                <c:pt idx="1665">
                  <c:v>14.07844176493981</c:v>
                </c:pt>
                <c:pt idx="1666">
                  <c:v>14.07844176493981</c:v>
                </c:pt>
                <c:pt idx="1667">
                  <c:v>14.07844176493981</c:v>
                </c:pt>
                <c:pt idx="1668">
                  <c:v>14.07844176493981</c:v>
                </c:pt>
                <c:pt idx="1669">
                  <c:v>14.07844176493981</c:v>
                </c:pt>
                <c:pt idx="1670">
                  <c:v>14.07844176493981</c:v>
                </c:pt>
                <c:pt idx="1671">
                  <c:v>14.07844176493981</c:v>
                </c:pt>
                <c:pt idx="1672">
                  <c:v>14.07844176493981</c:v>
                </c:pt>
                <c:pt idx="1673">
                  <c:v>14.07844176493981</c:v>
                </c:pt>
                <c:pt idx="1674">
                  <c:v>11.26275341195185</c:v>
                </c:pt>
                <c:pt idx="1675">
                  <c:v>11.26275341195185</c:v>
                </c:pt>
                <c:pt idx="1676">
                  <c:v>11.26275341195185</c:v>
                </c:pt>
                <c:pt idx="1677">
                  <c:v>11.26275341195185</c:v>
                </c:pt>
                <c:pt idx="1678">
                  <c:v>11.26275341195185</c:v>
                </c:pt>
                <c:pt idx="1679">
                  <c:v>11.26275341195185</c:v>
                </c:pt>
                <c:pt idx="1680">
                  <c:v>11.26275341195185</c:v>
                </c:pt>
                <c:pt idx="1681">
                  <c:v>11.26275341195185</c:v>
                </c:pt>
                <c:pt idx="1682">
                  <c:v>11.26275341195185</c:v>
                </c:pt>
                <c:pt idx="1683">
                  <c:v>11.26275341195185</c:v>
                </c:pt>
                <c:pt idx="1684">
                  <c:v>11.26275341195185</c:v>
                </c:pt>
                <c:pt idx="1685">
                  <c:v>11.26275341195185</c:v>
                </c:pt>
                <c:pt idx="1686">
                  <c:v>11.26275341195185</c:v>
                </c:pt>
                <c:pt idx="1687">
                  <c:v>11.26275341195185</c:v>
                </c:pt>
                <c:pt idx="1688">
                  <c:v>11.26275341195185</c:v>
                </c:pt>
                <c:pt idx="1689">
                  <c:v>11.26275341195185</c:v>
                </c:pt>
                <c:pt idx="1690">
                  <c:v>11.26275341195185</c:v>
                </c:pt>
                <c:pt idx="1691">
                  <c:v>11.26275341195185</c:v>
                </c:pt>
                <c:pt idx="1692">
                  <c:v>11.26275341195185</c:v>
                </c:pt>
                <c:pt idx="1693">
                  <c:v>11.26275341195185</c:v>
                </c:pt>
                <c:pt idx="1694">
                  <c:v>11.26275341195185</c:v>
                </c:pt>
                <c:pt idx="1695">
                  <c:v>11.26275341195185</c:v>
                </c:pt>
                <c:pt idx="1696">
                  <c:v>11.26275341195185</c:v>
                </c:pt>
                <c:pt idx="1697">
                  <c:v>11.26275341195185</c:v>
                </c:pt>
                <c:pt idx="1698">
                  <c:v>11.26275341195185</c:v>
                </c:pt>
                <c:pt idx="1699">
                  <c:v>11.26275341195185</c:v>
                </c:pt>
                <c:pt idx="1700">
                  <c:v>11.26275341195185</c:v>
                </c:pt>
                <c:pt idx="1701">
                  <c:v>11.26275341195185</c:v>
                </c:pt>
                <c:pt idx="1702">
                  <c:v>11.26275341195185</c:v>
                </c:pt>
                <c:pt idx="1703">
                  <c:v>11.26275341195185</c:v>
                </c:pt>
                <c:pt idx="1704">
                  <c:v>11.26275341195185</c:v>
                </c:pt>
                <c:pt idx="1705">
                  <c:v>11.26275341195185</c:v>
                </c:pt>
                <c:pt idx="1706">
                  <c:v>11.26275341195185</c:v>
                </c:pt>
                <c:pt idx="1707">
                  <c:v>11.26275341195185</c:v>
                </c:pt>
                <c:pt idx="1708">
                  <c:v>11.26275341195185</c:v>
                </c:pt>
                <c:pt idx="1709">
                  <c:v>11.26275341195185</c:v>
                </c:pt>
                <c:pt idx="1710">
                  <c:v>11.26275341195185</c:v>
                </c:pt>
                <c:pt idx="1711">
                  <c:v>11.26275341195185</c:v>
                </c:pt>
                <c:pt idx="1712">
                  <c:v>11.26275341195185</c:v>
                </c:pt>
                <c:pt idx="1713">
                  <c:v>11.26275341195185</c:v>
                </c:pt>
                <c:pt idx="1714">
                  <c:v>11.26275341195185</c:v>
                </c:pt>
                <c:pt idx="1715">
                  <c:v>11.26275341195185</c:v>
                </c:pt>
                <c:pt idx="1716">
                  <c:v>11.26275341195185</c:v>
                </c:pt>
                <c:pt idx="1717">
                  <c:v>11.26275341195185</c:v>
                </c:pt>
                <c:pt idx="1718">
                  <c:v>11.26275341195185</c:v>
                </c:pt>
                <c:pt idx="1719">
                  <c:v>11.26275341195185</c:v>
                </c:pt>
                <c:pt idx="1720">
                  <c:v>11.26275341195185</c:v>
                </c:pt>
                <c:pt idx="1721">
                  <c:v>11.26275341195185</c:v>
                </c:pt>
                <c:pt idx="1722">
                  <c:v>11.26275341195185</c:v>
                </c:pt>
                <c:pt idx="1723">
                  <c:v>11.26275341195185</c:v>
                </c:pt>
                <c:pt idx="1724">
                  <c:v>11.26275341195185</c:v>
                </c:pt>
                <c:pt idx="1725">
                  <c:v>11.26275341195185</c:v>
                </c:pt>
                <c:pt idx="1726">
                  <c:v>11.26275341195185</c:v>
                </c:pt>
                <c:pt idx="1727">
                  <c:v>11.26275341195185</c:v>
                </c:pt>
                <c:pt idx="1728">
                  <c:v>11.26275341195185</c:v>
                </c:pt>
                <c:pt idx="1729">
                  <c:v>11.26275341195185</c:v>
                </c:pt>
                <c:pt idx="1730">
                  <c:v>11.26275341195185</c:v>
                </c:pt>
                <c:pt idx="1731">
                  <c:v>11.26275341195185</c:v>
                </c:pt>
                <c:pt idx="1732">
                  <c:v>11.26275341195185</c:v>
                </c:pt>
                <c:pt idx="1733">
                  <c:v>11.26275341195185</c:v>
                </c:pt>
                <c:pt idx="1734">
                  <c:v>11.26275341195185</c:v>
                </c:pt>
                <c:pt idx="1735">
                  <c:v>11.26275341195185</c:v>
                </c:pt>
                <c:pt idx="1736">
                  <c:v>11.26275341195185</c:v>
                </c:pt>
                <c:pt idx="1737">
                  <c:v>11.26275341195185</c:v>
                </c:pt>
                <c:pt idx="1738">
                  <c:v>11.26275341195185</c:v>
                </c:pt>
                <c:pt idx="1739">
                  <c:v>11.26275341195185</c:v>
                </c:pt>
                <c:pt idx="1740">
                  <c:v>11.26275341195185</c:v>
                </c:pt>
                <c:pt idx="1741">
                  <c:v>11.26275341195185</c:v>
                </c:pt>
                <c:pt idx="1742">
                  <c:v>11.26275341195185</c:v>
                </c:pt>
                <c:pt idx="1743">
                  <c:v>11.26275341195185</c:v>
                </c:pt>
                <c:pt idx="1744">
                  <c:v>11.26275341195185</c:v>
                </c:pt>
                <c:pt idx="1745">
                  <c:v>11.26275341195185</c:v>
                </c:pt>
                <c:pt idx="1746">
                  <c:v>11.26275341195185</c:v>
                </c:pt>
                <c:pt idx="1747">
                  <c:v>11.26275341195185</c:v>
                </c:pt>
                <c:pt idx="1748">
                  <c:v>11.26275341195185</c:v>
                </c:pt>
                <c:pt idx="1749">
                  <c:v>11.26275341195185</c:v>
                </c:pt>
                <c:pt idx="1750">
                  <c:v>11.26275341195185</c:v>
                </c:pt>
                <c:pt idx="1751">
                  <c:v>11.26275341195185</c:v>
                </c:pt>
                <c:pt idx="1752">
                  <c:v>11.26275341195185</c:v>
                </c:pt>
                <c:pt idx="1753">
                  <c:v>11.26275341195185</c:v>
                </c:pt>
                <c:pt idx="1754">
                  <c:v>11.26275341195185</c:v>
                </c:pt>
                <c:pt idx="1755">
                  <c:v>11.26275341195185</c:v>
                </c:pt>
                <c:pt idx="1756">
                  <c:v>11.26275341195185</c:v>
                </c:pt>
                <c:pt idx="1757">
                  <c:v>11.26275341195185</c:v>
                </c:pt>
                <c:pt idx="1758">
                  <c:v>11.26275341195185</c:v>
                </c:pt>
                <c:pt idx="1759">
                  <c:v>11.26275341195185</c:v>
                </c:pt>
                <c:pt idx="1760">
                  <c:v>11.26275341195185</c:v>
                </c:pt>
                <c:pt idx="1761">
                  <c:v>11.26275341195185</c:v>
                </c:pt>
                <c:pt idx="1762">
                  <c:v>11.26275341195185</c:v>
                </c:pt>
                <c:pt idx="1763">
                  <c:v>11.26275341195185</c:v>
                </c:pt>
                <c:pt idx="1764">
                  <c:v>11.26275341195185</c:v>
                </c:pt>
                <c:pt idx="1765">
                  <c:v>11.26275341195185</c:v>
                </c:pt>
                <c:pt idx="1766">
                  <c:v>11.26275341195185</c:v>
                </c:pt>
                <c:pt idx="1767">
                  <c:v>11.26275341195185</c:v>
                </c:pt>
                <c:pt idx="1768">
                  <c:v>11.26275341195185</c:v>
                </c:pt>
                <c:pt idx="1769">
                  <c:v>11.26275341195185</c:v>
                </c:pt>
                <c:pt idx="1770">
                  <c:v>11.26275341195185</c:v>
                </c:pt>
                <c:pt idx="1771">
                  <c:v>11.26275341195185</c:v>
                </c:pt>
                <c:pt idx="1772">
                  <c:v>11.26275341195185</c:v>
                </c:pt>
                <c:pt idx="1773">
                  <c:v>11.26275341195185</c:v>
                </c:pt>
                <c:pt idx="1774">
                  <c:v>11.26275341195185</c:v>
                </c:pt>
                <c:pt idx="1775">
                  <c:v>11.26275341195185</c:v>
                </c:pt>
                <c:pt idx="1776">
                  <c:v>11.26275341195185</c:v>
                </c:pt>
                <c:pt idx="1777">
                  <c:v>11.26275341195185</c:v>
                </c:pt>
                <c:pt idx="1778">
                  <c:v>11.26275341195185</c:v>
                </c:pt>
                <c:pt idx="1779">
                  <c:v>11.26275341195185</c:v>
                </c:pt>
                <c:pt idx="1780">
                  <c:v>11.26275341195185</c:v>
                </c:pt>
                <c:pt idx="1781">
                  <c:v>11.26275341195185</c:v>
                </c:pt>
                <c:pt idx="1782">
                  <c:v>11.26275341195185</c:v>
                </c:pt>
                <c:pt idx="1783">
                  <c:v>11.26275341195185</c:v>
                </c:pt>
                <c:pt idx="1784">
                  <c:v>11.26275341195185</c:v>
                </c:pt>
                <c:pt idx="1785">
                  <c:v>11.26275341195185</c:v>
                </c:pt>
                <c:pt idx="1786">
                  <c:v>11.26275341195185</c:v>
                </c:pt>
                <c:pt idx="1787">
                  <c:v>11.26275341195185</c:v>
                </c:pt>
                <c:pt idx="1788">
                  <c:v>11.26275341195185</c:v>
                </c:pt>
                <c:pt idx="1789">
                  <c:v>11.26275341195185</c:v>
                </c:pt>
                <c:pt idx="1790">
                  <c:v>11.26275341195185</c:v>
                </c:pt>
                <c:pt idx="1791">
                  <c:v>11.26275341195185</c:v>
                </c:pt>
                <c:pt idx="1792">
                  <c:v>11.26275341195185</c:v>
                </c:pt>
                <c:pt idx="1793">
                  <c:v>11.26275341195185</c:v>
                </c:pt>
                <c:pt idx="1794">
                  <c:v>11.26275341195185</c:v>
                </c:pt>
                <c:pt idx="1795">
                  <c:v>11.26275341195185</c:v>
                </c:pt>
                <c:pt idx="1796">
                  <c:v>11.26275341195185</c:v>
                </c:pt>
                <c:pt idx="1797">
                  <c:v>11.26275341195185</c:v>
                </c:pt>
                <c:pt idx="1798">
                  <c:v>11.26275341195185</c:v>
                </c:pt>
                <c:pt idx="1799">
                  <c:v>11.26275341195185</c:v>
                </c:pt>
                <c:pt idx="1800">
                  <c:v>11.26275341195185</c:v>
                </c:pt>
                <c:pt idx="1801">
                  <c:v>11.26275341195185</c:v>
                </c:pt>
                <c:pt idx="1802">
                  <c:v>11.26275341195185</c:v>
                </c:pt>
                <c:pt idx="1803">
                  <c:v>11.26275341195185</c:v>
                </c:pt>
                <c:pt idx="1804">
                  <c:v>11.26275341195185</c:v>
                </c:pt>
                <c:pt idx="1805">
                  <c:v>11.26275341195185</c:v>
                </c:pt>
                <c:pt idx="1806">
                  <c:v>11.26275341195185</c:v>
                </c:pt>
                <c:pt idx="1807">
                  <c:v>11.26275341195185</c:v>
                </c:pt>
                <c:pt idx="1808">
                  <c:v>11.26275341195185</c:v>
                </c:pt>
                <c:pt idx="1809">
                  <c:v>11.26275341195185</c:v>
                </c:pt>
                <c:pt idx="1810">
                  <c:v>11.26275341195185</c:v>
                </c:pt>
                <c:pt idx="1811">
                  <c:v>11.26275341195185</c:v>
                </c:pt>
                <c:pt idx="1812">
                  <c:v>11.26275341195185</c:v>
                </c:pt>
                <c:pt idx="1813">
                  <c:v>11.26275341195185</c:v>
                </c:pt>
                <c:pt idx="1814">
                  <c:v>11.26275341195185</c:v>
                </c:pt>
                <c:pt idx="1815">
                  <c:v>11.26275341195185</c:v>
                </c:pt>
                <c:pt idx="1816">
                  <c:v>11.26275341195185</c:v>
                </c:pt>
                <c:pt idx="1817">
                  <c:v>11.26275341195185</c:v>
                </c:pt>
                <c:pt idx="1818">
                  <c:v>11.26275341195185</c:v>
                </c:pt>
                <c:pt idx="1819">
                  <c:v>11.26275341195185</c:v>
                </c:pt>
                <c:pt idx="1820">
                  <c:v>11.26275341195185</c:v>
                </c:pt>
                <c:pt idx="1821">
                  <c:v>11.26275341195185</c:v>
                </c:pt>
                <c:pt idx="1822">
                  <c:v>11.26275341195185</c:v>
                </c:pt>
                <c:pt idx="1823">
                  <c:v>11.26275341195185</c:v>
                </c:pt>
                <c:pt idx="1824">
                  <c:v>11.26275341195185</c:v>
                </c:pt>
                <c:pt idx="1825">
                  <c:v>11.26275341195185</c:v>
                </c:pt>
                <c:pt idx="1826">
                  <c:v>11.26275341195185</c:v>
                </c:pt>
                <c:pt idx="1827">
                  <c:v>11.26275341195185</c:v>
                </c:pt>
                <c:pt idx="1828">
                  <c:v>11.26275341195185</c:v>
                </c:pt>
                <c:pt idx="1829">
                  <c:v>11.26275341195185</c:v>
                </c:pt>
                <c:pt idx="1830">
                  <c:v>11.26275341195185</c:v>
                </c:pt>
                <c:pt idx="1831">
                  <c:v>11.26275341195185</c:v>
                </c:pt>
                <c:pt idx="1832">
                  <c:v>11.26275341195185</c:v>
                </c:pt>
                <c:pt idx="1833">
                  <c:v>11.26275341195185</c:v>
                </c:pt>
                <c:pt idx="1834">
                  <c:v>11.26275341195185</c:v>
                </c:pt>
                <c:pt idx="1835">
                  <c:v>11.26275341195185</c:v>
                </c:pt>
                <c:pt idx="1836">
                  <c:v>11.26275341195185</c:v>
                </c:pt>
                <c:pt idx="1837">
                  <c:v>11.26275341195185</c:v>
                </c:pt>
                <c:pt idx="1838">
                  <c:v>11.26275341195185</c:v>
                </c:pt>
                <c:pt idx="1839">
                  <c:v>11.26275341195185</c:v>
                </c:pt>
                <c:pt idx="1840">
                  <c:v>11.26275341195185</c:v>
                </c:pt>
                <c:pt idx="1841">
                  <c:v>11.26275341195185</c:v>
                </c:pt>
                <c:pt idx="1842">
                  <c:v>11.26275341195185</c:v>
                </c:pt>
                <c:pt idx="1843">
                  <c:v>11.26275341195185</c:v>
                </c:pt>
                <c:pt idx="1844">
                  <c:v>8.447065058963885</c:v>
                </c:pt>
                <c:pt idx="1845">
                  <c:v>8.447065058963885</c:v>
                </c:pt>
                <c:pt idx="1846">
                  <c:v>8.447065058963885</c:v>
                </c:pt>
                <c:pt idx="1847">
                  <c:v>8.447065058963885</c:v>
                </c:pt>
                <c:pt idx="1848">
                  <c:v>8.447065058963885</c:v>
                </c:pt>
                <c:pt idx="1849">
                  <c:v>8.447065058963885</c:v>
                </c:pt>
                <c:pt idx="1850">
                  <c:v>8.447065058963885</c:v>
                </c:pt>
                <c:pt idx="1851">
                  <c:v>8.447065058963885</c:v>
                </c:pt>
                <c:pt idx="1852">
                  <c:v>8.447065058963885</c:v>
                </c:pt>
                <c:pt idx="1853">
                  <c:v>8.447065058963885</c:v>
                </c:pt>
                <c:pt idx="1854">
                  <c:v>8.447065058963885</c:v>
                </c:pt>
                <c:pt idx="1855">
                  <c:v>8.447065058963885</c:v>
                </c:pt>
                <c:pt idx="1856">
                  <c:v>8.447065058963885</c:v>
                </c:pt>
                <c:pt idx="1857">
                  <c:v>8.447065058963885</c:v>
                </c:pt>
                <c:pt idx="1858">
                  <c:v>8.447065058963885</c:v>
                </c:pt>
                <c:pt idx="1859">
                  <c:v>8.447065058963885</c:v>
                </c:pt>
                <c:pt idx="1860">
                  <c:v>8.447065058963885</c:v>
                </c:pt>
                <c:pt idx="1861">
                  <c:v>8.447065058963885</c:v>
                </c:pt>
                <c:pt idx="1862">
                  <c:v>8.447065058963885</c:v>
                </c:pt>
                <c:pt idx="1863">
                  <c:v>8.447065058963885</c:v>
                </c:pt>
                <c:pt idx="1864">
                  <c:v>8.447065058963885</c:v>
                </c:pt>
                <c:pt idx="1865">
                  <c:v>8.447065058963885</c:v>
                </c:pt>
                <c:pt idx="1866">
                  <c:v>8.447065058963885</c:v>
                </c:pt>
                <c:pt idx="1867">
                  <c:v>8.447065058963885</c:v>
                </c:pt>
                <c:pt idx="1868">
                  <c:v>8.447065058963885</c:v>
                </c:pt>
                <c:pt idx="1869">
                  <c:v>8.447065058963885</c:v>
                </c:pt>
                <c:pt idx="1870">
                  <c:v>8.447065058963885</c:v>
                </c:pt>
                <c:pt idx="1871">
                  <c:v>8.447065058963885</c:v>
                </c:pt>
                <c:pt idx="1872">
                  <c:v>8.447065058963885</c:v>
                </c:pt>
                <c:pt idx="1873">
                  <c:v>8.447065058963885</c:v>
                </c:pt>
                <c:pt idx="1874">
                  <c:v>8.447065058963885</c:v>
                </c:pt>
                <c:pt idx="1875">
                  <c:v>8.447065058963885</c:v>
                </c:pt>
                <c:pt idx="1876">
                  <c:v>8.447065058963885</c:v>
                </c:pt>
                <c:pt idx="1877">
                  <c:v>8.447065058963885</c:v>
                </c:pt>
                <c:pt idx="1878">
                  <c:v>8.447065058963885</c:v>
                </c:pt>
                <c:pt idx="1879">
                  <c:v>8.447065058963885</c:v>
                </c:pt>
                <c:pt idx="1880">
                  <c:v>8.447065058963885</c:v>
                </c:pt>
                <c:pt idx="1881">
                  <c:v>8.447065058963885</c:v>
                </c:pt>
                <c:pt idx="1882">
                  <c:v>8.447065058963885</c:v>
                </c:pt>
                <c:pt idx="1883">
                  <c:v>8.447065058963885</c:v>
                </c:pt>
                <c:pt idx="1884">
                  <c:v>8.447065058963885</c:v>
                </c:pt>
                <c:pt idx="1885">
                  <c:v>8.447065058963885</c:v>
                </c:pt>
                <c:pt idx="1886">
                  <c:v>8.447065058963885</c:v>
                </c:pt>
                <c:pt idx="1887">
                  <c:v>8.447065058963885</c:v>
                </c:pt>
                <c:pt idx="1888">
                  <c:v>8.447065058963885</c:v>
                </c:pt>
                <c:pt idx="1889">
                  <c:v>8.447065058963885</c:v>
                </c:pt>
                <c:pt idx="1890">
                  <c:v>8.447065058963885</c:v>
                </c:pt>
                <c:pt idx="1891">
                  <c:v>8.447065058963885</c:v>
                </c:pt>
                <c:pt idx="1892">
                  <c:v>8.447065058963885</c:v>
                </c:pt>
                <c:pt idx="1893">
                  <c:v>8.447065058963885</c:v>
                </c:pt>
                <c:pt idx="1894">
                  <c:v>8.447065058963885</c:v>
                </c:pt>
                <c:pt idx="1895">
                  <c:v>8.447065058963885</c:v>
                </c:pt>
                <c:pt idx="1896">
                  <c:v>8.447065058963885</c:v>
                </c:pt>
                <c:pt idx="1897">
                  <c:v>8.447065058963885</c:v>
                </c:pt>
                <c:pt idx="1898">
                  <c:v>8.447065058963885</c:v>
                </c:pt>
                <c:pt idx="1899">
                  <c:v>8.447065058963885</c:v>
                </c:pt>
                <c:pt idx="1900">
                  <c:v>8.447065058963885</c:v>
                </c:pt>
                <c:pt idx="1901">
                  <c:v>8.447065058963885</c:v>
                </c:pt>
                <c:pt idx="1902">
                  <c:v>8.447065058963885</c:v>
                </c:pt>
                <c:pt idx="1903">
                  <c:v>8.447065058963885</c:v>
                </c:pt>
                <c:pt idx="1904">
                  <c:v>8.447065058963885</c:v>
                </c:pt>
                <c:pt idx="1905">
                  <c:v>8.447065058963885</c:v>
                </c:pt>
                <c:pt idx="1906">
                  <c:v>8.447065058963885</c:v>
                </c:pt>
                <c:pt idx="1907">
                  <c:v>8.447065058963885</c:v>
                </c:pt>
                <c:pt idx="1908">
                  <c:v>8.447065058963885</c:v>
                </c:pt>
                <c:pt idx="1909">
                  <c:v>8.447065058963885</c:v>
                </c:pt>
                <c:pt idx="1910">
                  <c:v>8.447065058963885</c:v>
                </c:pt>
                <c:pt idx="1911">
                  <c:v>8.447065058963885</c:v>
                </c:pt>
                <c:pt idx="1912">
                  <c:v>8.447065058963885</c:v>
                </c:pt>
                <c:pt idx="1913">
                  <c:v>8.447065058963885</c:v>
                </c:pt>
                <c:pt idx="1914">
                  <c:v>8.447065058963885</c:v>
                </c:pt>
                <c:pt idx="1915">
                  <c:v>8.447065058963885</c:v>
                </c:pt>
                <c:pt idx="1916">
                  <c:v>8.447065058963885</c:v>
                </c:pt>
                <c:pt idx="1917">
                  <c:v>8.447065058963885</c:v>
                </c:pt>
                <c:pt idx="1918">
                  <c:v>8.447065058963885</c:v>
                </c:pt>
                <c:pt idx="1919">
                  <c:v>8.447065058963885</c:v>
                </c:pt>
                <c:pt idx="1920">
                  <c:v>8.447065058963885</c:v>
                </c:pt>
                <c:pt idx="1921">
                  <c:v>8.447065058963885</c:v>
                </c:pt>
                <c:pt idx="1922">
                  <c:v>8.447065058963885</c:v>
                </c:pt>
                <c:pt idx="1923">
                  <c:v>8.447065058963885</c:v>
                </c:pt>
                <c:pt idx="1924">
                  <c:v>8.447065058963885</c:v>
                </c:pt>
                <c:pt idx="1925">
                  <c:v>8.447065058963885</c:v>
                </c:pt>
                <c:pt idx="1926">
                  <c:v>8.447065058963885</c:v>
                </c:pt>
                <c:pt idx="1927">
                  <c:v>8.447065058963885</c:v>
                </c:pt>
                <c:pt idx="1928">
                  <c:v>8.447065058963885</c:v>
                </c:pt>
                <c:pt idx="1929">
                  <c:v>8.447065058963885</c:v>
                </c:pt>
                <c:pt idx="1930">
                  <c:v>8.447065058963885</c:v>
                </c:pt>
                <c:pt idx="1931">
                  <c:v>8.447065058963885</c:v>
                </c:pt>
                <c:pt idx="1932">
                  <c:v>8.447065058963885</c:v>
                </c:pt>
                <c:pt idx="1933">
                  <c:v>8.447065058963885</c:v>
                </c:pt>
                <c:pt idx="1934">
                  <c:v>8.447065058963885</c:v>
                </c:pt>
                <c:pt idx="1935">
                  <c:v>8.447065058963885</c:v>
                </c:pt>
                <c:pt idx="1936">
                  <c:v>8.447065058963885</c:v>
                </c:pt>
                <c:pt idx="1937">
                  <c:v>8.447065058963885</c:v>
                </c:pt>
                <c:pt idx="1938">
                  <c:v>8.447065058963885</c:v>
                </c:pt>
                <c:pt idx="1939">
                  <c:v>8.447065058963885</c:v>
                </c:pt>
                <c:pt idx="1940">
                  <c:v>8.447065058963885</c:v>
                </c:pt>
                <c:pt idx="1941">
                  <c:v>8.447065058963885</c:v>
                </c:pt>
                <c:pt idx="1942">
                  <c:v>8.447065058963885</c:v>
                </c:pt>
                <c:pt idx="1943">
                  <c:v>8.447065058963885</c:v>
                </c:pt>
                <c:pt idx="1944">
                  <c:v>8.447065058963885</c:v>
                </c:pt>
                <c:pt idx="1945">
                  <c:v>8.447065058963885</c:v>
                </c:pt>
                <c:pt idx="1946">
                  <c:v>8.447065058963885</c:v>
                </c:pt>
                <c:pt idx="1947">
                  <c:v>8.447065058963885</c:v>
                </c:pt>
                <c:pt idx="1948">
                  <c:v>8.447065058963885</c:v>
                </c:pt>
                <c:pt idx="1949">
                  <c:v>8.447065058963885</c:v>
                </c:pt>
                <c:pt idx="1950">
                  <c:v>8.447065058963885</c:v>
                </c:pt>
                <c:pt idx="1951">
                  <c:v>8.447065058963885</c:v>
                </c:pt>
                <c:pt idx="1952">
                  <c:v>8.447065058963885</c:v>
                </c:pt>
                <c:pt idx="1953">
                  <c:v>8.447065058963885</c:v>
                </c:pt>
                <c:pt idx="1954">
                  <c:v>8.447065058963885</c:v>
                </c:pt>
                <c:pt idx="1955">
                  <c:v>8.447065058963885</c:v>
                </c:pt>
                <c:pt idx="1956">
                  <c:v>8.447065058963885</c:v>
                </c:pt>
                <c:pt idx="1957">
                  <c:v>8.447065058963885</c:v>
                </c:pt>
                <c:pt idx="1958">
                  <c:v>8.447065058963885</c:v>
                </c:pt>
                <c:pt idx="1959">
                  <c:v>8.447065058963885</c:v>
                </c:pt>
                <c:pt idx="1960">
                  <c:v>8.447065058963885</c:v>
                </c:pt>
                <c:pt idx="1961">
                  <c:v>8.447065058963885</c:v>
                </c:pt>
                <c:pt idx="1962">
                  <c:v>8.447065058963885</c:v>
                </c:pt>
                <c:pt idx="1963">
                  <c:v>8.447065058963885</c:v>
                </c:pt>
                <c:pt idx="1964">
                  <c:v>8.447065058963885</c:v>
                </c:pt>
                <c:pt idx="1965">
                  <c:v>8.447065058963885</c:v>
                </c:pt>
                <c:pt idx="1966">
                  <c:v>8.447065058963885</c:v>
                </c:pt>
                <c:pt idx="1967">
                  <c:v>8.447065058963885</c:v>
                </c:pt>
                <c:pt idx="1968">
                  <c:v>8.447065058963885</c:v>
                </c:pt>
                <c:pt idx="1969">
                  <c:v>8.447065058963885</c:v>
                </c:pt>
                <c:pt idx="1970">
                  <c:v>8.447065058963885</c:v>
                </c:pt>
                <c:pt idx="1971">
                  <c:v>8.447065058963885</c:v>
                </c:pt>
                <c:pt idx="1972">
                  <c:v>8.447065058963885</c:v>
                </c:pt>
                <c:pt idx="1973">
                  <c:v>8.447065058963885</c:v>
                </c:pt>
                <c:pt idx="1974">
                  <c:v>8.447065058963885</c:v>
                </c:pt>
                <c:pt idx="1975">
                  <c:v>8.447065058963885</c:v>
                </c:pt>
                <c:pt idx="1976">
                  <c:v>8.447065058963885</c:v>
                </c:pt>
                <c:pt idx="1977">
                  <c:v>8.447065058963885</c:v>
                </c:pt>
                <c:pt idx="1978">
                  <c:v>8.447065058963885</c:v>
                </c:pt>
                <c:pt idx="1979">
                  <c:v>8.447065058963885</c:v>
                </c:pt>
                <c:pt idx="1980">
                  <c:v>8.447065058963885</c:v>
                </c:pt>
                <c:pt idx="1981">
                  <c:v>8.447065058963885</c:v>
                </c:pt>
                <c:pt idx="1982">
                  <c:v>8.447065058963885</c:v>
                </c:pt>
                <c:pt idx="1983">
                  <c:v>8.447065058963885</c:v>
                </c:pt>
                <c:pt idx="1984">
                  <c:v>8.447065058963885</c:v>
                </c:pt>
                <c:pt idx="1985">
                  <c:v>8.447065058963885</c:v>
                </c:pt>
                <c:pt idx="1986">
                  <c:v>8.447065058963885</c:v>
                </c:pt>
                <c:pt idx="1987">
                  <c:v>8.447065058963885</c:v>
                </c:pt>
                <c:pt idx="1988">
                  <c:v>8.447065058963885</c:v>
                </c:pt>
                <c:pt idx="1989">
                  <c:v>8.447065058963885</c:v>
                </c:pt>
                <c:pt idx="1990">
                  <c:v>8.447065058963885</c:v>
                </c:pt>
                <c:pt idx="1991">
                  <c:v>8.447065058963885</c:v>
                </c:pt>
                <c:pt idx="1992">
                  <c:v>8.447065058963885</c:v>
                </c:pt>
                <c:pt idx="1993">
                  <c:v>8.447065058963885</c:v>
                </c:pt>
                <c:pt idx="1994">
                  <c:v>8.447065058963885</c:v>
                </c:pt>
                <c:pt idx="1995">
                  <c:v>8.447065058963885</c:v>
                </c:pt>
                <c:pt idx="1996">
                  <c:v>8.447065058963885</c:v>
                </c:pt>
                <c:pt idx="1997">
                  <c:v>8.447065058963885</c:v>
                </c:pt>
                <c:pt idx="1998">
                  <c:v>8.447065058963885</c:v>
                </c:pt>
                <c:pt idx="1999">
                  <c:v>8.447065058963885</c:v>
                </c:pt>
                <c:pt idx="2000">
                  <c:v>8.447065058963885</c:v>
                </c:pt>
                <c:pt idx="2001">
                  <c:v>8.447065058963885</c:v>
                </c:pt>
                <c:pt idx="2002">
                  <c:v>8.447065058963885</c:v>
                </c:pt>
                <c:pt idx="2003">
                  <c:v>8.447065058963885</c:v>
                </c:pt>
                <c:pt idx="2004">
                  <c:v>8.447065058963885</c:v>
                </c:pt>
                <c:pt idx="2005">
                  <c:v>8.447065058963885</c:v>
                </c:pt>
                <c:pt idx="2006">
                  <c:v>8.447065058963885</c:v>
                </c:pt>
                <c:pt idx="2007">
                  <c:v>8.447065058963885</c:v>
                </c:pt>
                <c:pt idx="2008">
                  <c:v>8.447065058963885</c:v>
                </c:pt>
                <c:pt idx="2009">
                  <c:v>8.447065058963885</c:v>
                </c:pt>
                <c:pt idx="2010">
                  <c:v>8.447065058963885</c:v>
                </c:pt>
                <c:pt idx="2011">
                  <c:v>8.447065058963885</c:v>
                </c:pt>
                <c:pt idx="2012">
                  <c:v>8.447065058963885</c:v>
                </c:pt>
                <c:pt idx="2013">
                  <c:v>8.447065058963885</c:v>
                </c:pt>
                <c:pt idx="2014">
                  <c:v>8.447065058963885</c:v>
                </c:pt>
                <c:pt idx="2015">
                  <c:v>8.447065058963885</c:v>
                </c:pt>
                <c:pt idx="2016">
                  <c:v>8.447065058963885</c:v>
                </c:pt>
                <c:pt idx="2017">
                  <c:v>8.447065058963885</c:v>
                </c:pt>
                <c:pt idx="2018">
                  <c:v>8.447065058963885</c:v>
                </c:pt>
                <c:pt idx="2019">
                  <c:v>8.447065058963885</c:v>
                </c:pt>
                <c:pt idx="2020">
                  <c:v>8.447065058963885</c:v>
                </c:pt>
                <c:pt idx="2021">
                  <c:v>8.447065058963885</c:v>
                </c:pt>
                <c:pt idx="2022">
                  <c:v>8.447065058963885</c:v>
                </c:pt>
                <c:pt idx="2023">
                  <c:v>8.447065058963885</c:v>
                </c:pt>
                <c:pt idx="2024">
                  <c:v>8.447065058963885</c:v>
                </c:pt>
                <c:pt idx="2025">
                  <c:v>8.447065058963885</c:v>
                </c:pt>
                <c:pt idx="2026">
                  <c:v>8.447065058963885</c:v>
                </c:pt>
                <c:pt idx="2027">
                  <c:v>8.447065058963885</c:v>
                </c:pt>
                <c:pt idx="2028">
                  <c:v>8.447065058963885</c:v>
                </c:pt>
                <c:pt idx="2029">
                  <c:v>8.447065058963885</c:v>
                </c:pt>
                <c:pt idx="2030">
                  <c:v>8.447065058963885</c:v>
                </c:pt>
                <c:pt idx="2031">
                  <c:v>8.447065058963885</c:v>
                </c:pt>
                <c:pt idx="2032">
                  <c:v>8.447065058963885</c:v>
                </c:pt>
                <c:pt idx="2033">
                  <c:v>8.447065058963885</c:v>
                </c:pt>
                <c:pt idx="2034">
                  <c:v>8.447065058963885</c:v>
                </c:pt>
                <c:pt idx="2035">
                  <c:v>8.447065058963885</c:v>
                </c:pt>
                <c:pt idx="2036">
                  <c:v>8.447065058963885</c:v>
                </c:pt>
                <c:pt idx="2037">
                  <c:v>8.447065058963885</c:v>
                </c:pt>
                <c:pt idx="2038">
                  <c:v>8.447065058963885</c:v>
                </c:pt>
                <c:pt idx="2039">
                  <c:v>8.447065058963885</c:v>
                </c:pt>
                <c:pt idx="2040">
                  <c:v>8.447065058963885</c:v>
                </c:pt>
                <c:pt idx="2041">
                  <c:v>8.447065058963885</c:v>
                </c:pt>
                <c:pt idx="2042">
                  <c:v>8.447065058963885</c:v>
                </c:pt>
                <c:pt idx="2043">
                  <c:v>8.447065058963885</c:v>
                </c:pt>
                <c:pt idx="2044">
                  <c:v>8.447065058963885</c:v>
                </c:pt>
                <c:pt idx="2045">
                  <c:v>8.447065058963885</c:v>
                </c:pt>
                <c:pt idx="2046">
                  <c:v>8.447065058963885</c:v>
                </c:pt>
                <c:pt idx="2047">
                  <c:v>8.447065058963885</c:v>
                </c:pt>
                <c:pt idx="2048">
                  <c:v>8.447065058963885</c:v>
                </c:pt>
                <c:pt idx="2049">
                  <c:v>8.447065058963885</c:v>
                </c:pt>
                <c:pt idx="2050">
                  <c:v>8.447065058963885</c:v>
                </c:pt>
                <c:pt idx="2051">
                  <c:v>8.447065058963885</c:v>
                </c:pt>
                <c:pt idx="2052">
                  <c:v>8.447065058963885</c:v>
                </c:pt>
                <c:pt idx="2053">
                  <c:v>8.447065058963885</c:v>
                </c:pt>
                <c:pt idx="2054">
                  <c:v>8.447065058963885</c:v>
                </c:pt>
                <c:pt idx="2055">
                  <c:v>8.447065058963885</c:v>
                </c:pt>
                <c:pt idx="2056">
                  <c:v>8.447065058963885</c:v>
                </c:pt>
                <c:pt idx="2057">
                  <c:v>8.447065058963885</c:v>
                </c:pt>
                <c:pt idx="2058">
                  <c:v>8.447065058963885</c:v>
                </c:pt>
                <c:pt idx="2059">
                  <c:v>8.447065058963885</c:v>
                </c:pt>
                <c:pt idx="2060">
                  <c:v>5.631376705975923</c:v>
                </c:pt>
                <c:pt idx="2061">
                  <c:v>5.631376705975923</c:v>
                </c:pt>
                <c:pt idx="2062">
                  <c:v>5.631376705975923</c:v>
                </c:pt>
                <c:pt idx="2063">
                  <c:v>5.631376705975923</c:v>
                </c:pt>
                <c:pt idx="2064">
                  <c:v>5.631376705975923</c:v>
                </c:pt>
                <c:pt idx="2065">
                  <c:v>5.631376705975923</c:v>
                </c:pt>
                <c:pt idx="2066">
                  <c:v>5.631376705975923</c:v>
                </c:pt>
                <c:pt idx="2067">
                  <c:v>5.631376705975923</c:v>
                </c:pt>
                <c:pt idx="2068">
                  <c:v>5.631376705975923</c:v>
                </c:pt>
                <c:pt idx="2069">
                  <c:v>5.631376705975923</c:v>
                </c:pt>
                <c:pt idx="2070">
                  <c:v>5.631376705975923</c:v>
                </c:pt>
                <c:pt idx="2071">
                  <c:v>5.631376705975923</c:v>
                </c:pt>
                <c:pt idx="2072">
                  <c:v>5.631376705975923</c:v>
                </c:pt>
                <c:pt idx="2073">
                  <c:v>5.631376705975923</c:v>
                </c:pt>
                <c:pt idx="2074">
                  <c:v>5.631376705975923</c:v>
                </c:pt>
                <c:pt idx="2075">
                  <c:v>5.631376705975923</c:v>
                </c:pt>
                <c:pt idx="2076">
                  <c:v>5.631376705975923</c:v>
                </c:pt>
                <c:pt idx="2077">
                  <c:v>5.631376705975923</c:v>
                </c:pt>
                <c:pt idx="2078">
                  <c:v>5.631376705975923</c:v>
                </c:pt>
                <c:pt idx="2079">
                  <c:v>5.631376705975923</c:v>
                </c:pt>
                <c:pt idx="2080">
                  <c:v>5.631376705975923</c:v>
                </c:pt>
                <c:pt idx="2081">
                  <c:v>5.631376705975923</c:v>
                </c:pt>
                <c:pt idx="2082">
                  <c:v>5.631376705975923</c:v>
                </c:pt>
                <c:pt idx="2083">
                  <c:v>5.631376705975923</c:v>
                </c:pt>
                <c:pt idx="2084">
                  <c:v>5.631376705975923</c:v>
                </c:pt>
                <c:pt idx="2085">
                  <c:v>5.631376705975923</c:v>
                </c:pt>
                <c:pt idx="2086">
                  <c:v>5.631376705975923</c:v>
                </c:pt>
                <c:pt idx="2087">
                  <c:v>5.631376705975923</c:v>
                </c:pt>
                <c:pt idx="2088">
                  <c:v>5.631376705975923</c:v>
                </c:pt>
                <c:pt idx="2089">
                  <c:v>5.631376705975923</c:v>
                </c:pt>
                <c:pt idx="2090">
                  <c:v>5.631376705975923</c:v>
                </c:pt>
                <c:pt idx="2091">
                  <c:v>5.631376705975923</c:v>
                </c:pt>
                <c:pt idx="2092">
                  <c:v>5.631376705975923</c:v>
                </c:pt>
                <c:pt idx="2093">
                  <c:v>5.631376705975923</c:v>
                </c:pt>
                <c:pt idx="2094">
                  <c:v>5.631376705975923</c:v>
                </c:pt>
                <c:pt idx="2095">
                  <c:v>5.631376705975923</c:v>
                </c:pt>
                <c:pt idx="2096">
                  <c:v>5.631376705975923</c:v>
                </c:pt>
                <c:pt idx="2097">
                  <c:v>5.631376705975923</c:v>
                </c:pt>
                <c:pt idx="2098">
                  <c:v>5.631376705975923</c:v>
                </c:pt>
                <c:pt idx="2099">
                  <c:v>5.631376705975923</c:v>
                </c:pt>
                <c:pt idx="2100">
                  <c:v>5.631376705975923</c:v>
                </c:pt>
                <c:pt idx="2101">
                  <c:v>5.631376705975923</c:v>
                </c:pt>
                <c:pt idx="2102">
                  <c:v>5.631376705975923</c:v>
                </c:pt>
                <c:pt idx="2103">
                  <c:v>5.631376705975923</c:v>
                </c:pt>
                <c:pt idx="2104">
                  <c:v>5.631376705975923</c:v>
                </c:pt>
                <c:pt idx="2105">
                  <c:v>5.631376705975923</c:v>
                </c:pt>
                <c:pt idx="2106">
                  <c:v>5.631376705975923</c:v>
                </c:pt>
                <c:pt idx="2107">
                  <c:v>5.631376705975923</c:v>
                </c:pt>
                <c:pt idx="2108">
                  <c:v>5.631376705975923</c:v>
                </c:pt>
                <c:pt idx="2109">
                  <c:v>5.631376705975923</c:v>
                </c:pt>
                <c:pt idx="2110">
                  <c:v>5.631376705975923</c:v>
                </c:pt>
                <c:pt idx="2111">
                  <c:v>5.631376705975923</c:v>
                </c:pt>
                <c:pt idx="2112">
                  <c:v>5.631376705975923</c:v>
                </c:pt>
                <c:pt idx="2113">
                  <c:v>5.631376705975923</c:v>
                </c:pt>
                <c:pt idx="2114">
                  <c:v>5.631376705975923</c:v>
                </c:pt>
                <c:pt idx="2115">
                  <c:v>5.631376705975923</c:v>
                </c:pt>
                <c:pt idx="2116">
                  <c:v>5.631376705975923</c:v>
                </c:pt>
                <c:pt idx="2117">
                  <c:v>5.631376705975923</c:v>
                </c:pt>
                <c:pt idx="2118">
                  <c:v>5.631376705975923</c:v>
                </c:pt>
                <c:pt idx="2119">
                  <c:v>5.631376705975923</c:v>
                </c:pt>
                <c:pt idx="2120">
                  <c:v>5.631376705975923</c:v>
                </c:pt>
                <c:pt idx="2121">
                  <c:v>5.631376705975923</c:v>
                </c:pt>
                <c:pt idx="2122">
                  <c:v>5.631376705975923</c:v>
                </c:pt>
                <c:pt idx="2123">
                  <c:v>5.631376705975923</c:v>
                </c:pt>
                <c:pt idx="2124">
                  <c:v>5.631376705975923</c:v>
                </c:pt>
                <c:pt idx="2125">
                  <c:v>5.631376705975923</c:v>
                </c:pt>
                <c:pt idx="2126">
                  <c:v>5.631376705975923</c:v>
                </c:pt>
                <c:pt idx="2127">
                  <c:v>5.631376705975923</c:v>
                </c:pt>
                <c:pt idx="2128">
                  <c:v>5.631376705975923</c:v>
                </c:pt>
                <c:pt idx="2129">
                  <c:v>5.631376705975923</c:v>
                </c:pt>
                <c:pt idx="2130">
                  <c:v>5.631376705975923</c:v>
                </c:pt>
                <c:pt idx="2131">
                  <c:v>5.631376705975923</c:v>
                </c:pt>
                <c:pt idx="2132">
                  <c:v>5.631376705975923</c:v>
                </c:pt>
                <c:pt idx="2133">
                  <c:v>5.631376705975923</c:v>
                </c:pt>
                <c:pt idx="2134">
                  <c:v>5.631376705975923</c:v>
                </c:pt>
                <c:pt idx="2135">
                  <c:v>5.631376705975923</c:v>
                </c:pt>
                <c:pt idx="2136">
                  <c:v>5.631376705975923</c:v>
                </c:pt>
                <c:pt idx="2137">
                  <c:v>5.631376705975923</c:v>
                </c:pt>
                <c:pt idx="2138">
                  <c:v>5.631376705975923</c:v>
                </c:pt>
                <c:pt idx="2139">
                  <c:v>5.631376705975923</c:v>
                </c:pt>
                <c:pt idx="2140">
                  <c:v>5.631376705975923</c:v>
                </c:pt>
                <c:pt idx="2141">
                  <c:v>5.631376705975923</c:v>
                </c:pt>
                <c:pt idx="2142">
                  <c:v>5.631376705975923</c:v>
                </c:pt>
                <c:pt idx="2143">
                  <c:v>5.631376705975923</c:v>
                </c:pt>
                <c:pt idx="2144">
                  <c:v>5.631376705975923</c:v>
                </c:pt>
                <c:pt idx="2145">
                  <c:v>5.631376705975923</c:v>
                </c:pt>
                <c:pt idx="2146">
                  <c:v>5.631376705975923</c:v>
                </c:pt>
                <c:pt idx="2147">
                  <c:v>5.631376705975923</c:v>
                </c:pt>
                <c:pt idx="2148">
                  <c:v>5.631376705975923</c:v>
                </c:pt>
                <c:pt idx="2149">
                  <c:v>5.631376705975923</c:v>
                </c:pt>
                <c:pt idx="2150">
                  <c:v>5.631376705975923</c:v>
                </c:pt>
                <c:pt idx="2151">
                  <c:v>5.631376705975923</c:v>
                </c:pt>
                <c:pt idx="2152">
                  <c:v>5.631376705975923</c:v>
                </c:pt>
                <c:pt idx="2153">
                  <c:v>5.631376705975923</c:v>
                </c:pt>
                <c:pt idx="2154">
                  <c:v>5.631376705975923</c:v>
                </c:pt>
                <c:pt idx="2155">
                  <c:v>5.631376705975923</c:v>
                </c:pt>
                <c:pt idx="2156">
                  <c:v>5.631376705975923</c:v>
                </c:pt>
                <c:pt idx="2157">
                  <c:v>5.631376705975923</c:v>
                </c:pt>
                <c:pt idx="2158">
                  <c:v>5.631376705975923</c:v>
                </c:pt>
                <c:pt idx="2159">
                  <c:v>5.631376705975923</c:v>
                </c:pt>
                <c:pt idx="2160">
                  <c:v>5.631376705975923</c:v>
                </c:pt>
                <c:pt idx="2161">
                  <c:v>5.631376705975923</c:v>
                </c:pt>
                <c:pt idx="2162">
                  <c:v>5.631376705975923</c:v>
                </c:pt>
                <c:pt idx="2163">
                  <c:v>5.631376705975923</c:v>
                </c:pt>
                <c:pt idx="2164">
                  <c:v>5.631376705975923</c:v>
                </c:pt>
                <c:pt idx="2165">
                  <c:v>5.631376705975923</c:v>
                </c:pt>
                <c:pt idx="2166">
                  <c:v>5.631376705975923</c:v>
                </c:pt>
                <c:pt idx="2167">
                  <c:v>5.631376705975923</c:v>
                </c:pt>
                <c:pt idx="2168">
                  <c:v>5.631376705975923</c:v>
                </c:pt>
                <c:pt idx="2169">
                  <c:v>5.631376705975923</c:v>
                </c:pt>
                <c:pt idx="2170">
                  <c:v>5.631376705975923</c:v>
                </c:pt>
                <c:pt idx="2171">
                  <c:v>5.631376705975923</c:v>
                </c:pt>
                <c:pt idx="2172">
                  <c:v>5.631376705975923</c:v>
                </c:pt>
                <c:pt idx="2173">
                  <c:v>5.631376705975923</c:v>
                </c:pt>
                <c:pt idx="2174">
                  <c:v>5.631376705975923</c:v>
                </c:pt>
                <c:pt idx="2175">
                  <c:v>5.631376705975923</c:v>
                </c:pt>
                <c:pt idx="2176">
                  <c:v>5.631376705975923</c:v>
                </c:pt>
                <c:pt idx="2177">
                  <c:v>5.631376705975923</c:v>
                </c:pt>
                <c:pt idx="2178">
                  <c:v>5.631376705975923</c:v>
                </c:pt>
                <c:pt idx="2179">
                  <c:v>5.631376705975923</c:v>
                </c:pt>
                <c:pt idx="2180">
                  <c:v>5.631376705975923</c:v>
                </c:pt>
                <c:pt idx="2181">
                  <c:v>5.631376705975923</c:v>
                </c:pt>
                <c:pt idx="2182">
                  <c:v>5.631376705975923</c:v>
                </c:pt>
                <c:pt idx="2183">
                  <c:v>5.631376705975923</c:v>
                </c:pt>
                <c:pt idx="2184">
                  <c:v>5.631376705975923</c:v>
                </c:pt>
                <c:pt idx="2185">
                  <c:v>5.631376705975923</c:v>
                </c:pt>
                <c:pt idx="2186">
                  <c:v>5.631376705975923</c:v>
                </c:pt>
                <c:pt idx="2187">
                  <c:v>5.631376705975923</c:v>
                </c:pt>
                <c:pt idx="2188">
                  <c:v>5.631376705975923</c:v>
                </c:pt>
                <c:pt idx="2189">
                  <c:v>5.631376705975923</c:v>
                </c:pt>
                <c:pt idx="2190">
                  <c:v>5.631376705975923</c:v>
                </c:pt>
                <c:pt idx="2191">
                  <c:v>5.631376705975923</c:v>
                </c:pt>
                <c:pt idx="2192">
                  <c:v>5.631376705975923</c:v>
                </c:pt>
                <c:pt idx="2193">
                  <c:v>5.631376705975923</c:v>
                </c:pt>
                <c:pt idx="2194">
                  <c:v>5.631376705975923</c:v>
                </c:pt>
                <c:pt idx="2195">
                  <c:v>5.631376705975923</c:v>
                </c:pt>
                <c:pt idx="2196">
                  <c:v>5.631376705975923</c:v>
                </c:pt>
                <c:pt idx="2197">
                  <c:v>5.631376705975923</c:v>
                </c:pt>
                <c:pt idx="2198">
                  <c:v>5.631376705975923</c:v>
                </c:pt>
                <c:pt idx="2199">
                  <c:v>5.631376705975923</c:v>
                </c:pt>
                <c:pt idx="2200">
                  <c:v>5.631376705975923</c:v>
                </c:pt>
                <c:pt idx="2201">
                  <c:v>5.631376705975923</c:v>
                </c:pt>
                <c:pt idx="2202">
                  <c:v>5.631376705975923</c:v>
                </c:pt>
                <c:pt idx="2203">
                  <c:v>5.631376705975923</c:v>
                </c:pt>
                <c:pt idx="2204">
                  <c:v>5.631376705975923</c:v>
                </c:pt>
                <c:pt idx="2205">
                  <c:v>5.631376705975923</c:v>
                </c:pt>
                <c:pt idx="2206">
                  <c:v>5.631376705975923</c:v>
                </c:pt>
                <c:pt idx="2207">
                  <c:v>5.631376705975923</c:v>
                </c:pt>
                <c:pt idx="2208">
                  <c:v>5.631376705975923</c:v>
                </c:pt>
                <c:pt idx="2209">
                  <c:v>5.631376705975923</c:v>
                </c:pt>
                <c:pt idx="2210">
                  <c:v>5.631376705975923</c:v>
                </c:pt>
                <c:pt idx="2211">
                  <c:v>5.631376705975923</c:v>
                </c:pt>
                <c:pt idx="2212">
                  <c:v>5.631376705975923</c:v>
                </c:pt>
                <c:pt idx="2213">
                  <c:v>5.631376705975923</c:v>
                </c:pt>
                <c:pt idx="2214">
                  <c:v>5.631376705975923</c:v>
                </c:pt>
                <c:pt idx="2215">
                  <c:v>5.631376705975923</c:v>
                </c:pt>
                <c:pt idx="2216">
                  <c:v>5.631376705975923</c:v>
                </c:pt>
                <c:pt idx="2217">
                  <c:v>5.631376705975923</c:v>
                </c:pt>
                <c:pt idx="2218">
                  <c:v>5.631376705975923</c:v>
                </c:pt>
                <c:pt idx="2219">
                  <c:v>5.631376705975923</c:v>
                </c:pt>
                <c:pt idx="2220">
                  <c:v>5.631376705975923</c:v>
                </c:pt>
                <c:pt idx="2221">
                  <c:v>5.631376705975923</c:v>
                </c:pt>
                <c:pt idx="2222">
                  <c:v>5.631376705975923</c:v>
                </c:pt>
                <c:pt idx="2223">
                  <c:v>5.631376705975923</c:v>
                </c:pt>
                <c:pt idx="2224">
                  <c:v>5.631376705975923</c:v>
                </c:pt>
                <c:pt idx="2225">
                  <c:v>5.631376705975923</c:v>
                </c:pt>
                <c:pt idx="2226">
                  <c:v>5.631376705975923</c:v>
                </c:pt>
                <c:pt idx="2227">
                  <c:v>5.631376705975923</c:v>
                </c:pt>
                <c:pt idx="2228">
                  <c:v>5.631376705975923</c:v>
                </c:pt>
                <c:pt idx="2229">
                  <c:v>5.631376705975923</c:v>
                </c:pt>
                <c:pt idx="2230">
                  <c:v>5.631376705975923</c:v>
                </c:pt>
                <c:pt idx="2231">
                  <c:v>5.631376705975923</c:v>
                </c:pt>
                <c:pt idx="2232">
                  <c:v>5.631376705975923</c:v>
                </c:pt>
                <c:pt idx="2233">
                  <c:v>5.631376705975923</c:v>
                </c:pt>
                <c:pt idx="2234">
                  <c:v>5.631376705975923</c:v>
                </c:pt>
                <c:pt idx="2235">
                  <c:v>5.631376705975923</c:v>
                </c:pt>
                <c:pt idx="2236">
                  <c:v>5.631376705975923</c:v>
                </c:pt>
                <c:pt idx="2237">
                  <c:v>5.631376705975923</c:v>
                </c:pt>
                <c:pt idx="2238">
                  <c:v>5.631376705975923</c:v>
                </c:pt>
                <c:pt idx="2239">
                  <c:v>5.631376705975923</c:v>
                </c:pt>
                <c:pt idx="2240">
                  <c:v>5.631376705975923</c:v>
                </c:pt>
                <c:pt idx="2241">
                  <c:v>5.631376705975923</c:v>
                </c:pt>
                <c:pt idx="2242">
                  <c:v>5.631376705975923</c:v>
                </c:pt>
                <c:pt idx="2243">
                  <c:v>5.631376705975923</c:v>
                </c:pt>
                <c:pt idx="2244">
                  <c:v>5.631376705975923</c:v>
                </c:pt>
                <c:pt idx="2245">
                  <c:v>5.631376705975923</c:v>
                </c:pt>
                <c:pt idx="2246">
                  <c:v>5.631376705975923</c:v>
                </c:pt>
                <c:pt idx="2247">
                  <c:v>5.631376705975923</c:v>
                </c:pt>
                <c:pt idx="2248">
                  <c:v>5.631376705975923</c:v>
                </c:pt>
                <c:pt idx="2249">
                  <c:v>5.631376705975923</c:v>
                </c:pt>
                <c:pt idx="2250">
                  <c:v>5.631376705975923</c:v>
                </c:pt>
                <c:pt idx="2251">
                  <c:v>5.631376705975923</c:v>
                </c:pt>
                <c:pt idx="2252">
                  <c:v>5.631376705975923</c:v>
                </c:pt>
                <c:pt idx="2253">
                  <c:v>5.631376705975923</c:v>
                </c:pt>
                <c:pt idx="2254">
                  <c:v>5.631376705975923</c:v>
                </c:pt>
                <c:pt idx="2255">
                  <c:v>5.631376705975923</c:v>
                </c:pt>
                <c:pt idx="2256">
                  <c:v>5.631376705975923</c:v>
                </c:pt>
                <c:pt idx="2257">
                  <c:v>5.631376705975923</c:v>
                </c:pt>
                <c:pt idx="2258">
                  <c:v>5.631376705975923</c:v>
                </c:pt>
                <c:pt idx="2259">
                  <c:v>5.631376705975923</c:v>
                </c:pt>
                <c:pt idx="2260">
                  <c:v>5.631376705975923</c:v>
                </c:pt>
                <c:pt idx="2261">
                  <c:v>5.631376705975923</c:v>
                </c:pt>
                <c:pt idx="2262">
                  <c:v>5.631376705975923</c:v>
                </c:pt>
                <c:pt idx="2263">
                  <c:v>5.631376705975923</c:v>
                </c:pt>
                <c:pt idx="2264">
                  <c:v>5.631376705975923</c:v>
                </c:pt>
                <c:pt idx="2265">
                  <c:v>5.631376705975923</c:v>
                </c:pt>
                <c:pt idx="2266">
                  <c:v>5.631376705975923</c:v>
                </c:pt>
                <c:pt idx="2267">
                  <c:v>5.631376705975923</c:v>
                </c:pt>
                <c:pt idx="2268">
                  <c:v>5.631376705975923</c:v>
                </c:pt>
                <c:pt idx="2269">
                  <c:v>5.631376705975923</c:v>
                </c:pt>
                <c:pt idx="2270">
                  <c:v>5.631376705975923</c:v>
                </c:pt>
                <c:pt idx="2271">
                  <c:v>5.631376705975923</c:v>
                </c:pt>
                <c:pt idx="2272">
                  <c:v>5.631376705975923</c:v>
                </c:pt>
                <c:pt idx="2273">
                  <c:v>5.631376705975923</c:v>
                </c:pt>
                <c:pt idx="2274">
                  <c:v>5.631376705975923</c:v>
                </c:pt>
                <c:pt idx="2275">
                  <c:v>5.631376705975923</c:v>
                </c:pt>
                <c:pt idx="2276">
                  <c:v>5.631376705975923</c:v>
                </c:pt>
                <c:pt idx="2277">
                  <c:v>5.631376705975923</c:v>
                </c:pt>
                <c:pt idx="2278">
                  <c:v>5.631376705975923</c:v>
                </c:pt>
                <c:pt idx="2279">
                  <c:v>5.631376705975923</c:v>
                </c:pt>
                <c:pt idx="2280">
                  <c:v>5.631376705975923</c:v>
                </c:pt>
                <c:pt idx="2281">
                  <c:v>5.631376705975923</c:v>
                </c:pt>
                <c:pt idx="2282">
                  <c:v>5.631376705975923</c:v>
                </c:pt>
                <c:pt idx="2283">
                  <c:v>5.631376705975923</c:v>
                </c:pt>
                <c:pt idx="2284">
                  <c:v>5.631376705975923</c:v>
                </c:pt>
                <c:pt idx="2285">
                  <c:v>5.631376705975923</c:v>
                </c:pt>
                <c:pt idx="2286">
                  <c:v>5.631376705975923</c:v>
                </c:pt>
                <c:pt idx="2287">
                  <c:v>5.631376705975923</c:v>
                </c:pt>
                <c:pt idx="2288">
                  <c:v>5.631376705975923</c:v>
                </c:pt>
                <c:pt idx="2289">
                  <c:v>5.631376705975923</c:v>
                </c:pt>
                <c:pt idx="2290">
                  <c:v>5.631376705975923</c:v>
                </c:pt>
                <c:pt idx="2291">
                  <c:v>5.631376705975923</c:v>
                </c:pt>
                <c:pt idx="2292">
                  <c:v>5.631376705975923</c:v>
                </c:pt>
                <c:pt idx="2293">
                  <c:v>5.631376705975923</c:v>
                </c:pt>
                <c:pt idx="2294">
                  <c:v>5.631376705975923</c:v>
                </c:pt>
                <c:pt idx="2295">
                  <c:v>5.631376705975923</c:v>
                </c:pt>
                <c:pt idx="2296">
                  <c:v>5.631376705975923</c:v>
                </c:pt>
                <c:pt idx="2297">
                  <c:v>5.631376705975923</c:v>
                </c:pt>
                <c:pt idx="2298">
                  <c:v>5.631376705975923</c:v>
                </c:pt>
                <c:pt idx="2299">
                  <c:v>5.631376705975923</c:v>
                </c:pt>
                <c:pt idx="2300">
                  <c:v>5.631376705975923</c:v>
                </c:pt>
                <c:pt idx="2301">
                  <c:v>5.631376705975923</c:v>
                </c:pt>
                <c:pt idx="2302">
                  <c:v>5.631376705975923</c:v>
                </c:pt>
                <c:pt idx="2303">
                  <c:v>5.631376705975923</c:v>
                </c:pt>
                <c:pt idx="2304">
                  <c:v>5.631376705975923</c:v>
                </c:pt>
                <c:pt idx="2305">
                  <c:v>5.631376705975923</c:v>
                </c:pt>
                <c:pt idx="2306">
                  <c:v>5.631376705975923</c:v>
                </c:pt>
                <c:pt idx="2307">
                  <c:v>5.631376705975923</c:v>
                </c:pt>
                <c:pt idx="2308">
                  <c:v>5.631376705975923</c:v>
                </c:pt>
                <c:pt idx="2309">
                  <c:v>5.631376705975923</c:v>
                </c:pt>
                <c:pt idx="2310">
                  <c:v>5.631376705975923</c:v>
                </c:pt>
                <c:pt idx="2311">
                  <c:v>5.631376705975923</c:v>
                </c:pt>
                <c:pt idx="2312">
                  <c:v>5.631376705975923</c:v>
                </c:pt>
                <c:pt idx="2313">
                  <c:v>5.631376705975923</c:v>
                </c:pt>
                <c:pt idx="2314">
                  <c:v>5.631376705975923</c:v>
                </c:pt>
                <c:pt idx="2315">
                  <c:v>5.631376705975923</c:v>
                </c:pt>
                <c:pt idx="2316">
                  <c:v>5.631376705975923</c:v>
                </c:pt>
                <c:pt idx="2317">
                  <c:v>5.631376705975923</c:v>
                </c:pt>
                <c:pt idx="2318">
                  <c:v>5.631376705975923</c:v>
                </c:pt>
                <c:pt idx="2319">
                  <c:v>5.631376705975923</c:v>
                </c:pt>
                <c:pt idx="2320">
                  <c:v>5.631376705975923</c:v>
                </c:pt>
                <c:pt idx="2321">
                  <c:v>5.631376705975923</c:v>
                </c:pt>
                <c:pt idx="2322">
                  <c:v>5.631376705975923</c:v>
                </c:pt>
                <c:pt idx="2323">
                  <c:v>5.631376705975923</c:v>
                </c:pt>
                <c:pt idx="2324">
                  <c:v>5.631376705975923</c:v>
                </c:pt>
                <c:pt idx="2325">
                  <c:v>5.631376705975923</c:v>
                </c:pt>
                <c:pt idx="2326">
                  <c:v>5.631376705975923</c:v>
                </c:pt>
                <c:pt idx="2327">
                  <c:v>5.631376705975923</c:v>
                </c:pt>
                <c:pt idx="2328">
                  <c:v>5.631376705975923</c:v>
                </c:pt>
                <c:pt idx="2329">
                  <c:v>5.631376705975923</c:v>
                </c:pt>
                <c:pt idx="2330">
                  <c:v>5.631376705975923</c:v>
                </c:pt>
                <c:pt idx="2331">
                  <c:v>5.631376705975923</c:v>
                </c:pt>
                <c:pt idx="2332">
                  <c:v>5.631376705975923</c:v>
                </c:pt>
                <c:pt idx="2333">
                  <c:v>5.631376705975923</c:v>
                </c:pt>
                <c:pt idx="2334">
                  <c:v>5.631376705975923</c:v>
                </c:pt>
                <c:pt idx="2335">
                  <c:v>5.631376705975923</c:v>
                </c:pt>
                <c:pt idx="2336">
                  <c:v>5.631376705975923</c:v>
                </c:pt>
                <c:pt idx="2337">
                  <c:v>5.631376705975923</c:v>
                </c:pt>
                <c:pt idx="2338">
                  <c:v>5.631376705975923</c:v>
                </c:pt>
                <c:pt idx="2339">
                  <c:v>5.631376705975923</c:v>
                </c:pt>
                <c:pt idx="2340">
                  <c:v>5.631376705975923</c:v>
                </c:pt>
                <c:pt idx="2341">
                  <c:v>5.631376705975923</c:v>
                </c:pt>
                <c:pt idx="2342">
                  <c:v>5.631376705975923</c:v>
                </c:pt>
                <c:pt idx="2343">
                  <c:v>5.631376705975923</c:v>
                </c:pt>
                <c:pt idx="2344">
                  <c:v>5.631376705975923</c:v>
                </c:pt>
                <c:pt idx="2345">
                  <c:v>5.631376705975923</c:v>
                </c:pt>
                <c:pt idx="2346">
                  <c:v>5.631376705975923</c:v>
                </c:pt>
                <c:pt idx="2347">
                  <c:v>5.631376705975923</c:v>
                </c:pt>
                <c:pt idx="2348">
                  <c:v>5.631376705975923</c:v>
                </c:pt>
                <c:pt idx="2349">
                  <c:v>5.631376705975923</c:v>
                </c:pt>
                <c:pt idx="2350">
                  <c:v>5.631376705975923</c:v>
                </c:pt>
                <c:pt idx="2351">
                  <c:v>5.631376705975923</c:v>
                </c:pt>
                <c:pt idx="2352">
                  <c:v>2.815688352987962</c:v>
                </c:pt>
                <c:pt idx="2353">
                  <c:v>2.815688352987962</c:v>
                </c:pt>
                <c:pt idx="2354">
                  <c:v>2.815688352987962</c:v>
                </c:pt>
                <c:pt idx="2355">
                  <c:v>2.815688352987962</c:v>
                </c:pt>
                <c:pt idx="2356">
                  <c:v>2.815688352987962</c:v>
                </c:pt>
                <c:pt idx="2357">
                  <c:v>2.815688352987962</c:v>
                </c:pt>
                <c:pt idx="2358">
                  <c:v>2.815688352987962</c:v>
                </c:pt>
                <c:pt idx="2359">
                  <c:v>2.815688352987962</c:v>
                </c:pt>
                <c:pt idx="2360">
                  <c:v>2.815688352987962</c:v>
                </c:pt>
                <c:pt idx="2361">
                  <c:v>2.815688352987962</c:v>
                </c:pt>
                <c:pt idx="2362">
                  <c:v>2.815688352987962</c:v>
                </c:pt>
                <c:pt idx="2363">
                  <c:v>2.815688352987962</c:v>
                </c:pt>
                <c:pt idx="2364">
                  <c:v>2.815688352987962</c:v>
                </c:pt>
                <c:pt idx="2365">
                  <c:v>2.815688352987962</c:v>
                </c:pt>
                <c:pt idx="2366">
                  <c:v>2.815688352987962</c:v>
                </c:pt>
                <c:pt idx="2367">
                  <c:v>2.815688352987962</c:v>
                </c:pt>
                <c:pt idx="2368">
                  <c:v>2.815688352987962</c:v>
                </c:pt>
                <c:pt idx="2369">
                  <c:v>2.815688352987962</c:v>
                </c:pt>
                <c:pt idx="2370">
                  <c:v>2.815688352987962</c:v>
                </c:pt>
                <c:pt idx="2371">
                  <c:v>2.815688352987962</c:v>
                </c:pt>
                <c:pt idx="2372">
                  <c:v>2.815688352987962</c:v>
                </c:pt>
                <c:pt idx="2373">
                  <c:v>2.815688352987962</c:v>
                </c:pt>
                <c:pt idx="2374">
                  <c:v>2.815688352987962</c:v>
                </c:pt>
                <c:pt idx="2375">
                  <c:v>2.815688352987962</c:v>
                </c:pt>
                <c:pt idx="2376">
                  <c:v>2.815688352987962</c:v>
                </c:pt>
                <c:pt idx="2377">
                  <c:v>2.815688352987962</c:v>
                </c:pt>
                <c:pt idx="2378">
                  <c:v>2.815688352987962</c:v>
                </c:pt>
                <c:pt idx="2379">
                  <c:v>2.815688352987962</c:v>
                </c:pt>
                <c:pt idx="2380">
                  <c:v>2.815688352987962</c:v>
                </c:pt>
                <c:pt idx="2381">
                  <c:v>2.815688352987962</c:v>
                </c:pt>
                <c:pt idx="2382">
                  <c:v>2.815688352987962</c:v>
                </c:pt>
                <c:pt idx="2383">
                  <c:v>2.815688352987962</c:v>
                </c:pt>
                <c:pt idx="2384">
                  <c:v>2.815688352987962</c:v>
                </c:pt>
                <c:pt idx="2385">
                  <c:v>2.815688352987962</c:v>
                </c:pt>
                <c:pt idx="2386">
                  <c:v>2.815688352987962</c:v>
                </c:pt>
                <c:pt idx="2387">
                  <c:v>2.815688352987962</c:v>
                </c:pt>
                <c:pt idx="2388">
                  <c:v>2.815688352987962</c:v>
                </c:pt>
                <c:pt idx="2389">
                  <c:v>2.815688352987962</c:v>
                </c:pt>
                <c:pt idx="2390">
                  <c:v>2.815688352987962</c:v>
                </c:pt>
                <c:pt idx="2391">
                  <c:v>2.815688352987962</c:v>
                </c:pt>
                <c:pt idx="2392">
                  <c:v>2.815688352987962</c:v>
                </c:pt>
                <c:pt idx="2393">
                  <c:v>2.815688352987962</c:v>
                </c:pt>
                <c:pt idx="2394">
                  <c:v>2.815688352987962</c:v>
                </c:pt>
                <c:pt idx="2395">
                  <c:v>2.815688352987962</c:v>
                </c:pt>
                <c:pt idx="2396">
                  <c:v>2.815688352987962</c:v>
                </c:pt>
                <c:pt idx="2397">
                  <c:v>2.815688352987962</c:v>
                </c:pt>
                <c:pt idx="2398">
                  <c:v>2.815688352987962</c:v>
                </c:pt>
                <c:pt idx="2399">
                  <c:v>2.815688352987962</c:v>
                </c:pt>
                <c:pt idx="2400">
                  <c:v>2.815688352987962</c:v>
                </c:pt>
                <c:pt idx="2401">
                  <c:v>2.815688352987962</c:v>
                </c:pt>
                <c:pt idx="2402">
                  <c:v>2.815688352987962</c:v>
                </c:pt>
                <c:pt idx="2403">
                  <c:v>2.815688352987962</c:v>
                </c:pt>
                <c:pt idx="2404">
                  <c:v>2.815688352987962</c:v>
                </c:pt>
                <c:pt idx="2405">
                  <c:v>2.815688352987962</c:v>
                </c:pt>
                <c:pt idx="2406">
                  <c:v>2.815688352987962</c:v>
                </c:pt>
                <c:pt idx="2407">
                  <c:v>2.815688352987962</c:v>
                </c:pt>
                <c:pt idx="2408">
                  <c:v>2.815688352987962</c:v>
                </c:pt>
                <c:pt idx="2409">
                  <c:v>2.815688352987962</c:v>
                </c:pt>
                <c:pt idx="2410">
                  <c:v>2.815688352987962</c:v>
                </c:pt>
                <c:pt idx="2411">
                  <c:v>2.815688352987962</c:v>
                </c:pt>
                <c:pt idx="2412">
                  <c:v>2.815688352987962</c:v>
                </c:pt>
                <c:pt idx="2413">
                  <c:v>2.815688352987962</c:v>
                </c:pt>
                <c:pt idx="2414">
                  <c:v>2.815688352987962</c:v>
                </c:pt>
                <c:pt idx="2415">
                  <c:v>2.815688352987962</c:v>
                </c:pt>
                <c:pt idx="2416">
                  <c:v>2.815688352987962</c:v>
                </c:pt>
                <c:pt idx="2417">
                  <c:v>2.815688352987962</c:v>
                </c:pt>
                <c:pt idx="2418">
                  <c:v>2.815688352987962</c:v>
                </c:pt>
                <c:pt idx="2419">
                  <c:v>2.815688352987962</c:v>
                </c:pt>
                <c:pt idx="2420">
                  <c:v>2.815688352987962</c:v>
                </c:pt>
                <c:pt idx="2421">
                  <c:v>2.815688352987962</c:v>
                </c:pt>
                <c:pt idx="2422">
                  <c:v>2.815688352987962</c:v>
                </c:pt>
                <c:pt idx="2423">
                  <c:v>2.815688352987962</c:v>
                </c:pt>
                <c:pt idx="2424">
                  <c:v>2.815688352987962</c:v>
                </c:pt>
                <c:pt idx="2425">
                  <c:v>2.815688352987962</c:v>
                </c:pt>
                <c:pt idx="2426">
                  <c:v>2.815688352987962</c:v>
                </c:pt>
                <c:pt idx="2427">
                  <c:v>2.815688352987962</c:v>
                </c:pt>
                <c:pt idx="2428">
                  <c:v>2.815688352987962</c:v>
                </c:pt>
                <c:pt idx="2429">
                  <c:v>2.815688352987962</c:v>
                </c:pt>
                <c:pt idx="2430">
                  <c:v>2.815688352987962</c:v>
                </c:pt>
                <c:pt idx="2431">
                  <c:v>2.815688352987962</c:v>
                </c:pt>
                <c:pt idx="2432">
                  <c:v>2.815688352987962</c:v>
                </c:pt>
                <c:pt idx="2433">
                  <c:v>2.815688352987962</c:v>
                </c:pt>
                <c:pt idx="2434">
                  <c:v>2.815688352987962</c:v>
                </c:pt>
                <c:pt idx="2435">
                  <c:v>2.815688352987962</c:v>
                </c:pt>
                <c:pt idx="2436">
                  <c:v>2.815688352987962</c:v>
                </c:pt>
                <c:pt idx="2437">
                  <c:v>2.815688352987962</c:v>
                </c:pt>
                <c:pt idx="2438">
                  <c:v>2.815688352987962</c:v>
                </c:pt>
                <c:pt idx="2439">
                  <c:v>2.815688352987962</c:v>
                </c:pt>
                <c:pt idx="2440">
                  <c:v>2.815688352987962</c:v>
                </c:pt>
                <c:pt idx="2441">
                  <c:v>2.815688352987962</c:v>
                </c:pt>
                <c:pt idx="2442">
                  <c:v>2.815688352987962</c:v>
                </c:pt>
                <c:pt idx="2443">
                  <c:v>2.815688352987962</c:v>
                </c:pt>
                <c:pt idx="2444">
                  <c:v>2.815688352987962</c:v>
                </c:pt>
                <c:pt idx="2445">
                  <c:v>2.815688352987962</c:v>
                </c:pt>
                <c:pt idx="2446">
                  <c:v>2.815688352987962</c:v>
                </c:pt>
                <c:pt idx="2447">
                  <c:v>2.815688352987962</c:v>
                </c:pt>
                <c:pt idx="2448">
                  <c:v>2.815688352987962</c:v>
                </c:pt>
                <c:pt idx="2449">
                  <c:v>2.815688352987962</c:v>
                </c:pt>
                <c:pt idx="2450">
                  <c:v>2.815688352987962</c:v>
                </c:pt>
                <c:pt idx="2451">
                  <c:v>2.815688352987962</c:v>
                </c:pt>
                <c:pt idx="2452">
                  <c:v>2.815688352987962</c:v>
                </c:pt>
                <c:pt idx="2453">
                  <c:v>2.815688352987962</c:v>
                </c:pt>
                <c:pt idx="2454">
                  <c:v>2.815688352987962</c:v>
                </c:pt>
                <c:pt idx="2455">
                  <c:v>2.815688352987962</c:v>
                </c:pt>
                <c:pt idx="2456">
                  <c:v>2.815688352987962</c:v>
                </c:pt>
                <c:pt idx="2457">
                  <c:v>2.815688352987962</c:v>
                </c:pt>
                <c:pt idx="2458">
                  <c:v>2.815688352987962</c:v>
                </c:pt>
                <c:pt idx="2459">
                  <c:v>2.815688352987962</c:v>
                </c:pt>
                <c:pt idx="2460">
                  <c:v>2.815688352987962</c:v>
                </c:pt>
                <c:pt idx="2461">
                  <c:v>2.815688352987962</c:v>
                </c:pt>
                <c:pt idx="2462">
                  <c:v>2.815688352987962</c:v>
                </c:pt>
                <c:pt idx="2463">
                  <c:v>2.815688352987962</c:v>
                </c:pt>
                <c:pt idx="2464">
                  <c:v>2.815688352987962</c:v>
                </c:pt>
                <c:pt idx="2465">
                  <c:v>2.815688352987962</c:v>
                </c:pt>
                <c:pt idx="2466">
                  <c:v>2.815688352987962</c:v>
                </c:pt>
                <c:pt idx="2467">
                  <c:v>2.815688352987962</c:v>
                </c:pt>
                <c:pt idx="2468">
                  <c:v>2.815688352987962</c:v>
                </c:pt>
                <c:pt idx="2469">
                  <c:v>2.815688352987962</c:v>
                </c:pt>
                <c:pt idx="2470">
                  <c:v>2.815688352987962</c:v>
                </c:pt>
                <c:pt idx="2471">
                  <c:v>2.815688352987962</c:v>
                </c:pt>
                <c:pt idx="2472">
                  <c:v>2.815688352987962</c:v>
                </c:pt>
                <c:pt idx="2473">
                  <c:v>2.815688352987962</c:v>
                </c:pt>
                <c:pt idx="2474">
                  <c:v>2.815688352987962</c:v>
                </c:pt>
                <c:pt idx="2475">
                  <c:v>2.815688352987962</c:v>
                </c:pt>
                <c:pt idx="2476">
                  <c:v>2.815688352987962</c:v>
                </c:pt>
                <c:pt idx="2477">
                  <c:v>2.815688352987962</c:v>
                </c:pt>
                <c:pt idx="2478">
                  <c:v>2.815688352987962</c:v>
                </c:pt>
                <c:pt idx="2479">
                  <c:v>2.815688352987962</c:v>
                </c:pt>
                <c:pt idx="2480">
                  <c:v>2.815688352987962</c:v>
                </c:pt>
                <c:pt idx="2481">
                  <c:v>2.815688352987962</c:v>
                </c:pt>
                <c:pt idx="2482">
                  <c:v>2.815688352987962</c:v>
                </c:pt>
                <c:pt idx="2483">
                  <c:v>2.815688352987962</c:v>
                </c:pt>
                <c:pt idx="2484">
                  <c:v>2.815688352987962</c:v>
                </c:pt>
                <c:pt idx="2485">
                  <c:v>2.815688352987962</c:v>
                </c:pt>
                <c:pt idx="2486">
                  <c:v>2.815688352987962</c:v>
                </c:pt>
                <c:pt idx="2487">
                  <c:v>2.815688352987962</c:v>
                </c:pt>
                <c:pt idx="2488">
                  <c:v>2.815688352987962</c:v>
                </c:pt>
                <c:pt idx="2489">
                  <c:v>2.815688352987962</c:v>
                </c:pt>
                <c:pt idx="2490">
                  <c:v>2.815688352987962</c:v>
                </c:pt>
                <c:pt idx="2491">
                  <c:v>2.815688352987962</c:v>
                </c:pt>
                <c:pt idx="2492">
                  <c:v>2.815688352987962</c:v>
                </c:pt>
                <c:pt idx="2493">
                  <c:v>2.815688352987962</c:v>
                </c:pt>
                <c:pt idx="2494">
                  <c:v>2.815688352987962</c:v>
                </c:pt>
                <c:pt idx="2495">
                  <c:v>2.815688352987962</c:v>
                </c:pt>
                <c:pt idx="2496">
                  <c:v>2.815688352987962</c:v>
                </c:pt>
                <c:pt idx="2497">
                  <c:v>2.815688352987962</c:v>
                </c:pt>
                <c:pt idx="2498">
                  <c:v>2.815688352987962</c:v>
                </c:pt>
                <c:pt idx="2499">
                  <c:v>2.815688352987962</c:v>
                </c:pt>
                <c:pt idx="2500">
                  <c:v>2.815688352987962</c:v>
                </c:pt>
                <c:pt idx="2501">
                  <c:v>2.815688352987962</c:v>
                </c:pt>
                <c:pt idx="2502">
                  <c:v>2.815688352987962</c:v>
                </c:pt>
                <c:pt idx="2503">
                  <c:v>2.815688352987962</c:v>
                </c:pt>
                <c:pt idx="2504">
                  <c:v>2.815688352987962</c:v>
                </c:pt>
                <c:pt idx="2505">
                  <c:v>2.815688352987962</c:v>
                </c:pt>
                <c:pt idx="2506">
                  <c:v>2.815688352987962</c:v>
                </c:pt>
                <c:pt idx="2507">
                  <c:v>2.815688352987962</c:v>
                </c:pt>
                <c:pt idx="2508">
                  <c:v>2.815688352987962</c:v>
                </c:pt>
                <c:pt idx="2509">
                  <c:v>2.815688352987962</c:v>
                </c:pt>
                <c:pt idx="2510">
                  <c:v>2.815688352987962</c:v>
                </c:pt>
                <c:pt idx="2511">
                  <c:v>2.815688352987962</c:v>
                </c:pt>
                <c:pt idx="2512">
                  <c:v>2.815688352987962</c:v>
                </c:pt>
                <c:pt idx="2513">
                  <c:v>2.815688352987962</c:v>
                </c:pt>
                <c:pt idx="2514">
                  <c:v>2.815688352987962</c:v>
                </c:pt>
                <c:pt idx="2515">
                  <c:v>2.815688352987962</c:v>
                </c:pt>
                <c:pt idx="2516">
                  <c:v>2.815688352987962</c:v>
                </c:pt>
                <c:pt idx="2517">
                  <c:v>2.815688352987962</c:v>
                </c:pt>
                <c:pt idx="2518">
                  <c:v>2.815688352987962</c:v>
                </c:pt>
                <c:pt idx="2519">
                  <c:v>2.815688352987962</c:v>
                </c:pt>
                <c:pt idx="2520">
                  <c:v>2.815688352987962</c:v>
                </c:pt>
                <c:pt idx="2521">
                  <c:v>2.815688352987962</c:v>
                </c:pt>
                <c:pt idx="2522">
                  <c:v>2.815688352987962</c:v>
                </c:pt>
                <c:pt idx="2523">
                  <c:v>2.815688352987962</c:v>
                </c:pt>
                <c:pt idx="2524">
                  <c:v>2.815688352987962</c:v>
                </c:pt>
                <c:pt idx="2525">
                  <c:v>2.815688352987962</c:v>
                </c:pt>
                <c:pt idx="2526">
                  <c:v>2.815688352987962</c:v>
                </c:pt>
                <c:pt idx="2527">
                  <c:v>2.815688352987962</c:v>
                </c:pt>
                <c:pt idx="2528">
                  <c:v>2.815688352987962</c:v>
                </c:pt>
                <c:pt idx="2529">
                  <c:v>2.815688352987962</c:v>
                </c:pt>
                <c:pt idx="2530">
                  <c:v>2.815688352987962</c:v>
                </c:pt>
                <c:pt idx="2531">
                  <c:v>2.815688352987962</c:v>
                </c:pt>
                <c:pt idx="2532">
                  <c:v>2.815688352987962</c:v>
                </c:pt>
                <c:pt idx="2533">
                  <c:v>2.815688352987962</c:v>
                </c:pt>
                <c:pt idx="2534">
                  <c:v>2.815688352987962</c:v>
                </c:pt>
                <c:pt idx="2535">
                  <c:v>2.815688352987962</c:v>
                </c:pt>
                <c:pt idx="2536">
                  <c:v>2.815688352987962</c:v>
                </c:pt>
                <c:pt idx="2537">
                  <c:v>2.815688352987962</c:v>
                </c:pt>
                <c:pt idx="2538">
                  <c:v>2.815688352987962</c:v>
                </c:pt>
                <c:pt idx="2539">
                  <c:v>2.815688352987962</c:v>
                </c:pt>
                <c:pt idx="2540">
                  <c:v>2.815688352987962</c:v>
                </c:pt>
                <c:pt idx="2541">
                  <c:v>2.815688352987962</c:v>
                </c:pt>
                <c:pt idx="2542">
                  <c:v>2.815688352987962</c:v>
                </c:pt>
                <c:pt idx="2543">
                  <c:v>2.815688352987962</c:v>
                </c:pt>
                <c:pt idx="2544">
                  <c:v>2.815688352987962</c:v>
                </c:pt>
                <c:pt idx="2545">
                  <c:v>2.815688352987962</c:v>
                </c:pt>
                <c:pt idx="2546">
                  <c:v>2.815688352987962</c:v>
                </c:pt>
                <c:pt idx="2547">
                  <c:v>2.815688352987962</c:v>
                </c:pt>
                <c:pt idx="2548">
                  <c:v>2.815688352987962</c:v>
                </c:pt>
                <c:pt idx="2549">
                  <c:v>2.815688352987962</c:v>
                </c:pt>
                <c:pt idx="2550">
                  <c:v>2.815688352987962</c:v>
                </c:pt>
                <c:pt idx="2551">
                  <c:v>2.815688352987962</c:v>
                </c:pt>
                <c:pt idx="2552">
                  <c:v>2.815688352987962</c:v>
                </c:pt>
                <c:pt idx="2553">
                  <c:v>2.815688352987962</c:v>
                </c:pt>
                <c:pt idx="2554">
                  <c:v>2.815688352987962</c:v>
                </c:pt>
                <c:pt idx="2555">
                  <c:v>2.815688352987962</c:v>
                </c:pt>
                <c:pt idx="2556">
                  <c:v>2.815688352987962</c:v>
                </c:pt>
                <c:pt idx="2557">
                  <c:v>2.815688352987962</c:v>
                </c:pt>
                <c:pt idx="2558">
                  <c:v>2.815688352987962</c:v>
                </c:pt>
                <c:pt idx="2559">
                  <c:v>2.815688352987962</c:v>
                </c:pt>
                <c:pt idx="2560">
                  <c:v>2.815688352987962</c:v>
                </c:pt>
                <c:pt idx="2561">
                  <c:v>2.815688352987962</c:v>
                </c:pt>
                <c:pt idx="2562">
                  <c:v>2.815688352987962</c:v>
                </c:pt>
                <c:pt idx="2563">
                  <c:v>2.815688352987962</c:v>
                </c:pt>
                <c:pt idx="2564">
                  <c:v>2.815688352987962</c:v>
                </c:pt>
                <c:pt idx="2565">
                  <c:v>2.815688352987962</c:v>
                </c:pt>
                <c:pt idx="2566">
                  <c:v>2.815688352987962</c:v>
                </c:pt>
                <c:pt idx="2567">
                  <c:v>2.815688352987962</c:v>
                </c:pt>
                <c:pt idx="2568">
                  <c:v>2.815688352987962</c:v>
                </c:pt>
                <c:pt idx="2569">
                  <c:v>2.815688352987962</c:v>
                </c:pt>
                <c:pt idx="2570">
                  <c:v>2.815688352987962</c:v>
                </c:pt>
                <c:pt idx="2571">
                  <c:v>2.815688352987962</c:v>
                </c:pt>
                <c:pt idx="2572">
                  <c:v>2.815688352987962</c:v>
                </c:pt>
                <c:pt idx="2573">
                  <c:v>2.815688352987962</c:v>
                </c:pt>
                <c:pt idx="2574">
                  <c:v>2.815688352987962</c:v>
                </c:pt>
                <c:pt idx="2575">
                  <c:v>2.815688352987962</c:v>
                </c:pt>
                <c:pt idx="2576">
                  <c:v>2.815688352987962</c:v>
                </c:pt>
                <c:pt idx="2577">
                  <c:v>2.815688352987962</c:v>
                </c:pt>
                <c:pt idx="2578">
                  <c:v>2.815688352987962</c:v>
                </c:pt>
                <c:pt idx="2579">
                  <c:v>2.815688352987962</c:v>
                </c:pt>
                <c:pt idx="2580">
                  <c:v>2.815688352987962</c:v>
                </c:pt>
                <c:pt idx="2581">
                  <c:v>2.815688352987962</c:v>
                </c:pt>
                <c:pt idx="2582">
                  <c:v>2.815688352987962</c:v>
                </c:pt>
                <c:pt idx="2583">
                  <c:v>2.815688352987962</c:v>
                </c:pt>
                <c:pt idx="2584">
                  <c:v>2.815688352987962</c:v>
                </c:pt>
                <c:pt idx="2585">
                  <c:v>2.815688352987962</c:v>
                </c:pt>
                <c:pt idx="2586">
                  <c:v>2.815688352987962</c:v>
                </c:pt>
                <c:pt idx="2587">
                  <c:v>2.815688352987962</c:v>
                </c:pt>
                <c:pt idx="2588">
                  <c:v>2.815688352987962</c:v>
                </c:pt>
                <c:pt idx="2589">
                  <c:v>2.815688352987962</c:v>
                </c:pt>
                <c:pt idx="2590">
                  <c:v>2.815688352987962</c:v>
                </c:pt>
                <c:pt idx="2591">
                  <c:v>2.815688352987962</c:v>
                </c:pt>
                <c:pt idx="2592">
                  <c:v>2.815688352987962</c:v>
                </c:pt>
                <c:pt idx="2593">
                  <c:v>2.815688352987962</c:v>
                </c:pt>
                <c:pt idx="2594">
                  <c:v>2.815688352987962</c:v>
                </c:pt>
                <c:pt idx="2595">
                  <c:v>2.815688352987962</c:v>
                </c:pt>
                <c:pt idx="2596">
                  <c:v>2.815688352987962</c:v>
                </c:pt>
                <c:pt idx="2597">
                  <c:v>2.815688352987962</c:v>
                </c:pt>
                <c:pt idx="2598">
                  <c:v>2.815688352987962</c:v>
                </c:pt>
                <c:pt idx="2599">
                  <c:v>2.815688352987962</c:v>
                </c:pt>
                <c:pt idx="2600">
                  <c:v>2.815688352987962</c:v>
                </c:pt>
                <c:pt idx="2601">
                  <c:v>2.815688352987962</c:v>
                </c:pt>
                <c:pt idx="2602">
                  <c:v>2.815688352987962</c:v>
                </c:pt>
                <c:pt idx="2603">
                  <c:v>2.815688352987962</c:v>
                </c:pt>
                <c:pt idx="2604">
                  <c:v>2.815688352987962</c:v>
                </c:pt>
                <c:pt idx="2605">
                  <c:v>2.815688352987962</c:v>
                </c:pt>
                <c:pt idx="2606">
                  <c:v>2.815688352987962</c:v>
                </c:pt>
                <c:pt idx="2607">
                  <c:v>2.815688352987962</c:v>
                </c:pt>
                <c:pt idx="2608">
                  <c:v>2.815688352987962</c:v>
                </c:pt>
                <c:pt idx="2609">
                  <c:v>2.815688352987962</c:v>
                </c:pt>
                <c:pt idx="2610">
                  <c:v>2.815688352987962</c:v>
                </c:pt>
                <c:pt idx="2611">
                  <c:v>2.815688352987962</c:v>
                </c:pt>
                <c:pt idx="2612">
                  <c:v>2.815688352987962</c:v>
                </c:pt>
                <c:pt idx="2613">
                  <c:v>2.815688352987962</c:v>
                </c:pt>
                <c:pt idx="2614">
                  <c:v>2.815688352987962</c:v>
                </c:pt>
                <c:pt idx="2615">
                  <c:v>2.815688352987962</c:v>
                </c:pt>
                <c:pt idx="2616">
                  <c:v>2.815688352987962</c:v>
                </c:pt>
                <c:pt idx="2617">
                  <c:v>2.815688352987962</c:v>
                </c:pt>
                <c:pt idx="2618">
                  <c:v>2.815688352987962</c:v>
                </c:pt>
                <c:pt idx="2619">
                  <c:v>2.815688352987962</c:v>
                </c:pt>
                <c:pt idx="2620">
                  <c:v>2.815688352987962</c:v>
                </c:pt>
                <c:pt idx="2621">
                  <c:v>2.815688352987962</c:v>
                </c:pt>
                <c:pt idx="2622">
                  <c:v>2.815688352987962</c:v>
                </c:pt>
                <c:pt idx="2623">
                  <c:v>2.815688352987962</c:v>
                </c:pt>
                <c:pt idx="2624">
                  <c:v>2.815688352987962</c:v>
                </c:pt>
                <c:pt idx="2625">
                  <c:v>2.815688352987962</c:v>
                </c:pt>
                <c:pt idx="2626">
                  <c:v>2.815688352987962</c:v>
                </c:pt>
                <c:pt idx="2627">
                  <c:v>2.815688352987962</c:v>
                </c:pt>
                <c:pt idx="2628">
                  <c:v>2.815688352987962</c:v>
                </c:pt>
                <c:pt idx="2629">
                  <c:v>2.815688352987962</c:v>
                </c:pt>
                <c:pt idx="2630">
                  <c:v>2.815688352987962</c:v>
                </c:pt>
                <c:pt idx="2631">
                  <c:v>2.815688352987962</c:v>
                </c:pt>
                <c:pt idx="2632">
                  <c:v>2.815688352987962</c:v>
                </c:pt>
                <c:pt idx="2633">
                  <c:v>2.815688352987962</c:v>
                </c:pt>
                <c:pt idx="2634">
                  <c:v>2.815688352987962</c:v>
                </c:pt>
                <c:pt idx="2635">
                  <c:v>2.815688352987962</c:v>
                </c:pt>
                <c:pt idx="2636">
                  <c:v>2.815688352987962</c:v>
                </c:pt>
                <c:pt idx="2637">
                  <c:v>2.815688352987962</c:v>
                </c:pt>
                <c:pt idx="2638">
                  <c:v>2.815688352987962</c:v>
                </c:pt>
                <c:pt idx="2639">
                  <c:v>2.815688352987962</c:v>
                </c:pt>
                <c:pt idx="2640">
                  <c:v>2.815688352987962</c:v>
                </c:pt>
                <c:pt idx="2641">
                  <c:v>2.815688352987962</c:v>
                </c:pt>
                <c:pt idx="2642">
                  <c:v>2.815688352987962</c:v>
                </c:pt>
                <c:pt idx="2643">
                  <c:v>2.815688352987962</c:v>
                </c:pt>
                <c:pt idx="2644">
                  <c:v>2.815688352987962</c:v>
                </c:pt>
                <c:pt idx="2645">
                  <c:v>2.815688352987962</c:v>
                </c:pt>
                <c:pt idx="2646">
                  <c:v>2.815688352987962</c:v>
                </c:pt>
                <c:pt idx="2647">
                  <c:v>2.815688352987962</c:v>
                </c:pt>
                <c:pt idx="2648">
                  <c:v>2.815688352987962</c:v>
                </c:pt>
                <c:pt idx="2649">
                  <c:v>2.815688352987962</c:v>
                </c:pt>
                <c:pt idx="2650">
                  <c:v>2.815688352987962</c:v>
                </c:pt>
                <c:pt idx="2651">
                  <c:v>2.815688352987962</c:v>
                </c:pt>
                <c:pt idx="2652">
                  <c:v>2.815688352987962</c:v>
                </c:pt>
                <c:pt idx="2653">
                  <c:v>2.815688352987962</c:v>
                </c:pt>
                <c:pt idx="2654">
                  <c:v>2.815688352987962</c:v>
                </c:pt>
                <c:pt idx="2655">
                  <c:v>2.815688352987962</c:v>
                </c:pt>
                <c:pt idx="2656">
                  <c:v>2.815688352987962</c:v>
                </c:pt>
                <c:pt idx="2657">
                  <c:v>2.815688352987962</c:v>
                </c:pt>
                <c:pt idx="2658">
                  <c:v>2.815688352987962</c:v>
                </c:pt>
                <c:pt idx="2659">
                  <c:v>2.815688352987962</c:v>
                </c:pt>
                <c:pt idx="2660">
                  <c:v>2.815688352987962</c:v>
                </c:pt>
                <c:pt idx="2661">
                  <c:v>2.815688352987962</c:v>
                </c:pt>
                <c:pt idx="2662">
                  <c:v>2.815688352987962</c:v>
                </c:pt>
                <c:pt idx="2663">
                  <c:v>2.815688352987962</c:v>
                </c:pt>
                <c:pt idx="2664">
                  <c:v>2.815688352987962</c:v>
                </c:pt>
                <c:pt idx="2665">
                  <c:v>2.815688352987962</c:v>
                </c:pt>
                <c:pt idx="2666">
                  <c:v>2.815688352987962</c:v>
                </c:pt>
                <c:pt idx="2667">
                  <c:v>2.815688352987962</c:v>
                </c:pt>
                <c:pt idx="2668">
                  <c:v>2.815688352987962</c:v>
                </c:pt>
                <c:pt idx="2669">
                  <c:v>2.815688352987962</c:v>
                </c:pt>
                <c:pt idx="2670">
                  <c:v>2.815688352987962</c:v>
                </c:pt>
                <c:pt idx="2671">
                  <c:v>2.815688352987962</c:v>
                </c:pt>
                <c:pt idx="2672">
                  <c:v>2.815688352987962</c:v>
                </c:pt>
                <c:pt idx="2673">
                  <c:v>2.815688352987962</c:v>
                </c:pt>
                <c:pt idx="2674">
                  <c:v>2.815688352987962</c:v>
                </c:pt>
                <c:pt idx="2675">
                  <c:v>2.815688352987962</c:v>
                </c:pt>
                <c:pt idx="2676">
                  <c:v>2.815688352987962</c:v>
                </c:pt>
                <c:pt idx="2677">
                  <c:v>2.815688352987962</c:v>
                </c:pt>
                <c:pt idx="2678">
                  <c:v>2.815688352987962</c:v>
                </c:pt>
                <c:pt idx="2679">
                  <c:v>2.815688352987962</c:v>
                </c:pt>
                <c:pt idx="2680">
                  <c:v>2.815688352987962</c:v>
                </c:pt>
                <c:pt idx="2681">
                  <c:v>2.815688352987962</c:v>
                </c:pt>
                <c:pt idx="2682">
                  <c:v>2.815688352987962</c:v>
                </c:pt>
                <c:pt idx="2683">
                  <c:v>2.815688352987962</c:v>
                </c:pt>
                <c:pt idx="2684">
                  <c:v>2.815688352987962</c:v>
                </c:pt>
                <c:pt idx="2685">
                  <c:v>2.815688352987962</c:v>
                </c:pt>
                <c:pt idx="2686">
                  <c:v>2.815688352987962</c:v>
                </c:pt>
                <c:pt idx="2687">
                  <c:v>2.815688352987962</c:v>
                </c:pt>
                <c:pt idx="2688">
                  <c:v>2.815688352987962</c:v>
                </c:pt>
                <c:pt idx="2689">
                  <c:v>2.815688352987962</c:v>
                </c:pt>
                <c:pt idx="2690">
                  <c:v>2.815688352987962</c:v>
                </c:pt>
                <c:pt idx="2691">
                  <c:v>2.815688352987962</c:v>
                </c:pt>
                <c:pt idx="2692">
                  <c:v>2.815688352987962</c:v>
                </c:pt>
                <c:pt idx="2693">
                  <c:v>2.815688352987962</c:v>
                </c:pt>
                <c:pt idx="2694">
                  <c:v>2.815688352987962</c:v>
                </c:pt>
                <c:pt idx="2695">
                  <c:v>2.815688352987962</c:v>
                </c:pt>
                <c:pt idx="2696">
                  <c:v>2.815688352987962</c:v>
                </c:pt>
                <c:pt idx="2697">
                  <c:v>2.815688352987962</c:v>
                </c:pt>
                <c:pt idx="2698">
                  <c:v>2.815688352987962</c:v>
                </c:pt>
                <c:pt idx="2699">
                  <c:v>2.815688352987962</c:v>
                </c:pt>
                <c:pt idx="2700">
                  <c:v>2.815688352987962</c:v>
                </c:pt>
                <c:pt idx="2701">
                  <c:v>2.815688352987962</c:v>
                </c:pt>
                <c:pt idx="2702">
                  <c:v>2.815688352987962</c:v>
                </c:pt>
                <c:pt idx="2703">
                  <c:v>2.815688352987962</c:v>
                </c:pt>
                <c:pt idx="2704">
                  <c:v>2.815688352987962</c:v>
                </c:pt>
                <c:pt idx="2705">
                  <c:v>2.815688352987962</c:v>
                </c:pt>
                <c:pt idx="2706">
                  <c:v>2.815688352987962</c:v>
                </c:pt>
                <c:pt idx="2707">
                  <c:v>2.815688352987962</c:v>
                </c:pt>
                <c:pt idx="2708">
                  <c:v>2.815688352987962</c:v>
                </c:pt>
                <c:pt idx="2709">
                  <c:v>2.815688352987962</c:v>
                </c:pt>
                <c:pt idx="2710">
                  <c:v>2.815688352987962</c:v>
                </c:pt>
                <c:pt idx="2711">
                  <c:v>2.815688352987962</c:v>
                </c:pt>
                <c:pt idx="2712">
                  <c:v>2.815688352987962</c:v>
                </c:pt>
                <c:pt idx="2713">
                  <c:v>2.815688352987962</c:v>
                </c:pt>
                <c:pt idx="2714">
                  <c:v>2.815688352987962</c:v>
                </c:pt>
                <c:pt idx="2715">
                  <c:v>2.815688352987962</c:v>
                </c:pt>
                <c:pt idx="2716">
                  <c:v>2.815688352987962</c:v>
                </c:pt>
                <c:pt idx="2717">
                  <c:v>2.815688352987962</c:v>
                </c:pt>
                <c:pt idx="2718">
                  <c:v>2.815688352987962</c:v>
                </c:pt>
                <c:pt idx="2719">
                  <c:v>2.815688352987962</c:v>
                </c:pt>
                <c:pt idx="2720">
                  <c:v>2.815688352987962</c:v>
                </c:pt>
                <c:pt idx="2721">
                  <c:v>2.815688352987962</c:v>
                </c:pt>
                <c:pt idx="2722">
                  <c:v>2.815688352987962</c:v>
                </c:pt>
                <c:pt idx="2723">
                  <c:v>2.815688352987962</c:v>
                </c:pt>
                <c:pt idx="2724">
                  <c:v>2.815688352987962</c:v>
                </c:pt>
                <c:pt idx="2725">
                  <c:v>2.815688352987962</c:v>
                </c:pt>
                <c:pt idx="2726">
                  <c:v>2.815688352987962</c:v>
                </c:pt>
                <c:pt idx="2727">
                  <c:v>2.815688352987962</c:v>
                </c:pt>
                <c:pt idx="2728">
                  <c:v>2.815688352987962</c:v>
                </c:pt>
                <c:pt idx="2729">
                  <c:v>2.815688352987962</c:v>
                </c:pt>
                <c:pt idx="2730">
                  <c:v>2.815688352987962</c:v>
                </c:pt>
                <c:pt idx="2731">
                  <c:v>2.815688352987962</c:v>
                </c:pt>
                <c:pt idx="2732">
                  <c:v>2.815688352987962</c:v>
                </c:pt>
                <c:pt idx="2733">
                  <c:v>2.815688352987962</c:v>
                </c:pt>
                <c:pt idx="2734">
                  <c:v>2.815688352987962</c:v>
                </c:pt>
                <c:pt idx="2735">
                  <c:v>2.815688352987962</c:v>
                </c:pt>
                <c:pt idx="2736">
                  <c:v>2.815688352987962</c:v>
                </c:pt>
                <c:pt idx="2737">
                  <c:v>2.815688352987962</c:v>
                </c:pt>
                <c:pt idx="2738">
                  <c:v>2.815688352987962</c:v>
                </c:pt>
                <c:pt idx="2739">
                  <c:v>2.815688352987962</c:v>
                </c:pt>
                <c:pt idx="2740">
                  <c:v>2.815688352987962</c:v>
                </c:pt>
                <c:pt idx="2741">
                  <c:v>2.815688352987962</c:v>
                </c:pt>
                <c:pt idx="2742">
                  <c:v>2.815688352987962</c:v>
                </c:pt>
                <c:pt idx="2743">
                  <c:v>2.815688352987962</c:v>
                </c:pt>
                <c:pt idx="2744">
                  <c:v>2.815688352987962</c:v>
                </c:pt>
                <c:pt idx="2745">
                  <c:v>2.815688352987962</c:v>
                </c:pt>
                <c:pt idx="2746">
                  <c:v>2.815688352987962</c:v>
                </c:pt>
                <c:pt idx="2747">
                  <c:v>2.815688352987962</c:v>
                </c:pt>
                <c:pt idx="2748">
                  <c:v>2.815688352987962</c:v>
                </c:pt>
                <c:pt idx="2749">
                  <c:v>2.815688352987962</c:v>
                </c:pt>
                <c:pt idx="2750">
                  <c:v>2.815688352987962</c:v>
                </c:pt>
                <c:pt idx="2751">
                  <c:v>2.815688352987962</c:v>
                </c:pt>
                <c:pt idx="2752">
                  <c:v>2.815688352987962</c:v>
                </c:pt>
                <c:pt idx="2753">
                  <c:v>2.815688352987962</c:v>
                </c:pt>
                <c:pt idx="2754">
                  <c:v>2.815688352987962</c:v>
                </c:pt>
                <c:pt idx="2755">
                  <c:v>2.815688352987962</c:v>
                </c:pt>
                <c:pt idx="2756">
                  <c:v>2.815688352987962</c:v>
                </c:pt>
                <c:pt idx="2757">
                  <c:v>2.815688352987962</c:v>
                </c:pt>
                <c:pt idx="2758">
                  <c:v>2.815688352987962</c:v>
                </c:pt>
                <c:pt idx="2759">
                  <c:v>2.815688352987962</c:v>
                </c:pt>
                <c:pt idx="2760">
                  <c:v>2.815688352987962</c:v>
                </c:pt>
                <c:pt idx="2761">
                  <c:v>2.815688352987962</c:v>
                </c:pt>
                <c:pt idx="2762">
                  <c:v>2.815688352987962</c:v>
                </c:pt>
                <c:pt idx="2763">
                  <c:v>2.815688352987962</c:v>
                </c:pt>
                <c:pt idx="2764">
                  <c:v>2.815688352987962</c:v>
                </c:pt>
                <c:pt idx="2765">
                  <c:v>2.815688352987962</c:v>
                </c:pt>
                <c:pt idx="2766">
                  <c:v>2.815688352987962</c:v>
                </c:pt>
                <c:pt idx="2767">
                  <c:v>2.815688352987962</c:v>
                </c:pt>
                <c:pt idx="2768">
                  <c:v>2.815688352987962</c:v>
                </c:pt>
                <c:pt idx="2769">
                  <c:v>2.815688352987962</c:v>
                </c:pt>
                <c:pt idx="2770">
                  <c:v>2.815688352987962</c:v>
                </c:pt>
                <c:pt idx="2771">
                  <c:v>2.815688352987962</c:v>
                </c:pt>
                <c:pt idx="2772">
                  <c:v>2.815688352987962</c:v>
                </c:pt>
                <c:pt idx="2773">
                  <c:v>2.815688352987962</c:v>
                </c:pt>
                <c:pt idx="2774">
                  <c:v>2.815688352987962</c:v>
                </c:pt>
                <c:pt idx="2775">
                  <c:v>2.815688352987962</c:v>
                </c:pt>
                <c:pt idx="2776">
                  <c:v>2.815688352987962</c:v>
                </c:pt>
                <c:pt idx="2777">
                  <c:v>2.815688352987962</c:v>
                </c:pt>
                <c:pt idx="2778">
                  <c:v>2.815688352987962</c:v>
                </c:pt>
                <c:pt idx="2779">
                  <c:v>2.815688352987962</c:v>
                </c:pt>
                <c:pt idx="2780">
                  <c:v>2.815688352987962</c:v>
                </c:pt>
                <c:pt idx="2781">
                  <c:v>2.815688352987962</c:v>
                </c:pt>
                <c:pt idx="2782">
                  <c:v>2.815688352987962</c:v>
                </c:pt>
                <c:pt idx="2783">
                  <c:v>2.815688352987962</c:v>
                </c:pt>
                <c:pt idx="2784">
                  <c:v>2.815688352987962</c:v>
                </c:pt>
                <c:pt idx="2785">
                  <c:v>2.815688352987962</c:v>
                </c:pt>
                <c:pt idx="2786">
                  <c:v>2.815688352987962</c:v>
                </c:pt>
                <c:pt idx="2787">
                  <c:v>2.815688352987962</c:v>
                </c:pt>
                <c:pt idx="2788">
                  <c:v>2.815688352987962</c:v>
                </c:pt>
                <c:pt idx="2789">
                  <c:v>2.815688352987962</c:v>
                </c:pt>
              </c:numCache>
            </c:numRef>
          </c:val>
        </c:ser>
        <c:dLbls>
          <c:showLegendKey val="0"/>
          <c:showVal val="0"/>
          <c:showCatName val="0"/>
          <c:showSerName val="0"/>
          <c:showPercent val="0"/>
          <c:showBubbleSize val="0"/>
        </c:dLbls>
        <c:gapWidth val="150"/>
        <c:overlap val="100"/>
        <c:axId val="2112818552"/>
        <c:axId val="2112819752"/>
      </c:barChart>
      <c:catAx>
        <c:axId val="2112818552"/>
        <c:scaling>
          <c:orientation val="minMax"/>
        </c:scaling>
        <c:delete val="0"/>
        <c:axPos val="b"/>
        <c:numFmt formatCode="General" sourceLinked="1"/>
        <c:majorTickMark val="none"/>
        <c:minorTickMark val="none"/>
        <c:tickLblPos val="nextTo"/>
        <c:txPr>
          <a:bodyPr rot="-2700000" vert="horz"/>
          <a:lstStyle/>
          <a:p>
            <a:pPr>
              <a:defRPr/>
            </a:pPr>
            <a:endParaRPr lang="en-US"/>
          </a:p>
        </c:txPr>
        <c:crossAx val="2112819752"/>
        <c:crosses val="autoZero"/>
        <c:auto val="1"/>
        <c:lblAlgn val="ctr"/>
        <c:lblOffset val="100"/>
        <c:tickLblSkip val="200"/>
        <c:tickMarkSkip val="1"/>
        <c:noMultiLvlLbl val="0"/>
      </c:catAx>
      <c:valAx>
        <c:axId val="2112819752"/>
        <c:scaling>
          <c:orientation val="minMax"/>
          <c:max val="2000.0"/>
        </c:scaling>
        <c:delete val="0"/>
        <c:axPos val="l"/>
        <c:majorGridlines/>
        <c:numFmt formatCode="#,##0" sourceLinked="0"/>
        <c:majorTickMark val="out"/>
        <c:minorTickMark val="none"/>
        <c:tickLblPos val="nextTo"/>
        <c:crossAx val="2112818552"/>
        <c:crosses val="autoZero"/>
        <c:crossBetween val="between"/>
      </c:valAx>
    </c:plotArea>
    <c:plotVisOnly val="1"/>
    <c:dispBlanksAs val="gap"/>
    <c:showDLblsOverMax val="0"/>
  </c:chart>
  <c:txPr>
    <a:bodyPr/>
    <a:lstStyle/>
    <a:p>
      <a:pPr>
        <a:defRPr sz="1800">
          <a:latin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51268591426073"/>
          <c:y val="0.0"/>
          <c:w val="0.719000078348417"/>
          <c:h val="1.0"/>
        </c:manualLayout>
      </c:layout>
      <c:pieChart>
        <c:varyColors val="1"/>
        <c:ser>
          <c:idx val="0"/>
          <c:order val="0"/>
          <c:explosion val="25"/>
          <c:dPt>
            <c:idx val="0"/>
            <c:bubble3D val="0"/>
            <c:explosion val="0"/>
            <c:spPr>
              <a:solidFill>
                <a:srgbClr val="953735"/>
              </a:solidFill>
            </c:spPr>
          </c:dPt>
          <c:dPt>
            <c:idx val="1"/>
            <c:bubble3D val="0"/>
            <c:explosion val="10"/>
            <c:spPr>
              <a:solidFill>
                <a:srgbClr val="10253F"/>
              </a:solidFill>
            </c:spPr>
          </c:dPt>
          <c:dLbls>
            <c:dLbl>
              <c:idx val="1"/>
              <c:spPr/>
              <c:txPr>
                <a:bodyPr/>
                <a:lstStyle/>
                <a:p>
                  <a:pPr>
                    <a:defRPr>
                      <a:solidFill>
                        <a:schemeClr val="bg1"/>
                      </a:solidFill>
                      <a:latin typeface="Calibri"/>
                      <a:cs typeface="Calibri"/>
                    </a:defRPr>
                  </a:pPr>
                  <a:endParaRPr lang="en-US"/>
                </a:p>
              </c:txPr>
              <c:dLblPos val="ctr"/>
              <c:showLegendKey val="0"/>
              <c:showVal val="1"/>
              <c:showCatName val="0"/>
              <c:showSerName val="0"/>
              <c:showPercent val="0"/>
              <c:showBubbleSize val="0"/>
            </c:dLbl>
            <c:txPr>
              <a:bodyPr/>
              <a:lstStyle/>
              <a:p>
                <a:pPr>
                  <a:defRPr>
                    <a:latin typeface="Calibri"/>
                    <a:cs typeface="Calibri"/>
                  </a:defRPr>
                </a:pPr>
                <a:endParaRPr lang="en-US"/>
              </a:p>
            </c:txPr>
            <c:dLblPos val="ctr"/>
            <c:showLegendKey val="0"/>
            <c:showVal val="1"/>
            <c:showCatName val="0"/>
            <c:showSerName val="0"/>
            <c:showPercent val="0"/>
            <c:showBubbleSize val="0"/>
            <c:showLeaderLines val="1"/>
          </c:dLbls>
          <c:cat>
            <c:strRef>
              <c:f>Sheet1!$F$50:$F$51</c:f>
              <c:strCache>
                <c:ptCount val="2"/>
                <c:pt idx="0">
                  <c:v>Results not received</c:v>
                </c:pt>
                <c:pt idx="1">
                  <c:v>Results received</c:v>
                </c:pt>
              </c:strCache>
            </c:strRef>
          </c:cat>
          <c:val>
            <c:numRef>
              <c:f>Sheet1!$G$50:$G$51</c:f>
              <c:numCache>
                <c:formatCode>0%</c:formatCode>
                <c:ptCount val="2"/>
                <c:pt idx="0">
                  <c:v>0.51</c:v>
                </c:pt>
                <c:pt idx="1">
                  <c:v>0.49</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B1BBB-5DA6-6040-A658-52470EBF05E6}" type="doc">
      <dgm:prSet loTypeId="urn:microsoft.com/office/officeart/2005/8/layout/hChevron3" loCatId="" qsTypeId="urn:microsoft.com/office/officeart/2005/8/quickstyle/simple4" qsCatId="simple" csTypeId="urn:microsoft.com/office/officeart/2005/8/colors/accent2_3" csCatId="accent2" phldr="1"/>
      <dgm:spPr/>
      <dgm:t>
        <a:bodyPr/>
        <a:lstStyle/>
        <a:p>
          <a:endParaRPr lang="en-US"/>
        </a:p>
      </dgm:t>
    </dgm:pt>
    <dgm:pt modelId="{E940F1E0-58FE-A749-A707-ECF0F1FF79CF}">
      <dgm:prSet/>
      <dgm:spPr>
        <a:solidFill>
          <a:schemeClr val="tx2"/>
        </a:solidFill>
        <a:ln w="38100" cmpd="sng">
          <a:solidFill>
            <a:schemeClr val="bg1"/>
          </a:solidFill>
        </a:ln>
        <a:effectLst/>
      </dgm:spPr>
      <dgm:t>
        <a:bodyPr/>
        <a:lstStyle/>
        <a:p>
          <a:pPr rtl="0"/>
          <a:r>
            <a:rPr lang="en-US" dirty="0" smtClean="0">
              <a:latin typeface="Calibri"/>
              <a:cs typeface="Calibri"/>
            </a:rPr>
            <a:t>Product selection</a:t>
          </a:r>
          <a:endParaRPr lang="en-US" dirty="0">
            <a:latin typeface="Calibri"/>
            <a:cs typeface="Calibri"/>
          </a:endParaRPr>
        </a:p>
      </dgm:t>
    </dgm:pt>
    <dgm:pt modelId="{B98E1F9E-65D8-DF4E-B008-3A62D70A11AD}" type="parTrans" cxnId="{CBCDEB72-1E75-D244-A765-E91EEC96EAF3}">
      <dgm:prSet/>
      <dgm:spPr/>
      <dgm:t>
        <a:bodyPr/>
        <a:lstStyle/>
        <a:p>
          <a:endParaRPr lang="en-US">
            <a:latin typeface="Calibri"/>
            <a:cs typeface="Calibri"/>
          </a:endParaRPr>
        </a:p>
      </dgm:t>
    </dgm:pt>
    <dgm:pt modelId="{2CC30EC8-5E6C-2D46-A2F6-CDEE0330A15D}" type="sibTrans" cxnId="{CBCDEB72-1E75-D244-A765-E91EEC96EAF3}">
      <dgm:prSet/>
      <dgm:spPr/>
      <dgm:t>
        <a:bodyPr/>
        <a:lstStyle/>
        <a:p>
          <a:endParaRPr lang="en-US">
            <a:latin typeface="Calibri"/>
            <a:cs typeface="Calibri"/>
          </a:endParaRPr>
        </a:p>
      </dgm:t>
    </dgm:pt>
    <dgm:pt modelId="{A22DCDB6-0DA8-7743-AFD7-281B81977F47}">
      <dgm:prSet/>
      <dgm:spPr>
        <a:solidFill>
          <a:schemeClr val="accent3">
            <a:lumMod val="75000"/>
          </a:schemeClr>
        </a:solidFill>
        <a:ln w="38100" cmpd="sng">
          <a:solidFill>
            <a:schemeClr val="bg1"/>
          </a:solidFill>
        </a:ln>
        <a:effectLst/>
      </dgm:spPr>
      <dgm:t>
        <a:bodyPr/>
        <a:lstStyle/>
        <a:p>
          <a:r>
            <a:rPr lang="en-US" dirty="0" smtClean="0">
              <a:latin typeface="Calibri"/>
              <a:cs typeface="Calibri"/>
            </a:rPr>
            <a:t>Dossier review</a:t>
          </a:r>
          <a:endParaRPr lang="en-US" dirty="0">
            <a:latin typeface="Calibri"/>
            <a:cs typeface="Calibri"/>
          </a:endParaRPr>
        </a:p>
      </dgm:t>
    </dgm:pt>
    <dgm:pt modelId="{316C9C01-CF78-D241-8D96-8316A28C042B}" type="parTrans" cxnId="{7186D4AC-E4D1-D545-800F-7F59374209A4}">
      <dgm:prSet/>
      <dgm:spPr/>
      <dgm:t>
        <a:bodyPr/>
        <a:lstStyle/>
        <a:p>
          <a:endParaRPr lang="en-US">
            <a:latin typeface="Calibri"/>
            <a:cs typeface="Calibri"/>
          </a:endParaRPr>
        </a:p>
      </dgm:t>
    </dgm:pt>
    <dgm:pt modelId="{72CBFAFA-1BFB-A647-A6E5-20E62557C6F3}" type="sibTrans" cxnId="{7186D4AC-E4D1-D545-800F-7F59374209A4}">
      <dgm:prSet/>
      <dgm:spPr/>
      <dgm:t>
        <a:bodyPr/>
        <a:lstStyle/>
        <a:p>
          <a:endParaRPr lang="en-US">
            <a:latin typeface="Calibri"/>
            <a:cs typeface="Calibri"/>
          </a:endParaRPr>
        </a:p>
      </dgm:t>
    </dgm:pt>
    <dgm:pt modelId="{C38AACB7-9A90-8D40-A205-BA994CEE3E58}">
      <dgm:prSet/>
      <dgm:spPr>
        <a:solidFill>
          <a:schemeClr val="accent3">
            <a:lumMod val="50000"/>
          </a:schemeClr>
        </a:solidFill>
        <a:ln w="38100" cmpd="sng">
          <a:solidFill>
            <a:schemeClr val="bg1"/>
          </a:solidFill>
        </a:ln>
        <a:effectLst/>
      </dgm:spPr>
      <dgm:t>
        <a:bodyPr/>
        <a:lstStyle/>
        <a:p>
          <a:r>
            <a:rPr lang="en-US" dirty="0" smtClean="0">
              <a:latin typeface="Calibri"/>
              <a:cs typeface="Calibri"/>
            </a:rPr>
            <a:t>Manufacturing site inspection</a:t>
          </a:r>
          <a:endParaRPr lang="en-US" dirty="0">
            <a:latin typeface="Calibri"/>
            <a:cs typeface="Calibri"/>
          </a:endParaRPr>
        </a:p>
      </dgm:t>
    </dgm:pt>
    <dgm:pt modelId="{4F1C2ECD-437E-F645-B26E-A2F1E47127C7}" type="parTrans" cxnId="{C42F5759-A1AA-F940-8F94-F182F290164A}">
      <dgm:prSet/>
      <dgm:spPr/>
      <dgm:t>
        <a:bodyPr/>
        <a:lstStyle/>
        <a:p>
          <a:endParaRPr lang="en-US">
            <a:latin typeface="Calibri"/>
            <a:cs typeface="Calibri"/>
          </a:endParaRPr>
        </a:p>
      </dgm:t>
    </dgm:pt>
    <dgm:pt modelId="{AB509E23-BD0E-CE4B-932B-B93D696A54F7}" type="sibTrans" cxnId="{C42F5759-A1AA-F940-8F94-F182F290164A}">
      <dgm:prSet/>
      <dgm:spPr/>
      <dgm:t>
        <a:bodyPr/>
        <a:lstStyle/>
        <a:p>
          <a:endParaRPr lang="en-US">
            <a:latin typeface="Calibri"/>
            <a:cs typeface="Calibri"/>
          </a:endParaRPr>
        </a:p>
      </dgm:t>
    </dgm:pt>
    <dgm:pt modelId="{32DDAE8C-2EAF-0948-9EB7-44F11AF3B3F5}">
      <dgm:prSet/>
      <dgm:spPr>
        <a:solidFill>
          <a:schemeClr val="accent2"/>
        </a:solidFill>
        <a:ln w="38100" cmpd="sng">
          <a:solidFill>
            <a:schemeClr val="bg1"/>
          </a:solidFill>
        </a:ln>
        <a:effectLst/>
      </dgm:spPr>
      <dgm:t>
        <a:bodyPr/>
        <a:lstStyle/>
        <a:p>
          <a:r>
            <a:rPr lang="en-US" dirty="0" smtClean="0">
              <a:latin typeface="Calibri"/>
              <a:cs typeface="Calibri"/>
            </a:rPr>
            <a:t>Analytical laboratory evaluation</a:t>
          </a:r>
          <a:endParaRPr lang="en-US" dirty="0">
            <a:latin typeface="Calibri"/>
            <a:cs typeface="Calibri"/>
          </a:endParaRPr>
        </a:p>
      </dgm:t>
    </dgm:pt>
    <dgm:pt modelId="{322C4416-ED12-934A-B8BA-43FEBF058AE5}" type="parTrans" cxnId="{9081225C-81EB-944E-9145-EE43040F8895}">
      <dgm:prSet/>
      <dgm:spPr/>
      <dgm:t>
        <a:bodyPr/>
        <a:lstStyle/>
        <a:p>
          <a:endParaRPr lang="en-US">
            <a:latin typeface="Calibri"/>
            <a:cs typeface="Calibri"/>
          </a:endParaRPr>
        </a:p>
      </dgm:t>
    </dgm:pt>
    <dgm:pt modelId="{E17A8B31-B9FD-D544-A68B-D5DE666065DF}" type="sibTrans" cxnId="{9081225C-81EB-944E-9145-EE43040F8895}">
      <dgm:prSet/>
      <dgm:spPr/>
      <dgm:t>
        <a:bodyPr/>
        <a:lstStyle/>
        <a:p>
          <a:endParaRPr lang="en-US">
            <a:latin typeface="Calibri"/>
            <a:cs typeface="Calibri"/>
          </a:endParaRPr>
        </a:p>
      </dgm:t>
    </dgm:pt>
    <dgm:pt modelId="{1E63A149-8A67-644A-A67D-1562E2D7D316}">
      <dgm:prSet/>
      <dgm:spPr>
        <a:solidFill>
          <a:schemeClr val="accent2">
            <a:lumMod val="75000"/>
          </a:schemeClr>
        </a:solidFill>
        <a:ln w="38100" cmpd="sng">
          <a:solidFill>
            <a:schemeClr val="bg1"/>
          </a:solidFill>
        </a:ln>
        <a:effectLst/>
      </dgm:spPr>
      <dgm:t>
        <a:bodyPr/>
        <a:lstStyle/>
        <a:p>
          <a:r>
            <a:rPr lang="en-US" dirty="0" smtClean="0">
              <a:latin typeface="Calibri"/>
              <a:cs typeface="Calibri"/>
            </a:rPr>
            <a:t>Clinical field evaluation</a:t>
          </a:r>
          <a:endParaRPr lang="en-US" dirty="0">
            <a:latin typeface="Calibri"/>
            <a:cs typeface="Calibri"/>
          </a:endParaRPr>
        </a:p>
      </dgm:t>
    </dgm:pt>
    <dgm:pt modelId="{67B63AB2-958A-1E45-AA34-C9A829097748}" type="parTrans" cxnId="{BCBE033B-8297-784A-9B1D-6095E2EEC927}">
      <dgm:prSet/>
      <dgm:spPr/>
      <dgm:t>
        <a:bodyPr/>
        <a:lstStyle/>
        <a:p>
          <a:endParaRPr lang="en-US">
            <a:latin typeface="Calibri"/>
            <a:cs typeface="Calibri"/>
          </a:endParaRPr>
        </a:p>
      </dgm:t>
    </dgm:pt>
    <dgm:pt modelId="{1643DB15-A949-434B-8608-71CD6F9DADD9}" type="sibTrans" cxnId="{BCBE033B-8297-784A-9B1D-6095E2EEC927}">
      <dgm:prSet/>
      <dgm:spPr/>
      <dgm:t>
        <a:bodyPr/>
        <a:lstStyle/>
        <a:p>
          <a:endParaRPr lang="en-US">
            <a:latin typeface="Calibri"/>
            <a:cs typeface="Calibri"/>
          </a:endParaRPr>
        </a:p>
      </dgm:t>
    </dgm:pt>
    <dgm:pt modelId="{B128F493-15D4-B44C-924C-5F58058B3431}" type="pres">
      <dgm:prSet presAssocID="{31DB1BBB-5DA6-6040-A658-52470EBF05E6}" presName="Name0" presStyleCnt="0">
        <dgm:presLayoutVars>
          <dgm:dir/>
          <dgm:resizeHandles val="exact"/>
        </dgm:presLayoutVars>
      </dgm:prSet>
      <dgm:spPr/>
      <dgm:t>
        <a:bodyPr/>
        <a:lstStyle/>
        <a:p>
          <a:endParaRPr lang="en-US"/>
        </a:p>
      </dgm:t>
    </dgm:pt>
    <dgm:pt modelId="{0EC18705-6A9B-D24B-9A0A-AF87B9050CC8}" type="pres">
      <dgm:prSet presAssocID="{E940F1E0-58FE-A749-A707-ECF0F1FF79CF}" presName="parTxOnly" presStyleLbl="node1" presStyleIdx="0" presStyleCnt="5" custScaleX="93472" custLinFactNeighborX="5390" custLinFactNeighborY="-26942">
        <dgm:presLayoutVars>
          <dgm:bulletEnabled val="1"/>
        </dgm:presLayoutVars>
      </dgm:prSet>
      <dgm:spPr/>
      <dgm:t>
        <a:bodyPr/>
        <a:lstStyle/>
        <a:p>
          <a:endParaRPr lang="en-US"/>
        </a:p>
      </dgm:t>
    </dgm:pt>
    <dgm:pt modelId="{370220C9-A26B-C145-8CA6-EC422EC1C33F}" type="pres">
      <dgm:prSet presAssocID="{2CC30EC8-5E6C-2D46-A2F6-CDEE0330A15D}" presName="parSpace" presStyleCnt="0"/>
      <dgm:spPr/>
    </dgm:pt>
    <dgm:pt modelId="{068DADC6-3C91-3247-AB78-D13B68DB7E34}" type="pres">
      <dgm:prSet presAssocID="{A22DCDB6-0DA8-7743-AFD7-281B81977F47}" presName="parTxOnly" presStyleLbl="node1" presStyleIdx="1" presStyleCnt="5" custLinFactNeighborX="5993" custLinFactNeighborY="-26846">
        <dgm:presLayoutVars>
          <dgm:bulletEnabled val="1"/>
        </dgm:presLayoutVars>
      </dgm:prSet>
      <dgm:spPr/>
      <dgm:t>
        <a:bodyPr/>
        <a:lstStyle/>
        <a:p>
          <a:endParaRPr lang="en-US"/>
        </a:p>
      </dgm:t>
    </dgm:pt>
    <dgm:pt modelId="{8865AF57-1735-7B43-9BE7-BB69108A1AE5}" type="pres">
      <dgm:prSet presAssocID="{72CBFAFA-1BFB-A647-A6E5-20E62557C6F3}" presName="parSpace" presStyleCnt="0"/>
      <dgm:spPr/>
    </dgm:pt>
    <dgm:pt modelId="{9C64D040-8E22-0044-A54E-04A6EFB7168F}" type="pres">
      <dgm:prSet presAssocID="{C38AACB7-9A90-8D40-A205-BA994CEE3E58}" presName="parTxOnly" presStyleLbl="node1" presStyleIdx="2" presStyleCnt="5" custLinFactNeighborX="6296" custLinFactNeighborY="-26868">
        <dgm:presLayoutVars>
          <dgm:bulletEnabled val="1"/>
        </dgm:presLayoutVars>
      </dgm:prSet>
      <dgm:spPr/>
      <dgm:t>
        <a:bodyPr/>
        <a:lstStyle/>
        <a:p>
          <a:endParaRPr lang="en-US"/>
        </a:p>
      </dgm:t>
    </dgm:pt>
    <dgm:pt modelId="{64792DEA-7FB7-2749-8317-0EC0312B1BBD}" type="pres">
      <dgm:prSet presAssocID="{AB509E23-BD0E-CE4B-932B-B93D696A54F7}" presName="parSpace" presStyleCnt="0"/>
      <dgm:spPr/>
    </dgm:pt>
    <dgm:pt modelId="{3BBF414F-8A36-F94A-A6A2-3B1ED927F51A}" type="pres">
      <dgm:prSet presAssocID="{32DDAE8C-2EAF-0948-9EB7-44F11AF3B3F5}" presName="parTxOnly" presStyleLbl="node1" presStyleIdx="3" presStyleCnt="5" custLinFactNeighborX="6728" custLinFactNeighborY="-26868">
        <dgm:presLayoutVars>
          <dgm:bulletEnabled val="1"/>
        </dgm:presLayoutVars>
      </dgm:prSet>
      <dgm:spPr/>
      <dgm:t>
        <a:bodyPr/>
        <a:lstStyle/>
        <a:p>
          <a:endParaRPr lang="en-US"/>
        </a:p>
      </dgm:t>
    </dgm:pt>
    <dgm:pt modelId="{83D325FE-5E4A-AB44-8EBD-1BBBF1306B86}" type="pres">
      <dgm:prSet presAssocID="{E17A8B31-B9FD-D544-A68B-D5DE666065DF}" presName="parSpace" presStyleCnt="0"/>
      <dgm:spPr/>
    </dgm:pt>
    <dgm:pt modelId="{E15F8D69-50CF-2E4A-B1BD-B1470422E717}" type="pres">
      <dgm:prSet presAssocID="{1E63A149-8A67-644A-A67D-1562E2D7D316}" presName="parTxOnly" presStyleLbl="node1" presStyleIdx="4" presStyleCnt="5" custLinFactNeighborX="84078" custLinFactNeighborY="-26824">
        <dgm:presLayoutVars>
          <dgm:bulletEnabled val="1"/>
        </dgm:presLayoutVars>
      </dgm:prSet>
      <dgm:spPr/>
      <dgm:t>
        <a:bodyPr/>
        <a:lstStyle/>
        <a:p>
          <a:endParaRPr lang="en-US"/>
        </a:p>
      </dgm:t>
    </dgm:pt>
  </dgm:ptLst>
  <dgm:cxnLst>
    <dgm:cxn modelId="{CBCDEB72-1E75-D244-A765-E91EEC96EAF3}" srcId="{31DB1BBB-5DA6-6040-A658-52470EBF05E6}" destId="{E940F1E0-58FE-A749-A707-ECF0F1FF79CF}" srcOrd="0" destOrd="0" parTransId="{B98E1F9E-65D8-DF4E-B008-3A62D70A11AD}" sibTransId="{2CC30EC8-5E6C-2D46-A2F6-CDEE0330A15D}"/>
    <dgm:cxn modelId="{EC7F089D-CCFB-1949-A247-1F7B7E675510}" type="presOf" srcId="{C38AACB7-9A90-8D40-A205-BA994CEE3E58}" destId="{9C64D040-8E22-0044-A54E-04A6EFB7168F}" srcOrd="0" destOrd="0" presId="urn:microsoft.com/office/officeart/2005/8/layout/hChevron3"/>
    <dgm:cxn modelId="{6A66C1BF-B051-D441-846B-365440B38A15}" type="presOf" srcId="{A22DCDB6-0DA8-7743-AFD7-281B81977F47}" destId="{068DADC6-3C91-3247-AB78-D13B68DB7E34}" srcOrd="0" destOrd="0" presId="urn:microsoft.com/office/officeart/2005/8/layout/hChevron3"/>
    <dgm:cxn modelId="{F56BDD8D-BACC-0049-9C2F-82EF01D1F40E}" type="presOf" srcId="{31DB1BBB-5DA6-6040-A658-52470EBF05E6}" destId="{B128F493-15D4-B44C-924C-5F58058B3431}" srcOrd="0" destOrd="0" presId="urn:microsoft.com/office/officeart/2005/8/layout/hChevron3"/>
    <dgm:cxn modelId="{415C7006-302E-2D43-A88F-324985FD8DD2}" type="presOf" srcId="{32DDAE8C-2EAF-0948-9EB7-44F11AF3B3F5}" destId="{3BBF414F-8A36-F94A-A6A2-3B1ED927F51A}" srcOrd="0" destOrd="0" presId="urn:microsoft.com/office/officeart/2005/8/layout/hChevron3"/>
    <dgm:cxn modelId="{3F619EEA-8672-B34F-8173-26EAED2B17FA}" type="presOf" srcId="{1E63A149-8A67-644A-A67D-1562E2D7D316}" destId="{E15F8D69-50CF-2E4A-B1BD-B1470422E717}" srcOrd="0" destOrd="0" presId="urn:microsoft.com/office/officeart/2005/8/layout/hChevron3"/>
    <dgm:cxn modelId="{7186D4AC-E4D1-D545-800F-7F59374209A4}" srcId="{31DB1BBB-5DA6-6040-A658-52470EBF05E6}" destId="{A22DCDB6-0DA8-7743-AFD7-281B81977F47}" srcOrd="1" destOrd="0" parTransId="{316C9C01-CF78-D241-8D96-8316A28C042B}" sibTransId="{72CBFAFA-1BFB-A647-A6E5-20E62557C6F3}"/>
    <dgm:cxn modelId="{9081225C-81EB-944E-9145-EE43040F8895}" srcId="{31DB1BBB-5DA6-6040-A658-52470EBF05E6}" destId="{32DDAE8C-2EAF-0948-9EB7-44F11AF3B3F5}" srcOrd="3" destOrd="0" parTransId="{322C4416-ED12-934A-B8BA-43FEBF058AE5}" sibTransId="{E17A8B31-B9FD-D544-A68B-D5DE666065DF}"/>
    <dgm:cxn modelId="{2F8D675F-008F-2F48-8F9F-BA8A746524C0}" type="presOf" srcId="{E940F1E0-58FE-A749-A707-ECF0F1FF79CF}" destId="{0EC18705-6A9B-D24B-9A0A-AF87B9050CC8}" srcOrd="0" destOrd="0" presId="urn:microsoft.com/office/officeart/2005/8/layout/hChevron3"/>
    <dgm:cxn modelId="{C42F5759-A1AA-F940-8F94-F182F290164A}" srcId="{31DB1BBB-5DA6-6040-A658-52470EBF05E6}" destId="{C38AACB7-9A90-8D40-A205-BA994CEE3E58}" srcOrd="2" destOrd="0" parTransId="{4F1C2ECD-437E-F645-B26E-A2F1E47127C7}" sibTransId="{AB509E23-BD0E-CE4B-932B-B93D696A54F7}"/>
    <dgm:cxn modelId="{BCBE033B-8297-784A-9B1D-6095E2EEC927}" srcId="{31DB1BBB-5DA6-6040-A658-52470EBF05E6}" destId="{1E63A149-8A67-644A-A67D-1562E2D7D316}" srcOrd="4" destOrd="0" parTransId="{67B63AB2-958A-1E45-AA34-C9A829097748}" sibTransId="{1643DB15-A949-434B-8608-71CD6F9DADD9}"/>
    <dgm:cxn modelId="{104277B9-BF07-8049-8C28-BC56E11BDA63}" type="presParOf" srcId="{B128F493-15D4-B44C-924C-5F58058B3431}" destId="{0EC18705-6A9B-D24B-9A0A-AF87B9050CC8}" srcOrd="0" destOrd="0" presId="urn:microsoft.com/office/officeart/2005/8/layout/hChevron3"/>
    <dgm:cxn modelId="{57FCD607-0235-1E4D-BEE7-48E7AC6C1803}" type="presParOf" srcId="{B128F493-15D4-B44C-924C-5F58058B3431}" destId="{370220C9-A26B-C145-8CA6-EC422EC1C33F}" srcOrd="1" destOrd="0" presId="urn:microsoft.com/office/officeart/2005/8/layout/hChevron3"/>
    <dgm:cxn modelId="{B37D0EC9-A9FD-C64D-B9D1-3F9A35104F4A}" type="presParOf" srcId="{B128F493-15D4-B44C-924C-5F58058B3431}" destId="{068DADC6-3C91-3247-AB78-D13B68DB7E34}" srcOrd="2" destOrd="0" presId="urn:microsoft.com/office/officeart/2005/8/layout/hChevron3"/>
    <dgm:cxn modelId="{37AD31B6-C6D4-9E42-BAF2-DBD799284F84}" type="presParOf" srcId="{B128F493-15D4-B44C-924C-5F58058B3431}" destId="{8865AF57-1735-7B43-9BE7-BB69108A1AE5}" srcOrd="3" destOrd="0" presId="urn:microsoft.com/office/officeart/2005/8/layout/hChevron3"/>
    <dgm:cxn modelId="{7410DE78-86C4-9843-AC4D-94F8830E5A1B}" type="presParOf" srcId="{B128F493-15D4-B44C-924C-5F58058B3431}" destId="{9C64D040-8E22-0044-A54E-04A6EFB7168F}" srcOrd="4" destOrd="0" presId="urn:microsoft.com/office/officeart/2005/8/layout/hChevron3"/>
    <dgm:cxn modelId="{E3EC310E-4831-684B-A8B6-BFA1FAD7C28E}" type="presParOf" srcId="{B128F493-15D4-B44C-924C-5F58058B3431}" destId="{64792DEA-7FB7-2749-8317-0EC0312B1BBD}" srcOrd="5" destOrd="0" presId="urn:microsoft.com/office/officeart/2005/8/layout/hChevron3"/>
    <dgm:cxn modelId="{98CFC643-A671-7945-BFED-2A95F184D40E}" type="presParOf" srcId="{B128F493-15D4-B44C-924C-5F58058B3431}" destId="{3BBF414F-8A36-F94A-A6A2-3B1ED927F51A}" srcOrd="6" destOrd="0" presId="urn:microsoft.com/office/officeart/2005/8/layout/hChevron3"/>
    <dgm:cxn modelId="{4696550A-AB7E-7A48-898E-01D0D7FBE0BF}" type="presParOf" srcId="{B128F493-15D4-B44C-924C-5F58058B3431}" destId="{83D325FE-5E4A-AB44-8EBD-1BBBF1306B86}" srcOrd="7" destOrd="0" presId="urn:microsoft.com/office/officeart/2005/8/layout/hChevron3"/>
    <dgm:cxn modelId="{3F5086DE-5525-7342-A4BE-95382A5EC343}" type="presParOf" srcId="{B128F493-15D4-B44C-924C-5F58058B3431}" destId="{E15F8D69-50CF-2E4A-B1BD-B1470422E71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ECE626-1F00-4B49-9D1A-AD7B2E72A256}" type="doc">
      <dgm:prSet loTypeId="urn:microsoft.com/office/officeart/2005/8/layout/pyramid1" loCatId="pyramid" qsTypeId="urn:microsoft.com/office/officeart/2005/8/quickstyle/simple1" qsCatId="simple" csTypeId="urn:microsoft.com/office/officeart/2005/8/colors/accent6_3" csCatId="accent6" phldr="1"/>
      <dgm:spPr/>
    </dgm:pt>
    <dgm:pt modelId="{305E7467-BF13-41AD-88AE-49C53AAFB175}">
      <dgm:prSet phldrT="[Text]" custT="1"/>
      <dgm:spPr>
        <a:solidFill>
          <a:srgbClr val="9BBB59"/>
        </a:solidFill>
      </dgm:spPr>
      <dgm:t>
        <a:bodyPr/>
        <a:lstStyle/>
        <a:p>
          <a:pPr>
            <a:lnSpc>
              <a:spcPct val="100000"/>
            </a:lnSpc>
            <a:spcAft>
              <a:spcPts val="0"/>
            </a:spcAft>
          </a:pPr>
          <a:r>
            <a:rPr lang="en-US" sz="1300" b="1" i="0" u="none" dirty="0" smtClean="0">
              <a:solidFill>
                <a:schemeClr val="bg1"/>
              </a:solidFill>
            </a:rPr>
            <a:t> </a:t>
          </a:r>
        </a:p>
        <a:p>
          <a:pPr>
            <a:lnSpc>
              <a:spcPct val="100000"/>
            </a:lnSpc>
            <a:spcAft>
              <a:spcPts val="0"/>
            </a:spcAft>
          </a:pPr>
          <a:endParaRPr lang="en-US" sz="1300" b="1" i="0" u="none" dirty="0" smtClean="0">
            <a:solidFill>
              <a:schemeClr val="bg1"/>
            </a:solidFill>
          </a:endParaRPr>
        </a:p>
        <a:p>
          <a:pPr>
            <a:lnSpc>
              <a:spcPct val="100000"/>
            </a:lnSpc>
            <a:spcAft>
              <a:spcPts val="0"/>
            </a:spcAft>
          </a:pPr>
          <a:r>
            <a:rPr lang="en-US" sz="1300" b="1" i="0" u="none" dirty="0" smtClean="0">
              <a:solidFill>
                <a:schemeClr val="bg1"/>
              </a:solidFill>
              <a:latin typeface="Calibri"/>
              <a:cs typeface="Calibri"/>
            </a:rPr>
            <a:t>Central</a:t>
          </a:r>
        </a:p>
        <a:p>
          <a:pPr>
            <a:lnSpc>
              <a:spcPct val="100000"/>
            </a:lnSpc>
            <a:spcAft>
              <a:spcPts val="0"/>
            </a:spcAft>
          </a:pPr>
          <a:r>
            <a:rPr lang="en-US" sz="1300" b="1" i="0" u="none" dirty="0" smtClean="0">
              <a:solidFill>
                <a:schemeClr val="bg1"/>
              </a:solidFill>
              <a:latin typeface="Calibri"/>
              <a:cs typeface="Calibri"/>
            </a:rPr>
            <a:t>Hospital</a:t>
          </a:r>
          <a:endParaRPr lang="en-US" sz="1300" b="1" dirty="0">
            <a:solidFill>
              <a:schemeClr val="bg1"/>
            </a:solidFill>
            <a:latin typeface="Calibri"/>
            <a:cs typeface="Calibri"/>
          </a:endParaRPr>
        </a:p>
      </dgm:t>
    </dgm:pt>
    <dgm:pt modelId="{808A3E98-F4AC-4309-AD62-D84D3E1ACC1A}" type="parTrans" cxnId="{277946B0-97C5-4E65-8D35-F5089491ECC7}">
      <dgm:prSet/>
      <dgm:spPr/>
      <dgm:t>
        <a:bodyPr/>
        <a:lstStyle/>
        <a:p>
          <a:endParaRPr lang="en-US" sz="1300" b="1">
            <a:solidFill>
              <a:schemeClr val="bg1"/>
            </a:solidFill>
          </a:endParaRPr>
        </a:p>
      </dgm:t>
    </dgm:pt>
    <dgm:pt modelId="{F3AC32FB-7CA4-443C-9010-9553FA4DB019}" type="sibTrans" cxnId="{277946B0-97C5-4E65-8D35-F5089491ECC7}">
      <dgm:prSet/>
      <dgm:spPr/>
      <dgm:t>
        <a:bodyPr/>
        <a:lstStyle/>
        <a:p>
          <a:endParaRPr lang="en-US" sz="1300" b="1">
            <a:solidFill>
              <a:schemeClr val="bg1"/>
            </a:solidFill>
          </a:endParaRPr>
        </a:p>
      </dgm:t>
    </dgm:pt>
    <dgm:pt modelId="{9EB59A81-81D2-4E0C-8830-2D654DD820A7}">
      <dgm:prSet custT="1"/>
      <dgm:spPr>
        <a:solidFill>
          <a:srgbClr val="78933C"/>
        </a:solidFill>
      </dgm:spPr>
      <dgm:t>
        <a:bodyPr/>
        <a:lstStyle/>
        <a:p>
          <a:r>
            <a:rPr lang="en-US" sz="1400" b="1" i="0" u="none" dirty="0" smtClean="0">
              <a:solidFill>
                <a:schemeClr val="bg1"/>
              </a:solidFill>
              <a:latin typeface="Calibri"/>
              <a:cs typeface="Calibri"/>
            </a:rPr>
            <a:t>District Hospital</a:t>
          </a:r>
          <a:endParaRPr lang="en-US" sz="1400" b="1" dirty="0">
            <a:solidFill>
              <a:schemeClr val="bg1"/>
            </a:solidFill>
            <a:latin typeface="Calibri"/>
            <a:cs typeface="Calibri"/>
          </a:endParaRPr>
        </a:p>
      </dgm:t>
    </dgm:pt>
    <dgm:pt modelId="{FAA42981-2662-41F2-8503-1AAAA1902208}" type="parTrans" cxnId="{E098B2AE-6F98-405F-8EF7-AEEFBB8476FC}">
      <dgm:prSet/>
      <dgm:spPr/>
      <dgm:t>
        <a:bodyPr/>
        <a:lstStyle/>
        <a:p>
          <a:endParaRPr lang="en-US" sz="1300" b="1"/>
        </a:p>
      </dgm:t>
    </dgm:pt>
    <dgm:pt modelId="{B46C6AF9-C7D3-406D-88E3-E3E63BBFEC9E}" type="sibTrans" cxnId="{E098B2AE-6F98-405F-8EF7-AEEFBB8476FC}">
      <dgm:prSet/>
      <dgm:spPr/>
      <dgm:t>
        <a:bodyPr/>
        <a:lstStyle/>
        <a:p>
          <a:endParaRPr lang="en-US" sz="1300" b="1"/>
        </a:p>
      </dgm:t>
    </dgm:pt>
    <dgm:pt modelId="{5653C61B-591A-4B2E-9D47-BE0C442A86B2}">
      <dgm:prSet custT="1"/>
      <dgm:spPr>
        <a:solidFill>
          <a:srgbClr val="4F6228"/>
        </a:solidFill>
      </dgm:spPr>
      <dgm:t>
        <a:bodyPr/>
        <a:lstStyle/>
        <a:p>
          <a:r>
            <a:rPr lang="en-US" sz="1400" b="1" i="0" u="none" dirty="0" smtClean="0">
              <a:solidFill>
                <a:schemeClr val="bg1"/>
              </a:solidFill>
              <a:latin typeface="Calibri"/>
              <a:cs typeface="Calibri"/>
            </a:rPr>
            <a:t>Primary Health Centre</a:t>
          </a:r>
          <a:endParaRPr lang="en-US" sz="1400" b="1" dirty="0">
            <a:solidFill>
              <a:schemeClr val="bg1"/>
            </a:solidFill>
            <a:latin typeface="Calibri"/>
            <a:cs typeface="Calibri"/>
          </a:endParaRPr>
        </a:p>
      </dgm:t>
    </dgm:pt>
    <dgm:pt modelId="{47B2CB0C-7289-4E3B-83CD-538BF3192743}" type="parTrans" cxnId="{F8357C84-ED14-4B9A-8E7B-4E08E7078F21}">
      <dgm:prSet/>
      <dgm:spPr/>
      <dgm:t>
        <a:bodyPr/>
        <a:lstStyle/>
        <a:p>
          <a:endParaRPr lang="en-US" sz="1300" b="1"/>
        </a:p>
      </dgm:t>
    </dgm:pt>
    <dgm:pt modelId="{44041F76-9A80-4B50-9A7B-FC1E696DF09C}" type="sibTrans" cxnId="{F8357C84-ED14-4B9A-8E7B-4E08E7078F21}">
      <dgm:prSet/>
      <dgm:spPr/>
      <dgm:t>
        <a:bodyPr/>
        <a:lstStyle/>
        <a:p>
          <a:endParaRPr lang="en-US" sz="1300" b="1"/>
        </a:p>
      </dgm:t>
    </dgm:pt>
    <dgm:pt modelId="{DE0DB745-E294-4E85-B31B-D4934F44DF91}" type="pres">
      <dgm:prSet presAssocID="{72ECE626-1F00-4B49-9D1A-AD7B2E72A256}" presName="Name0" presStyleCnt="0">
        <dgm:presLayoutVars>
          <dgm:dir/>
          <dgm:animLvl val="lvl"/>
          <dgm:resizeHandles val="exact"/>
        </dgm:presLayoutVars>
      </dgm:prSet>
      <dgm:spPr/>
    </dgm:pt>
    <dgm:pt modelId="{C942B2DD-D150-4548-AAE8-E8338FB565B8}" type="pres">
      <dgm:prSet presAssocID="{305E7467-BF13-41AD-88AE-49C53AAFB175}" presName="Name8" presStyleCnt="0"/>
      <dgm:spPr/>
    </dgm:pt>
    <dgm:pt modelId="{22380790-8317-4A4D-AE48-F87FA17BF14D}" type="pres">
      <dgm:prSet presAssocID="{305E7467-BF13-41AD-88AE-49C53AAFB175}" presName="level" presStyleLbl="node1" presStyleIdx="0" presStyleCnt="3">
        <dgm:presLayoutVars>
          <dgm:chMax val="1"/>
          <dgm:bulletEnabled val="1"/>
        </dgm:presLayoutVars>
      </dgm:prSet>
      <dgm:spPr/>
      <dgm:t>
        <a:bodyPr/>
        <a:lstStyle/>
        <a:p>
          <a:endParaRPr lang="en-US"/>
        </a:p>
      </dgm:t>
    </dgm:pt>
    <dgm:pt modelId="{3483BFE5-9D54-48D3-A5F3-CA60AB621E08}" type="pres">
      <dgm:prSet presAssocID="{305E7467-BF13-41AD-88AE-49C53AAFB175}" presName="levelTx" presStyleLbl="revTx" presStyleIdx="0" presStyleCnt="0">
        <dgm:presLayoutVars>
          <dgm:chMax val="1"/>
          <dgm:bulletEnabled val="1"/>
        </dgm:presLayoutVars>
      </dgm:prSet>
      <dgm:spPr/>
      <dgm:t>
        <a:bodyPr/>
        <a:lstStyle/>
        <a:p>
          <a:endParaRPr lang="en-US"/>
        </a:p>
      </dgm:t>
    </dgm:pt>
    <dgm:pt modelId="{546FFBA1-2BBB-4424-AEB6-FA9097424609}" type="pres">
      <dgm:prSet presAssocID="{9EB59A81-81D2-4E0C-8830-2D654DD820A7}" presName="Name8" presStyleCnt="0"/>
      <dgm:spPr/>
    </dgm:pt>
    <dgm:pt modelId="{81E19350-FD40-47E2-9597-5E122961D2DE}" type="pres">
      <dgm:prSet presAssocID="{9EB59A81-81D2-4E0C-8830-2D654DD820A7}" presName="level" presStyleLbl="node1" presStyleIdx="1" presStyleCnt="3" custLinFactNeighborX="852" custLinFactNeighborY="-954">
        <dgm:presLayoutVars>
          <dgm:chMax val="1"/>
          <dgm:bulletEnabled val="1"/>
        </dgm:presLayoutVars>
      </dgm:prSet>
      <dgm:spPr/>
      <dgm:t>
        <a:bodyPr/>
        <a:lstStyle/>
        <a:p>
          <a:endParaRPr lang="en-US"/>
        </a:p>
      </dgm:t>
    </dgm:pt>
    <dgm:pt modelId="{C24AFA75-3AD6-44A5-B303-296A4708E76F}" type="pres">
      <dgm:prSet presAssocID="{9EB59A81-81D2-4E0C-8830-2D654DD820A7}" presName="levelTx" presStyleLbl="revTx" presStyleIdx="0" presStyleCnt="0">
        <dgm:presLayoutVars>
          <dgm:chMax val="1"/>
          <dgm:bulletEnabled val="1"/>
        </dgm:presLayoutVars>
      </dgm:prSet>
      <dgm:spPr/>
      <dgm:t>
        <a:bodyPr/>
        <a:lstStyle/>
        <a:p>
          <a:endParaRPr lang="en-US"/>
        </a:p>
      </dgm:t>
    </dgm:pt>
    <dgm:pt modelId="{ADD5BD77-04A2-4DAB-95D5-62B68D78F44B}" type="pres">
      <dgm:prSet presAssocID="{5653C61B-591A-4B2E-9D47-BE0C442A86B2}" presName="Name8" presStyleCnt="0"/>
      <dgm:spPr/>
    </dgm:pt>
    <dgm:pt modelId="{D05EE983-C6A2-4E7F-886B-5D063F90446B}" type="pres">
      <dgm:prSet presAssocID="{5653C61B-591A-4B2E-9D47-BE0C442A86B2}" presName="level" presStyleLbl="node1" presStyleIdx="2" presStyleCnt="3" custLinFactNeighborX="-4581">
        <dgm:presLayoutVars>
          <dgm:chMax val="1"/>
          <dgm:bulletEnabled val="1"/>
        </dgm:presLayoutVars>
      </dgm:prSet>
      <dgm:spPr/>
      <dgm:t>
        <a:bodyPr/>
        <a:lstStyle/>
        <a:p>
          <a:endParaRPr lang="en-US"/>
        </a:p>
      </dgm:t>
    </dgm:pt>
    <dgm:pt modelId="{AD62990A-6360-4BA0-92D3-B7C64DD44122}" type="pres">
      <dgm:prSet presAssocID="{5653C61B-591A-4B2E-9D47-BE0C442A86B2}" presName="levelTx" presStyleLbl="revTx" presStyleIdx="0" presStyleCnt="0">
        <dgm:presLayoutVars>
          <dgm:chMax val="1"/>
          <dgm:bulletEnabled val="1"/>
        </dgm:presLayoutVars>
      </dgm:prSet>
      <dgm:spPr/>
      <dgm:t>
        <a:bodyPr/>
        <a:lstStyle/>
        <a:p>
          <a:endParaRPr lang="en-US"/>
        </a:p>
      </dgm:t>
    </dgm:pt>
  </dgm:ptLst>
  <dgm:cxnLst>
    <dgm:cxn modelId="{277946B0-97C5-4E65-8D35-F5089491ECC7}" srcId="{72ECE626-1F00-4B49-9D1A-AD7B2E72A256}" destId="{305E7467-BF13-41AD-88AE-49C53AAFB175}" srcOrd="0" destOrd="0" parTransId="{808A3E98-F4AC-4309-AD62-D84D3E1ACC1A}" sibTransId="{F3AC32FB-7CA4-443C-9010-9553FA4DB019}"/>
    <dgm:cxn modelId="{E5373763-6CCE-4941-86B0-3F627616EB58}" type="presOf" srcId="{5653C61B-591A-4B2E-9D47-BE0C442A86B2}" destId="{D05EE983-C6A2-4E7F-886B-5D063F90446B}" srcOrd="0" destOrd="0" presId="urn:microsoft.com/office/officeart/2005/8/layout/pyramid1"/>
    <dgm:cxn modelId="{98CFB0D6-548B-D34C-A4C4-89B56364A698}" type="presOf" srcId="{305E7467-BF13-41AD-88AE-49C53AAFB175}" destId="{22380790-8317-4A4D-AE48-F87FA17BF14D}" srcOrd="0" destOrd="0" presId="urn:microsoft.com/office/officeart/2005/8/layout/pyramid1"/>
    <dgm:cxn modelId="{2866C910-3CC4-8543-9949-6C64E113FCC7}" type="presOf" srcId="{72ECE626-1F00-4B49-9D1A-AD7B2E72A256}" destId="{DE0DB745-E294-4E85-B31B-D4934F44DF91}" srcOrd="0" destOrd="0" presId="urn:microsoft.com/office/officeart/2005/8/layout/pyramid1"/>
    <dgm:cxn modelId="{B0D75FD6-366E-4248-B74B-A407569D4E6F}" type="presOf" srcId="{5653C61B-591A-4B2E-9D47-BE0C442A86B2}" destId="{AD62990A-6360-4BA0-92D3-B7C64DD44122}" srcOrd="1" destOrd="0" presId="urn:microsoft.com/office/officeart/2005/8/layout/pyramid1"/>
    <dgm:cxn modelId="{E098B2AE-6F98-405F-8EF7-AEEFBB8476FC}" srcId="{72ECE626-1F00-4B49-9D1A-AD7B2E72A256}" destId="{9EB59A81-81D2-4E0C-8830-2D654DD820A7}" srcOrd="1" destOrd="0" parTransId="{FAA42981-2662-41F2-8503-1AAAA1902208}" sibTransId="{B46C6AF9-C7D3-406D-88E3-E3E63BBFEC9E}"/>
    <dgm:cxn modelId="{B0224950-2E19-904C-A633-114139C6CE13}" type="presOf" srcId="{305E7467-BF13-41AD-88AE-49C53AAFB175}" destId="{3483BFE5-9D54-48D3-A5F3-CA60AB621E08}" srcOrd="1" destOrd="0" presId="urn:microsoft.com/office/officeart/2005/8/layout/pyramid1"/>
    <dgm:cxn modelId="{D82A0C16-D1FA-7248-93A1-E174518F776F}" type="presOf" srcId="{9EB59A81-81D2-4E0C-8830-2D654DD820A7}" destId="{81E19350-FD40-47E2-9597-5E122961D2DE}" srcOrd="0" destOrd="0" presId="urn:microsoft.com/office/officeart/2005/8/layout/pyramid1"/>
    <dgm:cxn modelId="{F8357C84-ED14-4B9A-8E7B-4E08E7078F21}" srcId="{72ECE626-1F00-4B49-9D1A-AD7B2E72A256}" destId="{5653C61B-591A-4B2E-9D47-BE0C442A86B2}" srcOrd="2" destOrd="0" parTransId="{47B2CB0C-7289-4E3B-83CD-538BF3192743}" sibTransId="{44041F76-9A80-4B50-9A7B-FC1E696DF09C}"/>
    <dgm:cxn modelId="{0BA020E6-2CB4-7047-BED4-9F11DEFAA27B}" type="presOf" srcId="{9EB59A81-81D2-4E0C-8830-2D654DD820A7}" destId="{C24AFA75-3AD6-44A5-B303-296A4708E76F}" srcOrd="1" destOrd="0" presId="urn:microsoft.com/office/officeart/2005/8/layout/pyramid1"/>
    <dgm:cxn modelId="{56E2FEC5-8A25-854A-AA3E-3219FDC14FCC}" type="presParOf" srcId="{DE0DB745-E294-4E85-B31B-D4934F44DF91}" destId="{C942B2DD-D150-4548-AAE8-E8338FB565B8}" srcOrd="0" destOrd="0" presId="urn:microsoft.com/office/officeart/2005/8/layout/pyramid1"/>
    <dgm:cxn modelId="{9E0B1431-E6C9-E743-BEF3-CC626739CE47}" type="presParOf" srcId="{C942B2DD-D150-4548-AAE8-E8338FB565B8}" destId="{22380790-8317-4A4D-AE48-F87FA17BF14D}" srcOrd="0" destOrd="0" presId="urn:microsoft.com/office/officeart/2005/8/layout/pyramid1"/>
    <dgm:cxn modelId="{2B2AF7DC-11BB-5648-A885-B8C92D503F94}" type="presParOf" srcId="{C942B2DD-D150-4548-AAE8-E8338FB565B8}" destId="{3483BFE5-9D54-48D3-A5F3-CA60AB621E08}" srcOrd="1" destOrd="0" presId="urn:microsoft.com/office/officeart/2005/8/layout/pyramid1"/>
    <dgm:cxn modelId="{3F4F04FD-66FF-4244-862F-99AB287C8CE7}" type="presParOf" srcId="{DE0DB745-E294-4E85-B31B-D4934F44DF91}" destId="{546FFBA1-2BBB-4424-AEB6-FA9097424609}" srcOrd="1" destOrd="0" presId="urn:microsoft.com/office/officeart/2005/8/layout/pyramid1"/>
    <dgm:cxn modelId="{CA2EE2BD-151E-A040-9965-A6F80CD8C0D4}" type="presParOf" srcId="{546FFBA1-2BBB-4424-AEB6-FA9097424609}" destId="{81E19350-FD40-47E2-9597-5E122961D2DE}" srcOrd="0" destOrd="0" presId="urn:microsoft.com/office/officeart/2005/8/layout/pyramid1"/>
    <dgm:cxn modelId="{A8D5BD34-4734-1F41-BFA2-F12A913C7D5E}" type="presParOf" srcId="{546FFBA1-2BBB-4424-AEB6-FA9097424609}" destId="{C24AFA75-3AD6-44A5-B303-296A4708E76F}" srcOrd="1" destOrd="0" presId="urn:microsoft.com/office/officeart/2005/8/layout/pyramid1"/>
    <dgm:cxn modelId="{52BB6EB5-C8BE-BA4E-B562-EB497275D989}" type="presParOf" srcId="{DE0DB745-E294-4E85-B31B-D4934F44DF91}" destId="{ADD5BD77-04A2-4DAB-95D5-62B68D78F44B}" srcOrd="2" destOrd="0" presId="urn:microsoft.com/office/officeart/2005/8/layout/pyramid1"/>
    <dgm:cxn modelId="{8905DF50-3915-0B4B-9DB7-C193B47118EE}" type="presParOf" srcId="{ADD5BD77-04A2-4DAB-95D5-62B68D78F44B}" destId="{D05EE983-C6A2-4E7F-886B-5D063F90446B}" srcOrd="0" destOrd="0" presId="urn:microsoft.com/office/officeart/2005/8/layout/pyramid1"/>
    <dgm:cxn modelId="{D8E20A8F-E34B-4D44-B8E2-1C42E8917323}" type="presParOf" srcId="{ADD5BD77-04A2-4DAB-95D5-62B68D78F44B}" destId="{AD62990A-6360-4BA0-92D3-B7C64DD4412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18705-6A9B-D24B-9A0A-AF87B9050CC8}">
      <dsp:nvSpPr>
        <dsp:cNvPr id="0" name=""/>
        <dsp:cNvSpPr/>
      </dsp:nvSpPr>
      <dsp:spPr>
        <a:xfrm>
          <a:off x="26152" y="119280"/>
          <a:ext cx="2019133" cy="864059"/>
        </a:xfrm>
        <a:prstGeom prst="homePlate">
          <a:avLst/>
        </a:prstGeom>
        <a:solidFill>
          <a:schemeClr val="tx2"/>
        </a:solidFill>
        <a:ln w="38100" cmpd="sng">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rtl="0">
            <a:lnSpc>
              <a:spcPct val="90000"/>
            </a:lnSpc>
            <a:spcBef>
              <a:spcPct val="0"/>
            </a:spcBef>
            <a:spcAft>
              <a:spcPct val="35000"/>
            </a:spcAft>
          </a:pPr>
          <a:r>
            <a:rPr lang="en-US" sz="1500" kern="1200" dirty="0" smtClean="0">
              <a:latin typeface="Calibri"/>
              <a:cs typeface="Calibri"/>
            </a:rPr>
            <a:t>Product selection</a:t>
          </a:r>
          <a:endParaRPr lang="en-US" sz="1500" kern="1200" dirty="0">
            <a:latin typeface="Calibri"/>
            <a:cs typeface="Calibri"/>
          </a:endParaRPr>
        </a:p>
      </dsp:txBody>
      <dsp:txXfrm>
        <a:off x="26152" y="119280"/>
        <a:ext cx="1803118" cy="864059"/>
      </dsp:txXfrm>
    </dsp:sp>
    <dsp:sp modelId="{068DADC6-3C91-3247-AB78-D13B68DB7E34}">
      <dsp:nvSpPr>
        <dsp:cNvPr id="0" name=""/>
        <dsp:cNvSpPr/>
      </dsp:nvSpPr>
      <dsp:spPr>
        <a:xfrm>
          <a:off x="1615861" y="120110"/>
          <a:ext cx="2160148" cy="864059"/>
        </a:xfrm>
        <a:prstGeom prst="chevron">
          <a:avLst/>
        </a:prstGeom>
        <a:solidFill>
          <a:schemeClr val="accent3">
            <a:lumMod val="75000"/>
          </a:schemeClr>
        </a:solidFill>
        <a:ln w="38100" cmpd="sng">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latin typeface="Calibri"/>
              <a:cs typeface="Calibri"/>
            </a:rPr>
            <a:t>Dossier review</a:t>
          </a:r>
          <a:endParaRPr lang="en-US" sz="1500" kern="1200" dirty="0">
            <a:latin typeface="Calibri"/>
            <a:cs typeface="Calibri"/>
          </a:endParaRPr>
        </a:p>
      </dsp:txBody>
      <dsp:txXfrm>
        <a:off x="2047891" y="120110"/>
        <a:ext cx="1296089" cy="864059"/>
      </dsp:txXfrm>
    </dsp:sp>
    <dsp:sp modelId="{9C64D040-8E22-0044-A54E-04A6EFB7168F}">
      <dsp:nvSpPr>
        <dsp:cNvPr id="0" name=""/>
        <dsp:cNvSpPr/>
      </dsp:nvSpPr>
      <dsp:spPr>
        <a:xfrm>
          <a:off x="3345289" y="119919"/>
          <a:ext cx="2160148" cy="864059"/>
        </a:xfrm>
        <a:prstGeom prst="chevron">
          <a:avLst/>
        </a:prstGeom>
        <a:solidFill>
          <a:schemeClr val="accent3">
            <a:lumMod val="50000"/>
          </a:schemeClr>
        </a:solidFill>
        <a:ln w="38100" cmpd="sng">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latin typeface="Calibri"/>
              <a:cs typeface="Calibri"/>
            </a:rPr>
            <a:t>Manufacturing site inspection</a:t>
          </a:r>
          <a:endParaRPr lang="en-US" sz="1500" kern="1200" dirty="0">
            <a:latin typeface="Calibri"/>
            <a:cs typeface="Calibri"/>
          </a:endParaRPr>
        </a:p>
      </dsp:txBody>
      <dsp:txXfrm>
        <a:off x="3777319" y="119919"/>
        <a:ext cx="1296089" cy="864059"/>
      </dsp:txXfrm>
    </dsp:sp>
    <dsp:sp modelId="{3BBF414F-8A36-F94A-A6A2-3B1ED927F51A}">
      <dsp:nvSpPr>
        <dsp:cNvPr id="0" name=""/>
        <dsp:cNvSpPr/>
      </dsp:nvSpPr>
      <dsp:spPr>
        <a:xfrm>
          <a:off x="5075274" y="119919"/>
          <a:ext cx="2160148" cy="864059"/>
        </a:xfrm>
        <a:prstGeom prst="chevron">
          <a:avLst/>
        </a:prstGeom>
        <a:solidFill>
          <a:schemeClr val="accent2"/>
        </a:solidFill>
        <a:ln w="38100" cmpd="sng">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latin typeface="Calibri"/>
              <a:cs typeface="Calibri"/>
            </a:rPr>
            <a:t>Analytical laboratory evaluation</a:t>
          </a:r>
          <a:endParaRPr lang="en-US" sz="1500" kern="1200" dirty="0">
            <a:latin typeface="Calibri"/>
            <a:cs typeface="Calibri"/>
          </a:endParaRPr>
        </a:p>
      </dsp:txBody>
      <dsp:txXfrm>
        <a:off x="5507304" y="119919"/>
        <a:ext cx="1296089" cy="864059"/>
      </dsp:txXfrm>
    </dsp:sp>
    <dsp:sp modelId="{E15F8D69-50CF-2E4A-B1BD-B1470422E717}">
      <dsp:nvSpPr>
        <dsp:cNvPr id="0" name=""/>
        <dsp:cNvSpPr/>
      </dsp:nvSpPr>
      <dsp:spPr>
        <a:xfrm>
          <a:off x="6777191" y="120300"/>
          <a:ext cx="2160148" cy="864059"/>
        </a:xfrm>
        <a:prstGeom prst="chevron">
          <a:avLst/>
        </a:prstGeom>
        <a:solidFill>
          <a:schemeClr val="accent2">
            <a:lumMod val="75000"/>
          </a:schemeClr>
        </a:solidFill>
        <a:ln w="38100" cmpd="sng">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latin typeface="Calibri"/>
              <a:cs typeface="Calibri"/>
            </a:rPr>
            <a:t>Clinical field evaluation</a:t>
          </a:r>
          <a:endParaRPr lang="en-US" sz="1500" kern="1200" dirty="0">
            <a:latin typeface="Calibri"/>
            <a:cs typeface="Calibri"/>
          </a:endParaRPr>
        </a:p>
      </dsp:txBody>
      <dsp:txXfrm>
        <a:off x="7209221" y="120300"/>
        <a:ext cx="1296089" cy="864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80790-8317-4A4D-AE48-F87FA17BF14D}">
      <dsp:nvSpPr>
        <dsp:cNvPr id="0" name=""/>
        <dsp:cNvSpPr/>
      </dsp:nvSpPr>
      <dsp:spPr>
        <a:xfrm>
          <a:off x="806609" y="0"/>
          <a:ext cx="806609" cy="755840"/>
        </a:xfrm>
        <a:prstGeom prst="trapezoid">
          <a:avLst>
            <a:gd name="adj" fmla="val 53358"/>
          </a:avLst>
        </a:prstGeom>
        <a:solidFill>
          <a:srgbClr val="9BBB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100000"/>
            </a:lnSpc>
            <a:spcBef>
              <a:spcPct val="0"/>
            </a:spcBef>
            <a:spcAft>
              <a:spcPts val="0"/>
            </a:spcAft>
          </a:pPr>
          <a:r>
            <a:rPr lang="en-US" sz="1300" b="1" i="0" u="none" kern="1200" dirty="0" smtClean="0">
              <a:solidFill>
                <a:schemeClr val="bg1"/>
              </a:solidFill>
            </a:rPr>
            <a:t> </a:t>
          </a:r>
        </a:p>
        <a:p>
          <a:pPr lvl="0" algn="ctr" defTabSz="577850">
            <a:lnSpc>
              <a:spcPct val="100000"/>
            </a:lnSpc>
            <a:spcBef>
              <a:spcPct val="0"/>
            </a:spcBef>
            <a:spcAft>
              <a:spcPts val="0"/>
            </a:spcAft>
          </a:pPr>
          <a:endParaRPr lang="en-US" sz="1300" b="1" i="0" u="none" kern="1200" dirty="0" smtClean="0">
            <a:solidFill>
              <a:schemeClr val="bg1"/>
            </a:solidFill>
          </a:endParaRPr>
        </a:p>
        <a:p>
          <a:pPr lvl="0" algn="ctr" defTabSz="577850">
            <a:lnSpc>
              <a:spcPct val="100000"/>
            </a:lnSpc>
            <a:spcBef>
              <a:spcPct val="0"/>
            </a:spcBef>
            <a:spcAft>
              <a:spcPts val="0"/>
            </a:spcAft>
          </a:pPr>
          <a:r>
            <a:rPr lang="en-US" sz="1300" b="1" i="0" u="none" kern="1200" dirty="0" smtClean="0">
              <a:solidFill>
                <a:schemeClr val="bg1"/>
              </a:solidFill>
              <a:latin typeface="Calibri"/>
              <a:cs typeface="Calibri"/>
            </a:rPr>
            <a:t>Central</a:t>
          </a:r>
        </a:p>
        <a:p>
          <a:pPr lvl="0" algn="ctr" defTabSz="577850">
            <a:lnSpc>
              <a:spcPct val="100000"/>
            </a:lnSpc>
            <a:spcBef>
              <a:spcPct val="0"/>
            </a:spcBef>
            <a:spcAft>
              <a:spcPts val="0"/>
            </a:spcAft>
          </a:pPr>
          <a:r>
            <a:rPr lang="en-US" sz="1300" b="1" i="0" u="none" kern="1200" dirty="0" smtClean="0">
              <a:solidFill>
                <a:schemeClr val="bg1"/>
              </a:solidFill>
              <a:latin typeface="Calibri"/>
              <a:cs typeface="Calibri"/>
            </a:rPr>
            <a:t>Hospital</a:t>
          </a:r>
          <a:endParaRPr lang="en-US" sz="1300" b="1" kern="1200" dirty="0">
            <a:solidFill>
              <a:schemeClr val="bg1"/>
            </a:solidFill>
            <a:latin typeface="Calibri"/>
            <a:cs typeface="Calibri"/>
          </a:endParaRPr>
        </a:p>
      </dsp:txBody>
      <dsp:txXfrm>
        <a:off x="806609" y="0"/>
        <a:ext cx="806609" cy="755840"/>
      </dsp:txXfrm>
    </dsp:sp>
    <dsp:sp modelId="{81E19350-FD40-47E2-9597-5E122961D2DE}">
      <dsp:nvSpPr>
        <dsp:cNvPr id="0" name=""/>
        <dsp:cNvSpPr/>
      </dsp:nvSpPr>
      <dsp:spPr>
        <a:xfrm>
          <a:off x="417049" y="748629"/>
          <a:ext cx="1613219" cy="755840"/>
        </a:xfrm>
        <a:prstGeom prst="trapezoid">
          <a:avLst>
            <a:gd name="adj" fmla="val 53358"/>
          </a:avLst>
        </a:prstGeom>
        <a:solidFill>
          <a:srgbClr val="7893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u="none" kern="1200" dirty="0" smtClean="0">
              <a:solidFill>
                <a:schemeClr val="bg1"/>
              </a:solidFill>
              <a:latin typeface="Calibri"/>
              <a:cs typeface="Calibri"/>
            </a:rPr>
            <a:t>District Hospital</a:t>
          </a:r>
          <a:endParaRPr lang="en-US" sz="1400" b="1" kern="1200" dirty="0">
            <a:solidFill>
              <a:schemeClr val="bg1"/>
            </a:solidFill>
            <a:latin typeface="Calibri"/>
            <a:cs typeface="Calibri"/>
          </a:endParaRPr>
        </a:p>
      </dsp:txBody>
      <dsp:txXfrm>
        <a:off x="699362" y="748629"/>
        <a:ext cx="1048592" cy="755840"/>
      </dsp:txXfrm>
    </dsp:sp>
    <dsp:sp modelId="{D05EE983-C6A2-4E7F-886B-5D063F90446B}">
      <dsp:nvSpPr>
        <dsp:cNvPr id="0" name=""/>
        <dsp:cNvSpPr/>
      </dsp:nvSpPr>
      <dsp:spPr>
        <a:xfrm>
          <a:off x="0" y="1511681"/>
          <a:ext cx="2419829" cy="755840"/>
        </a:xfrm>
        <a:prstGeom prst="trapezoid">
          <a:avLst>
            <a:gd name="adj" fmla="val 53358"/>
          </a:avLst>
        </a:prstGeom>
        <a:solidFill>
          <a:srgbClr val="4F62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u="none" kern="1200" dirty="0" smtClean="0">
              <a:solidFill>
                <a:schemeClr val="bg1"/>
              </a:solidFill>
              <a:latin typeface="Calibri"/>
              <a:cs typeface="Calibri"/>
            </a:rPr>
            <a:t>Primary Health Centre</a:t>
          </a:r>
          <a:endParaRPr lang="en-US" sz="1400" b="1" kern="1200" dirty="0">
            <a:solidFill>
              <a:schemeClr val="bg1"/>
            </a:solidFill>
            <a:latin typeface="Calibri"/>
            <a:cs typeface="Calibri"/>
          </a:endParaRPr>
        </a:p>
      </dsp:txBody>
      <dsp:txXfrm>
        <a:off x="423470" y="1511681"/>
        <a:ext cx="1572888" cy="75584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66733" cy="450523"/>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defTabSz="923925">
              <a:defRPr sz="1200" b="0" smtClean="0">
                <a:latin typeface="Arial" charset="0"/>
              </a:defRPr>
            </a:lvl1pPr>
          </a:lstStyle>
          <a:p>
            <a:pPr>
              <a:defRPr/>
            </a:pPr>
            <a:endParaRPr lang="en-US"/>
          </a:p>
        </p:txBody>
      </p:sp>
      <p:sp>
        <p:nvSpPr>
          <p:cNvPr id="76803" name="Rectangle 3"/>
          <p:cNvSpPr>
            <a:spLocks noGrp="1" noChangeArrowheads="1"/>
          </p:cNvSpPr>
          <p:nvPr>
            <p:ph type="dt" sz="quarter" idx="1"/>
          </p:nvPr>
        </p:nvSpPr>
        <p:spPr bwMode="auto">
          <a:xfrm>
            <a:off x="4008705" y="0"/>
            <a:ext cx="3066733" cy="450523"/>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algn="r" defTabSz="923925">
              <a:defRPr sz="1200" b="0" smtClean="0">
                <a:latin typeface="Arial" charset="0"/>
              </a:defRPr>
            </a:lvl1pPr>
          </a:lstStyle>
          <a:p>
            <a:pPr>
              <a:defRPr/>
            </a:pPr>
            <a:endParaRPr lang="en-US"/>
          </a:p>
        </p:txBody>
      </p:sp>
      <p:sp>
        <p:nvSpPr>
          <p:cNvPr id="76804" name="Rectangle 4"/>
          <p:cNvSpPr>
            <a:spLocks noGrp="1" noChangeArrowheads="1"/>
          </p:cNvSpPr>
          <p:nvPr>
            <p:ph type="ftr" sz="quarter" idx="2"/>
          </p:nvPr>
        </p:nvSpPr>
        <p:spPr bwMode="auto">
          <a:xfrm>
            <a:off x="0" y="8552240"/>
            <a:ext cx="3066733" cy="450523"/>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defTabSz="923925">
              <a:defRPr sz="1200" b="0" smtClean="0">
                <a:latin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4008705" y="8552240"/>
            <a:ext cx="3066733" cy="450523"/>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algn="r" defTabSz="923925">
              <a:defRPr sz="1200" b="0" smtClean="0">
                <a:latin typeface="Arial" charset="0"/>
              </a:defRPr>
            </a:lvl1pPr>
          </a:lstStyle>
          <a:p>
            <a:pPr>
              <a:defRPr/>
            </a:pPr>
            <a:fld id="{73B26EC4-D8DB-4E70-A6C2-33F57DFFF691}" type="slidenum">
              <a:rPr lang="en-US"/>
              <a:pPr>
                <a:defRPr/>
              </a:pPr>
              <a:t>‹#›</a:t>
            </a:fld>
            <a:endParaRPr lang="en-US"/>
          </a:p>
        </p:txBody>
      </p:sp>
    </p:spTree>
    <p:extLst>
      <p:ext uri="{BB962C8B-B14F-4D97-AF65-F5344CB8AC3E}">
        <p14:creationId xmlns:p14="http://schemas.microsoft.com/office/powerpoint/2010/main" val="189431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66733" cy="450523"/>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defTabSz="923925">
              <a:defRPr sz="1200" b="0" smtClean="0">
                <a:latin typeface="Arial" charset="0"/>
              </a:defRPr>
            </a:lvl1pPr>
          </a:lstStyle>
          <a:p>
            <a:pPr>
              <a:defRPr/>
            </a:pPr>
            <a:endParaRPr lang="en-US"/>
          </a:p>
        </p:txBody>
      </p:sp>
      <p:sp>
        <p:nvSpPr>
          <p:cNvPr id="17411" name="Rectangle 3"/>
          <p:cNvSpPr>
            <a:spLocks noGrp="1" noChangeArrowheads="1"/>
          </p:cNvSpPr>
          <p:nvPr>
            <p:ph type="dt" idx="1"/>
          </p:nvPr>
        </p:nvSpPr>
        <p:spPr bwMode="auto">
          <a:xfrm>
            <a:off x="4008705" y="0"/>
            <a:ext cx="3066733" cy="450523"/>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algn="r" defTabSz="923925">
              <a:defRPr sz="1200" b="0" smtClean="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289050" y="676275"/>
            <a:ext cx="4500563" cy="337502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7708" y="4276120"/>
            <a:ext cx="5661660" cy="4051627"/>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552240"/>
            <a:ext cx="3066733" cy="450523"/>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defTabSz="923925">
              <a:defRPr sz="1200" b="0" smtClean="0">
                <a:latin typeface="Arial" charset="0"/>
              </a:defRPr>
            </a:lvl1pPr>
          </a:lstStyle>
          <a:p>
            <a:pPr>
              <a:defRPr/>
            </a:pPr>
            <a:endParaRPr lang="en-US"/>
          </a:p>
        </p:txBody>
      </p:sp>
      <p:sp>
        <p:nvSpPr>
          <p:cNvPr id="17415" name="Rectangle 7"/>
          <p:cNvSpPr>
            <a:spLocks noGrp="1" noChangeArrowheads="1"/>
          </p:cNvSpPr>
          <p:nvPr>
            <p:ph type="sldNum" sz="quarter" idx="5"/>
          </p:nvPr>
        </p:nvSpPr>
        <p:spPr bwMode="auto">
          <a:xfrm>
            <a:off x="4008705" y="8552240"/>
            <a:ext cx="3066733" cy="450523"/>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algn="r" defTabSz="923925">
              <a:defRPr sz="1200" b="0" smtClean="0">
                <a:latin typeface="Arial" charset="0"/>
              </a:defRPr>
            </a:lvl1pPr>
          </a:lstStyle>
          <a:p>
            <a:pPr>
              <a:defRPr/>
            </a:pPr>
            <a:fld id="{B83AAE5F-0447-4A6C-868C-B33D3A1A9E19}" type="slidenum">
              <a:rPr lang="en-US"/>
              <a:pPr>
                <a:defRPr/>
              </a:pPr>
              <a:t>‹#›</a:t>
            </a:fld>
            <a:endParaRPr lang="en-US"/>
          </a:p>
        </p:txBody>
      </p:sp>
    </p:spTree>
    <p:extLst>
      <p:ext uri="{BB962C8B-B14F-4D97-AF65-F5344CB8AC3E}">
        <p14:creationId xmlns:p14="http://schemas.microsoft.com/office/powerpoint/2010/main" val="4159254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15900" indent="-215900" eaLnBrk="1" hangingPunct="1">
              <a:spcBef>
                <a:spcPct val="0"/>
              </a:spcBef>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Beyond MOH/CHAI evaluations, there are</a:t>
            </a:r>
            <a:r>
              <a:rPr lang="en-US" baseline="0" dirty="0" smtClean="0"/>
              <a:t> many, many more evaluations planned or ongoing. This slide is </a:t>
            </a:r>
            <a:r>
              <a:rPr lang="en-US" dirty="0" smtClean="0"/>
              <a:t>meant to illustrate the significant number of evaluations and duplication.</a:t>
            </a:r>
            <a:endParaRPr lang="en-US" dirty="0"/>
          </a:p>
        </p:txBody>
      </p:sp>
      <p:sp>
        <p:nvSpPr>
          <p:cNvPr id="4" name="Slide Number Placeholder 3"/>
          <p:cNvSpPr>
            <a:spLocks noGrp="1"/>
          </p:cNvSpPr>
          <p:nvPr>
            <p:ph type="sldNum" sz="quarter" idx="10"/>
          </p:nvPr>
        </p:nvSpPr>
        <p:spPr/>
        <p:txBody>
          <a:bodyPr/>
          <a:lstStyle/>
          <a:p>
            <a:pPr>
              <a:defRPr/>
            </a:pPr>
            <a:fld id="{B83AAE5F-0447-4A6C-868C-B33D3A1A9E19}" type="slidenum">
              <a:rPr lang="en-US" smtClean="0"/>
              <a:pPr>
                <a:defRPr/>
              </a:pPr>
              <a:t>33</a:t>
            </a:fld>
            <a:endParaRPr lang="en-US" dirty="0"/>
          </a:p>
        </p:txBody>
      </p:sp>
    </p:spTree>
    <p:extLst>
      <p:ext uri="{BB962C8B-B14F-4D97-AF65-F5344CB8AC3E}">
        <p14:creationId xmlns:p14="http://schemas.microsoft.com/office/powerpoint/2010/main" val="365942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3A5EC8B6-D8E5-C14C-A365-1D3886928372}" type="slidenum">
              <a:rPr lang="en-US">
                <a:solidFill>
                  <a:prstClr val="black"/>
                </a:solidFill>
              </a:rPr>
              <a:pPr>
                <a:defRPr/>
              </a:pPr>
              <a:t>3</a:t>
            </a:fld>
            <a:endParaRPr lang="en-US" dirty="0">
              <a:solidFill>
                <a:prstClr val="black"/>
              </a:solidFill>
            </a:endParaRPr>
          </a:p>
        </p:txBody>
      </p:sp>
      <p:sp>
        <p:nvSpPr>
          <p:cNvPr id="54274" name="Rectangle 2"/>
          <p:cNvSpPr>
            <a:spLocks noGrp="1" noRot="1" noChangeAspect="1" noChangeArrowheads="1" noTextEdit="1"/>
          </p:cNvSpPr>
          <p:nvPr>
            <p:ph type="sldImg"/>
          </p:nvPr>
        </p:nvSpPr>
        <p:spPr>
          <a:xfrm>
            <a:off x="-1609725" y="1162050"/>
            <a:ext cx="10252075" cy="7688263"/>
          </a:xfrm>
          <a:ln/>
        </p:spPr>
      </p:sp>
      <p:sp>
        <p:nvSpPr>
          <p:cNvPr id="54275" name="Rectangle 3"/>
          <p:cNvSpPr>
            <a:spLocks noGrp="1" noChangeArrowheads="1"/>
          </p:cNvSpPr>
          <p:nvPr>
            <p:ph type="body" idx="1"/>
          </p:nvPr>
        </p:nvSpPr>
        <p:spPr>
          <a:xfrm>
            <a:off x="568463" y="322901"/>
            <a:ext cx="4182353" cy="2321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dirty="0">
              <a:ea typeface="ＭＳ Ｐゴシック" charset="0"/>
            </a:endParaRPr>
          </a:p>
        </p:txBody>
      </p:sp>
      <p:sp>
        <p:nvSpPr>
          <p:cNvPr id="24581" name="McK Separator"/>
          <p:cNvSpPr>
            <a:spLocks noChangeShapeType="1"/>
          </p:cNvSpPr>
          <p:nvPr>
            <p:custDataLst>
              <p:tags r:id="rId1"/>
            </p:custDataLst>
          </p:nvPr>
        </p:nvSpPr>
        <p:spPr bwMode="auto">
          <a:xfrm>
            <a:off x="581568" y="1376170"/>
            <a:ext cx="5774696" cy="0"/>
          </a:xfrm>
          <a:prstGeom prst="line">
            <a:avLst/>
          </a:prstGeom>
          <a:noFill/>
          <a:ln w="9525">
            <a:solidFill>
              <a:schemeClr val="tx1"/>
            </a:solidFill>
            <a:round/>
            <a:headEnd/>
            <a:tailEnd/>
          </a:ln>
        </p:spPr>
        <p:txBody>
          <a:bodyPr lIns="91326" tIns="45663" rIns="91326" bIns="45663"/>
          <a:lstStyle/>
          <a:p>
            <a:pPr>
              <a:defRPr/>
            </a:pPr>
            <a:endParaRPr lang="en-US" b="0" dirty="0">
              <a:solidFill>
                <a:prstClr val="black"/>
              </a:solidFill>
              <a:latin typeface="Calibri"/>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Gap of treatment is more significant at 31%. Compared to 66% of pregnant women.</a:t>
            </a:r>
            <a:endParaRPr lang="en-US" dirty="0"/>
          </a:p>
        </p:txBody>
      </p:sp>
      <p:sp>
        <p:nvSpPr>
          <p:cNvPr id="4" name="Slide Number Placeholder 3"/>
          <p:cNvSpPr>
            <a:spLocks noGrp="1"/>
          </p:cNvSpPr>
          <p:nvPr>
            <p:ph type="sldNum" sz="quarter" idx="10"/>
          </p:nvPr>
        </p:nvSpPr>
        <p:spPr/>
        <p:txBody>
          <a:bodyPr/>
          <a:lstStyle/>
          <a:p>
            <a:pPr>
              <a:defRPr/>
            </a:pPr>
            <a:fld id="{B83AAE5F-0447-4A6C-868C-B33D3A1A9E19}" type="slidenum">
              <a:rPr lang="en-US" smtClean="0"/>
              <a:pPr>
                <a:defRPr/>
              </a:pPr>
              <a:t>4</a:t>
            </a:fld>
            <a:endParaRPr lang="en-US"/>
          </a:p>
        </p:txBody>
      </p:sp>
    </p:spTree>
    <p:extLst>
      <p:ext uri="{BB962C8B-B14F-4D97-AF65-F5344CB8AC3E}">
        <p14:creationId xmlns:p14="http://schemas.microsoft.com/office/powerpoint/2010/main" val="327214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674688"/>
            <a:ext cx="4502150" cy="3376612"/>
          </a:xfrm>
        </p:spPr>
      </p:sp>
      <p:sp>
        <p:nvSpPr>
          <p:cNvPr id="3" name="Notes Placeholder 2"/>
          <p:cNvSpPr>
            <a:spLocks noGrp="1"/>
          </p:cNvSpPr>
          <p:nvPr>
            <p:ph type="body" idx="1"/>
          </p:nvPr>
        </p:nvSpPr>
        <p:spPr/>
        <p:txBody>
          <a:bodyPr>
            <a:normAutofit/>
          </a:bodyPr>
          <a:lstStyle/>
          <a:p>
            <a:pPr defTabSz="465887">
              <a:defRPr/>
            </a:pPr>
            <a:endParaRPr lang="en-US" dirty="0"/>
          </a:p>
        </p:txBody>
      </p:sp>
      <p:sp>
        <p:nvSpPr>
          <p:cNvPr id="4" name="Slide Number Placeholder 3"/>
          <p:cNvSpPr>
            <a:spLocks noGrp="1"/>
          </p:cNvSpPr>
          <p:nvPr>
            <p:ph type="sldNum" sz="quarter" idx="10"/>
          </p:nvPr>
        </p:nvSpPr>
        <p:spPr/>
        <p:txBody>
          <a:bodyPr/>
          <a:lstStyle/>
          <a:p>
            <a:fld id="{6F2C4B69-7CE4-5E43-AAD4-0D4E5871898D}"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674688"/>
            <a:ext cx="4502150" cy="3376612"/>
          </a:xfrm>
        </p:spPr>
      </p:sp>
      <p:sp>
        <p:nvSpPr>
          <p:cNvPr id="3" name="Notes Placeholder 2"/>
          <p:cNvSpPr>
            <a:spLocks noGrp="1"/>
          </p:cNvSpPr>
          <p:nvPr>
            <p:ph type="body" idx="1"/>
          </p:nvPr>
        </p:nvSpPr>
        <p:spPr/>
        <p:txBody>
          <a:bodyPr>
            <a:normAutofit/>
          </a:bodyPr>
          <a:lstStyle/>
          <a:p>
            <a:pPr defTabSz="465887">
              <a:defRPr/>
            </a:pPr>
            <a:endParaRPr lang="en-US" dirty="0"/>
          </a:p>
        </p:txBody>
      </p:sp>
      <p:sp>
        <p:nvSpPr>
          <p:cNvPr id="4" name="Slide Number Placeholder 3"/>
          <p:cNvSpPr>
            <a:spLocks noGrp="1"/>
          </p:cNvSpPr>
          <p:nvPr>
            <p:ph type="sldNum" sz="quarter" idx="10"/>
          </p:nvPr>
        </p:nvSpPr>
        <p:spPr/>
        <p:txBody>
          <a:bodyPr/>
          <a:lstStyle/>
          <a:p>
            <a:fld id="{6F2C4B69-7CE4-5E43-AAD4-0D4E5871898D}"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note that not</a:t>
            </a:r>
            <a:r>
              <a:rPr lang="en-US" baseline="0" dirty="0" smtClean="0"/>
              <a:t> all countries have this approval process. Some do (Tanzania, South Africa), but others only have pieces of these five steps in their regulatory approval process.</a:t>
            </a:r>
            <a:endParaRPr lang="en-US" dirty="0"/>
          </a:p>
        </p:txBody>
      </p:sp>
      <p:sp>
        <p:nvSpPr>
          <p:cNvPr id="4" name="Slide Number Placeholder 3"/>
          <p:cNvSpPr>
            <a:spLocks noGrp="1"/>
          </p:cNvSpPr>
          <p:nvPr>
            <p:ph type="sldNum" sz="quarter" idx="10"/>
          </p:nvPr>
        </p:nvSpPr>
        <p:spPr/>
        <p:txBody>
          <a:bodyPr/>
          <a:lstStyle/>
          <a:p>
            <a:pPr>
              <a:defRPr/>
            </a:pPr>
            <a:fld id="{B83AAE5F-0447-4A6C-868C-B33D3A1A9E19}" type="slidenum">
              <a:rPr lang="en-US" smtClean="0"/>
              <a:pPr>
                <a:defRPr/>
              </a:pPr>
              <a:t>27</a:t>
            </a:fld>
            <a:endParaRPr lang="en-US" dirty="0"/>
          </a:p>
        </p:txBody>
      </p:sp>
    </p:spTree>
    <p:extLst>
      <p:ext uri="{BB962C8B-B14F-4D97-AF65-F5344CB8AC3E}">
        <p14:creationId xmlns:p14="http://schemas.microsoft.com/office/powerpoint/2010/main" val="395578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D3DEA-BDC5-0941-8087-57DE4A9408ED}" type="slidenum">
              <a:rPr lang="en-US" smtClean="0"/>
              <a:pPr/>
              <a:t>28</a:t>
            </a:fld>
            <a:endParaRPr lang="en-US" dirty="0"/>
          </a:p>
        </p:txBody>
      </p:sp>
    </p:spTree>
    <p:extLst>
      <p:ext uri="{BB962C8B-B14F-4D97-AF65-F5344CB8AC3E}">
        <p14:creationId xmlns:p14="http://schemas.microsoft.com/office/powerpoint/2010/main" val="406290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highlight this duplication further, CHAI in collaboration with NHLS, is in the final stages of preparing</a:t>
            </a:r>
            <a:r>
              <a:rPr lang="en-US" baseline="0" dirty="0" smtClean="0"/>
              <a:t> a meta-analysis of the majority of Pima technical evaluations. </a:t>
            </a:r>
            <a:r>
              <a:rPr lang="en-US" dirty="0" smtClean="0"/>
              <a:t>Touch on meta-analysis of Pima, no difference</a:t>
            </a:r>
            <a:r>
              <a:rPr lang="en-US" baseline="0" dirty="0" smtClean="0"/>
              <a:t> across populations.</a:t>
            </a:r>
            <a:endParaRPr lang="en-US" dirty="0"/>
          </a:p>
        </p:txBody>
      </p:sp>
      <p:sp>
        <p:nvSpPr>
          <p:cNvPr id="4" name="Slide Number Placeholder 3"/>
          <p:cNvSpPr>
            <a:spLocks noGrp="1"/>
          </p:cNvSpPr>
          <p:nvPr>
            <p:ph type="sldNum" sz="quarter" idx="10"/>
          </p:nvPr>
        </p:nvSpPr>
        <p:spPr/>
        <p:txBody>
          <a:bodyPr/>
          <a:lstStyle/>
          <a:p>
            <a:fld id="{17CD3DEA-BDC5-0941-8087-57DE4A9408ED}" type="slidenum">
              <a:rPr lang="en-US" smtClean="0"/>
              <a:pPr/>
              <a:t>29</a:t>
            </a:fld>
            <a:endParaRPr lang="en-US" dirty="0"/>
          </a:p>
        </p:txBody>
      </p:sp>
    </p:spTree>
    <p:extLst>
      <p:ext uri="{BB962C8B-B14F-4D97-AF65-F5344CB8AC3E}">
        <p14:creationId xmlns:p14="http://schemas.microsoft.com/office/powerpoint/2010/main" val="406290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tests on the market are not regulated. </a:t>
            </a:r>
          </a:p>
          <a:p>
            <a:r>
              <a:rPr lang="en-US" dirty="0" err="1" smtClean="0"/>
              <a:t>Evals</a:t>
            </a:r>
            <a:r>
              <a:rPr lang="en-US" dirty="0" smtClean="0"/>
              <a:t> up to $2</a:t>
            </a:r>
            <a:r>
              <a:rPr lang="en-US" baseline="0" dirty="0" smtClean="0"/>
              <a:t> mill</a:t>
            </a:r>
            <a:endParaRPr lang="en-US" dirty="0"/>
          </a:p>
        </p:txBody>
      </p:sp>
      <p:sp>
        <p:nvSpPr>
          <p:cNvPr id="4" name="Slide Number Placeholder 3"/>
          <p:cNvSpPr>
            <a:spLocks noGrp="1"/>
          </p:cNvSpPr>
          <p:nvPr>
            <p:ph type="sldNum" sz="quarter" idx="10"/>
          </p:nvPr>
        </p:nvSpPr>
        <p:spPr/>
        <p:txBody>
          <a:bodyPr/>
          <a:lstStyle/>
          <a:p>
            <a:pPr>
              <a:defRPr/>
            </a:pPr>
            <a:fld id="{B83AAE5F-0447-4A6C-868C-B33D3A1A9E19}" type="slidenum">
              <a:rPr lang="en-US" smtClean="0"/>
              <a:pPr>
                <a:defRPr/>
              </a:pPr>
              <a:t>32</a:t>
            </a:fld>
            <a:endParaRPr lang="en-US"/>
          </a:p>
        </p:txBody>
      </p:sp>
    </p:spTree>
    <p:extLst>
      <p:ext uri="{BB962C8B-B14F-4D97-AF65-F5344CB8AC3E}">
        <p14:creationId xmlns:p14="http://schemas.microsoft.com/office/powerpoint/2010/main" val="277581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BFD1979B-EACF-460F-A3E8-1DD9D28FAF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35563F22-7F08-4DCB-B9B3-4A1468AF7C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a:prstGeom prst="rect">
            <a:avLst/>
          </a:prstGeom>
        </p:spPr>
        <p:txBody>
          <a:bodyPr vert="eaVert"/>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371600"/>
            <a:ext cx="6019800" cy="4754563"/>
          </a:xfrm>
          <a:prstGeom prst="rect">
            <a:avLst/>
          </a:prstGeom>
        </p:spPr>
        <p:txBody>
          <a:bodyPr vert="eaVert"/>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FF6BA7EB-A81B-4CC1-8827-A248A26ADF2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498600"/>
            <a:ext cx="8229600" cy="4627563"/>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8"/>
          <p:cNvSpPr>
            <a:spLocks noGrp="1" noChangeArrowheads="1"/>
          </p:cNvSpPr>
          <p:nvPr>
            <p:ph type="sldNum" sz="quarter" idx="10"/>
          </p:nvPr>
        </p:nvSpPr>
        <p:spPr>
          <a:ln/>
        </p:spPr>
        <p:txBody>
          <a:bodyPr/>
          <a:lstStyle>
            <a:lvl1pPr>
              <a:defRPr/>
            </a:lvl1pPr>
          </a:lstStyle>
          <a:p>
            <a:pPr>
              <a:defRPr/>
            </a:pPr>
            <a:fld id="{31F46A52-DF43-48CC-852C-556A345D48DE}" type="slidenum">
              <a:rPr lang="en-US"/>
              <a:pPr>
                <a:defRPr/>
              </a:pPr>
              <a:t>‹#›</a:t>
            </a:fld>
            <a:endParaRPr lang="en-US"/>
          </a:p>
        </p:txBody>
      </p:sp>
      <p:sp>
        <p:nvSpPr>
          <p:cNvPr id="4" name="Title Placeholder 5"/>
          <p:cNvSpPr>
            <a:spLocks noGrp="1"/>
          </p:cNvSpPr>
          <p:nvPr>
            <p:ph type="title" idx="11"/>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1600200"/>
            <a:ext cx="8229600" cy="4525963"/>
          </a:xfrm>
          <a:prstGeom prst="rect">
            <a:avLst/>
          </a:prstGeom>
        </p:spPr>
        <p:txBody>
          <a:bodyPr/>
          <a:lstStyle/>
          <a:p>
            <a:pPr lvl="0"/>
            <a:r>
              <a:rPr lang="en-US" noProof="0" smtClean="0"/>
              <a:t>Click icon to add chart</a:t>
            </a:r>
          </a:p>
        </p:txBody>
      </p:sp>
      <p:sp>
        <p:nvSpPr>
          <p:cNvPr id="4" name="Rectangle 8"/>
          <p:cNvSpPr>
            <a:spLocks noGrp="1" noChangeArrowheads="1"/>
          </p:cNvSpPr>
          <p:nvPr>
            <p:ph type="sldNum" sz="quarter" idx="10"/>
          </p:nvPr>
        </p:nvSpPr>
        <p:spPr>
          <a:ln/>
        </p:spPr>
        <p:txBody>
          <a:bodyPr/>
          <a:lstStyle>
            <a:lvl1pPr>
              <a:defRPr/>
            </a:lvl1pPr>
          </a:lstStyle>
          <a:p>
            <a:pPr>
              <a:defRPr/>
            </a:pPr>
            <a:fld id="{26A19C0E-70A1-499A-8A93-7D3FE396D8B5}" type="slidenum">
              <a:rPr lang="en-US"/>
              <a:pPr>
                <a:defRPr/>
              </a:pPr>
              <a:t>‹#›</a:t>
            </a:fld>
            <a:endParaRPr lang="en-US"/>
          </a:p>
        </p:txBody>
      </p:sp>
      <p:sp>
        <p:nvSpPr>
          <p:cNvPr id="5"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126163"/>
          </a:xfrm>
          <a:prstGeom prst="rect">
            <a:avLst/>
          </a:prstGeom>
        </p:spPr>
        <p:txBody>
          <a:bodyPr/>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38744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1558CDDA-7CFD-47DD-A480-C3E43D6A8CF6}" type="slidenum">
              <a:rPr lang="en-US"/>
              <a:pPr>
                <a:defRPr/>
              </a:pPr>
              <a:t>‹#›</a:t>
            </a:fld>
            <a:endParaRPr lang="en-US"/>
          </a:p>
        </p:txBody>
      </p:sp>
      <p:sp>
        <p:nvSpPr>
          <p:cNvPr id="5"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8D2AF391-D637-40EB-B01D-D52A53DEBE2E}" type="slidenum">
              <a:rPr lang="en-US"/>
              <a:pPr>
                <a:defRPr/>
              </a:pPr>
              <a:t>‹#›</a:t>
            </a:fld>
            <a:endParaRPr lang="en-US"/>
          </a:p>
        </p:txBody>
      </p:sp>
      <p:sp>
        <p:nvSpPr>
          <p:cNvPr id="5" name="Title Placeholder 5"/>
          <p:cNvSpPr txBox="1">
            <a:spLocks/>
          </p:cNvSpPr>
          <p:nvPr userDrawn="1"/>
        </p:nvSpPr>
        <p:spPr>
          <a:xfrm>
            <a:off x="80682" y="-1"/>
            <a:ext cx="8229600" cy="1008530"/>
          </a:xfrm>
          <a:prstGeom prst="rect">
            <a:avLst/>
          </a:prstGeom>
        </p:spPr>
        <p:txBody>
          <a:bodyPr vert="horz" lIns="91440" tIns="45720" rIns="91440" bIns="45720" rtlCol="0" anchor="ctr">
            <a:normAutofit/>
          </a:bodyPr>
          <a:lstStyle/>
          <a:p>
            <a:pPr marL="231775" marR="0" lvl="0" indent="-231775"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936DDBCF-8802-4B29-85D7-091E46AC652A}" type="slidenum">
              <a:rPr lang="en-US"/>
              <a:pPr>
                <a:defRPr/>
              </a:pPr>
              <a:t>‹#›</a:t>
            </a:fld>
            <a:endParaRPr lang="en-US"/>
          </a:p>
        </p:txBody>
      </p:sp>
      <p:sp>
        <p:nvSpPr>
          <p:cNvPr id="6" name="Content Placeholder 2"/>
          <p:cNvSpPr>
            <a:spLocks noGrp="1"/>
          </p:cNvSpPr>
          <p:nvPr>
            <p:ph sz="half" idx="11"/>
          </p:nvPr>
        </p:nvSpPr>
        <p:spPr>
          <a:xfrm>
            <a:off x="4684058" y="1618129"/>
            <a:ext cx="4038600" cy="4525963"/>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Rectangle 8"/>
          <p:cNvSpPr>
            <a:spLocks noGrp="1" noChangeArrowheads="1"/>
          </p:cNvSpPr>
          <p:nvPr>
            <p:ph type="sldNum" sz="quarter" idx="10"/>
          </p:nvPr>
        </p:nvSpPr>
        <p:spPr>
          <a:ln/>
        </p:spPr>
        <p:txBody>
          <a:bodyPr/>
          <a:lstStyle>
            <a:lvl1pPr>
              <a:defRPr/>
            </a:lvl1pPr>
          </a:lstStyle>
          <a:p>
            <a:pPr>
              <a:defRPr/>
            </a:pPr>
            <a:fld id="{AAC37394-698D-4361-AB41-39B862FD8C36}" type="slidenum">
              <a:rPr lang="en-US"/>
              <a:pPr>
                <a:defRPr/>
              </a:pPr>
              <a:t>‹#›</a:t>
            </a:fld>
            <a:endParaRPr lang="en-US"/>
          </a:p>
        </p:txBody>
      </p:sp>
      <p:sp>
        <p:nvSpPr>
          <p:cNvPr id="8" name="Content Placeholder 2"/>
          <p:cNvSpPr>
            <a:spLocks noGrp="1"/>
          </p:cNvSpPr>
          <p:nvPr>
            <p:ph sz="half" idx="11" hasCustomPrompt="1"/>
          </p:nvPr>
        </p:nvSpPr>
        <p:spPr>
          <a:xfrm>
            <a:off x="457200" y="2178424"/>
            <a:ext cx="4038600" cy="3947739"/>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2" hasCustomPrompt="1"/>
          </p:nvPr>
        </p:nvSpPr>
        <p:spPr>
          <a:xfrm>
            <a:off x="4657165" y="2196354"/>
            <a:ext cx="4038600" cy="3947739"/>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D0944D99-665D-43B5-A36B-8D0B4985ACF8}" type="slidenum">
              <a:rPr lang="en-US"/>
              <a:pPr>
                <a:defRPr/>
              </a:pPr>
              <a:t>‹#›</a:t>
            </a:fld>
            <a:endParaRPr lang="en-US"/>
          </a:p>
        </p:txBody>
      </p:sp>
      <p:sp>
        <p:nvSpPr>
          <p:cNvPr id="4"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9A31C09-2C0A-4119-A886-5F6E33B0AFC9}" type="slidenum">
              <a:rPr lang="en-US"/>
              <a:pPr>
                <a:defRPr/>
              </a:pPr>
              <a:t>‹#›</a:t>
            </a:fld>
            <a:endParaRPr lang="en-US"/>
          </a:p>
        </p:txBody>
      </p:sp>
      <p:sp>
        <p:nvSpPr>
          <p:cNvPr id="3"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52281"/>
            <a:ext cx="3008313" cy="88376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38835"/>
            <a:ext cx="5111750" cy="5131079"/>
          </a:xfrm>
          <a:prstGeom prst="rect">
            <a:avLst/>
          </a:prstGeom>
        </p:spPr>
        <p:txBody>
          <a:bodyPr/>
          <a:lstStyle>
            <a:lvl1pPr>
              <a:defRPr sz="2400"/>
            </a:lvl1pPr>
            <a:lvl2pPr marL="581025" indent="-285750">
              <a:buFont typeface="Arial" pitchFamily="34" charset="0"/>
              <a:buChar char="•"/>
              <a:defRPr sz="2000"/>
            </a:lvl2pPr>
            <a:lvl3pPr marL="968375" indent="-228600">
              <a:defRPr sz="2000"/>
            </a:lvl3pPr>
            <a:lvl4pPr marL="1263650" indent="-228600">
              <a:buFont typeface="Arial" pitchFamily="34" charset="0"/>
              <a:buChar char="•"/>
              <a:defRPr sz="1600"/>
            </a:lvl4pPr>
            <a:lvl5pPr marL="1492250" indent="-228600">
              <a:buFont typeface="Arial" pitchFamily="34" charset="0"/>
              <a:buChar cha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420471"/>
            <a:ext cx="3008313" cy="414944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0054BA71-A52C-4C93-81C6-392152960A17}" type="slidenum">
              <a:rPr lang="en-US"/>
              <a:pPr>
                <a:defRPr/>
              </a:pPr>
              <a:t>‹#›</a:t>
            </a:fld>
            <a:endParaRPr lang="en-US"/>
          </a:p>
        </p:txBody>
      </p:sp>
      <p:sp>
        <p:nvSpPr>
          <p:cNvPr id="6" name="Title Placeholder 5"/>
          <p:cNvSpPr txBox="1">
            <a:spLocks/>
          </p:cNvSpPr>
          <p:nvPr userDrawn="1"/>
        </p:nvSpPr>
        <p:spPr>
          <a:xfrm>
            <a:off x="80682" y="-1"/>
            <a:ext cx="8229600" cy="1008530"/>
          </a:xfrm>
          <a:prstGeom prst="rect">
            <a:avLst/>
          </a:prstGeom>
        </p:spPr>
        <p:txBody>
          <a:bodyPr vert="horz" lIns="91440" tIns="45720" rIns="91440" bIns="45720" rtlCol="0" anchor="ctr">
            <a:normAutofit/>
          </a:bodyPr>
          <a:lstStyle/>
          <a:p>
            <a:pPr marL="231775" marR="0" lvl="0" indent="-231775"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chemeClr val="bg1"/>
                </a:solidFill>
                <a:effectLst/>
                <a:uLnTx/>
                <a:uFillTx/>
                <a:latin typeface="+mj-lt"/>
                <a:ea typeface="+mj-ea"/>
                <a:cs typeface="+mj-cs"/>
              </a:rPr>
              <a:t>Click to edit Master title style</a:t>
            </a:r>
            <a:endParaRPr kumimoji="0" lang="en-US" sz="2400" b="0" i="0" u="none" strike="noStrike" kern="0" cap="none" spc="0" normalizeH="0" baseline="0" noProof="0">
              <a:ln>
                <a:noFill/>
              </a:ln>
              <a:solidFill>
                <a:schemeClr val="bg1"/>
              </a:solidFill>
              <a:effectLst/>
              <a:uLnTx/>
              <a:uFillTx/>
              <a:latin typeface="+mj-lt"/>
              <a:ea typeface="+mj-ea"/>
              <a:cs typeface="+mj-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68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358899"/>
            <a:ext cx="5486400" cy="33686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494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E5809930-0FD2-4619-8B3B-F973C93ED9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71" name="Rectangle 7"/>
          <p:cNvSpPr>
            <a:spLocks noChangeArrowheads="1"/>
          </p:cNvSpPr>
          <p:nvPr/>
        </p:nvSpPr>
        <p:spPr bwMode="gray">
          <a:xfrm>
            <a:off x="0" y="1"/>
            <a:ext cx="9144000" cy="995082"/>
          </a:xfrm>
          <a:prstGeom prst="rect">
            <a:avLst/>
          </a:prstGeom>
          <a:solidFill>
            <a:srgbClr val="003366"/>
          </a:solidFill>
          <a:ln w="9525">
            <a:noFill/>
            <a:miter lim="800000"/>
            <a:headEnd/>
            <a:tailEnd/>
          </a:ln>
          <a:effectLst/>
        </p:spPr>
        <p:txBody>
          <a:bodyPr anchor="ctr"/>
          <a:lstStyle/>
          <a:p>
            <a:pPr marL="231775" algn="l">
              <a:defRPr/>
            </a:pPr>
            <a:endParaRPr lang="en-US" sz="4400" b="0" dirty="0">
              <a:solidFill>
                <a:schemeClr val="tx2"/>
              </a:solidFill>
              <a:latin typeface="Arial" charset="0"/>
            </a:endParaRPr>
          </a:p>
        </p:txBody>
      </p:sp>
      <p:sp>
        <p:nvSpPr>
          <p:cNvPr id="11272" name="Rectangle 8"/>
          <p:cNvSpPr>
            <a:spLocks noGrp="1" noChangeArrowheads="1"/>
          </p:cNvSpPr>
          <p:nvPr>
            <p:ph type="sldNum" sz="quarter" idx="4"/>
          </p:nvPr>
        </p:nvSpPr>
        <p:spPr bwMode="auto">
          <a:xfrm>
            <a:off x="6977063" y="657701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latin typeface="Arial" charset="0"/>
              </a:defRPr>
            </a:lvl1pPr>
          </a:lstStyle>
          <a:p>
            <a:pPr>
              <a:defRPr/>
            </a:pPr>
            <a:fld id="{03722264-9FE0-44DA-AFA8-8B574C360A92}" type="slidenum">
              <a:rPr lang="en-US"/>
              <a:pPr>
                <a:defRPr/>
              </a:pPr>
              <a:t>‹#›</a:t>
            </a:fld>
            <a:endParaRPr lang="en-US"/>
          </a:p>
        </p:txBody>
      </p:sp>
      <p:sp>
        <p:nvSpPr>
          <p:cNvPr id="6"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hf hdr="0" ftr="0" dt="0"/>
  <p:txStyles>
    <p:titleStyle>
      <a:lvl1pPr marL="231775" indent="-231775" algn="l" rtl="0" eaLnBrk="1" fontAlgn="base" hangingPunct="1">
        <a:spcBef>
          <a:spcPct val="0"/>
        </a:spcBef>
        <a:spcAft>
          <a:spcPct val="0"/>
        </a:spcAft>
        <a:defRPr sz="2400">
          <a:solidFill>
            <a:schemeClr val="bg1"/>
          </a:solidFill>
          <a:latin typeface="+mj-lt"/>
          <a:ea typeface="+mj-ea"/>
          <a:cs typeface="+mj-cs"/>
        </a:defRPr>
      </a:lvl1pPr>
      <a:lvl2pPr marL="231775" indent="-231775" algn="ctr" rtl="0" eaLnBrk="1" fontAlgn="base" hangingPunct="1">
        <a:spcBef>
          <a:spcPct val="0"/>
        </a:spcBef>
        <a:spcAft>
          <a:spcPct val="0"/>
        </a:spcAft>
        <a:defRPr sz="4400">
          <a:solidFill>
            <a:schemeClr val="tx2"/>
          </a:solidFill>
          <a:latin typeface="Arial" charset="0"/>
        </a:defRPr>
      </a:lvl2pPr>
      <a:lvl3pPr marL="231775" indent="-231775" algn="ctr" rtl="0" eaLnBrk="1" fontAlgn="base" hangingPunct="1">
        <a:spcBef>
          <a:spcPct val="0"/>
        </a:spcBef>
        <a:spcAft>
          <a:spcPct val="0"/>
        </a:spcAft>
        <a:defRPr sz="4400">
          <a:solidFill>
            <a:schemeClr val="tx2"/>
          </a:solidFill>
          <a:latin typeface="Arial" charset="0"/>
        </a:defRPr>
      </a:lvl3pPr>
      <a:lvl4pPr marL="231775" indent="-231775" algn="ctr" rtl="0" eaLnBrk="1" fontAlgn="base" hangingPunct="1">
        <a:spcBef>
          <a:spcPct val="0"/>
        </a:spcBef>
        <a:spcAft>
          <a:spcPct val="0"/>
        </a:spcAft>
        <a:defRPr sz="4400">
          <a:solidFill>
            <a:schemeClr val="tx2"/>
          </a:solidFill>
          <a:latin typeface="Arial" charset="0"/>
        </a:defRPr>
      </a:lvl4pPr>
      <a:lvl5pPr marL="231775" indent="-231775" algn="ctr" rtl="0" eaLnBrk="1" fontAlgn="base" hangingPunct="1">
        <a:spcBef>
          <a:spcPct val="0"/>
        </a:spcBef>
        <a:spcAft>
          <a:spcPct val="0"/>
        </a:spcAft>
        <a:defRPr sz="4400">
          <a:solidFill>
            <a:schemeClr val="tx2"/>
          </a:solidFill>
          <a:latin typeface="Arial" charset="0"/>
        </a:defRPr>
      </a:lvl5pPr>
      <a:lvl6pPr marL="688975" algn="ctr" rtl="0" eaLnBrk="1" fontAlgn="base" hangingPunct="1">
        <a:spcBef>
          <a:spcPct val="0"/>
        </a:spcBef>
        <a:spcAft>
          <a:spcPct val="0"/>
        </a:spcAft>
        <a:defRPr sz="4400">
          <a:solidFill>
            <a:schemeClr val="tx2"/>
          </a:solidFill>
          <a:latin typeface="Arial" charset="0"/>
        </a:defRPr>
      </a:lvl6pPr>
      <a:lvl7pPr marL="1146175" algn="ctr" rtl="0" eaLnBrk="1" fontAlgn="base" hangingPunct="1">
        <a:spcBef>
          <a:spcPct val="0"/>
        </a:spcBef>
        <a:spcAft>
          <a:spcPct val="0"/>
        </a:spcAft>
        <a:defRPr sz="4400">
          <a:solidFill>
            <a:schemeClr val="tx2"/>
          </a:solidFill>
          <a:latin typeface="Arial" charset="0"/>
        </a:defRPr>
      </a:lvl7pPr>
      <a:lvl8pPr marL="1603375" algn="ctr" rtl="0" eaLnBrk="1" fontAlgn="base" hangingPunct="1">
        <a:spcBef>
          <a:spcPct val="0"/>
        </a:spcBef>
        <a:spcAft>
          <a:spcPct val="0"/>
        </a:spcAft>
        <a:defRPr sz="4400">
          <a:solidFill>
            <a:schemeClr val="tx2"/>
          </a:solidFill>
          <a:latin typeface="Arial" charset="0"/>
        </a:defRPr>
      </a:lvl8pPr>
      <a:lvl9pPr marL="2060575"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emf"/><Relationship Id="rId1" Type="http://schemas.openxmlformats.org/officeDocument/2006/relationships/tags" Target="../tags/tag2.xml"/><Relationship Id="rId2"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1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20.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tiff"/><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tiff"/><Relationship Id="rId3" Type="http://schemas.openxmlformats.org/officeDocument/2006/relationships/image" Target="../media/image3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tiff"/><Relationship Id="rId3" Type="http://schemas.openxmlformats.org/officeDocument/2006/relationships/image" Target="../media/image32.tiff"/></Relationships>
</file>

<file path=ppt/slides/_rels/slide21.xml.rels><?xml version="1.0" encoding="UTF-8" standalone="yes"?>
<Relationships xmlns="http://schemas.openxmlformats.org/package/2006/relationships"><Relationship Id="rId3" Type="http://schemas.openxmlformats.org/officeDocument/2006/relationships/image" Target="../media/image34.tiff"/><Relationship Id="rId4" Type="http://schemas.openxmlformats.org/officeDocument/2006/relationships/image" Target="../media/image35.tiff"/><Relationship Id="rId5" Type="http://schemas.openxmlformats.org/officeDocument/2006/relationships/image" Target="../media/image36.tiff"/><Relationship Id="rId1" Type="http://schemas.openxmlformats.org/officeDocument/2006/relationships/slideLayout" Target="../slideLayouts/slideLayout6.xml"/><Relationship Id="rId2" Type="http://schemas.openxmlformats.org/officeDocument/2006/relationships/image" Target="../media/image3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ho.int/diagnostics_laboratory/en/" TargetMode="External"/><Relationship Id="rId3" Type="http://schemas.openxmlformats.org/officeDocument/2006/relationships/hyperlink" Target="http://www.theglobalfund.org/en/healthproducts/qualityassurance/diagnostic/"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9" Type="http://schemas.openxmlformats.org/officeDocument/2006/relationships/image" Target="../media/image11.png"/><Relationship Id="rId20" Type="http://schemas.openxmlformats.org/officeDocument/2006/relationships/image" Target="../media/image21.tiff"/><Relationship Id="rId21" Type="http://schemas.openxmlformats.org/officeDocument/2006/relationships/image" Target="../media/image22.tiff"/><Relationship Id="rId22" Type="http://schemas.openxmlformats.org/officeDocument/2006/relationships/image" Target="../media/image23.tiff"/><Relationship Id="rId23" Type="http://schemas.openxmlformats.org/officeDocument/2006/relationships/image" Target="../media/image37.jpg"/><Relationship Id="rId24" Type="http://schemas.openxmlformats.org/officeDocument/2006/relationships/image" Target="../media/image38.jpg"/><Relationship Id="rId25" Type="http://schemas.openxmlformats.org/officeDocument/2006/relationships/image" Target="../media/image39.tiff"/><Relationship Id="rId10" Type="http://schemas.openxmlformats.org/officeDocument/2006/relationships/image" Target="../media/image12.png"/><Relationship Id="rId11" Type="http://schemas.openxmlformats.org/officeDocument/2006/relationships/image" Target="../media/image13.jpeg"/><Relationship Id="rId12" Type="http://schemas.microsoft.com/office/2007/relationships/hdphoto" Target="../media/hdphoto2.wdp"/><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tiff"/><Relationship Id="rId18" Type="http://schemas.openxmlformats.org/officeDocument/2006/relationships/image" Target="../media/image19.tiff"/><Relationship Id="rId19"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jpeg"/><Relationship Id="rId8"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1.tiff"/></Relationships>
</file>

<file path=ppt/slides/_rels/slide29.xml.rels><?xml version="1.0" encoding="UTF-8" standalone="yes"?>
<Relationships xmlns="http://schemas.openxmlformats.org/package/2006/relationships"><Relationship Id="rId3" Type="http://schemas.openxmlformats.org/officeDocument/2006/relationships/image" Target="../media/image41.tiff"/><Relationship Id="rId4" Type="http://schemas.openxmlformats.org/officeDocument/2006/relationships/image" Target="../media/image42.tiff"/><Relationship Id="rId5" Type="http://schemas.openxmlformats.org/officeDocument/2006/relationships/image" Target="../media/image43.tiff"/><Relationship Id="rId6" Type="http://schemas.openxmlformats.org/officeDocument/2006/relationships/image" Target="../media/image44.tiff"/><Relationship Id="rId7" Type="http://schemas.openxmlformats.org/officeDocument/2006/relationships/image" Target="../media/image45.tiff"/><Relationship Id="rId8" Type="http://schemas.openxmlformats.org/officeDocument/2006/relationships/image" Target="../media/image46.tiff"/><Relationship Id="rId9" Type="http://schemas.openxmlformats.org/officeDocument/2006/relationships/image" Target="../media/image47.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image" Target="../media/image4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tiff"/><Relationship Id="rId3" Type="http://schemas.openxmlformats.org/officeDocument/2006/relationships/chart" Target="../charts/char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image" Target="../media/image11.png"/><Relationship Id="rId20" Type="http://schemas.openxmlformats.org/officeDocument/2006/relationships/image" Target="../media/image21.tiff"/><Relationship Id="rId21" Type="http://schemas.openxmlformats.org/officeDocument/2006/relationships/image" Target="../media/image22.tiff"/><Relationship Id="rId22" Type="http://schemas.openxmlformats.org/officeDocument/2006/relationships/image" Target="../media/image23.tiff"/><Relationship Id="rId10" Type="http://schemas.openxmlformats.org/officeDocument/2006/relationships/image" Target="../media/image12.png"/><Relationship Id="rId11" Type="http://schemas.openxmlformats.org/officeDocument/2006/relationships/image" Target="../media/image13.jpeg"/><Relationship Id="rId12" Type="http://schemas.microsoft.com/office/2007/relationships/hdphoto" Target="../media/hdphoto2.wdp"/><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tiff"/><Relationship Id="rId18" Type="http://schemas.openxmlformats.org/officeDocument/2006/relationships/image" Target="../media/image19.tiff"/><Relationship Id="rId19"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jpeg"/><Relationship Id="rId8"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1"/>
            <a:ext cx="9144000" cy="1001059"/>
          </a:xfrm>
          <a:prstGeom prst="rect">
            <a:avLst/>
          </a:prstGeom>
          <a:solidFill>
            <a:srgbClr val="003366"/>
          </a:solidFill>
          <a:ln w="9525">
            <a:noFill/>
            <a:miter lim="800000"/>
            <a:headEnd/>
            <a:tailEnd/>
          </a:ln>
        </p:spPr>
        <p:txBody>
          <a:bodyPr anchor="ctr">
            <a:prstTxWarp prst="textNoShape">
              <a:avLst/>
            </a:prstTxWarp>
          </a:bodyPr>
          <a:lstStyle/>
          <a:p>
            <a:pPr indent="228600"/>
            <a:endParaRPr lang="en-US" sz="1600" dirty="0">
              <a:solidFill>
                <a:srgbClr val="FFFFFF"/>
              </a:solidFill>
              <a:latin typeface="Calibri"/>
              <a:cs typeface="Calibri"/>
            </a:endParaRPr>
          </a:p>
        </p:txBody>
      </p:sp>
      <p:sp>
        <p:nvSpPr>
          <p:cNvPr id="10244" name="Presentation Title"/>
          <p:cNvSpPr>
            <a:spLocks noChangeArrowheads="1"/>
          </p:cNvSpPr>
          <p:nvPr>
            <p:custDataLst>
              <p:tags r:id="rId1"/>
            </p:custDataLst>
          </p:nvPr>
        </p:nvSpPr>
        <p:spPr bwMode="auto">
          <a:xfrm>
            <a:off x="609600" y="1876425"/>
            <a:ext cx="7848600" cy="1930082"/>
          </a:xfrm>
          <a:prstGeom prst="rect">
            <a:avLst/>
          </a:prstGeom>
          <a:noFill/>
          <a:ln w="9525">
            <a:noFill/>
            <a:miter lim="800000"/>
            <a:headEnd/>
            <a:tailEnd/>
          </a:ln>
        </p:spPr>
        <p:txBody>
          <a:bodyPr lIns="82615" tIns="41308" rIns="82615" bIns="41308">
            <a:prstTxWarp prst="textNoShape">
              <a:avLst/>
            </a:prstTxWarp>
            <a:spAutoFit/>
          </a:bodyPr>
          <a:lstStyle/>
          <a:p>
            <a:r>
              <a:rPr lang="en-US" sz="2800" dirty="0" smtClean="0">
                <a:solidFill>
                  <a:srgbClr val="000000"/>
                </a:solidFill>
                <a:latin typeface="Calibri"/>
                <a:cs typeface="Calibri"/>
              </a:rPr>
              <a:t>Point-of-Care EID and VL Products: What’s in the Pipeline?</a:t>
            </a:r>
          </a:p>
          <a:p>
            <a:endParaRPr lang="en-US" sz="1600" b="0" dirty="0" smtClean="0">
              <a:solidFill>
                <a:srgbClr val="000000"/>
              </a:solidFill>
              <a:latin typeface="Calibri"/>
              <a:cs typeface="Calibri"/>
            </a:endParaRPr>
          </a:p>
          <a:p>
            <a:endParaRPr lang="en-US" sz="1600" b="0" dirty="0">
              <a:solidFill>
                <a:srgbClr val="000000"/>
              </a:solidFill>
              <a:latin typeface="Calibri"/>
              <a:cs typeface="Calibri"/>
            </a:endParaRPr>
          </a:p>
          <a:p>
            <a:endParaRPr lang="en-US" sz="1600" b="0" dirty="0" smtClean="0">
              <a:solidFill>
                <a:srgbClr val="000000"/>
              </a:solidFill>
              <a:latin typeface="Calibri"/>
              <a:cs typeface="Calibri"/>
            </a:endParaRPr>
          </a:p>
          <a:p>
            <a:r>
              <a:rPr lang="en-US" sz="1600" b="0" dirty="0" smtClean="0">
                <a:solidFill>
                  <a:srgbClr val="000000"/>
                </a:solidFill>
                <a:latin typeface="Calibri"/>
                <a:cs typeface="Calibri"/>
              </a:rPr>
              <a:t>June 2016</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5562600"/>
            <a:ext cx="1956435" cy="1117283"/>
          </a:xfrm>
          <a:prstGeom prst="rect">
            <a:avLst/>
          </a:prstGeom>
          <a:noFill/>
          <a:ln>
            <a:noFill/>
          </a:ln>
        </p:spPr>
      </p:pic>
    </p:spTree>
    <p:extLst>
      <p:ext uri="{BB962C8B-B14F-4D97-AF65-F5344CB8AC3E}">
        <p14:creationId xmlns:p14="http://schemas.microsoft.com/office/powerpoint/2010/main" val="9839406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latin typeface="Calibri"/>
                <a:cs typeface="Calibri"/>
              </a:rPr>
              <a:t>Alere</a:t>
            </a:r>
            <a:r>
              <a:rPr lang="en-US" dirty="0" smtClean="0">
                <a:latin typeface="Calibri"/>
                <a:cs typeface="Calibri"/>
              </a:rPr>
              <a:t> q </a:t>
            </a:r>
            <a:r>
              <a:rPr lang="en-US" dirty="0" err="1" smtClean="0">
                <a:latin typeface="Calibri"/>
                <a:cs typeface="Calibri"/>
              </a:rPr>
              <a:t>Qual</a:t>
            </a:r>
            <a:r>
              <a:rPr lang="en-US" dirty="0" smtClean="0">
                <a:latin typeface="Calibri"/>
                <a:cs typeface="Calibri"/>
              </a:rPr>
              <a:t>/Quant</a:t>
            </a:r>
            <a:endParaRPr lang="en-US" dirty="0">
              <a:latin typeface="Calibri"/>
              <a:cs typeface="Calibri"/>
            </a:endParaRPr>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170456"/>
            <a:ext cx="1974128" cy="128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AlereNA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690" y="1636701"/>
            <a:ext cx="2685687" cy="2998310"/>
          </a:xfrm>
          <a:prstGeom prst="rect">
            <a:avLst/>
          </a:prstGeom>
        </p:spPr>
      </p:pic>
      <p:sp>
        <p:nvSpPr>
          <p:cNvPr id="6" name="TextBox 5"/>
          <p:cNvSpPr txBox="1"/>
          <p:nvPr/>
        </p:nvSpPr>
        <p:spPr>
          <a:xfrm>
            <a:off x="5019765" y="1222129"/>
            <a:ext cx="3941535" cy="5401481"/>
          </a:xfrm>
          <a:prstGeom prst="rect">
            <a:avLst/>
          </a:prstGeom>
          <a:noFill/>
        </p:spPr>
        <p:txBody>
          <a:bodyPr wrap="square" rtlCol="0">
            <a:spAutoFit/>
          </a:bodyPr>
          <a:lstStyle/>
          <a:p>
            <a:pPr marL="285750" indent="-285750">
              <a:lnSpc>
                <a:spcPct val="120000"/>
              </a:lnSpc>
              <a:buFont typeface="Arial"/>
              <a:buChar char="•"/>
            </a:pPr>
            <a:r>
              <a:rPr lang="en-US" b="0" dirty="0" smtClean="0">
                <a:latin typeface="Calibri"/>
                <a:cs typeface="Calibri"/>
              </a:rPr>
              <a:t>Tests: EID, VL</a:t>
            </a:r>
          </a:p>
          <a:p>
            <a:pPr marL="285750" indent="-285750">
              <a:lnSpc>
                <a:spcPct val="120000"/>
              </a:lnSpc>
              <a:buFont typeface="Arial"/>
              <a:buChar char="•"/>
            </a:pPr>
            <a:r>
              <a:rPr lang="en-US" b="0" dirty="0" smtClean="0">
                <a:latin typeface="Calibri"/>
                <a:cs typeface="Calibri"/>
              </a:rPr>
              <a:t>Limit of detection: 1,000 copies/ml</a:t>
            </a:r>
          </a:p>
          <a:p>
            <a:pPr marL="285750" indent="-285750">
              <a:lnSpc>
                <a:spcPct val="120000"/>
              </a:lnSpc>
              <a:buFont typeface="Arial"/>
              <a:buChar char="•"/>
            </a:pPr>
            <a:r>
              <a:rPr lang="en-US" b="0" dirty="0" smtClean="0">
                <a:latin typeface="Calibri"/>
                <a:cs typeface="Calibri"/>
              </a:rPr>
              <a:t>Sample types: plasma, whole blood</a:t>
            </a:r>
          </a:p>
          <a:p>
            <a:pPr marL="285750" indent="-285750">
              <a:lnSpc>
                <a:spcPct val="120000"/>
              </a:lnSpc>
              <a:buFont typeface="Arial"/>
              <a:buChar char="•"/>
            </a:pPr>
            <a:r>
              <a:rPr lang="en-US" b="0" dirty="0" smtClean="0">
                <a:latin typeface="Calibri"/>
                <a:cs typeface="Calibri"/>
              </a:rPr>
              <a:t>Input sample volume for plasma: 25ul or 500ul</a:t>
            </a:r>
          </a:p>
          <a:p>
            <a:pPr marL="285750" indent="-285750">
              <a:lnSpc>
                <a:spcPct val="120000"/>
              </a:lnSpc>
              <a:buFont typeface="Arial"/>
              <a:buChar char="•"/>
            </a:pPr>
            <a:r>
              <a:rPr lang="en-US" b="0" dirty="0" smtClean="0">
                <a:latin typeface="Calibri"/>
                <a:cs typeface="Calibri"/>
              </a:rPr>
              <a:t>Input sample volume for whole blood: 25ul</a:t>
            </a:r>
          </a:p>
          <a:p>
            <a:pPr marL="285750" indent="-285750">
              <a:lnSpc>
                <a:spcPct val="120000"/>
              </a:lnSpc>
              <a:buFont typeface="Arial"/>
              <a:buChar char="•"/>
            </a:pPr>
            <a:r>
              <a:rPr lang="en-US" b="0" dirty="0" smtClean="0">
                <a:latin typeface="Calibri"/>
                <a:cs typeface="Calibri"/>
              </a:rPr>
              <a:t>HIV-1 Group M, N, O; HIV-2</a:t>
            </a:r>
          </a:p>
          <a:p>
            <a:pPr marL="285750" indent="-285750">
              <a:lnSpc>
                <a:spcPct val="120000"/>
              </a:lnSpc>
              <a:buFont typeface="Arial"/>
              <a:buChar char="•"/>
            </a:pPr>
            <a:r>
              <a:rPr lang="en-US" b="0" dirty="0">
                <a:latin typeface="Calibri"/>
                <a:cs typeface="Calibri"/>
              </a:rPr>
              <a:t>5</a:t>
            </a:r>
            <a:r>
              <a:rPr lang="en-US" b="0" dirty="0" smtClean="0">
                <a:latin typeface="Calibri"/>
                <a:cs typeface="Calibri"/>
              </a:rPr>
              <a:t>0 minutes per test</a:t>
            </a:r>
          </a:p>
          <a:p>
            <a:pPr marL="285750" indent="-285750">
              <a:lnSpc>
                <a:spcPct val="120000"/>
              </a:lnSpc>
              <a:buFont typeface="Arial"/>
              <a:buChar char="•"/>
            </a:pPr>
            <a:r>
              <a:rPr lang="en-US" b="0" dirty="0" smtClean="0">
                <a:latin typeface="Calibri"/>
                <a:cs typeface="Calibri"/>
              </a:rPr>
              <a:t>8-hour throughput of 8 tests</a:t>
            </a:r>
          </a:p>
          <a:p>
            <a:pPr marL="285750" indent="-285750">
              <a:lnSpc>
                <a:spcPct val="120000"/>
              </a:lnSpc>
              <a:buFont typeface="Arial"/>
              <a:buChar char="•"/>
            </a:pPr>
            <a:r>
              <a:rPr lang="en-US" b="0" dirty="0" smtClean="0">
                <a:latin typeface="Calibri"/>
                <a:cs typeface="Calibri"/>
              </a:rPr>
              <a:t>Automated/semi-automated</a:t>
            </a:r>
          </a:p>
          <a:p>
            <a:pPr marL="285750" indent="-285750">
              <a:lnSpc>
                <a:spcPct val="120000"/>
              </a:lnSpc>
              <a:buFont typeface="Arial"/>
              <a:buChar char="•"/>
            </a:pPr>
            <a:r>
              <a:rPr lang="en-US" b="0" dirty="0" smtClean="0">
                <a:latin typeface="Calibri"/>
                <a:cs typeface="Calibri"/>
              </a:rPr>
              <a:t>Requires consistent electricity</a:t>
            </a:r>
          </a:p>
          <a:p>
            <a:pPr marL="285750" indent="-285750">
              <a:lnSpc>
                <a:spcPct val="120000"/>
              </a:lnSpc>
              <a:buFont typeface="Arial"/>
              <a:buChar char="•"/>
            </a:pPr>
            <a:r>
              <a:rPr lang="en-US" b="0" dirty="0" smtClean="0">
                <a:latin typeface="Calibri"/>
                <a:cs typeface="Calibri"/>
              </a:rPr>
              <a:t>Regulatory approval (device and EID cartridge): CE-IVD, WHO-PQ</a:t>
            </a:r>
          </a:p>
          <a:p>
            <a:pPr marL="285750" indent="-285750">
              <a:lnSpc>
                <a:spcPct val="120000"/>
              </a:lnSpc>
              <a:buFont typeface="Arial"/>
              <a:buChar char="•"/>
            </a:pPr>
            <a:r>
              <a:rPr lang="en-US" b="0" dirty="0" smtClean="0">
                <a:latin typeface="Calibri"/>
                <a:cs typeface="Calibri"/>
              </a:rPr>
              <a:t>Regulatory approval (VL cartridge): still in development</a:t>
            </a:r>
          </a:p>
        </p:txBody>
      </p:sp>
    </p:spTree>
    <p:extLst>
      <p:ext uri="{BB962C8B-B14F-4D97-AF65-F5344CB8AC3E}">
        <p14:creationId xmlns:p14="http://schemas.microsoft.com/office/powerpoint/2010/main" val="3971555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Diagnostics for the Real World SAMBA II</a:t>
            </a:r>
            <a:endParaRPr lang="en-US" dirty="0">
              <a:latin typeface="Calibri"/>
              <a:cs typeface="Calibri"/>
            </a:endParaRPr>
          </a:p>
        </p:txBody>
      </p:sp>
      <p:pic>
        <p:nvPicPr>
          <p:cNvPr id="4" name="Picture 3"/>
          <p:cNvPicPr>
            <a:picLocks noChangeAspect="1"/>
          </p:cNvPicPr>
          <p:nvPr/>
        </p:nvPicPr>
        <p:blipFill>
          <a:blip r:embed="rId2"/>
          <a:stretch>
            <a:fillRect/>
          </a:stretch>
        </p:blipFill>
        <p:spPr>
          <a:xfrm>
            <a:off x="211522" y="1229210"/>
            <a:ext cx="2918381" cy="1167121"/>
          </a:xfrm>
          <a:prstGeom prst="rect">
            <a:avLst/>
          </a:prstGeom>
        </p:spPr>
      </p:pic>
      <p:pic>
        <p:nvPicPr>
          <p:cNvPr id="6" name="Picture 5" descr="SAMBA.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026" y="2886698"/>
            <a:ext cx="3271474" cy="2612882"/>
          </a:xfrm>
          <a:prstGeom prst="rect">
            <a:avLst/>
          </a:prstGeom>
        </p:spPr>
      </p:pic>
      <p:sp>
        <p:nvSpPr>
          <p:cNvPr id="7" name="TextBox 6"/>
          <p:cNvSpPr txBox="1"/>
          <p:nvPr/>
        </p:nvSpPr>
        <p:spPr>
          <a:xfrm>
            <a:off x="4995805" y="1246091"/>
            <a:ext cx="3965494" cy="4736683"/>
          </a:xfrm>
          <a:prstGeom prst="rect">
            <a:avLst/>
          </a:prstGeom>
          <a:noFill/>
        </p:spPr>
        <p:txBody>
          <a:bodyPr wrap="square" rtlCol="0">
            <a:spAutoFit/>
          </a:bodyPr>
          <a:lstStyle/>
          <a:p>
            <a:pPr marL="285750" indent="-285750">
              <a:lnSpc>
                <a:spcPct val="120000"/>
              </a:lnSpc>
              <a:buFont typeface="Arial"/>
              <a:buChar char="•"/>
            </a:pPr>
            <a:r>
              <a:rPr lang="en-US" b="0" dirty="0" smtClean="0">
                <a:latin typeface="Calibri"/>
                <a:cs typeface="Calibri"/>
              </a:rPr>
              <a:t>Tests: EID, VL</a:t>
            </a:r>
          </a:p>
          <a:p>
            <a:pPr marL="285750" indent="-285750">
              <a:lnSpc>
                <a:spcPct val="120000"/>
              </a:lnSpc>
              <a:buFont typeface="Arial"/>
              <a:buChar char="•"/>
            </a:pPr>
            <a:r>
              <a:rPr lang="en-US" b="0" dirty="0" smtClean="0">
                <a:latin typeface="Calibri"/>
                <a:cs typeface="Calibri"/>
              </a:rPr>
              <a:t>Limit of detection: 1,000 copies/ml</a:t>
            </a:r>
          </a:p>
          <a:p>
            <a:pPr marL="285750" indent="-285750">
              <a:lnSpc>
                <a:spcPct val="120000"/>
              </a:lnSpc>
              <a:buFont typeface="Arial"/>
              <a:buChar char="•"/>
            </a:pPr>
            <a:r>
              <a:rPr lang="en-US" b="0" dirty="0" smtClean="0">
                <a:latin typeface="Calibri"/>
                <a:cs typeface="Calibri"/>
              </a:rPr>
              <a:t>VL is semi-quantitative</a:t>
            </a:r>
          </a:p>
          <a:p>
            <a:pPr marL="285750" indent="-285750">
              <a:lnSpc>
                <a:spcPct val="120000"/>
              </a:lnSpc>
              <a:buFont typeface="Arial"/>
              <a:buChar char="•"/>
            </a:pPr>
            <a:r>
              <a:rPr lang="en-US" b="0" dirty="0" smtClean="0">
                <a:latin typeface="Calibri"/>
                <a:cs typeface="Calibri"/>
              </a:rPr>
              <a:t>Sample types: plasma, whole blood</a:t>
            </a:r>
          </a:p>
          <a:p>
            <a:pPr marL="285750" indent="-285750">
              <a:lnSpc>
                <a:spcPct val="120000"/>
              </a:lnSpc>
              <a:buFont typeface="Arial"/>
              <a:buChar char="•"/>
            </a:pPr>
            <a:r>
              <a:rPr lang="en-US" b="0" dirty="0" smtClean="0">
                <a:latin typeface="Calibri"/>
                <a:cs typeface="Calibri"/>
              </a:rPr>
              <a:t>Input sample volume for plasma: 200 </a:t>
            </a:r>
            <a:r>
              <a:rPr lang="en-US" b="0" dirty="0" err="1" smtClean="0">
                <a:latin typeface="Calibri"/>
                <a:cs typeface="Calibri"/>
              </a:rPr>
              <a:t>ul</a:t>
            </a:r>
            <a:endParaRPr lang="en-US" b="0" dirty="0" smtClean="0">
              <a:latin typeface="Calibri"/>
              <a:cs typeface="Calibri"/>
            </a:endParaRPr>
          </a:p>
          <a:p>
            <a:pPr marL="285750" indent="-285750">
              <a:lnSpc>
                <a:spcPct val="120000"/>
              </a:lnSpc>
              <a:buFont typeface="Arial"/>
              <a:buChar char="•"/>
            </a:pPr>
            <a:r>
              <a:rPr lang="en-US" b="0" dirty="0" smtClean="0">
                <a:latin typeface="Calibri"/>
                <a:cs typeface="Calibri"/>
              </a:rPr>
              <a:t>Input sample volume for whole blood: 120 </a:t>
            </a:r>
            <a:r>
              <a:rPr lang="en-US" b="0" dirty="0" err="1" smtClean="0">
                <a:latin typeface="Calibri"/>
                <a:cs typeface="Calibri"/>
              </a:rPr>
              <a:t>ul</a:t>
            </a:r>
            <a:endParaRPr lang="en-US" b="0" dirty="0" smtClean="0">
              <a:latin typeface="Calibri"/>
              <a:cs typeface="Calibri"/>
            </a:endParaRPr>
          </a:p>
          <a:p>
            <a:pPr marL="285750" indent="-285750">
              <a:lnSpc>
                <a:spcPct val="120000"/>
              </a:lnSpc>
              <a:buFont typeface="Arial"/>
              <a:buChar char="•"/>
            </a:pPr>
            <a:r>
              <a:rPr lang="en-US" b="0" dirty="0" smtClean="0">
                <a:latin typeface="Calibri"/>
                <a:cs typeface="Calibri"/>
              </a:rPr>
              <a:t>60-90 minutes per test</a:t>
            </a:r>
          </a:p>
          <a:p>
            <a:pPr marL="285750" indent="-285750">
              <a:lnSpc>
                <a:spcPct val="120000"/>
              </a:lnSpc>
              <a:buFont typeface="Arial"/>
              <a:buChar char="•"/>
            </a:pPr>
            <a:r>
              <a:rPr lang="en-US" b="0" dirty="0" smtClean="0">
                <a:latin typeface="Calibri"/>
                <a:cs typeface="Calibri"/>
              </a:rPr>
              <a:t>8-hour throughput of 4-8 tests</a:t>
            </a:r>
          </a:p>
          <a:p>
            <a:pPr marL="285750" indent="-285750">
              <a:lnSpc>
                <a:spcPct val="120000"/>
              </a:lnSpc>
              <a:buFont typeface="Arial"/>
              <a:buChar char="•"/>
            </a:pPr>
            <a:r>
              <a:rPr lang="en-US" b="0" dirty="0" smtClean="0">
                <a:latin typeface="Calibri"/>
                <a:cs typeface="Calibri"/>
              </a:rPr>
              <a:t>Semi-automated</a:t>
            </a:r>
          </a:p>
          <a:p>
            <a:pPr marL="285750" indent="-285750">
              <a:lnSpc>
                <a:spcPct val="120000"/>
              </a:lnSpc>
              <a:buFont typeface="Arial"/>
              <a:buChar char="•"/>
            </a:pPr>
            <a:r>
              <a:rPr lang="en-US" b="0" dirty="0" smtClean="0">
                <a:latin typeface="Calibri"/>
                <a:cs typeface="Calibri"/>
              </a:rPr>
              <a:t>Requires constant electricity</a:t>
            </a:r>
          </a:p>
          <a:p>
            <a:pPr marL="285750" indent="-285750">
              <a:lnSpc>
                <a:spcPct val="120000"/>
              </a:lnSpc>
              <a:buFont typeface="Arial"/>
              <a:buChar char="•"/>
            </a:pPr>
            <a:r>
              <a:rPr lang="en-US" b="0" dirty="0" smtClean="0">
                <a:latin typeface="Calibri"/>
                <a:cs typeface="Calibri"/>
              </a:rPr>
              <a:t>Regulatory approval (device </a:t>
            </a:r>
            <a:r>
              <a:rPr lang="en-US" b="0" dirty="0" smtClean="0">
                <a:latin typeface="Calibri"/>
                <a:cs typeface="Calibri"/>
              </a:rPr>
              <a:t>and </a:t>
            </a:r>
            <a:r>
              <a:rPr lang="en-US" b="0" dirty="0" smtClean="0">
                <a:latin typeface="Calibri"/>
                <a:cs typeface="Calibri"/>
              </a:rPr>
              <a:t>cartridge): CE-IVD</a:t>
            </a:r>
            <a:endParaRPr lang="en-US" b="0" dirty="0">
              <a:latin typeface="Calibri"/>
              <a:cs typeface="Calibri"/>
            </a:endParaRPr>
          </a:p>
        </p:txBody>
      </p:sp>
    </p:spTree>
    <p:extLst>
      <p:ext uri="{BB962C8B-B14F-4D97-AF65-F5344CB8AC3E}">
        <p14:creationId xmlns:p14="http://schemas.microsoft.com/office/powerpoint/2010/main" val="3971555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Cepheid </a:t>
            </a:r>
            <a:r>
              <a:rPr lang="en-US" dirty="0" err="1" smtClean="0">
                <a:latin typeface="Calibri"/>
                <a:cs typeface="Calibri"/>
              </a:rPr>
              <a:t>GeneXpert</a:t>
            </a:r>
            <a:r>
              <a:rPr lang="en-US" dirty="0" smtClean="0">
                <a:latin typeface="Calibri"/>
                <a:cs typeface="Calibri"/>
              </a:rPr>
              <a:t> </a:t>
            </a:r>
            <a:r>
              <a:rPr lang="en-US" dirty="0" err="1" smtClean="0">
                <a:latin typeface="Calibri"/>
                <a:cs typeface="Calibri"/>
              </a:rPr>
              <a:t>Qual</a:t>
            </a:r>
            <a:r>
              <a:rPr lang="en-US" dirty="0" smtClean="0">
                <a:latin typeface="Calibri"/>
                <a:cs typeface="Calibri"/>
              </a:rPr>
              <a:t>/Quant</a:t>
            </a:r>
            <a:endParaRPr lang="en-US" dirty="0">
              <a:latin typeface="Calibri"/>
              <a:cs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2308" y="1204960"/>
            <a:ext cx="1399000" cy="1246169"/>
          </a:xfrm>
          <a:prstGeom prst="rect">
            <a:avLst/>
          </a:prstGeom>
        </p:spPr>
      </p:pic>
      <p:pic>
        <p:nvPicPr>
          <p:cNvPr id="6" name="Picture 5" descr="Cephei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923" y="1701395"/>
            <a:ext cx="2368335" cy="2896307"/>
          </a:xfrm>
          <a:prstGeom prst="rect">
            <a:avLst/>
          </a:prstGeom>
        </p:spPr>
      </p:pic>
      <p:sp>
        <p:nvSpPr>
          <p:cNvPr id="8" name="TextBox 7"/>
          <p:cNvSpPr txBox="1"/>
          <p:nvPr/>
        </p:nvSpPr>
        <p:spPr>
          <a:xfrm>
            <a:off x="4409752" y="1227089"/>
            <a:ext cx="4699292" cy="5401481"/>
          </a:xfrm>
          <a:prstGeom prst="rect">
            <a:avLst/>
          </a:prstGeom>
          <a:noFill/>
        </p:spPr>
        <p:txBody>
          <a:bodyPr wrap="square" rtlCol="0">
            <a:spAutoFit/>
          </a:bodyPr>
          <a:lstStyle/>
          <a:p>
            <a:pPr marL="285750" indent="-285750">
              <a:lnSpc>
                <a:spcPct val="120000"/>
              </a:lnSpc>
              <a:buFont typeface="Arial"/>
              <a:buChar char="•"/>
            </a:pPr>
            <a:r>
              <a:rPr lang="en-US" b="0" dirty="0" smtClean="0">
                <a:latin typeface="Calibri"/>
                <a:cs typeface="Calibri"/>
              </a:rPr>
              <a:t>Tests: EID, VL</a:t>
            </a:r>
          </a:p>
          <a:p>
            <a:pPr marL="285750" indent="-285750">
              <a:lnSpc>
                <a:spcPct val="120000"/>
              </a:lnSpc>
              <a:buFont typeface="Arial"/>
              <a:buChar char="•"/>
            </a:pPr>
            <a:r>
              <a:rPr lang="en-US" b="0" dirty="0" smtClean="0">
                <a:latin typeface="Calibri"/>
                <a:cs typeface="Calibri"/>
              </a:rPr>
              <a:t>Limit of detection: 40 copies/ml</a:t>
            </a:r>
          </a:p>
          <a:p>
            <a:pPr marL="285750" indent="-285750">
              <a:lnSpc>
                <a:spcPct val="120000"/>
              </a:lnSpc>
              <a:buFont typeface="Arial"/>
              <a:buChar char="•"/>
            </a:pPr>
            <a:r>
              <a:rPr lang="en-US" b="0" dirty="0" smtClean="0">
                <a:latin typeface="Calibri"/>
                <a:cs typeface="Calibri"/>
              </a:rPr>
              <a:t>Sample types (VL): plasma</a:t>
            </a:r>
          </a:p>
          <a:p>
            <a:pPr marL="285750" indent="-285750">
              <a:lnSpc>
                <a:spcPct val="120000"/>
              </a:lnSpc>
              <a:buFont typeface="Arial"/>
              <a:buChar char="•"/>
            </a:pPr>
            <a:r>
              <a:rPr lang="en-US" b="0" dirty="0" smtClean="0">
                <a:latin typeface="Calibri"/>
                <a:cs typeface="Calibri"/>
              </a:rPr>
              <a:t>Sample types (EID): whole blood, DBS</a:t>
            </a:r>
          </a:p>
          <a:p>
            <a:pPr marL="285750" indent="-285750">
              <a:lnSpc>
                <a:spcPct val="120000"/>
              </a:lnSpc>
              <a:buFont typeface="Arial"/>
              <a:buChar char="•"/>
            </a:pPr>
            <a:r>
              <a:rPr lang="en-US" b="0" dirty="0" smtClean="0">
                <a:latin typeface="Calibri"/>
                <a:cs typeface="Calibri"/>
              </a:rPr>
              <a:t>Input volume for plasma (VL): 1 ml</a:t>
            </a:r>
          </a:p>
          <a:p>
            <a:pPr marL="285750" indent="-285750">
              <a:lnSpc>
                <a:spcPct val="120000"/>
              </a:lnSpc>
              <a:buFont typeface="Arial"/>
              <a:buChar char="•"/>
            </a:pPr>
            <a:r>
              <a:rPr lang="en-US" b="0" dirty="0" smtClean="0">
                <a:latin typeface="Calibri"/>
                <a:cs typeface="Calibri"/>
              </a:rPr>
              <a:t>Input volume for DBS (EID): 1 spot</a:t>
            </a:r>
          </a:p>
          <a:p>
            <a:pPr marL="285750" indent="-285750">
              <a:lnSpc>
                <a:spcPct val="120000"/>
              </a:lnSpc>
              <a:buFont typeface="Arial"/>
              <a:buChar char="•"/>
            </a:pPr>
            <a:r>
              <a:rPr lang="en-US" b="0" dirty="0" smtClean="0">
                <a:latin typeface="Calibri"/>
                <a:cs typeface="Calibri"/>
              </a:rPr>
              <a:t>Input volume for WB (EID): 100 </a:t>
            </a:r>
            <a:r>
              <a:rPr lang="en-US" b="0" dirty="0" err="1" smtClean="0">
                <a:latin typeface="Calibri"/>
                <a:cs typeface="Calibri"/>
              </a:rPr>
              <a:t>ul</a:t>
            </a:r>
            <a:endParaRPr lang="en-US" b="0" dirty="0" smtClean="0">
              <a:latin typeface="Calibri"/>
              <a:cs typeface="Calibri"/>
            </a:endParaRPr>
          </a:p>
          <a:p>
            <a:pPr marL="285750" indent="-285750">
              <a:lnSpc>
                <a:spcPct val="120000"/>
              </a:lnSpc>
              <a:buFont typeface="Arial"/>
              <a:buChar char="•"/>
            </a:pPr>
            <a:r>
              <a:rPr lang="en-US" b="0" dirty="0" smtClean="0">
                <a:latin typeface="Calibri"/>
                <a:cs typeface="Calibri"/>
              </a:rPr>
              <a:t>HIV-1 Group M, N, O</a:t>
            </a:r>
          </a:p>
          <a:p>
            <a:pPr marL="285750" indent="-285750">
              <a:lnSpc>
                <a:spcPct val="120000"/>
              </a:lnSpc>
              <a:buFont typeface="Arial"/>
              <a:buChar char="•"/>
            </a:pPr>
            <a:r>
              <a:rPr lang="en-US" b="0" dirty="0" smtClean="0">
                <a:latin typeface="Calibri"/>
                <a:cs typeface="Calibri"/>
              </a:rPr>
              <a:t>95 minutes per test</a:t>
            </a:r>
          </a:p>
          <a:p>
            <a:pPr marL="285750" indent="-285750">
              <a:lnSpc>
                <a:spcPct val="120000"/>
              </a:lnSpc>
              <a:buFont typeface="Arial"/>
              <a:buChar char="•"/>
            </a:pPr>
            <a:r>
              <a:rPr lang="en-US" b="0" dirty="0" smtClean="0">
                <a:latin typeface="Calibri"/>
                <a:cs typeface="Calibri"/>
              </a:rPr>
              <a:t>8-hour throughput for 4-module: 20 tests</a:t>
            </a:r>
          </a:p>
          <a:p>
            <a:pPr marL="285750" indent="-285750">
              <a:lnSpc>
                <a:spcPct val="120000"/>
              </a:lnSpc>
              <a:buFont typeface="Arial"/>
              <a:buChar char="•"/>
            </a:pPr>
            <a:r>
              <a:rPr lang="en-US" b="0" dirty="0" smtClean="0">
                <a:latin typeface="Calibri"/>
                <a:cs typeface="Calibri"/>
              </a:rPr>
              <a:t>Requires computer skills, constant electricity, AC</a:t>
            </a:r>
            <a:endParaRPr lang="en-US" b="0" dirty="0">
              <a:latin typeface="Calibri"/>
              <a:cs typeface="Calibri"/>
            </a:endParaRPr>
          </a:p>
          <a:p>
            <a:pPr marL="285750" indent="-285750">
              <a:lnSpc>
                <a:spcPct val="120000"/>
              </a:lnSpc>
              <a:buFont typeface="Arial"/>
              <a:buChar char="•"/>
            </a:pPr>
            <a:r>
              <a:rPr lang="en-US" b="0" dirty="0" smtClean="0">
                <a:latin typeface="Calibri"/>
                <a:cs typeface="Calibri"/>
              </a:rPr>
              <a:t>Semi-automated: plasma separation (VL) or DBS sample preparation (EID, if DBS is used)</a:t>
            </a:r>
          </a:p>
          <a:p>
            <a:pPr marL="285750" indent="-285750">
              <a:lnSpc>
                <a:spcPct val="120000"/>
              </a:lnSpc>
              <a:buFont typeface="Arial"/>
              <a:buChar char="•"/>
            </a:pPr>
            <a:r>
              <a:rPr lang="en-US" b="0" dirty="0" smtClean="0">
                <a:latin typeface="Calibri"/>
                <a:cs typeface="Calibri"/>
              </a:rPr>
              <a:t>Regulatory status (VL plasma): CE-IVD</a:t>
            </a:r>
          </a:p>
          <a:p>
            <a:pPr marL="285750" indent="-285750">
              <a:lnSpc>
                <a:spcPct val="120000"/>
              </a:lnSpc>
              <a:buFont typeface="Arial"/>
              <a:buChar char="•"/>
            </a:pPr>
            <a:r>
              <a:rPr lang="en-US" b="0" dirty="0" smtClean="0">
                <a:latin typeface="Calibri"/>
                <a:cs typeface="Calibri"/>
              </a:rPr>
              <a:t>Regulatory status (EID): CE-IVD, WHO-PQ</a:t>
            </a:r>
          </a:p>
        </p:txBody>
      </p:sp>
    </p:spTree>
    <p:extLst>
      <p:ext uri="{BB962C8B-B14F-4D97-AF65-F5344CB8AC3E}">
        <p14:creationId xmlns:p14="http://schemas.microsoft.com/office/powerpoint/2010/main" val="3971555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Cepheid Omni</a:t>
            </a:r>
            <a:endParaRPr lang="en-US" dirty="0">
              <a:latin typeface="Calibri"/>
              <a:cs typeface="Calibri"/>
            </a:endParaRPr>
          </a:p>
        </p:txBody>
      </p:sp>
      <p:pic>
        <p:nvPicPr>
          <p:cNvPr id="4" name="Picture 3" descr="Cephei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954" y="1892722"/>
            <a:ext cx="1264811" cy="40095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2308" y="1204960"/>
            <a:ext cx="1399000" cy="1246169"/>
          </a:xfrm>
          <a:prstGeom prst="rect">
            <a:avLst/>
          </a:prstGeom>
        </p:spPr>
      </p:pic>
      <p:sp>
        <p:nvSpPr>
          <p:cNvPr id="6" name="TextBox 5"/>
          <p:cNvSpPr txBox="1"/>
          <p:nvPr/>
        </p:nvSpPr>
        <p:spPr>
          <a:xfrm>
            <a:off x="4409752" y="1227089"/>
            <a:ext cx="4699292" cy="5401481"/>
          </a:xfrm>
          <a:prstGeom prst="rect">
            <a:avLst/>
          </a:prstGeom>
          <a:noFill/>
        </p:spPr>
        <p:txBody>
          <a:bodyPr wrap="square" rtlCol="0">
            <a:spAutoFit/>
          </a:bodyPr>
          <a:lstStyle/>
          <a:p>
            <a:pPr marL="285750" indent="-285750">
              <a:lnSpc>
                <a:spcPct val="120000"/>
              </a:lnSpc>
              <a:buFont typeface="Arial"/>
              <a:buChar char="•"/>
            </a:pPr>
            <a:r>
              <a:rPr lang="en-US" b="0" dirty="0" smtClean="0">
                <a:latin typeface="Calibri"/>
                <a:cs typeface="Calibri"/>
              </a:rPr>
              <a:t>Tests: TB, EID, VL, HCV, MTB (2017)</a:t>
            </a:r>
          </a:p>
          <a:p>
            <a:pPr marL="285750" indent="-285750">
              <a:lnSpc>
                <a:spcPct val="120000"/>
              </a:lnSpc>
              <a:buFont typeface="Arial"/>
              <a:buChar char="•"/>
            </a:pPr>
            <a:r>
              <a:rPr lang="en-US" b="0" dirty="0" smtClean="0">
                <a:latin typeface="Calibri"/>
                <a:cs typeface="Calibri"/>
              </a:rPr>
              <a:t>Limit of detection: 20 copies/ml</a:t>
            </a:r>
          </a:p>
          <a:p>
            <a:pPr marL="285750" indent="-285750">
              <a:lnSpc>
                <a:spcPct val="120000"/>
              </a:lnSpc>
              <a:buFont typeface="Arial"/>
              <a:buChar char="•"/>
            </a:pPr>
            <a:r>
              <a:rPr lang="en-US" b="0" dirty="0" smtClean="0">
                <a:latin typeface="Calibri"/>
                <a:cs typeface="Calibri"/>
              </a:rPr>
              <a:t>Sample types (VL): plasma</a:t>
            </a:r>
          </a:p>
          <a:p>
            <a:pPr marL="285750" indent="-285750">
              <a:lnSpc>
                <a:spcPct val="120000"/>
              </a:lnSpc>
              <a:buFont typeface="Arial"/>
              <a:buChar char="•"/>
            </a:pPr>
            <a:r>
              <a:rPr lang="en-US" b="0" dirty="0" smtClean="0">
                <a:latin typeface="Calibri"/>
                <a:cs typeface="Calibri"/>
              </a:rPr>
              <a:t>Sample types (EID): whole blood, DBS</a:t>
            </a:r>
          </a:p>
          <a:p>
            <a:pPr marL="285750" indent="-285750">
              <a:lnSpc>
                <a:spcPct val="120000"/>
              </a:lnSpc>
              <a:buFont typeface="Arial"/>
              <a:buChar char="•"/>
            </a:pPr>
            <a:r>
              <a:rPr lang="en-US" b="0" dirty="0" smtClean="0">
                <a:latin typeface="Calibri"/>
                <a:cs typeface="Calibri"/>
              </a:rPr>
              <a:t>Input volume for plasma (VL): 1 ml</a:t>
            </a:r>
          </a:p>
          <a:p>
            <a:pPr marL="285750" indent="-285750">
              <a:lnSpc>
                <a:spcPct val="120000"/>
              </a:lnSpc>
              <a:buFont typeface="Arial"/>
              <a:buChar char="•"/>
            </a:pPr>
            <a:r>
              <a:rPr lang="en-US" b="0" dirty="0" smtClean="0">
                <a:latin typeface="Calibri"/>
                <a:cs typeface="Calibri"/>
              </a:rPr>
              <a:t>Input volume for DBS (EID): 1 spot</a:t>
            </a:r>
          </a:p>
          <a:p>
            <a:pPr marL="285750" indent="-285750">
              <a:lnSpc>
                <a:spcPct val="120000"/>
              </a:lnSpc>
              <a:buFont typeface="Arial"/>
              <a:buChar char="•"/>
            </a:pPr>
            <a:r>
              <a:rPr lang="en-US" b="0" dirty="0" smtClean="0">
                <a:latin typeface="Calibri"/>
                <a:cs typeface="Calibri"/>
              </a:rPr>
              <a:t>Input volume for WB (EID): 100 </a:t>
            </a:r>
            <a:r>
              <a:rPr lang="en-US" b="0" dirty="0" err="1" smtClean="0">
                <a:latin typeface="Calibri"/>
                <a:cs typeface="Calibri"/>
              </a:rPr>
              <a:t>ul</a:t>
            </a:r>
            <a:endParaRPr lang="en-US" b="0" dirty="0" smtClean="0">
              <a:latin typeface="Calibri"/>
              <a:cs typeface="Calibri"/>
            </a:endParaRPr>
          </a:p>
          <a:p>
            <a:pPr marL="285750" indent="-285750">
              <a:lnSpc>
                <a:spcPct val="120000"/>
              </a:lnSpc>
              <a:buFont typeface="Arial"/>
              <a:buChar char="•"/>
            </a:pPr>
            <a:r>
              <a:rPr lang="en-US" b="0" dirty="0" smtClean="0">
                <a:latin typeface="Calibri"/>
                <a:cs typeface="Calibri"/>
              </a:rPr>
              <a:t>HIV-1 Group M, N, O</a:t>
            </a:r>
          </a:p>
          <a:p>
            <a:pPr marL="285750" indent="-285750">
              <a:lnSpc>
                <a:spcPct val="120000"/>
              </a:lnSpc>
              <a:buFont typeface="Arial"/>
              <a:buChar char="•"/>
            </a:pPr>
            <a:r>
              <a:rPr lang="en-US" b="0" dirty="0" smtClean="0">
                <a:latin typeface="Calibri"/>
                <a:cs typeface="Calibri"/>
              </a:rPr>
              <a:t>95 minutes per test</a:t>
            </a:r>
          </a:p>
          <a:p>
            <a:pPr marL="285750" indent="-285750">
              <a:lnSpc>
                <a:spcPct val="120000"/>
              </a:lnSpc>
              <a:buFont typeface="Arial"/>
              <a:buChar char="•"/>
            </a:pPr>
            <a:r>
              <a:rPr lang="en-US" b="0" dirty="0" smtClean="0">
                <a:latin typeface="Calibri"/>
                <a:cs typeface="Calibri"/>
              </a:rPr>
              <a:t>8-hour throughput: 6 tests</a:t>
            </a:r>
          </a:p>
          <a:p>
            <a:pPr marL="285750" indent="-285750">
              <a:lnSpc>
                <a:spcPct val="120000"/>
              </a:lnSpc>
              <a:buFont typeface="Arial"/>
              <a:buChar char="•"/>
            </a:pPr>
            <a:r>
              <a:rPr lang="en-US" b="0" dirty="0" smtClean="0">
                <a:latin typeface="Calibri"/>
                <a:cs typeface="Calibri"/>
              </a:rPr>
              <a:t>Semi-automated: plasma separation (VL) or DBS sample preparation (EID, if DBS is used)</a:t>
            </a:r>
          </a:p>
          <a:p>
            <a:pPr marL="285750" indent="-285750">
              <a:lnSpc>
                <a:spcPct val="120000"/>
              </a:lnSpc>
              <a:buFont typeface="Arial"/>
              <a:buChar char="•"/>
            </a:pPr>
            <a:r>
              <a:rPr lang="en-US" b="0" dirty="0" smtClean="0">
                <a:latin typeface="Calibri"/>
                <a:cs typeface="Calibri"/>
              </a:rPr>
              <a:t>Regulatory status (VL plasma): CE-IVD</a:t>
            </a:r>
          </a:p>
          <a:p>
            <a:pPr marL="285750" indent="-285750">
              <a:lnSpc>
                <a:spcPct val="120000"/>
              </a:lnSpc>
              <a:buFont typeface="Arial"/>
              <a:buChar char="•"/>
            </a:pPr>
            <a:r>
              <a:rPr lang="en-US" b="0" dirty="0" smtClean="0">
                <a:latin typeface="Calibri"/>
                <a:cs typeface="Calibri"/>
              </a:rPr>
              <a:t>Regulatory status (EID): CE-IVD</a:t>
            </a:r>
          </a:p>
          <a:p>
            <a:pPr marL="285750" indent="-285750">
              <a:lnSpc>
                <a:spcPct val="120000"/>
              </a:lnSpc>
              <a:buFont typeface="Arial"/>
              <a:buChar char="•"/>
            </a:pPr>
            <a:r>
              <a:rPr lang="en-US" b="0" dirty="0" smtClean="0">
                <a:latin typeface="Calibri"/>
                <a:cs typeface="Calibri"/>
              </a:rPr>
              <a:t>Regulatory status (device): none</a:t>
            </a:r>
          </a:p>
          <a:p>
            <a:pPr marL="285750" indent="-285750">
              <a:lnSpc>
                <a:spcPct val="120000"/>
              </a:lnSpc>
              <a:buFont typeface="Arial"/>
              <a:buChar char="•"/>
            </a:pPr>
            <a:r>
              <a:rPr lang="en-US" b="0" dirty="0" smtClean="0">
                <a:latin typeface="Calibri"/>
                <a:cs typeface="Calibri"/>
              </a:rPr>
              <a:t>Price: $2,895/device</a:t>
            </a:r>
          </a:p>
        </p:txBody>
      </p:sp>
    </p:spTree>
    <p:extLst>
      <p:ext uri="{BB962C8B-B14F-4D97-AF65-F5344CB8AC3E}">
        <p14:creationId xmlns:p14="http://schemas.microsoft.com/office/powerpoint/2010/main" val="3462532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libri"/>
                <a:cs typeface="Calibri"/>
              </a:rPr>
              <a:t>Cepheid HIV quant plasma assay sample preparation</a:t>
            </a:r>
            <a:endParaRPr lang="en-US" dirty="0">
              <a:latin typeface="Calibri"/>
              <a:cs typeface="Calibri"/>
            </a:endParaRPr>
          </a:p>
        </p:txBody>
      </p:sp>
      <p:pic>
        <p:nvPicPr>
          <p:cNvPr id="2" name="Picture 1" descr="VL sample pre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2255"/>
            <a:ext cx="9144000" cy="3914539"/>
          </a:xfrm>
          <a:prstGeom prst="rect">
            <a:avLst/>
          </a:prstGeom>
        </p:spPr>
      </p:pic>
    </p:spTree>
    <p:extLst>
      <p:ext uri="{BB962C8B-B14F-4D97-AF65-F5344CB8AC3E}">
        <p14:creationId xmlns:p14="http://schemas.microsoft.com/office/powerpoint/2010/main" val="790676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libri"/>
                <a:cs typeface="Calibri"/>
              </a:rPr>
              <a:t>Cepheid HIV </a:t>
            </a:r>
            <a:r>
              <a:rPr lang="en-US" dirty="0" err="1" smtClean="0">
                <a:latin typeface="Calibri"/>
                <a:cs typeface="Calibri"/>
              </a:rPr>
              <a:t>qual</a:t>
            </a:r>
            <a:r>
              <a:rPr lang="en-US" dirty="0" smtClean="0">
                <a:latin typeface="Calibri"/>
                <a:cs typeface="Calibri"/>
              </a:rPr>
              <a:t> assay whole blood sample preparation</a:t>
            </a:r>
            <a:endParaRPr lang="en-US" dirty="0">
              <a:latin typeface="Calibri"/>
              <a:cs typeface="Calibri"/>
            </a:endParaRPr>
          </a:p>
        </p:txBody>
      </p:sp>
      <p:pic>
        <p:nvPicPr>
          <p:cNvPr id="6" name="Picture 5" descr="WB sample pre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9660"/>
            <a:ext cx="9144000" cy="4181616"/>
          </a:xfrm>
          <a:prstGeom prst="rect">
            <a:avLst/>
          </a:prstGeom>
        </p:spPr>
      </p:pic>
      <p:sp>
        <p:nvSpPr>
          <p:cNvPr id="7" name="Rectangle 6"/>
          <p:cNvSpPr/>
          <p:nvPr/>
        </p:nvSpPr>
        <p:spPr bwMode="auto">
          <a:xfrm>
            <a:off x="5442857" y="5624286"/>
            <a:ext cx="3701143" cy="36285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512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libri"/>
                <a:cs typeface="Calibri"/>
              </a:rPr>
              <a:t>Cepheid HIV </a:t>
            </a:r>
            <a:r>
              <a:rPr lang="en-US" dirty="0" err="1">
                <a:latin typeface="Calibri"/>
                <a:cs typeface="Calibri"/>
              </a:rPr>
              <a:t>qual</a:t>
            </a:r>
            <a:r>
              <a:rPr lang="en-US" dirty="0">
                <a:latin typeface="Calibri"/>
                <a:cs typeface="Calibri"/>
              </a:rPr>
              <a:t> assay </a:t>
            </a:r>
            <a:r>
              <a:rPr lang="en-US" dirty="0" smtClean="0">
                <a:latin typeface="Calibri"/>
                <a:cs typeface="Calibri"/>
              </a:rPr>
              <a:t>dried blood spot sample </a:t>
            </a:r>
            <a:r>
              <a:rPr lang="en-US" dirty="0">
                <a:latin typeface="Calibri"/>
                <a:cs typeface="Calibri"/>
              </a:rPr>
              <a:t>preparation</a:t>
            </a:r>
          </a:p>
        </p:txBody>
      </p:sp>
      <p:pic>
        <p:nvPicPr>
          <p:cNvPr id="2" name="Picture 1" descr="DBS sample pre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7528"/>
            <a:ext cx="9144000" cy="4640352"/>
          </a:xfrm>
          <a:prstGeom prst="rect">
            <a:avLst/>
          </a:prstGeom>
        </p:spPr>
      </p:pic>
      <p:sp>
        <p:nvSpPr>
          <p:cNvPr id="4" name="Rectangle 3"/>
          <p:cNvSpPr/>
          <p:nvPr/>
        </p:nvSpPr>
        <p:spPr bwMode="auto">
          <a:xfrm>
            <a:off x="5442857" y="5624286"/>
            <a:ext cx="3701143" cy="7378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90676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96" y="-1"/>
            <a:ext cx="9039127" cy="1008530"/>
          </a:xfrm>
        </p:spPr>
        <p:txBody>
          <a:bodyPr/>
          <a:lstStyle/>
          <a:p>
            <a:r>
              <a:rPr lang="en-US" dirty="0" smtClean="0">
                <a:latin typeface="Calibri"/>
                <a:cs typeface="Calibri"/>
              </a:rPr>
              <a:t>UNITAID HIV/AIDS Diagnostics Technology Landscape Document</a:t>
            </a:r>
            <a:endParaRPr lang="en-US" dirty="0">
              <a:latin typeface="Calibri"/>
              <a:cs typeface="Calibri"/>
            </a:endParaRPr>
          </a:p>
        </p:txBody>
      </p:sp>
      <p:pic>
        <p:nvPicPr>
          <p:cNvPr id="4" name="Picture 3" descr="UNITAID landscape doc.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90" y="1052286"/>
            <a:ext cx="8089900" cy="5702300"/>
          </a:xfrm>
          <a:prstGeom prst="rect">
            <a:avLst/>
          </a:prstGeom>
        </p:spPr>
      </p:pic>
    </p:spTree>
    <p:extLst>
      <p:ext uri="{BB962C8B-B14F-4D97-AF65-F5344CB8AC3E}">
        <p14:creationId xmlns:p14="http://schemas.microsoft.com/office/powerpoint/2010/main" val="137690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400" dirty="0" smtClean="0">
                <a:latin typeface="Calibri"/>
                <a:cs typeface="Calibri"/>
              </a:rPr>
              <a:t>Background</a:t>
            </a:r>
          </a:p>
          <a:p>
            <a:pPr>
              <a:lnSpc>
                <a:spcPct val="150000"/>
              </a:lnSpc>
            </a:pPr>
            <a:r>
              <a:rPr lang="en-US" sz="2400" dirty="0" smtClean="0">
                <a:latin typeface="Calibri"/>
                <a:cs typeface="Calibri"/>
              </a:rPr>
              <a:t>POC EID and VL product pipeline</a:t>
            </a:r>
          </a:p>
          <a:p>
            <a:pPr>
              <a:lnSpc>
                <a:spcPct val="150000"/>
              </a:lnSpc>
            </a:pPr>
            <a:r>
              <a:rPr lang="en-US" sz="2400" b="1" dirty="0">
                <a:latin typeface="Calibri"/>
                <a:cs typeface="Calibri"/>
              </a:rPr>
              <a:t>Preliminary </a:t>
            </a:r>
            <a:r>
              <a:rPr lang="en-US" sz="2400" b="1" dirty="0" smtClean="0">
                <a:latin typeface="Calibri"/>
                <a:cs typeface="Calibri"/>
              </a:rPr>
              <a:t>evidence</a:t>
            </a:r>
          </a:p>
          <a:p>
            <a:pPr>
              <a:lnSpc>
                <a:spcPct val="150000"/>
              </a:lnSpc>
            </a:pPr>
            <a:r>
              <a:rPr lang="en-US" sz="2400" dirty="0" smtClean="0">
                <a:latin typeface="Calibri"/>
                <a:cs typeface="Calibri"/>
              </a:rPr>
              <a:t>Regulatory approval</a:t>
            </a:r>
          </a:p>
          <a:p>
            <a:pPr>
              <a:lnSpc>
                <a:spcPct val="150000"/>
              </a:lnSpc>
            </a:pPr>
            <a:r>
              <a:rPr lang="en-US" sz="2400" dirty="0" smtClean="0">
                <a:latin typeface="Calibri"/>
                <a:cs typeface="Calibri"/>
              </a:rPr>
              <a:t>EID Consortium for technical evaluations</a:t>
            </a:r>
          </a:p>
          <a:p>
            <a:pPr>
              <a:lnSpc>
                <a:spcPct val="150000"/>
              </a:lnSpc>
            </a:pPr>
            <a:r>
              <a:rPr lang="en-US" sz="2400" dirty="0">
                <a:latin typeface="Calibri"/>
                <a:cs typeface="Calibri"/>
              </a:rPr>
              <a:t>Patient impact of POC EID technologies – pilot indications</a:t>
            </a:r>
            <a:endParaRPr lang="en-US" sz="2400" dirty="0" smtClean="0">
              <a:latin typeface="Calibri"/>
              <a:cs typeface="Calibri"/>
            </a:endParaRPr>
          </a:p>
        </p:txBody>
      </p:sp>
      <p:sp>
        <p:nvSpPr>
          <p:cNvPr id="4" name="Title 3"/>
          <p:cNvSpPr>
            <a:spLocks noGrp="1"/>
          </p:cNvSpPr>
          <p:nvPr>
            <p:ph type="title"/>
          </p:nvPr>
        </p:nvSpPr>
        <p:spPr/>
        <p:txBody>
          <a:bodyPr>
            <a:normAutofit/>
          </a:bodyPr>
          <a:lstStyle/>
          <a:p>
            <a:pPr indent="-228600"/>
            <a:r>
              <a:rPr lang="en-US" dirty="0">
                <a:latin typeface="Calibri"/>
                <a:cs typeface="Calibri"/>
              </a:rPr>
              <a:t>Point-of-Care EID and VL Products</a:t>
            </a:r>
            <a:endParaRPr lang="en-US" dirty="0"/>
          </a:p>
        </p:txBody>
      </p:sp>
    </p:spTree>
    <p:extLst>
      <p:ext uri="{BB962C8B-B14F-4D97-AF65-F5344CB8AC3E}">
        <p14:creationId xmlns:p14="http://schemas.microsoft.com/office/powerpoint/2010/main" val="6527351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latin typeface="Calibri"/>
                <a:cs typeface="Calibri"/>
              </a:rPr>
              <a:t>Alere</a:t>
            </a:r>
            <a:r>
              <a:rPr lang="en-US" dirty="0" smtClean="0">
                <a:latin typeface="Calibri"/>
                <a:cs typeface="Calibri"/>
              </a:rPr>
              <a:t> q HIV-1/2 Detect preliminary test performance</a:t>
            </a:r>
            <a:endParaRPr lang="en-US" dirty="0">
              <a:latin typeface="Calibri"/>
              <a:cs typeface="Calibri"/>
            </a:endParaRPr>
          </a:p>
        </p:txBody>
      </p:sp>
      <p:pic>
        <p:nvPicPr>
          <p:cNvPr id="5" name="Picture 4" descr="Hsia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19" y="3825128"/>
            <a:ext cx="5999238" cy="2014343"/>
          </a:xfrm>
          <a:prstGeom prst="rect">
            <a:avLst/>
          </a:prstGeom>
        </p:spPr>
      </p:pic>
      <p:sp>
        <p:nvSpPr>
          <p:cNvPr id="6" name="TextBox 5"/>
          <p:cNvSpPr txBox="1"/>
          <p:nvPr/>
        </p:nvSpPr>
        <p:spPr>
          <a:xfrm>
            <a:off x="278190" y="5781533"/>
            <a:ext cx="1342571" cy="307777"/>
          </a:xfrm>
          <a:prstGeom prst="rect">
            <a:avLst/>
          </a:prstGeom>
          <a:noFill/>
        </p:spPr>
        <p:txBody>
          <a:bodyPr wrap="square" rtlCol="0">
            <a:spAutoFit/>
          </a:bodyPr>
          <a:lstStyle/>
          <a:p>
            <a:r>
              <a:rPr lang="en-US" sz="1400" b="0" dirty="0" err="1" smtClean="0">
                <a:latin typeface="Calibri"/>
                <a:cs typeface="Calibri"/>
              </a:rPr>
              <a:t>PLoS</a:t>
            </a:r>
            <a:r>
              <a:rPr lang="en-US" sz="1400" b="0" dirty="0" smtClean="0">
                <a:latin typeface="Calibri"/>
                <a:cs typeface="Calibri"/>
              </a:rPr>
              <a:t> One 2016</a:t>
            </a:r>
            <a:endParaRPr lang="en-US" sz="1400" b="0" dirty="0">
              <a:latin typeface="Calibri"/>
              <a:cs typeface="Calibri"/>
            </a:endParaRPr>
          </a:p>
        </p:txBody>
      </p:sp>
      <p:sp>
        <p:nvSpPr>
          <p:cNvPr id="7" name="TextBox 6"/>
          <p:cNvSpPr txBox="1"/>
          <p:nvPr/>
        </p:nvSpPr>
        <p:spPr>
          <a:xfrm>
            <a:off x="140305" y="2982685"/>
            <a:ext cx="1342571" cy="307777"/>
          </a:xfrm>
          <a:prstGeom prst="rect">
            <a:avLst/>
          </a:prstGeom>
          <a:noFill/>
        </p:spPr>
        <p:txBody>
          <a:bodyPr wrap="square" rtlCol="0">
            <a:spAutoFit/>
          </a:bodyPr>
          <a:lstStyle/>
          <a:p>
            <a:r>
              <a:rPr lang="en-US" sz="1400" b="0" dirty="0" smtClean="0">
                <a:latin typeface="Calibri"/>
                <a:cs typeface="Calibri"/>
              </a:rPr>
              <a:t>AIDS 2016</a:t>
            </a:r>
            <a:endParaRPr lang="en-US" sz="1400" b="0" dirty="0">
              <a:latin typeface="Calibri"/>
              <a:cs typeface="Calibri"/>
            </a:endParaRPr>
          </a:p>
        </p:txBody>
      </p:sp>
      <p:pic>
        <p:nvPicPr>
          <p:cNvPr id="8" name="Picture 7" descr="Jani.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1719"/>
            <a:ext cx="9144000" cy="1793135"/>
          </a:xfrm>
          <a:prstGeom prst="rect">
            <a:avLst/>
          </a:prstGeom>
        </p:spPr>
      </p:pic>
      <p:sp>
        <p:nvSpPr>
          <p:cNvPr id="9" name="TextBox 8"/>
          <p:cNvSpPr txBox="1"/>
          <p:nvPr/>
        </p:nvSpPr>
        <p:spPr>
          <a:xfrm>
            <a:off x="2673049" y="3120572"/>
            <a:ext cx="3543904" cy="646331"/>
          </a:xfrm>
          <a:prstGeom prst="rect">
            <a:avLst/>
          </a:prstGeom>
          <a:noFill/>
        </p:spPr>
        <p:txBody>
          <a:bodyPr wrap="square" rtlCol="0">
            <a:spAutoFit/>
          </a:bodyPr>
          <a:lstStyle/>
          <a:p>
            <a:r>
              <a:rPr lang="en-US" dirty="0" smtClean="0"/>
              <a:t>Sensitivity: 98.5% (91.7 – 99.9)</a:t>
            </a:r>
          </a:p>
          <a:p>
            <a:r>
              <a:rPr lang="en-US" dirty="0" smtClean="0"/>
              <a:t>Specificity: 99.9% (99.3 – 100)</a:t>
            </a:r>
            <a:endParaRPr lang="en-US" dirty="0"/>
          </a:p>
        </p:txBody>
      </p:sp>
      <p:sp>
        <p:nvSpPr>
          <p:cNvPr id="10" name="TextBox 9"/>
          <p:cNvSpPr txBox="1"/>
          <p:nvPr/>
        </p:nvSpPr>
        <p:spPr>
          <a:xfrm>
            <a:off x="2673048" y="6006497"/>
            <a:ext cx="3543904" cy="646331"/>
          </a:xfrm>
          <a:prstGeom prst="rect">
            <a:avLst/>
          </a:prstGeom>
          <a:noFill/>
        </p:spPr>
        <p:txBody>
          <a:bodyPr wrap="square" rtlCol="0">
            <a:spAutoFit/>
          </a:bodyPr>
          <a:lstStyle/>
          <a:p>
            <a:r>
              <a:rPr lang="en-US" dirty="0" smtClean="0"/>
              <a:t>Sensitivity: 95.5% (91.7 – 97.9)</a:t>
            </a:r>
          </a:p>
          <a:p>
            <a:r>
              <a:rPr lang="en-US" dirty="0" smtClean="0"/>
              <a:t>Specificity: 99.8% (99.1 – 100)</a:t>
            </a:r>
            <a:endParaRPr lang="en-US" dirty="0"/>
          </a:p>
        </p:txBody>
      </p:sp>
    </p:spTree>
    <p:extLst>
      <p:ext uri="{BB962C8B-B14F-4D97-AF65-F5344CB8AC3E}">
        <p14:creationId xmlns:p14="http://schemas.microsoft.com/office/powerpoint/2010/main" val="294964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400" b="1" dirty="0" smtClean="0">
                <a:latin typeface="Calibri"/>
                <a:cs typeface="Calibri"/>
              </a:rPr>
              <a:t>Background</a:t>
            </a:r>
          </a:p>
          <a:p>
            <a:pPr>
              <a:lnSpc>
                <a:spcPct val="150000"/>
              </a:lnSpc>
            </a:pPr>
            <a:r>
              <a:rPr lang="en-US" sz="2400" dirty="0" smtClean="0">
                <a:latin typeface="Calibri"/>
                <a:cs typeface="Calibri"/>
              </a:rPr>
              <a:t>POC EID and VL product pipeline</a:t>
            </a:r>
          </a:p>
          <a:p>
            <a:pPr>
              <a:lnSpc>
                <a:spcPct val="150000"/>
              </a:lnSpc>
            </a:pPr>
            <a:r>
              <a:rPr lang="en-US" sz="2400" dirty="0">
                <a:latin typeface="Calibri"/>
                <a:cs typeface="Calibri"/>
              </a:rPr>
              <a:t>Preliminary </a:t>
            </a:r>
            <a:r>
              <a:rPr lang="en-US" sz="2400" dirty="0" smtClean="0">
                <a:latin typeface="Calibri"/>
                <a:cs typeface="Calibri"/>
              </a:rPr>
              <a:t>evidence</a:t>
            </a:r>
          </a:p>
          <a:p>
            <a:pPr>
              <a:lnSpc>
                <a:spcPct val="150000"/>
              </a:lnSpc>
            </a:pPr>
            <a:r>
              <a:rPr lang="en-US" sz="2400" dirty="0" smtClean="0">
                <a:latin typeface="Calibri"/>
                <a:cs typeface="Calibri"/>
              </a:rPr>
              <a:t>Regulatory approval</a:t>
            </a:r>
          </a:p>
          <a:p>
            <a:pPr>
              <a:lnSpc>
                <a:spcPct val="150000"/>
              </a:lnSpc>
            </a:pPr>
            <a:r>
              <a:rPr lang="en-US" sz="2400" dirty="0" smtClean="0">
                <a:latin typeface="Calibri"/>
                <a:cs typeface="Calibri"/>
              </a:rPr>
              <a:t>EID Consortium for technical evaluations</a:t>
            </a:r>
          </a:p>
          <a:p>
            <a:pPr>
              <a:lnSpc>
                <a:spcPct val="150000"/>
              </a:lnSpc>
            </a:pPr>
            <a:r>
              <a:rPr lang="en-US" sz="2400" dirty="0">
                <a:latin typeface="Calibri"/>
                <a:cs typeface="Calibri"/>
              </a:rPr>
              <a:t>Patient impact of POC EID technologies – pilot indications</a:t>
            </a:r>
            <a:endParaRPr lang="en-US" sz="2400" dirty="0" smtClean="0">
              <a:latin typeface="Calibri"/>
              <a:cs typeface="Calibri"/>
            </a:endParaRPr>
          </a:p>
        </p:txBody>
      </p:sp>
      <p:sp>
        <p:nvSpPr>
          <p:cNvPr id="4" name="Title 3"/>
          <p:cNvSpPr>
            <a:spLocks noGrp="1"/>
          </p:cNvSpPr>
          <p:nvPr>
            <p:ph type="title"/>
          </p:nvPr>
        </p:nvSpPr>
        <p:spPr/>
        <p:txBody>
          <a:bodyPr>
            <a:normAutofit/>
          </a:bodyPr>
          <a:lstStyle/>
          <a:p>
            <a:pPr indent="-228600"/>
            <a:r>
              <a:rPr lang="en-US" dirty="0">
                <a:latin typeface="Calibri"/>
                <a:cs typeface="Calibri"/>
              </a:rPr>
              <a:t>Point-of-Care EID and VL Products</a:t>
            </a:r>
            <a:endParaRPr lang="en-US" dirty="0"/>
          </a:p>
        </p:txBody>
      </p:sp>
    </p:spTree>
    <p:extLst>
      <p:ext uri="{BB962C8B-B14F-4D97-AF65-F5344CB8AC3E}">
        <p14:creationId xmlns:p14="http://schemas.microsoft.com/office/powerpoint/2010/main" val="7391445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Cepheid </a:t>
            </a:r>
            <a:r>
              <a:rPr lang="en-US" dirty="0" err="1" smtClean="0">
                <a:latin typeface="Calibri"/>
                <a:cs typeface="Calibri"/>
              </a:rPr>
              <a:t>GeneXpert</a:t>
            </a:r>
            <a:r>
              <a:rPr lang="en-US" dirty="0" smtClean="0">
                <a:latin typeface="Calibri"/>
                <a:cs typeface="Calibri"/>
              </a:rPr>
              <a:t> </a:t>
            </a:r>
            <a:r>
              <a:rPr lang="en-US" dirty="0" err="1" smtClean="0">
                <a:latin typeface="Calibri"/>
                <a:cs typeface="Calibri"/>
              </a:rPr>
              <a:t>qual</a:t>
            </a:r>
            <a:r>
              <a:rPr lang="en-US" dirty="0" smtClean="0">
                <a:latin typeface="Calibri"/>
                <a:cs typeface="Calibri"/>
              </a:rPr>
              <a:t> assay preliminary test performance</a:t>
            </a:r>
            <a:endParaRPr lang="en-US" dirty="0">
              <a:latin typeface="Calibri"/>
              <a:cs typeface="Calibri"/>
            </a:endParaRPr>
          </a:p>
        </p:txBody>
      </p:sp>
      <p:sp>
        <p:nvSpPr>
          <p:cNvPr id="6" name="TextBox 5"/>
          <p:cNvSpPr txBox="1"/>
          <p:nvPr/>
        </p:nvSpPr>
        <p:spPr>
          <a:xfrm>
            <a:off x="108857" y="5418676"/>
            <a:ext cx="943429" cy="307777"/>
          </a:xfrm>
          <a:prstGeom prst="rect">
            <a:avLst/>
          </a:prstGeom>
          <a:noFill/>
        </p:spPr>
        <p:txBody>
          <a:bodyPr wrap="square" rtlCol="0">
            <a:spAutoFit/>
          </a:bodyPr>
          <a:lstStyle/>
          <a:p>
            <a:r>
              <a:rPr lang="en-US" sz="1400" b="0" dirty="0" smtClean="0">
                <a:latin typeface="Calibri"/>
                <a:cs typeface="Calibri"/>
              </a:rPr>
              <a:t>CROI 2016</a:t>
            </a:r>
            <a:endParaRPr lang="en-US" sz="1400" b="0" dirty="0">
              <a:latin typeface="Calibri"/>
              <a:cs typeface="Calibri"/>
            </a:endParaRPr>
          </a:p>
        </p:txBody>
      </p:sp>
      <p:sp>
        <p:nvSpPr>
          <p:cNvPr id="7" name="TextBox 6"/>
          <p:cNvSpPr txBox="1"/>
          <p:nvPr/>
        </p:nvSpPr>
        <p:spPr>
          <a:xfrm>
            <a:off x="140305" y="2861735"/>
            <a:ext cx="1342571" cy="307777"/>
          </a:xfrm>
          <a:prstGeom prst="rect">
            <a:avLst/>
          </a:prstGeom>
          <a:noFill/>
        </p:spPr>
        <p:txBody>
          <a:bodyPr wrap="square" rtlCol="0">
            <a:spAutoFit/>
          </a:bodyPr>
          <a:lstStyle/>
          <a:p>
            <a:r>
              <a:rPr lang="en-US" sz="1400" b="0" dirty="0" smtClean="0">
                <a:latin typeface="Calibri"/>
                <a:cs typeface="Calibri"/>
              </a:rPr>
              <a:t>JCV 2016</a:t>
            </a:r>
            <a:endParaRPr lang="en-US" sz="1400" b="0" dirty="0">
              <a:latin typeface="Calibri"/>
              <a:cs typeface="Calibri"/>
            </a:endParaRPr>
          </a:p>
        </p:txBody>
      </p:sp>
      <p:sp>
        <p:nvSpPr>
          <p:cNvPr id="9" name="TextBox 8"/>
          <p:cNvSpPr txBox="1"/>
          <p:nvPr/>
        </p:nvSpPr>
        <p:spPr>
          <a:xfrm>
            <a:off x="2673049" y="3120572"/>
            <a:ext cx="3543904" cy="646331"/>
          </a:xfrm>
          <a:prstGeom prst="rect">
            <a:avLst/>
          </a:prstGeom>
          <a:noFill/>
        </p:spPr>
        <p:txBody>
          <a:bodyPr wrap="square" rtlCol="0">
            <a:spAutoFit/>
          </a:bodyPr>
          <a:lstStyle/>
          <a:p>
            <a:r>
              <a:rPr lang="en-US" dirty="0" smtClean="0"/>
              <a:t>Sensitivity: 100% (92.7 – 100)</a:t>
            </a:r>
          </a:p>
          <a:p>
            <a:r>
              <a:rPr lang="en-US" dirty="0" smtClean="0"/>
              <a:t>Specificity: 100% (92.6 – 100)</a:t>
            </a:r>
            <a:endParaRPr lang="en-US" dirty="0"/>
          </a:p>
        </p:txBody>
      </p:sp>
      <p:sp>
        <p:nvSpPr>
          <p:cNvPr id="10" name="TextBox 9"/>
          <p:cNvSpPr txBox="1"/>
          <p:nvPr/>
        </p:nvSpPr>
        <p:spPr>
          <a:xfrm>
            <a:off x="2673048" y="6006497"/>
            <a:ext cx="3543904" cy="646331"/>
          </a:xfrm>
          <a:prstGeom prst="rect">
            <a:avLst/>
          </a:prstGeom>
          <a:noFill/>
        </p:spPr>
        <p:txBody>
          <a:bodyPr wrap="square" rtlCol="0">
            <a:spAutoFit/>
          </a:bodyPr>
          <a:lstStyle/>
          <a:p>
            <a:r>
              <a:rPr lang="en-US" dirty="0" smtClean="0"/>
              <a:t>Sensitivity: 97.0% (93.2 – 99.0)</a:t>
            </a:r>
          </a:p>
          <a:p>
            <a:r>
              <a:rPr lang="en-US" dirty="0" smtClean="0"/>
              <a:t>Specificity: 100% (98.6 – 100)</a:t>
            </a:r>
            <a:endParaRPr lang="en-US" dirty="0"/>
          </a:p>
        </p:txBody>
      </p:sp>
      <p:pic>
        <p:nvPicPr>
          <p:cNvPr id="2" name="Picture 1" descr="Zinyowera CROI 2016.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1110"/>
            <a:ext cx="9144000" cy="839115"/>
          </a:xfrm>
          <a:prstGeom prst="rect">
            <a:avLst/>
          </a:prstGeom>
        </p:spPr>
      </p:pic>
      <p:pic>
        <p:nvPicPr>
          <p:cNvPr id="4" name="Picture 3" descr="Michaeli JCV 2016.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2740"/>
            <a:ext cx="9144000" cy="1433015"/>
          </a:xfrm>
          <a:prstGeom prst="rect">
            <a:avLst/>
          </a:prstGeom>
        </p:spPr>
      </p:pic>
    </p:spTree>
    <p:extLst>
      <p:ext uri="{BB962C8B-B14F-4D97-AF65-F5344CB8AC3E}">
        <p14:creationId xmlns:p14="http://schemas.microsoft.com/office/powerpoint/2010/main" val="222793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Cepheid </a:t>
            </a:r>
            <a:r>
              <a:rPr lang="en-US" dirty="0" err="1" smtClean="0">
                <a:latin typeface="Calibri"/>
                <a:cs typeface="Calibri"/>
              </a:rPr>
              <a:t>GeneXpert</a:t>
            </a:r>
            <a:r>
              <a:rPr lang="en-US" dirty="0" smtClean="0">
                <a:latin typeface="Calibri"/>
                <a:cs typeface="Calibri"/>
              </a:rPr>
              <a:t> quant assay preliminary test performance</a:t>
            </a:r>
            <a:endParaRPr lang="en-US" dirty="0">
              <a:latin typeface="Calibri"/>
              <a:cs typeface="Calibri"/>
            </a:endParaRPr>
          </a:p>
        </p:txBody>
      </p:sp>
      <p:pic>
        <p:nvPicPr>
          <p:cNvPr id="5" name="Picture 4" descr="Gueudin JAIDS 2016.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663" y="1992893"/>
            <a:ext cx="6462337" cy="1405869"/>
          </a:xfrm>
          <a:prstGeom prst="rect">
            <a:avLst/>
          </a:prstGeom>
        </p:spPr>
      </p:pic>
      <p:pic>
        <p:nvPicPr>
          <p:cNvPr id="8" name="Picture 7" descr="Garret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22" y="1152374"/>
            <a:ext cx="2263321" cy="1254102"/>
          </a:xfrm>
          <a:prstGeom prst="rect">
            <a:avLst/>
          </a:prstGeom>
        </p:spPr>
      </p:pic>
      <p:pic>
        <p:nvPicPr>
          <p:cNvPr id="12" name="Picture 11" descr="Jordan JCV 2016.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5" y="3591693"/>
            <a:ext cx="7704667" cy="1387030"/>
          </a:xfrm>
          <a:prstGeom prst="rect">
            <a:avLst/>
          </a:prstGeom>
        </p:spPr>
      </p:pic>
      <p:pic>
        <p:nvPicPr>
          <p:cNvPr id="13" name="Picture 12" descr="Mor JCM 2015.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6286" y="5177206"/>
            <a:ext cx="6386286" cy="1403423"/>
          </a:xfrm>
          <a:prstGeom prst="rect">
            <a:avLst/>
          </a:prstGeom>
        </p:spPr>
      </p:pic>
    </p:spTree>
    <p:extLst>
      <p:ext uri="{BB962C8B-B14F-4D97-AF65-F5344CB8AC3E}">
        <p14:creationId xmlns:p14="http://schemas.microsoft.com/office/powerpoint/2010/main" val="3971316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400" dirty="0" smtClean="0">
                <a:latin typeface="Calibri"/>
                <a:cs typeface="Calibri"/>
              </a:rPr>
              <a:t>Background</a:t>
            </a:r>
          </a:p>
          <a:p>
            <a:pPr>
              <a:lnSpc>
                <a:spcPct val="150000"/>
              </a:lnSpc>
            </a:pPr>
            <a:r>
              <a:rPr lang="en-US" sz="2400" dirty="0" smtClean="0">
                <a:latin typeface="Calibri"/>
                <a:cs typeface="Calibri"/>
              </a:rPr>
              <a:t>POC EID and VL product pipeline</a:t>
            </a:r>
          </a:p>
          <a:p>
            <a:pPr>
              <a:lnSpc>
                <a:spcPct val="150000"/>
              </a:lnSpc>
            </a:pPr>
            <a:r>
              <a:rPr lang="en-US" sz="2400" dirty="0">
                <a:latin typeface="Calibri"/>
                <a:cs typeface="Calibri"/>
              </a:rPr>
              <a:t>Preliminary </a:t>
            </a:r>
            <a:r>
              <a:rPr lang="en-US" sz="2400" dirty="0" smtClean="0">
                <a:latin typeface="Calibri"/>
                <a:cs typeface="Calibri"/>
              </a:rPr>
              <a:t>evidence</a:t>
            </a:r>
          </a:p>
          <a:p>
            <a:pPr>
              <a:lnSpc>
                <a:spcPct val="150000"/>
              </a:lnSpc>
            </a:pPr>
            <a:r>
              <a:rPr lang="en-US" sz="2400" b="1" dirty="0" smtClean="0">
                <a:latin typeface="Calibri"/>
                <a:cs typeface="Calibri"/>
              </a:rPr>
              <a:t>Regulatory approval</a:t>
            </a:r>
          </a:p>
          <a:p>
            <a:pPr>
              <a:lnSpc>
                <a:spcPct val="150000"/>
              </a:lnSpc>
            </a:pPr>
            <a:r>
              <a:rPr lang="en-US" sz="2400" dirty="0" smtClean="0">
                <a:latin typeface="Calibri"/>
                <a:cs typeface="Calibri"/>
              </a:rPr>
              <a:t>EID Consortium for technical evaluations</a:t>
            </a:r>
          </a:p>
          <a:p>
            <a:pPr>
              <a:lnSpc>
                <a:spcPct val="150000"/>
              </a:lnSpc>
            </a:pPr>
            <a:r>
              <a:rPr lang="en-US" sz="2400" dirty="0">
                <a:latin typeface="Calibri"/>
                <a:cs typeface="Calibri"/>
              </a:rPr>
              <a:t>Patient impact of POC EID technologies – pilot indications</a:t>
            </a:r>
            <a:endParaRPr lang="en-US" sz="2400" dirty="0" smtClean="0">
              <a:latin typeface="Calibri"/>
              <a:cs typeface="Calibri"/>
            </a:endParaRPr>
          </a:p>
        </p:txBody>
      </p:sp>
      <p:sp>
        <p:nvSpPr>
          <p:cNvPr id="4" name="Title 3"/>
          <p:cNvSpPr>
            <a:spLocks noGrp="1"/>
          </p:cNvSpPr>
          <p:nvPr>
            <p:ph type="title"/>
          </p:nvPr>
        </p:nvSpPr>
        <p:spPr/>
        <p:txBody>
          <a:bodyPr>
            <a:normAutofit/>
          </a:bodyPr>
          <a:lstStyle/>
          <a:p>
            <a:pPr indent="-228600"/>
            <a:r>
              <a:rPr lang="en-US" dirty="0">
                <a:latin typeface="Calibri"/>
                <a:cs typeface="Calibri"/>
              </a:rPr>
              <a:t>Point-of-Care EID and VL Products</a:t>
            </a:r>
            <a:endParaRPr lang="en-US" dirty="0"/>
          </a:p>
        </p:txBody>
      </p:sp>
    </p:spTree>
    <p:extLst>
      <p:ext uri="{BB962C8B-B14F-4D97-AF65-F5344CB8AC3E}">
        <p14:creationId xmlns:p14="http://schemas.microsoft.com/office/powerpoint/2010/main" val="6527351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0286" y="1225248"/>
            <a:ext cx="8575524" cy="5402942"/>
          </a:xfrm>
        </p:spPr>
        <p:txBody>
          <a:bodyPr/>
          <a:lstStyle/>
          <a:p>
            <a:r>
              <a:rPr lang="en-US" dirty="0" smtClean="0">
                <a:latin typeface="Calibri"/>
                <a:cs typeface="Calibri"/>
              </a:rPr>
              <a:t>HIV viral load and early infant diagnosis (molecular diagnostic assays) are typically considered high risk and thus go through a stringent evaluation process.</a:t>
            </a:r>
          </a:p>
          <a:p>
            <a:endParaRPr lang="en-US" dirty="0" smtClean="0">
              <a:latin typeface="Calibri"/>
              <a:cs typeface="Calibri"/>
            </a:endParaRPr>
          </a:p>
          <a:p>
            <a:r>
              <a:rPr lang="en-US" b="1" dirty="0" smtClean="0">
                <a:latin typeface="Calibri"/>
                <a:cs typeface="Calibri"/>
              </a:rPr>
              <a:t>CE-IVD</a:t>
            </a:r>
            <a:r>
              <a:rPr lang="en-US" dirty="0" smtClean="0">
                <a:latin typeface="Calibri"/>
                <a:cs typeface="Calibri"/>
              </a:rPr>
              <a:t>: European Union regulatory approval body; several notifying bodies across Europe of various quality. Primarily dossier review.</a:t>
            </a:r>
          </a:p>
          <a:p>
            <a:r>
              <a:rPr lang="en-US" b="1" dirty="0">
                <a:latin typeface="Calibri"/>
                <a:cs typeface="Calibri"/>
              </a:rPr>
              <a:t>WHO-PQ</a:t>
            </a:r>
            <a:r>
              <a:rPr lang="en-US" dirty="0" smtClean="0">
                <a:latin typeface="Calibri"/>
                <a:cs typeface="Calibri"/>
              </a:rPr>
              <a:t>: </a:t>
            </a:r>
            <a:r>
              <a:rPr lang="en-US" dirty="0">
                <a:latin typeface="Calibri"/>
                <a:cs typeface="Calibri"/>
                <a:hlinkClick r:id="rId2"/>
              </a:rPr>
              <a:t>http://who.int/diagnostics_laboratory/en</a:t>
            </a:r>
            <a:r>
              <a:rPr lang="en-US" dirty="0" smtClean="0">
                <a:latin typeface="Calibri"/>
                <a:cs typeface="Calibri"/>
                <a:hlinkClick r:id="rId2"/>
              </a:rPr>
              <a:t>/</a:t>
            </a:r>
            <a:endParaRPr lang="en-US" dirty="0" smtClean="0">
              <a:latin typeface="Calibri"/>
              <a:cs typeface="Calibri"/>
            </a:endParaRPr>
          </a:p>
          <a:p>
            <a:pPr lvl="1"/>
            <a:r>
              <a:rPr lang="en-US" dirty="0" smtClean="0">
                <a:latin typeface="Calibri"/>
                <a:cs typeface="Calibri"/>
              </a:rPr>
              <a:t>Dossier review</a:t>
            </a:r>
          </a:p>
          <a:p>
            <a:pPr lvl="1"/>
            <a:r>
              <a:rPr lang="en-US" dirty="0" smtClean="0">
                <a:latin typeface="Calibri"/>
                <a:cs typeface="Calibri"/>
              </a:rPr>
              <a:t>Laboratory evaluation: in collaboration with CDC and NHLS South Africa</a:t>
            </a:r>
          </a:p>
          <a:p>
            <a:pPr lvl="1"/>
            <a:r>
              <a:rPr lang="en-US" dirty="0" smtClean="0">
                <a:latin typeface="Calibri"/>
                <a:cs typeface="Calibri"/>
              </a:rPr>
              <a:t>Site inspection</a:t>
            </a:r>
          </a:p>
          <a:p>
            <a:r>
              <a:rPr lang="en-US" b="1" dirty="0" smtClean="0">
                <a:latin typeface="Calibri"/>
                <a:cs typeface="Calibri"/>
              </a:rPr>
              <a:t>Expert Review Panel for Diagnostics (ERPD)</a:t>
            </a:r>
            <a:r>
              <a:rPr lang="en-US" dirty="0" smtClean="0">
                <a:latin typeface="Calibri"/>
                <a:cs typeface="Calibri"/>
              </a:rPr>
              <a:t>: panel of experts to assess the potential risks/benefits associated with diagnostic products lacking WHO-PQ or other stringent regulatory approval. Primarily dossier review.</a:t>
            </a:r>
          </a:p>
          <a:p>
            <a:pPr marL="0" indent="0">
              <a:buNone/>
            </a:pPr>
            <a:r>
              <a:rPr lang="en-US" dirty="0">
                <a:latin typeface="Calibri"/>
                <a:cs typeface="Calibri"/>
                <a:hlinkClick r:id="rId3"/>
              </a:rPr>
              <a:t>http://www.theglobalfund.org/en/healthproducts/qualityassurance/diagnostic</a:t>
            </a:r>
            <a:r>
              <a:rPr lang="en-US" dirty="0" smtClean="0">
                <a:latin typeface="Calibri"/>
                <a:cs typeface="Calibri"/>
                <a:hlinkClick r:id="rId3"/>
              </a:rPr>
              <a:t>/</a:t>
            </a:r>
            <a:endParaRPr lang="en-US" dirty="0" smtClean="0">
              <a:latin typeface="Calibri"/>
              <a:cs typeface="Calibri"/>
            </a:endParaRPr>
          </a:p>
          <a:p>
            <a:pPr marL="0" indent="0">
              <a:buNone/>
            </a:pPr>
            <a:endParaRPr lang="en-US" dirty="0" smtClean="0">
              <a:latin typeface="Calibri"/>
              <a:cs typeface="Calibri"/>
            </a:endParaRPr>
          </a:p>
          <a:p>
            <a:pPr marL="0" indent="0">
              <a:buNone/>
            </a:pPr>
            <a:endParaRPr lang="en-US" dirty="0">
              <a:latin typeface="Calibri"/>
              <a:cs typeface="Calibri"/>
            </a:endParaRPr>
          </a:p>
        </p:txBody>
      </p:sp>
      <p:sp>
        <p:nvSpPr>
          <p:cNvPr id="4" name="Title 3"/>
          <p:cNvSpPr>
            <a:spLocks noGrp="1"/>
          </p:cNvSpPr>
          <p:nvPr>
            <p:ph type="title"/>
          </p:nvPr>
        </p:nvSpPr>
        <p:spPr/>
        <p:txBody>
          <a:bodyPr/>
          <a:lstStyle/>
          <a:p>
            <a:r>
              <a:rPr lang="en-US" dirty="0" smtClean="0">
                <a:latin typeface="Calibri"/>
                <a:cs typeface="Calibri"/>
              </a:rPr>
              <a:t>International Stringent Regulatory Pathways</a:t>
            </a:r>
            <a:endParaRPr lang="en-US" dirty="0">
              <a:latin typeface="Calibri"/>
              <a:cs typeface="Calibri"/>
            </a:endParaRPr>
          </a:p>
        </p:txBody>
      </p:sp>
    </p:spTree>
    <p:extLst>
      <p:ext uri="{BB962C8B-B14F-4D97-AF65-F5344CB8AC3E}">
        <p14:creationId xmlns:p14="http://schemas.microsoft.com/office/powerpoint/2010/main" val="222312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5333"/>
            <a:ext cx="8229600" cy="4922761"/>
          </a:xfrm>
        </p:spPr>
        <p:txBody>
          <a:bodyPr/>
          <a:lstStyle/>
          <a:p>
            <a:r>
              <a:rPr lang="en-US" dirty="0" smtClean="0">
                <a:latin typeface="Calibri"/>
                <a:cs typeface="Calibri"/>
              </a:rPr>
              <a:t>Manufactured at a site compliant with ISO 13485:2003 or an equivalent Quality Management System recognized by the Founding Members of GHTF;</a:t>
            </a:r>
          </a:p>
          <a:p>
            <a:endParaRPr lang="en-US" dirty="0" smtClean="0">
              <a:latin typeface="Calibri"/>
              <a:cs typeface="Calibri"/>
            </a:endParaRPr>
          </a:p>
          <a:p>
            <a:r>
              <a:rPr lang="en-US" dirty="0" smtClean="0">
                <a:latin typeface="Calibri"/>
                <a:cs typeface="Calibri"/>
              </a:rPr>
              <a:t>AND</a:t>
            </a:r>
          </a:p>
          <a:p>
            <a:endParaRPr lang="en-US" dirty="0" smtClean="0">
              <a:latin typeface="Calibri"/>
              <a:cs typeface="Calibri"/>
            </a:endParaRPr>
          </a:p>
          <a:p>
            <a:r>
              <a:rPr lang="en-US" dirty="0" smtClean="0">
                <a:latin typeface="Calibri"/>
                <a:cs typeface="Calibri"/>
              </a:rPr>
              <a:t>Recommended by WHO for use in HIV (</a:t>
            </a:r>
            <a:r>
              <a:rPr lang="en-US" b="1" dirty="0" smtClean="0">
                <a:latin typeface="Calibri"/>
                <a:cs typeface="Calibri"/>
              </a:rPr>
              <a:t>WHO prequalification</a:t>
            </a:r>
            <a:r>
              <a:rPr lang="en-US" dirty="0" smtClean="0">
                <a:latin typeface="Calibri"/>
                <a:cs typeface="Calibri"/>
              </a:rPr>
              <a:t>); OR</a:t>
            </a:r>
          </a:p>
          <a:p>
            <a:endParaRPr lang="en-US" dirty="0" smtClean="0">
              <a:latin typeface="Calibri"/>
              <a:cs typeface="Calibri"/>
            </a:endParaRPr>
          </a:p>
          <a:p>
            <a:r>
              <a:rPr lang="en-US" dirty="0" smtClean="0">
                <a:latin typeface="Calibri"/>
                <a:cs typeface="Calibri"/>
              </a:rPr>
              <a:t>Authorized for use by one of the Regulatory Authorities of the Founding Member of </a:t>
            </a:r>
            <a:r>
              <a:rPr lang="en-US" b="1" dirty="0" smtClean="0">
                <a:latin typeface="Calibri"/>
                <a:cs typeface="Calibri"/>
              </a:rPr>
              <a:t>GHTF</a:t>
            </a:r>
            <a:r>
              <a:rPr lang="en-US" dirty="0" smtClean="0">
                <a:latin typeface="Calibri"/>
                <a:cs typeface="Calibri"/>
              </a:rPr>
              <a:t> (such as CE-IVD, US-FDA, etc.); OR</a:t>
            </a:r>
          </a:p>
          <a:p>
            <a:endParaRPr lang="en-US" dirty="0" smtClean="0">
              <a:latin typeface="Calibri"/>
              <a:cs typeface="Calibri"/>
            </a:endParaRPr>
          </a:p>
          <a:p>
            <a:r>
              <a:rPr lang="en-US" dirty="0" smtClean="0">
                <a:latin typeface="Calibri"/>
                <a:cs typeface="Calibri"/>
              </a:rPr>
              <a:t>Acceptable for procurement based on the advice of an </a:t>
            </a:r>
            <a:r>
              <a:rPr lang="en-US" b="1" dirty="0" smtClean="0">
                <a:latin typeface="Calibri"/>
                <a:cs typeface="Calibri"/>
              </a:rPr>
              <a:t>Expert Review Panel (ERPD)</a:t>
            </a:r>
            <a:r>
              <a:rPr lang="en-US" dirty="0" smtClean="0">
                <a:latin typeface="Calibri"/>
                <a:cs typeface="Calibri"/>
              </a:rPr>
              <a:t> due to a public health need yet lacking WHO-prequalification of regulatory approval by a Founding Member of GHTF.</a:t>
            </a:r>
          </a:p>
          <a:p>
            <a:endParaRPr lang="en-US" dirty="0">
              <a:latin typeface="Calibri"/>
              <a:cs typeface="Calibri"/>
            </a:endParaRPr>
          </a:p>
        </p:txBody>
      </p:sp>
      <p:sp>
        <p:nvSpPr>
          <p:cNvPr id="4" name="Title 3"/>
          <p:cNvSpPr>
            <a:spLocks noGrp="1"/>
          </p:cNvSpPr>
          <p:nvPr>
            <p:ph type="title"/>
          </p:nvPr>
        </p:nvSpPr>
        <p:spPr>
          <a:xfrm>
            <a:off x="44397" y="-1"/>
            <a:ext cx="9063318" cy="1008530"/>
          </a:xfrm>
        </p:spPr>
        <p:txBody>
          <a:bodyPr/>
          <a:lstStyle/>
          <a:p>
            <a:r>
              <a:rPr lang="en-US" dirty="0" smtClean="0">
                <a:latin typeface="Calibri"/>
                <a:cs typeface="Calibri"/>
              </a:rPr>
              <a:t>Global Fund Quality Policy for HIV </a:t>
            </a:r>
            <a:r>
              <a:rPr lang="en-US" dirty="0" err="1" smtClean="0">
                <a:latin typeface="Calibri"/>
                <a:cs typeface="Calibri"/>
              </a:rPr>
              <a:t>virological</a:t>
            </a:r>
            <a:r>
              <a:rPr lang="en-US" dirty="0" smtClean="0">
                <a:latin typeface="Calibri"/>
                <a:cs typeface="Calibri"/>
              </a:rPr>
              <a:t> assays (EID and viral load)</a:t>
            </a:r>
            <a:endParaRPr lang="en-US" dirty="0">
              <a:latin typeface="Calibri"/>
              <a:cs typeface="Calibri"/>
            </a:endParaRPr>
          </a:p>
        </p:txBody>
      </p:sp>
      <p:sp>
        <p:nvSpPr>
          <p:cNvPr id="5" name="TextBox 4"/>
          <p:cNvSpPr txBox="1"/>
          <p:nvPr/>
        </p:nvSpPr>
        <p:spPr>
          <a:xfrm>
            <a:off x="4015619" y="6241143"/>
            <a:ext cx="4995333" cy="523220"/>
          </a:xfrm>
          <a:prstGeom prst="rect">
            <a:avLst/>
          </a:prstGeom>
          <a:noFill/>
        </p:spPr>
        <p:txBody>
          <a:bodyPr wrap="square" rtlCol="0">
            <a:spAutoFit/>
          </a:bodyPr>
          <a:lstStyle/>
          <a:p>
            <a:r>
              <a:rPr lang="en-US" sz="1400" b="0" dirty="0" smtClean="0">
                <a:latin typeface="Calibri"/>
                <a:cs typeface="Calibri"/>
              </a:rPr>
              <a:t>Global Fund Quality Assurance Policy For Diagnostics Products (Issued on 14 December 2010, amended on 5 February 2014)</a:t>
            </a:r>
            <a:endParaRPr lang="en-US" sz="1400" b="0" dirty="0">
              <a:latin typeface="Calibri"/>
              <a:cs typeface="Calibri"/>
            </a:endParaRPr>
          </a:p>
        </p:txBody>
      </p:sp>
    </p:spTree>
    <p:extLst>
      <p:ext uri="{BB962C8B-B14F-4D97-AF65-F5344CB8AC3E}">
        <p14:creationId xmlns:p14="http://schemas.microsoft.com/office/powerpoint/2010/main" val="550887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46288" y="2275062"/>
            <a:ext cx="1063241" cy="69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latin typeface="Calibri"/>
                <a:cs typeface="Calibri"/>
              </a:rPr>
              <a:t>Viral load and early infant diagnosis POC technology pipeline</a:t>
            </a:r>
            <a:endParaRPr lang="en-US" dirty="0">
              <a:solidFill>
                <a:schemeClr val="bg1"/>
              </a:solidFill>
              <a:latin typeface="Calibri"/>
              <a:cs typeface="Calibri"/>
            </a:endParaRPr>
          </a:p>
        </p:txBody>
      </p:sp>
      <p:pic>
        <p:nvPicPr>
          <p:cNvPr id="49" name="Picture 2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44610" y="1493710"/>
            <a:ext cx="766600" cy="29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94220" y="2538281"/>
            <a:ext cx="683375" cy="25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98263" y="2516719"/>
            <a:ext cx="795957" cy="35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Up Arrow 63"/>
          <p:cNvSpPr/>
          <p:nvPr/>
        </p:nvSpPr>
        <p:spPr>
          <a:xfrm flipV="1">
            <a:off x="1414581" y="2985728"/>
            <a:ext cx="306760" cy="472835"/>
          </a:xfrm>
          <a:prstGeom prst="upArrow">
            <a:avLst/>
          </a:prstGeom>
          <a:gradFill flip="none" rotWithShape="1">
            <a:gsLst>
              <a:gs pos="0">
                <a:srgbClr val="FF6600"/>
              </a:gs>
              <a:gs pos="80000">
                <a:schemeClr val="accent2">
                  <a:shade val="93000"/>
                  <a:satMod val="130000"/>
                </a:schemeClr>
              </a:gs>
              <a:gs pos="100000">
                <a:schemeClr val="accent2">
                  <a:shade val="94000"/>
                  <a:satMod val="135000"/>
                </a:schemeClr>
              </a:gs>
            </a:gsLst>
            <a:path path="circle">
              <a:fillToRect l="100000" t="100000"/>
            </a:path>
            <a:tileRect r="-100000" b="-100000"/>
          </a:gradFill>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FFFFF"/>
              </a:solidFill>
              <a:latin typeface="Arial"/>
            </a:endParaRPr>
          </a:p>
        </p:txBody>
      </p:sp>
      <p:sp>
        <p:nvSpPr>
          <p:cNvPr id="73" name="Up Arrow 72"/>
          <p:cNvSpPr/>
          <p:nvPr/>
        </p:nvSpPr>
        <p:spPr>
          <a:xfrm flipV="1">
            <a:off x="7581342" y="2959707"/>
            <a:ext cx="306760" cy="472835"/>
          </a:xfrm>
          <a:prstGeom prst="upArrow">
            <a:avLst/>
          </a:prstGeom>
          <a:gradFill flip="none" rotWithShape="1">
            <a:gsLst>
              <a:gs pos="0">
                <a:srgbClr val="FF6600"/>
              </a:gs>
              <a:gs pos="80000">
                <a:schemeClr val="accent2">
                  <a:shade val="93000"/>
                  <a:satMod val="130000"/>
                </a:schemeClr>
              </a:gs>
              <a:gs pos="100000">
                <a:schemeClr val="accent2">
                  <a:shade val="94000"/>
                  <a:satMod val="135000"/>
                </a:schemeClr>
              </a:gs>
            </a:gsLst>
            <a:path path="circle">
              <a:fillToRect l="100000" t="100000"/>
            </a:path>
            <a:tileRect r="-100000" b="-100000"/>
          </a:gradFill>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FFFFF"/>
              </a:solidFill>
              <a:latin typeface="Arial"/>
            </a:endParaRPr>
          </a:p>
        </p:txBody>
      </p:sp>
      <p:pic>
        <p:nvPicPr>
          <p:cNvPr id="78" name="Picture 18"/>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445979" y="2246797"/>
            <a:ext cx="771509" cy="29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TextBox 80"/>
          <p:cNvSpPr txBox="1"/>
          <p:nvPr/>
        </p:nvSpPr>
        <p:spPr>
          <a:xfrm>
            <a:off x="8118866" y="1693777"/>
            <a:ext cx="779894" cy="254714"/>
          </a:xfrm>
          <a:prstGeom prst="rect">
            <a:avLst/>
          </a:prstGeom>
          <a:noFill/>
        </p:spPr>
        <p:txBody>
          <a:bodyPr wrap="square" rtlCol="0">
            <a:spAutoFit/>
          </a:bodyPr>
          <a:lstStyle/>
          <a:p>
            <a:pPr algn="ctr" defTabSz="457200"/>
            <a:r>
              <a:rPr lang="en-US" sz="1000" dirty="0" err="1" smtClean="0">
                <a:solidFill>
                  <a:srgbClr val="646464"/>
                </a:solidFill>
                <a:latin typeface="Arial"/>
              </a:rPr>
              <a:t>SlipChip</a:t>
            </a:r>
            <a:endParaRPr lang="en-US" sz="1000" dirty="0">
              <a:solidFill>
                <a:srgbClr val="646464"/>
              </a:solidFill>
              <a:latin typeface="Arial"/>
            </a:endParaRPr>
          </a:p>
        </p:txBody>
      </p:sp>
      <p:pic>
        <p:nvPicPr>
          <p:cNvPr id="85" name="Picture 84"/>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p:blipFill>
        <p:spPr>
          <a:xfrm>
            <a:off x="7194052" y="1850243"/>
            <a:ext cx="924814" cy="276813"/>
          </a:xfrm>
          <a:prstGeom prst="rect">
            <a:avLst/>
          </a:prstGeom>
        </p:spPr>
      </p:pic>
      <p:pic>
        <p:nvPicPr>
          <p:cNvPr id="87" name="Picture 86"/>
          <p:cNvPicPr>
            <a:picLocks noChangeAspect="1"/>
          </p:cNvPicPr>
          <p:nvPr/>
        </p:nvPicPr>
        <p:blipFill>
          <a:blip r:embed="rId9"/>
          <a:stretch>
            <a:fillRect/>
          </a:stretch>
        </p:blipFill>
        <p:spPr>
          <a:xfrm>
            <a:off x="3529935" y="2609394"/>
            <a:ext cx="759608" cy="303783"/>
          </a:xfrm>
          <a:prstGeom prst="rect">
            <a:avLst/>
          </a:prstGeom>
        </p:spPr>
      </p:pic>
      <p:pic>
        <p:nvPicPr>
          <p:cNvPr id="102" name="Picture 101"/>
          <p:cNvPicPr>
            <a:picLocks noChangeAspect="1"/>
          </p:cNvPicPr>
          <p:nvPr/>
        </p:nvPicPr>
        <p:blipFill>
          <a:blip r:embed="rId10"/>
          <a:stretch>
            <a:fillRect/>
          </a:stretch>
        </p:blipFill>
        <p:spPr>
          <a:xfrm>
            <a:off x="6855671" y="2590306"/>
            <a:ext cx="611131" cy="324691"/>
          </a:xfrm>
          <a:prstGeom prst="rect">
            <a:avLst/>
          </a:prstGeom>
        </p:spPr>
      </p:pic>
      <p:pic>
        <p:nvPicPr>
          <p:cNvPr id="69" name="Picture 68"/>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a:ext>
            </a:extLst>
          </a:blip>
          <a:srcRect/>
          <a:stretch/>
        </p:blipFill>
        <p:spPr>
          <a:xfrm>
            <a:off x="8122622" y="1952698"/>
            <a:ext cx="798772" cy="410090"/>
          </a:xfrm>
          <a:prstGeom prst="rect">
            <a:avLst/>
          </a:prstGeom>
        </p:spPr>
      </p:pic>
      <p:pic>
        <p:nvPicPr>
          <p:cNvPr id="109" name="Picture 108"/>
          <p:cNvPicPr>
            <a:picLocks noChangeAspect="1"/>
          </p:cNvPicPr>
          <p:nvPr/>
        </p:nvPicPr>
        <p:blipFill>
          <a:blip r:embed="rId13"/>
          <a:stretch>
            <a:fillRect/>
          </a:stretch>
        </p:blipFill>
        <p:spPr>
          <a:xfrm>
            <a:off x="7598379" y="1489169"/>
            <a:ext cx="856012" cy="206790"/>
          </a:xfrm>
          <a:prstGeom prst="rect">
            <a:avLst/>
          </a:prstGeom>
        </p:spPr>
      </p:pic>
      <p:sp>
        <p:nvSpPr>
          <p:cNvPr id="113" name="Up Arrow 112"/>
          <p:cNvSpPr/>
          <p:nvPr/>
        </p:nvSpPr>
        <p:spPr>
          <a:xfrm flipV="1">
            <a:off x="3723993" y="2994211"/>
            <a:ext cx="306760" cy="472835"/>
          </a:xfrm>
          <a:prstGeom prst="upArrow">
            <a:avLst/>
          </a:prstGeom>
          <a:gradFill flip="none" rotWithShape="1">
            <a:gsLst>
              <a:gs pos="0">
                <a:srgbClr val="FF6600"/>
              </a:gs>
              <a:gs pos="80000">
                <a:schemeClr val="accent2">
                  <a:shade val="93000"/>
                  <a:satMod val="130000"/>
                </a:schemeClr>
              </a:gs>
              <a:gs pos="100000">
                <a:schemeClr val="accent2">
                  <a:shade val="94000"/>
                  <a:satMod val="135000"/>
                </a:schemeClr>
              </a:gs>
            </a:gsLst>
            <a:path path="circle">
              <a:fillToRect l="100000" t="100000"/>
            </a:path>
            <a:tileRect r="-100000" b="-100000"/>
          </a:gradFill>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FFFFF"/>
              </a:solidFill>
              <a:latin typeface="Arial"/>
            </a:endParaRPr>
          </a:p>
        </p:txBody>
      </p:sp>
      <p:grpSp>
        <p:nvGrpSpPr>
          <p:cNvPr id="27" name="Group 26"/>
          <p:cNvGrpSpPr/>
          <p:nvPr/>
        </p:nvGrpSpPr>
        <p:grpSpPr>
          <a:xfrm>
            <a:off x="6335068" y="1898647"/>
            <a:ext cx="796002" cy="593390"/>
            <a:chOff x="5424741" y="1511658"/>
            <a:chExt cx="796002" cy="593390"/>
          </a:xfrm>
        </p:grpSpPr>
        <p:sp>
          <p:nvSpPr>
            <p:cNvPr id="26" name="TextBox 25"/>
            <p:cNvSpPr txBox="1"/>
            <p:nvPr/>
          </p:nvSpPr>
          <p:spPr>
            <a:xfrm>
              <a:off x="5432820" y="1828049"/>
              <a:ext cx="783690" cy="276999"/>
            </a:xfrm>
            <a:prstGeom prst="rect">
              <a:avLst/>
            </a:prstGeom>
            <a:noFill/>
            <a:ln>
              <a:solidFill>
                <a:schemeClr val="tx1"/>
              </a:solidFill>
            </a:ln>
          </p:spPr>
          <p:txBody>
            <a:bodyPr wrap="square" rtlCol="0">
              <a:spAutoFit/>
            </a:bodyPr>
            <a:lstStyle/>
            <a:p>
              <a:pPr algn="ctr" defTabSz="457200"/>
              <a:r>
                <a:rPr lang="en-US" sz="1200" dirty="0" smtClean="0">
                  <a:solidFill>
                    <a:srgbClr val="646464"/>
                  </a:solidFill>
                  <a:latin typeface="Arial"/>
                </a:rPr>
                <a:t>NWGHF</a:t>
              </a:r>
              <a:endParaRPr lang="en-US" sz="1200" dirty="0">
                <a:solidFill>
                  <a:srgbClr val="646464"/>
                </a:solidFill>
                <a:latin typeface="Arial"/>
              </a:endParaRPr>
            </a:p>
          </p:txBody>
        </p:sp>
        <p:pic>
          <p:nvPicPr>
            <p:cNvPr id="25" name="Picture 24"/>
            <p:cNvPicPr>
              <a:picLocks noChangeAspect="1"/>
            </p:cNvPicPr>
            <p:nvPr/>
          </p:nvPicPr>
          <p:blipFill>
            <a:blip r:embed="rId14"/>
            <a:stretch>
              <a:fillRect/>
            </a:stretch>
          </p:blipFill>
          <p:spPr>
            <a:xfrm>
              <a:off x="5424741" y="1511658"/>
              <a:ext cx="796002" cy="323154"/>
            </a:xfrm>
            <a:prstGeom prst="rect">
              <a:avLst/>
            </a:prstGeom>
          </p:spPr>
        </p:pic>
      </p:grpSp>
      <p:grpSp>
        <p:nvGrpSpPr>
          <p:cNvPr id="117" name="Group 116"/>
          <p:cNvGrpSpPr/>
          <p:nvPr/>
        </p:nvGrpSpPr>
        <p:grpSpPr>
          <a:xfrm>
            <a:off x="159243" y="3301334"/>
            <a:ext cx="8537320" cy="723900"/>
            <a:chOff x="522093" y="3179224"/>
            <a:chExt cx="8537320" cy="723900"/>
          </a:xfrm>
        </p:grpSpPr>
        <p:grpSp>
          <p:nvGrpSpPr>
            <p:cNvPr id="118" name="Group 117"/>
            <p:cNvGrpSpPr/>
            <p:nvPr/>
          </p:nvGrpSpPr>
          <p:grpSpPr>
            <a:xfrm>
              <a:off x="522093" y="3293524"/>
              <a:ext cx="8248790" cy="609600"/>
              <a:chOff x="-379053" y="3225800"/>
              <a:chExt cx="9213795" cy="609600"/>
            </a:xfrm>
          </p:grpSpPr>
          <p:sp>
            <p:nvSpPr>
              <p:cNvPr id="135" name="Freeform 134"/>
              <p:cNvSpPr/>
              <p:nvPr/>
            </p:nvSpPr>
            <p:spPr>
              <a:xfrm>
                <a:off x="838199" y="3225800"/>
                <a:ext cx="7996543" cy="609600"/>
              </a:xfrm>
              <a:custGeom>
                <a:avLst/>
                <a:gdLst>
                  <a:gd name="connsiteX0" fmla="*/ 0 w 7391400"/>
                  <a:gd name="connsiteY0" fmla="*/ 228600 h 609600"/>
                  <a:gd name="connsiteX1" fmla="*/ 5372100 w 7391400"/>
                  <a:gd name="connsiteY1" fmla="*/ 228600 h 609600"/>
                  <a:gd name="connsiteX2" fmla="*/ 5594350 w 7391400"/>
                  <a:gd name="connsiteY2" fmla="*/ 0 h 609600"/>
                  <a:gd name="connsiteX3" fmla="*/ 5949950 w 7391400"/>
                  <a:gd name="connsiteY3" fmla="*/ 609600 h 609600"/>
                  <a:gd name="connsiteX4" fmla="*/ 6178550 w 7391400"/>
                  <a:gd name="connsiteY4" fmla="*/ 190500 h 609600"/>
                  <a:gd name="connsiteX5" fmla="*/ 7391400 w 7391400"/>
                  <a:gd name="connsiteY5" fmla="*/ 196850 h 609600"/>
                  <a:gd name="connsiteX6" fmla="*/ 7391400 w 7391400"/>
                  <a:gd name="connsiteY6" fmla="*/ 19685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1400" h="609600">
                    <a:moveTo>
                      <a:pt x="0" y="228600"/>
                    </a:moveTo>
                    <a:lnTo>
                      <a:pt x="5372100" y="228600"/>
                    </a:lnTo>
                    <a:lnTo>
                      <a:pt x="5594350" y="0"/>
                    </a:lnTo>
                    <a:lnTo>
                      <a:pt x="5949950" y="609600"/>
                    </a:lnTo>
                    <a:lnTo>
                      <a:pt x="6178550" y="190500"/>
                    </a:lnTo>
                    <a:lnTo>
                      <a:pt x="7391400" y="196850"/>
                    </a:lnTo>
                    <a:lnTo>
                      <a:pt x="7391400" y="196850"/>
                    </a:lnTo>
                  </a:path>
                </a:pathLst>
              </a:custGeom>
              <a:ln w="317500">
                <a:solidFill>
                  <a:srgbClr val="00336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cxnSp>
            <p:nvCxnSpPr>
              <p:cNvPr id="136" name="Straight Connector 135"/>
              <p:cNvCxnSpPr/>
              <p:nvPr/>
            </p:nvCxnSpPr>
            <p:spPr>
              <a:xfrm>
                <a:off x="2767526" y="3295650"/>
                <a:ext cx="0" cy="313267"/>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4761671" y="3295650"/>
                <a:ext cx="0" cy="313267"/>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1422541" y="3301140"/>
                <a:ext cx="652392" cy="307777"/>
              </a:xfrm>
              <a:prstGeom prst="rect">
                <a:avLst/>
              </a:prstGeom>
              <a:noFill/>
            </p:spPr>
            <p:txBody>
              <a:bodyPr wrap="none" rtlCol="0">
                <a:spAutoFit/>
              </a:bodyPr>
              <a:lstStyle/>
              <a:p>
                <a:pPr defTabSz="457200"/>
                <a:r>
                  <a:rPr lang="en-US" sz="1400" dirty="0" smtClean="0">
                    <a:solidFill>
                      <a:srgbClr val="FFFFFF"/>
                    </a:solidFill>
                    <a:latin typeface="Arial"/>
                  </a:rPr>
                  <a:t>2015</a:t>
                </a:r>
                <a:endParaRPr lang="en-US" dirty="0">
                  <a:solidFill>
                    <a:srgbClr val="FFFFFF"/>
                  </a:solidFill>
                  <a:latin typeface="Arial"/>
                </a:endParaRPr>
              </a:p>
            </p:txBody>
          </p:sp>
          <p:sp>
            <p:nvSpPr>
              <p:cNvPr id="139" name="TextBox 138"/>
              <p:cNvSpPr txBox="1"/>
              <p:nvPr/>
            </p:nvSpPr>
            <p:spPr>
              <a:xfrm>
                <a:off x="3413108" y="3295650"/>
                <a:ext cx="652392" cy="307777"/>
              </a:xfrm>
              <a:prstGeom prst="rect">
                <a:avLst/>
              </a:prstGeom>
              <a:noFill/>
            </p:spPr>
            <p:txBody>
              <a:bodyPr wrap="none" rtlCol="0">
                <a:spAutoFit/>
              </a:bodyPr>
              <a:lstStyle/>
              <a:p>
                <a:pPr defTabSz="457200"/>
                <a:r>
                  <a:rPr lang="en-US" sz="1400" dirty="0" smtClean="0">
                    <a:solidFill>
                      <a:srgbClr val="FFFFFF"/>
                    </a:solidFill>
                    <a:latin typeface="Arial"/>
                  </a:rPr>
                  <a:t>2016</a:t>
                </a:r>
                <a:endParaRPr lang="en-US" dirty="0">
                  <a:solidFill>
                    <a:srgbClr val="FFFFFF"/>
                  </a:solidFill>
                  <a:latin typeface="Arial"/>
                </a:endParaRPr>
              </a:p>
            </p:txBody>
          </p:sp>
          <p:sp>
            <p:nvSpPr>
              <p:cNvPr id="140" name="TextBox 139"/>
              <p:cNvSpPr txBox="1"/>
              <p:nvPr/>
            </p:nvSpPr>
            <p:spPr>
              <a:xfrm>
                <a:off x="5365400" y="3290160"/>
                <a:ext cx="652392" cy="307777"/>
              </a:xfrm>
              <a:prstGeom prst="rect">
                <a:avLst/>
              </a:prstGeom>
              <a:noFill/>
            </p:spPr>
            <p:txBody>
              <a:bodyPr wrap="none" rtlCol="0">
                <a:spAutoFit/>
              </a:bodyPr>
              <a:lstStyle/>
              <a:p>
                <a:pPr defTabSz="457200"/>
                <a:r>
                  <a:rPr lang="en-US" sz="1400" dirty="0" smtClean="0">
                    <a:solidFill>
                      <a:srgbClr val="FFFFFF"/>
                    </a:solidFill>
                    <a:latin typeface="Arial"/>
                  </a:rPr>
                  <a:t>2017</a:t>
                </a:r>
                <a:endParaRPr lang="en-US" dirty="0">
                  <a:solidFill>
                    <a:srgbClr val="FFFFFF"/>
                  </a:solidFill>
                  <a:latin typeface="Arial"/>
                </a:endParaRPr>
              </a:p>
            </p:txBody>
          </p:sp>
          <p:sp>
            <p:nvSpPr>
              <p:cNvPr id="141" name="TextBox 140"/>
              <p:cNvSpPr txBox="1"/>
              <p:nvPr/>
            </p:nvSpPr>
            <p:spPr>
              <a:xfrm>
                <a:off x="7548802" y="3263270"/>
                <a:ext cx="1142677" cy="307777"/>
              </a:xfrm>
              <a:prstGeom prst="rect">
                <a:avLst/>
              </a:prstGeom>
              <a:noFill/>
            </p:spPr>
            <p:txBody>
              <a:bodyPr wrap="none" rtlCol="0">
                <a:spAutoFit/>
              </a:bodyPr>
              <a:lstStyle/>
              <a:p>
                <a:pPr defTabSz="457200"/>
                <a:r>
                  <a:rPr lang="en-US" sz="1400" dirty="0" smtClean="0">
                    <a:solidFill>
                      <a:srgbClr val="FFFFFF"/>
                    </a:solidFill>
                    <a:latin typeface="Arial"/>
                  </a:rPr>
                  <a:t>Post 2017</a:t>
                </a:r>
                <a:endParaRPr lang="en-US" dirty="0">
                  <a:solidFill>
                    <a:srgbClr val="FFFFFF"/>
                  </a:solidFill>
                  <a:latin typeface="Arial"/>
                </a:endParaRPr>
              </a:p>
            </p:txBody>
          </p:sp>
          <p:cxnSp>
            <p:nvCxnSpPr>
              <p:cNvPr id="142" name="Straight Connector 141"/>
              <p:cNvCxnSpPr/>
              <p:nvPr/>
            </p:nvCxnSpPr>
            <p:spPr>
              <a:xfrm>
                <a:off x="846559" y="3292904"/>
                <a:ext cx="0" cy="313267"/>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43" name="TextBox 142"/>
              <p:cNvSpPr txBox="1"/>
              <p:nvPr/>
            </p:nvSpPr>
            <p:spPr>
              <a:xfrm>
                <a:off x="-379053" y="3295650"/>
                <a:ext cx="206270" cy="369332"/>
              </a:xfrm>
              <a:prstGeom prst="rect">
                <a:avLst/>
              </a:prstGeom>
              <a:noFill/>
            </p:spPr>
            <p:txBody>
              <a:bodyPr wrap="none" rtlCol="0">
                <a:spAutoFit/>
              </a:bodyPr>
              <a:lstStyle/>
              <a:p>
                <a:pPr defTabSz="457200"/>
                <a:endParaRPr lang="en-US" dirty="0">
                  <a:solidFill>
                    <a:srgbClr val="FFFFFF"/>
                  </a:solidFill>
                  <a:latin typeface="Arial"/>
                </a:endParaRPr>
              </a:p>
            </p:txBody>
          </p:sp>
        </p:grpSp>
        <p:pic>
          <p:nvPicPr>
            <p:cNvPr id="119" name="Picture 118"/>
            <p:cNvPicPr>
              <a:picLocks noChangeAspect="1"/>
            </p:cNvPicPr>
            <p:nvPr/>
          </p:nvPicPr>
          <p:blipFill>
            <a:blip r:embed="rId15"/>
            <a:stretch>
              <a:fillRect/>
            </a:stretch>
          </p:blipFill>
          <p:spPr>
            <a:xfrm>
              <a:off x="4975323" y="3179224"/>
              <a:ext cx="10956" cy="12700"/>
            </a:xfrm>
            <a:prstGeom prst="rect">
              <a:avLst/>
            </a:prstGeom>
          </p:spPr>
        </p:pic>
        <p:pic>
          <p:nvPicPr>
            <p:cNvPr id="120" name="Picture 119"/>
            <p:cNvPicPr>
              <a:picLocks noChangeAspect="1"/>
            </p:cNvPicPr>
            <p:nvPr/>
          </p:nvPicPr>
          <p:blipFill>
            <a:blip r:embed="rId15"/>
            <a:stretch>
              <a:fillRect/>
            </a:stretch>
          </p:blipFill>
          <p:spPr>
            <a:xfrm>
              <a:off x="4975323" y="3179224"/>
              <a:ext cx="10956" cy="12700"/>
            </a:xfrm>
            <a:prstGeom prst="rect">
              <a:avLst/>
            </a:prstGeom>
          </p:spPr>
        </p:pic>
        <p:grpSp>
          <p:nvGrpSpPr>
            <p:cNvPr id="121" name="Group 120"/>
            <p:cNvGrpSpPr/>
            <p:nvPr/>
          </p:nvGrpSpPr>
          <p:grpSpPr>
            <a:xfrm>
              <a:off x="8806019" y="3490374"/>
              <a:ext cx="253394" cy="0"/>
              <a:chOff x="8806019" y="3484024"/>
              <a:chExt cx="253394" cy="0"/>
            </a:xfrm>
            <a:effectLst>
              <a:outerShdw blurRad="50800" dist="38100" dir="2700000" algn="tl" rotWithShape="0">
                <a:srgbClr val="000000">
                  <a:alpha val="43000"/>
                </a:srgbClr>
              </a:outerShdw>
            </a:effectLst>
          </p:grpSpPr>
          <p:cxnSp>
            <p:nvCxnSpPr>
              <p:cNvPr id="132" name="Straight Connector 131"/>
              <p:cNvCxnSpPr/>
              <p:nvPr/>
            </p:nvCxnSpPr>
            <p:spPr>
              <a:xfrm flipH="1">
                <a:off x="8993025" y="3484024"/>
                <a:ext cx="66388" cy="0"/>
              </a:xfrm>
              <a:prstGeom prst="line">
                <a:avLst/>
              </a:prstGeom>
              <a:ln w="317500">
                <a:solidFill>
                  <a:srgbClr val="003366"/>
                </a:solidFill>
                <a:prstDash val="solid"/>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897003" y="3484024"/>
                <a:ext cx="66388" cy="0"/>
              </a:xfrm>
              <a:prstGeom prst="line">
                <a:avLst/>
              </a:prstGeom>
              <a:ln w="317500">
                <a:solidFill>
                  <a:srgbClr val="003366"/>
                </a:solidFill>
                <a:prstDash val="solid"/>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a:off x="8806019" y="3484024"/>
                <a:ext cx="66388" cy="0"/>
              </a:xfrm>
              <a:prstGeom prst="line">
                <a:avLst/>
              </a:prstGeom>
              <a:ln w="317500">
                <a:solidFill>
                  <a:srgbClr val="003366"/>
                </a:solidFill>
                <a:prstDash val="solid"/>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781995" y="3521498"/>
              <a:ext cx="812627" cy="0"/>
              <a:chOff x="781995" y="3521498"/>
              <a:chExt cx="812627" cy="0"/>
            </a:xfrm>
          </p:grpSpPr>
          <p:cxnSp>
            <p:nvCxnSpPr>
              <p:cNvPr id="123" name="Straight Connector 122"/>
              <p:cNvCxnSpPr/>
              <p:nvPr/>
            </p:nvCxnSpPr>
            <p:spPr>
              <a:xfrm flipH="1">
                <a:off x="1248834"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a:off x="1152812"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1061828"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H="1">
                <a:off x="1528234"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a:off x="1432212"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1341228"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a:off x="969001"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a:off x="872979"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781995"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pic>
        <p:nvPicPr>
          <p:cNvPr id="79" name="Picture 78"/>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127002" y="4418338"/>
            <a:ext cx="870857" cy="775722"/>
          </a:xfrm>
          <a:prstGeom prst="rect">
            <a:avLst/>
          </a:prstGeom>
        </p:spPr>
      </p:pic>
      <p:pic>
        <p:nvPicPr>
          <p:cNvPr id="80" name="Picture 79" descr="AlereNAT.tif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70133" y="1507197"/>
            <a:ext cx="701337" cy="782975"/>
          </a:xfrm>
          <a:prstGeom prst="rect">
            <a:avLst/>
          </a:prstGeom>
        </p:spPr>
      </p:pic>
      <p:pic>
        <p:nvPicPr>
          <p:cNvPr id="86" name="Picture 85" descr="Cepheid.tif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47915" y="5310890"/>
            <a:ext cx="643383" cy="786812"/>
          </a:xfrm>
          <a:prstGeom prst="rect">
            <a:avLst/>
          </a:prstGeom>
        </p:spPr>
      </p:pic>
      <p:pic>
        <p:nvPicPr>
          <p:cNvPr id="88" name="Picture 87" descr="SAMBA.tif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77875" y="1750734"/>
            <a:ext cx="990803" cy="791341"/>
          </a:xfrm>
          <a:prstGeom prst="rect">
            <a:avLst/>
          </a:prstGeom>
        </p:spPr>
      </p:pic>
      <p:sp>
        <p:nvSpPr>
          <p:cNvPr id="89" name="Up Arrow 88"/>
          <p:cNvSpPr/>
          <p:nvPr/>
        </p:nvSpPr>
        <p:spPr>
          <a:xfrm rot="10800000" flipV="1">
            <a:off x="1409743" y="3827556"/>
            <a:ext cx="306760" cy="472835"/>
          </a:xfrm>
          <a:prstGeom prst="upArrow">
            <a:avLst/>
          </a:prstGeom>
          <a:gradFill flip="none" rotWithShape="1">
            <a:gsLst>
              <a:gs pos="0">
                <a:srgbClr val="FF6600"/>
              </a:gs>
              <a:gs pos="80000">
                <a:schemeClr val="accent2">
                  <a:shade val="93000"/>
                  <a:satMod val="130000"/>
                </a:schemeClr>
              </a:gs>
              <a:gs pos="100000">
                <a:schemeClr val="accent2">
                  <a:shade val="94000"/>
                  <a:satMod val="135000"/>
                </a:schemeClr>
              </a:gs>
            </a:gsLst>
            <a:path path="circle">
              <a:fillToRect l="100000" t="100000"/>
            </a:path>
            <a:tileRect r="-100000" b="-100000"/>
          </a:gradFill>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FFFFF"/>
              </a:solidFill>
              <a:latin typeface="Arial"/>
            </a:endParaRPr>
          </a:p>
        </p:txBody>
      </p:sp>
      <p:pic>
        <p:nvPicPr>
          <p:cNvPr id="90" name="Picture 89" descr="LIAT.tif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19216" y="4919178"/>
            <a:ext cx="595350" cy="767915"/>
          </a:xfrm>
          <a:prstGeom prst="rect">
            <a:avLst/>
          </a:prstGeom>
        </p:spPr>
      </p:pic>
      <p:pic>
        <p:nvPicPr>
          <p:cNvPr id="91" name="Picture 90" descr="Roche.tif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889646" y="4370258"/>
            <a:ext cx="862291" cy="517375"/>
          </a:xfrm>
          <a:prstGeom prst="rect">
            <a:avLst/>
          </a:prstGeom>
        </p:spPr>
      </p:pic>
      <p:sp>
        <p:nvSpPr>
          <p:cNvPr id="92" name="Up Arrow 91"/>
          <p:cNvSpPr/>
          <p:nvPr/>
        </p:nvSpPr>
        <p:spPr>
          <a:xfrm rot="10800000" flipV="1">
            <a:off x="6173758" y="3811077"/>
            <a:ext cx="306760" cy="472835"/>
          </a:xfrm>
          <a:prstGeom prst="upArrow">
            <a:avLst/>
          </a:prstGeom>
          <a:gradFill flip="none" rotWithShape="1">
            <a:gsLst>
              <a:gs pos="0">
                <a:srgbClr val="FF6600"/>
              </a:gs>
              <a:gs pos="80000">
                <a:schemeClr val="accent2">
                  <a:shade val="93000"/>
                  <a:satMod val="130000"/>
                </a:schemeClr>
              </a:gs>
              <a:gs pos="100000">
                <a:schemeClr val="accent2">
                  <a:shade val="94000"/>
                  <a:satMod val="135000"/>
                </a:schemeClr>
              </a:gs>
            </a:gsLst>
            <a:path path="circle">
              <a:fillToRect l="100000" t="100000"/>
            </a:path>
            <a:tileRect r="-100000" b="-100000"/>
          </a:gradFill>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FFFFF"/>
              </a:solidFill>
              <a:latin typeface="Arial"/>
            </a:endParaRPr>
          </a:p>
        </p:txBody>
      </p:sp>
      <p:pic>
        <p:nvPicPr>
          <p:cNvPr id="3" name="Picture 2" descr="Omni.tif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959455" y="5258969"/>
            <a:ext cx="973832" cy="1109579"/>
          </a:xfrm>
          <a:prstGeom prst="rect">
            <a:avLst/>
          </a:prstGeom>
        </p:spPr>
      </p:pic>
      <p:pic>
        <p:nvPicPr>
          <p:cNvPr id="57" name="Picture 56"/>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044913" y="4390071"/>
            <a:ext cx="870857" cy="775722"/>
          </a:xfrm>
          <a:prstGeom prst="rect">
            <a:avLst/>
          </a:prstGeom>
        </p:spPr>
      </p:pic>
      <p:sp>
        <p:nvSpPr>
          <p:cNvPr id="58" name="Up Arrow 57"/>
          <p:cNvSpPr/>
          <p:nvPr/>
        </p:nvSpPr>
        <p:spPr>
          <a:xfrm rot="10800000" flipV="1">
            <a:off x="5331789" y="3819698"/>
            <a:ext cx="306760" cy="472835"/>
          </a:xfrm>
          <a:prstGeom prst="upArrow">
            <a:avLst/>
          </a:prstGeom>
          <a:gradFill flip="none" rotWithShape="1">
            <a:gsLst>
              <a:gs pos="0">
                <a:srgbClr val="FF6600"/>
              </a:gs>
              <a:gs pos="80000">
                <a:schemeClr val="accent2">
                  <a:shade val="93000"/>
                  <a:satMod val="130000"/>
                </a:schemeClr>
              </a:gs>
              <a:gs pos="100000">
                <a:schemeClr val="accent2">
                  <a:shade val="94000"/>
                  <a:satMod val="135000"/>
                </a:schemeClr>
              </a:gs>
            </a:gsLst>
            <a:path path="circle">
              <a:fillToRect l="100000" t="100000"/>
            </a:path>
            <a:tileRect r="-100000" b="-100000"/>
          </a:gradFill>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FFFFF"/>
              </a:solidFill>
              <a:latin typeface="Arial"/>
            </a:endParaRPr>
          </a:p>
        </p:txBody>
      </p:sp>
      <p:sp>
        <p:nvSpPr>
          <p:cNvPr id="4" name="Rectangle 3"/>
          <p:cNvSpPr/>
          <p:nvPr/>
        </p:nvSpPr>
        <p:spPr bwMode="auto">
          <a:xfrm>
            <a:off x="1111324" y="1428686"/>
            <a:ext cx="854865" cy="2063659"/>
          </a:xfrm>
          <a:prstGeom prst="rect">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1074687" y="3815698"/>
            <a:ext cx="976989" cy="2314221"/>
          </a:xfrm>
          <a:prstGeom prst="rect">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3333973" y="1672906"/>
            <a:ext cx="1086899" cy="1807228"/>
          </a:xfrm>
          <a:prstGeom prst="rect">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62" name="Picture 61" descr="images.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92862" y="6237610"/>
            <a:ext cx="301746" cy="308542"/>
          </a:xfrm>
          <a:prstGeom prst="rect">
            <a:avLst/>
          </a:prstGeom>
        </p:spPr>
      </p:pic>
      <p:pic>
        <p:nvPicPr>
          <p:cNvPr id="63" name="Picture 62" descr="images-1.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28947" y="6227589"/>
            <a:ext cx="281679" cy="254919"/>
          </a:xfrm>
          <a:prstGeom prst="rect">
            <a:avLst/>
          </a:prstGeom>
        </p:spPr>
      </p:pic>
      <p:pic>
        <p:nvPicPr>
          <p:cNvPr id="65" name="Picture 64" descr="images.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13228" y="1065901"/>
            <a:ext cx="301746" cy="308542"/>
          </a:xfrm>
          <a:prstGeom prst="rect">
            <a:avLst/>
          </a:prstGeom>
        </p:spPr>
      </p:pic>
      <p:pic>
        <p:nvPicPr>
          <p:cNvPr id="66" name="Picture 65" descr="images-1.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59221" y="1067975"/>
            <a:ext cx="281679" cy="254919"/>
          </a:xfrm>
          <a:prstGeom prst="rect">
            <a:avLst/>
          </a:prstGeom>
        </p:spPr>
      </p:pic>
      <p:pic>
        <p:nvPicPr>
          <p:cNvPr id="67" name="Picture 66" descr="images-1.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41879" y="1342485"/>
            <a:ext cx="281679" cy="254919"/>
          </a:xfrm>
          <a:prstGeom prst="rect">
            <a:avLst/>
          </a:prstGeom>
        </p:spPr>
      </p:pic>
      <p:pic>
        <p:nvPicPr>
          <p:cNvPr id="7" name="Picture 6" descr="GF logo.tif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29366" y="1149047"/>
            <a:ext cx="1204082" cy="273655"/>
          </a:xfrm>
          <a:prstGeom prst="rect">
            <a:avLst/>
          </a:prstGeom>
        </p:spPr>
      </p:pic>
      <p:pic>
        <p:nvPicPr>
          <p:cNvPr id="68" name="Picture 67" descr="GF logo.tif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39194" y="6584345"/>
            <a:ext cx="1204082" cy="273655"/>
          </a:xfrm>
          <a:prstGeom prst="rect">
            <a:avLst/>
          </a:prstGeom>
        </p:spPr>
      </p:pic>
    </p:spTree>
    <p:extLst>
      <p:ext uri="{BB962C8B-B14F-4D97-AF65-F5344CB8AC3E}">
        <p14:creationId xmlns:p14="http://schemas.microsoft.com/office/powerpoint/2010/main" val="6297597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400" dirty="0" smtClean="0">
                <a:latin typeface="Calibri"/>
                <a:cs typeface="Calibri"/>
              </a:rPr>
              <a:t>Background</a:t>
            </a:r>
          </a:p>
          <a:p>
            <a:pPr>
              <a:lnSpc>
                <a:spcPct val="150000"/>
              </a:lnSpc>
            </a:pPr>
            <a:r>
              <a:rPr lang="en-US" sz="2400" dirty="0" smtClean="0">
                <a:latin typeface="Calibri"/>
                <a:cs typeface="Calibri"/>
              </a:rPr>
              <a:t>POC EID and VL product pipeline</a:t>
            </a:r>
          </a:p>
          <a:p>
            <a:pPr>
              <a:lnSpc>
                <a:spcPct val="150000"/>
              </a:lnSpc>
            </a:pPr>
            <a:r>
              <a:rPr lang="en-US" sz="2400" dirty="0">
                <a:latin typeface="Calibri"/>
                <a:cs typeface="Calibri"/>
              </a:rPr>
              <a:t>Preliminary </a:t>
            </a:r>
            <a:r>
              <a:rPr lang="en-US" sz="2400" dirty="0" smtClean="0">
                <a:latin typeface="Calibri"/>
                <a:cs typeface="Calibri"/>
              </a:rPr>
              <a:t>evidence</a:t>
            </a:r>
          </a:p>
          <a:p>
            <a:pPr>
              <a:lnSpc>
                <a:spcPct val="150000"/>
              </a:lnSpc>
            </a:pPr>
            <a:r>
              <a:rPr lang="en-US" sz="2400" dirty="0" smtClean="0">
                <a:latin typeface="Calibri"/>
                <a:cs typeface="Calibri"/>
              </a:rPr>
              <a:t>Regulatory approval</a:t>
            </a:r>
          </a:p>
          <a:p>
            <a:pPr>
              <a:lnSpc>
                <a:spcPct val="150000"/>
              </a:lnSpc>
            </a:pPr>
            <a:r>
              <a:rPr lang="en-US" sz="2400" b="1" dirty="0" smtClean="0">
                <a:latin typeface="Calibri"/>
                <a:cs typeface="Calibri"/>
              </a:rPr>
              <a:t>EID Consortium for technical evaluations</a:t>
            </a:r>
          </a:p>
          <a:p>
            <a:pPr>
              <a:lnSpc>
                <a:spcPct val="150000"/>
              </a:lnSpc>
            </a:pPr>
            <a:r>
              <a:rPr lang="en-US" sz="2400" dirty="0">
                <a:latin typeface="Calibri"/>
                <a:cs typeface="Calibri"/>
              </a:rPr>
              <a:t>Patient impact of POC EID technologies – pilot </a:t>
            </a:r>
            <a:r>
              <a:rPr lang="en-US" sz="2400" dirty="0" smtClean="0">
                <a:latin typeface="Calibri"/>
                <a:cs typeface="Calibri"/>
              </a:rPr>
              <a:t>indications</a:t>
            </a:r>
            <a:endParaRPr lang="en-US" sz="2400" dirty="0">
              <a:latin typeface="Calibri"/>
              <a:cs typeface="Calibri"/>
            </a:endParaRPr>
          </a:p>
        </p:txBody>
      </p:sp>
      <p:sp>
        <p:nvSpPr>
          <p:cNvPr id="4" name="Title 3"/>
          <p:cNvSpPr>
            <a:spLocks noGrp="1"/>
          </p:cNvSpPr>
          <p:nvPr>
            <p:ph type="title"/>
          </p:nvPr>
        </p:nvSpPr>
        <p:spPr/>
        <p:txBody>
          <a:bodyPr>
            <a:normAutofit/>
          </a:bodyPr>
          <a:lstStyle/>
          <a:p>
            <a:pPr indent="-228600"/>
            <a:r>
              <a:rPr lang="en-US" dirty="0">
                <a:latin typeface="Calibri"/>
                <a:cs typeface="Calibri"/>
              </a:rPr>
              <a:t>Point-of-Care EID and VL Products</a:t>
            </a:r>
            <a:endParaRPr lang="en-US" dirty="0"/>
          </a:p>
        </p:txBody>
      </p:sp>
    </p:spTree>
    <p:extLst>
      <p:ext uri="{BB962C8B-B14F-4D97-AF65-F5344CB8AC3E}">
        <p14:creationId xmlns:p14="http://schemas.microsoft.com/office/powerpoint/2010/main" val="6527351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0681" y="-1"/>
            <a:ext cx="8916559" cy="1008530"/>
          </a:xfrm>
        </p:spPr>
        <p:txBody>
          <a:bodyPr/>
          <a:lstStyle/>
          <a:p>
            <a:r>
              <a:rPr lang="en-US" dirty="0" smtClean="0">
                <a:latin typeface="Calibri"/>
                <a:cs typeface="Calibri"/>
              </a:rPr>
              <a:t>Once a technology is ready, significant barriers and delays remain</a:t>
            </a:r>
            <a:endParaRPr lang="en-US" dirty="0">
              <a:latin typeface="Calibri"/>
              <a:cs typeface="Calibri"/>
            </a:endParaRPr>
          </a:p>
        </p:txBody>
      </p:sp>
      <p:pic>
        <p:nvPicPr>
          <p:cNvPr id="2" name="Picture 1"/>
          <p:cNvPicPr>
            <a:picLocks noChangeAspect="1"/>
          </p:cNvPicPr>
          <p:nvPr/>
        </p:nvPicPr>
        <p:blipFill>
          <a:blip r:embed="rId3"/>
          <a:stretch>
            <a:fillRect/>
          </a:stretch>
        </p:blipFill>
        <p:spPr>
          <a:xfrm>
            <a:off x="165100" y="989283"/>
            <a:ext cx="8978900" cy="2692400"/>
          </a:xfrm>
          <a:prstGeom prst="rect">
            <a:avLst/>
          </a:prstGeom>
        </p:spPr>
      </p:pic>
      <p:graphicFrame>
        <p:nvGraphicFramePr>
          <p:cNvPr id="10" name="Diagram 9"/>
          <p:cNvGraphicFramePr/>
          <p:nvPr>
            <p:extLst>
              <p:ext uri="{D42A27DB-BD31-4B8C-83A1-F6EECF244321}">
                <p14:modId xmlns:p14="http://schemas.microsoft.com/office/powerpoint/2010/main" val="1115025226"/>
              </p:ext>
            </p:extLst>
          </p:nvPr>
        </p:nvGraphicFramePr>
        <p:xfrm>
          <a:off x="152867" y="4263870"/>
          <a:ext cx="8937340" cy="1568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2" name="Straight Connector 11"/>
          <p:cNvCxnSpPr/>
          <p:nvPr/>
        </p:nvCxnSpPr>
        <p:spPr bwMode="auto">
          <a:xfrm flipH="1">
            <a:off x="211660" y="2539782"/>
            <a:ext cx="3327763" cy="1822529"/>
          </a:xfrm>
          <a:prstGeom prst="line">
            <a:avLst/>
          </a:prstGeom>
          <a:solidFill>
            <a:schemeClr val="accent1"/>
          </a:solidFill>
          <a:ln w="28575" cap="flat" cmpd="sng" algn="ctr">
            <a:solidFill>
              <a:schemeClr val="tx2"/>
            </a:solidFill>
            <a:prstDash val="solid"/>
            <a:round/>
            <a:headEnd type="none" w="med" len="med"/>
            <a:tailEnd type="none" w="med" len="med"/>
          </a:ln>
          <a:effectLst/>
        </p:spPr>
      </p:cxnSp>
      <p:cxnSp>
        <p:nvCxnSpPr>
          <p:cNvPr id="14" name="Straight Connector 13"/>
          <p:cNvCxnSpPr/>
          <p:nvPr/>
        </p:nvCxnSpPr>
        <p:spPr bwMode="auto">
          <a:xfrm>
            <a:off x="5267979" y="2528024"/>
            <a:ext cx="3363040" cy="1822529"/>
          </a:xfrm>
          <a:prstGeom prst="line">
            <a:avLst/>
          </a:prstGeom>
          <a:solidFill>
            <a:schemeClr val="accent1"/>
          </a:solidFill>
          <a:ln w="28575" cap="flat" cmpd="sng" algn="ctr">
            <a:solidFill>
              <a:schemeClr val="tx2"/>
            </a:solidFill>
            <a:prstDash val="solid"/>
            <a:round/>
            <a:headEnd type="none" w="med" len="med"/>
            <a:tailEnd type="none" w="med" len="med"/>
          </a:ln>
          <a:effectLst/>
        </p:spPr>
      </p:cxnSp>
      <p:cxnSp>
        <p:nvCxnSpPr>
          <p:cNvPr id="16" name="Straight Connector 15"/>
          <p:cNvCxnSpPr/>
          <p:nvPr/>
        </p:nvCxnSpPr>
        <p:spPr bwMode="auto">
          <a:xfrm>
            <a:off x="1787350" y="5467587"/>
            <a:ext cx="5126872"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sp>
        <p:nvSpPr>
          <p:cNvPr id="17" name="TextBox 16"/>
          <p:cNvSpPr txBox="1"/>
          <p:nvPr/>
        </p:nvSpPr>
        <p:spPr>
          <a:xfrm>
            <a:off x="1916699" y="5549896"/>
            <a:ext cx="4878259" cy="369332"/>
          </a:xfrm>
          <a:prstGeom prst="rect">
            <a:avLst/>
          </a:prstGeom>
          <a:noFill/>
        </p:spPr>
        <p:txBody>
          <a:bodyPr wrap="none" rtlCol="0">
            <a:spAutoFit/>
          </a:bodyPr>
          <a:lstStyle/>
          <a:p>
            <a:r>
              <a:rPr lang="en-US" dirty="0" smtClean="0">
                <a:solidFill>
                  <a:srgbClr val="000000"/>
                </a:solidFill>
                <a:latin typeface="Calibri"/>
                <a:cs typeface="Calibri"/>
              </a:rPr>
              <a:t>Duplication of international regulatory processes</a:t>
            </a:r>
            <a:endParaRPr lang="en-US" dirty="0">
              <a:solidFill>
                <a:srgbClr val="000000"/>
              </a:solidFill>
              <a:latin typeface="Calibri"/>
              <a:cs typeface="Calibri"/>
            </a:endParaRPr>
          </a:p>
        </p:txBody>
      </p:sp>
    </p:spTree>
    <p:extLst>
      <p:ext uri="{BB962C8B-B14F-4D97-AF65-F5344CB8AC3E}">
        <p14:creationId xmlns:p14="http://schemas.microsoft.com/office/powerpoint/2010/main" val="4088628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0"/>
            <a:ext cx="9144000" cy="914400"/>
          </a:xfrm>
          <a:prstGeom prst="rect">
            <a:avLst/>
          </a:prstGeom>
          <a:solidFill>
            <a:srgbClr val="003366"/>
          </a:solidFill>
          <a:ln w="9525">
            <a:noFill/>
            <a:miter lim="800000"/>
            <a:headEnd/>
            <a:tailEnd/>
          </a:ln>
        </p:spPr>
        <p:txBody>
          <a:bodyPr anchor="ctr">
            <a:prstTxWarp prst="textNoShape">
              <a:avLst/>
            </a:prstTxWarp>
          </a:bodyPr>
          <a:lstStyle/>
          <a:p>
            <a:pPr marL="225425" lvl="0" eaLnBrk="0" fontAlgn="auto" hangingPunct="0">
              <a:spcBef>
                <a:spcPts val="0"/>
              </a:spcBef>
              <a:spcAft>
                <a:spcPts val="0"/>
              </a:spcAft>
              <a:defRPr/>
            </a:pPr>
            <a:r>
              <a:rPr lang="en-US" sz="2400" b="0" kern="0" dirty="0" smtClean="0">
                <a:solidFill>
                  <a:prstClr val="white"/>
                </a:solidFill>
                <a:latin typeface="Calibri"/>
                <a:ea typeface="Verdana" pitchFamily="34" charset="0"/>
                <a:cs typeface="Calibri"/>
              </a:rPr>
              <a:t>The </a:t>
            </a:r>
            <a:r>
              <a:rPr lang="en-US" sz="2400" b="0" kern="0" dirty="0" err="1" smtClean="0">
                <a:solidFill>
                  <a:prstClr val="white"/>
                </a:solidFill>
                <a:latin typeface="Calibri"/>
                <a:ea typeface="Verdana" pitchFamily="34" charset="0"/>
                <a:cs typeface="Calibri"/>
              </a:rPr>
              <a:t>Alere</a:t>
            </a:r>
            <a:r>
              <a:rPr lang="en-US" sz="2400" b="0" kern="0" dirty="0" smtClean="0">
                <a:solidFill>
                  <a:prstClr val="white"/>
                </a:solidFill>
                <a:latin typeface="Calibri"/>
                <a:ea typeface="Verdana" pitchFamily="34" charset="0"/>
                <a:cs typeface="Calibri"/>
              </a:rPr>
              <a:t> Pima Product Evaluation Story</a:t>
            </a:r>
            <a:endParaRPr lang="en-US" sz="2400" b="0" kern="0" dirty="0">
              <a:solidFill>
                <a:prstClr val="white"/>
              </a:solidFill>
              <a:latin typeface="Calibri"/>
              <a:ea typeface="Verdana" pitchFamily="34" charset="0"/>
              <a:cs typeface="Calibri"/>
            </a:endParaRPr>
          </a:p>
        </p:txBody>
      </p:sp>
      <p:pic>
        <p:nvPicPr>
          <p:cNvPr id="3" name="Picture 2" descr="Alere stud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8460"/>
            <a:ext cx="9144000" cy="4680970"/>
          </a:xfrm>
          <a:prstGeom prst="rect">
            <a:avLst/>
          </a:prstGeom>
        </p:spPr>
      </p:pic>
      <p:sp>
        <p:nvSpPr>
          <p:cNvPr id="5" name="TextBox 4"/>
          <p:cNvSpPr txBox="1"/>
          <p:nvPr/>
        </p:nvSpPr>
        <p:spPr>
          <a:xfrm>
            <a:off x="5266389" y="6515865"/>
            <a:ext cx="3834191" cy="276999"/>
          </a:xfrm>
          <a:prstGeom prst="rect">
            <a:avLst/>
          </a:prstGeom>
          <a:noFill/>
        </p:spPr>
        <p:txBody>
          <a:bodyPr wrap="square" rtlCol="0">
            <a:spAutoFit/>
          </a:bodyPr>
          <a:lstStyle/>
          <a:p>
            <a:r>
              <a:rPr lang="en-US" sz="1200" b="0" dirty="0" smtClean="0">
                <a:latin typeface="Calibri"/>
                <a:cs typeface="Calibri"/>
              </a:rPr>
              <a:t>http://</a:t>
            </a:r>
            <a:r>
              <a:rPr lang="en-US" sz="1200" b="0" dirty="0" err="1" smtClean="0">
                <a:latin typeface="Calibri"/>
                <a:cs typeface="Calibri"/>
              </a:rPr>
              <a:t>alerehiv.com</a:t>
            </a:r>
            <a:r>
              <a:rPr lang="en-US" sz="1200" b="0" dirty="0" smtClean="0">
                <a:latin typeface="Calibri"/>
                <a:cs typeface="Calibri"/>
              </a:rPr>
              <a:t>/studies-implementation-world-map/</a:t>
            </a:r>
            <a:endParaRPr lang="en-US" sz="1200" b="0" dirty="0">
              <a:latin typeface="Calibri"/>
              <a:cs typeface="Calibri"/>
            </a:endParaRPr>
          </a:p>
        </p:txBody>
      </p:sp>
    </p:spTree>
    <p:extLst>
      <p:ext uri="{BB962C8B-B14F-4D97-AF65-F5344CB8AC3E}">
        <p14:creationId xmlns:p14="http://schemas.microsoft.com/office/powerpoint/2010/main" val="19132198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64842" y="6515616"/>
            <a:ext cx="3834191" cy="276999"/>
          </a:xfrm>
          <a:prstGeom prst="rect">
            <a:avLst/>
          </a:prstGeom>
          <a:noFill/>
        </p:spPr>
        <p:txBody>
          <a:bodyPr wrap="square" rtlCol="0">
            <a:spAutoFit/>
          </a:bodyPr>
          <a:lstStyle/>
          <a:p>
            <a:r>
              <a:rPr lang="en-US" sz="1200" b="0" dirty="0" smtClean="0">
                <a:latin typeface="Calibri"/>
                <a:cs typeface="Calibri"/>
              </a:rPr>
              <a:t>http://</a:t>
            </a:r>
            <a:r>
              <a:rPr lang="en-US" sz="1200" b="0" dirty="0" err="1" smtClean="0">
                <a:latin typeface="Calibri"/>
                <a:cs typeface="Calibri"/>
              </a:rPr>
              <a:t>alerehiv.com</a:t>
            </a:r>
            <a:r>
              <a:rPr lang="en-US" sz="1200" b="0" dirty="0" smtClean="0">
                <a:latin typeface="Calibri"/>
                <a:cs typeface="Calibri"/>
              </a:rPr>
              <a:t>/studies-implementation-world-map/</a:t>
            </a:r>
            <a:endParaRPr lang="en-US" sz="1200" b="0" dirty="0">
              <a:latin typeface="Calibri"/>
              <a:cs typeface="Calibri"/>
            </a:endParaRPr>
          </a:p>
        </p:txBody>
      </p:sp>
      <p:sp>
        <p:nvSpPr>
          <p:cNvPr id="4" name="Rectangle 13"/>
          <p:cNvSpPr>
            <a:spLocks noChangeArrowheads="1"/>
          </p:cNvSpPr>
          <p:nvPr/>
        </p:nvSpPr>
        <p:spPr bwMode="auto">
          <a:xfrm>
            <a:off x="0" y="0"/>
            <a:ext cx="9144000" cy="914400"/>
          </a:xfrm>
          <a:prstGeom prst="rect">
            <a:avLst/>
          </a:prstGeom>
          <a:solidFill>
            <a:srgbClr val="003366"/>
          </a:solidFill>
          <a:ln w="9525">
            <a:noFill/>
            <a:miter lim="800000"/>
            <a:headEnd/>
            <a:tailEnd/>
          </a:ln>
        </p:spPr>
        <p:txBody>
          <a:bodyPr anchor="ctr">
            <a:prstTxWarp prst="textNoShape">
              <a:avLst/>
            </a:prstTxWarp>
          </a:bodyPr>
          <a:lstStyle/>
          <a:p>
            <a:pPr marL="225425" lvl="0" eaLnBrk="0" fontAlgn="auto" hangingPunct="0">
              <a:spcBef>
                <a:spcPts val="0"/>
              </a:spcBef>
              <a:spcAft>
                <a:spcPts val="0"/>
              </a:spcAft>
              <a:defRPr/>
            </a:pPr>
            <a:r>
              <a:rPr lang="en-US" sz="2400" b="0" kern="0" dirty="0" smtClean="0">
                <a:solidFill>
                  <a:prstClr val="white"/>
                </a:solidFill>
                <a:latin typeface="Calibri"/>
                <a:ea typeface="Verdana" pitchFamily="34" charset="0"/>
                <a:cs typeface="Calibri"/>
              </a:rPr>
              <a:t>The </a:t>
            </a:r>
            <a:r>
              <a:rPr lang="en-US" sz="2400" b="0" kern="0" dirty="0" err="1" smtClean="0">
                <a:solidFill>
                  <a:prstClr val="white"/>
                </a:solidFill>
                <a:latin typeface="Calibri"/>
                <a:ea typeface="Verdana" pitchFamily="34" charset="0"/>
                <a:cs typeface="Calibri"/>
              </a:rPr>
              <a:t>Alere</a:t>
            </a:r>
            <a:r>
              <a:rPr lang="en-US" sz="2400" b="0" kern="0" dirty="0" smtClean="0">
                <a:solidFill>
                  <a:prstClr val="white"/>
                </a:solidFill>
                <a:latin typeface="Calibri"/>
                <a:ea typeface="Verdana" pitchFamily="34" charset="0"/>
                <a:cs typeface="Calibri"/>
              </a:rPr>
              <a:t> Pima Product Evaluation Story</a:t>
            </a:r>
            <a:endParaRPr lang="en-US" sz="2400" b="0" kern="0" dirty="0">
              <a:solidFill>
                <a:prstClr val="white"/>
              </a:solidFill>
              <a:latin typeface="Calibri"/>
              <a:ea typeface="Verdana" pitchFamily="34" charset="0"/>
              <a:cs typeface="Calibri"/>
            </a:endParaRPr>
          </a:p>
        </p:txBody>
      </p:sp>
      <p:pic>
        <p:nvPicPr>
          <p:cNvPr id="3" name="Picture 2" descr="Alere stud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8460"/>
            <a:ext cx="9144000" cy="4680970"/>
          </a:xfrm>
          <a:prstGeom prst="rect">
            <a:avLst/>
          </a:prstGeom>
        </p:spPr>
      </p:pic>
      <p:pic>
        <p:nvPicPr>
          <p:cNvPr id="2" name="Picture 1" descr="Glencros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85" y="1147988"/>
            <a:ext cx="5238807" cy="2179295"/>
          </a:xfrm>
          <a:prstGeom prst="rect">
            <a:avLst/>
          </a:prstGeom>
        </p:spPr>
      </p:pic>
      <p:pic>
        <p:nvPicPr>
          <p:cNvPr id="5" name="Picture 4" descr="Herbert.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3947" y="1147988"/>
            <a:ext cx="5178466" cy="1745229"/>
          </a:xfrm>
          <a:prstGeom prst="rect">
            <a:avLst/>
          </a:prstGeom>
        </p:spPr>
      </p:pic>
      <p:pic>
        <p:nvPicPr>
          <p:cNvPr id="6" name="Picture 5" descr="Jani.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385" y="3548597"/>
            <a:ext cx="5370192" cy="1696507"/>
          </a:xfrm>
          <a:prstGeom prst="rect">
            <a:avLst/>
          </a:prstGeom>
        </p:spPr>
      </p:pic>
      <p:pic>
        <p:nvPicPr>
          <p:cNvPr id="7" name="Picture 6" descr="Larson.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0901" y="5245104"/>
            <a:ext cx="5341512" cy="1520090"/>
          </a:xfrm>
          <a:prstGeom prst="rect">
            <a:avLst/>
          </a:prstGeom>
        </p:spPr>
      </p:pic>
      <p:pic>
        <p:nvPicPr>
          <p:cNvPr id="8" name="Picture 7" descr="Manabe.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6894" y="3071872"/>
            <a:ext cx="5795519" cy="1509868"/>
          </a:xfrm>
          <a:prstGeom prst="rect">
            <a:avLst/>
          </a:prstGeom>
        </p:spPr>
      </p:pic>
      <p:pic>
        <p:nvPicPr>
          <p:cNvPr id="9" name="Picture 8" descr="Thakar.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385" y="4581740"/>
            <a:ext cx="4700647" cy="1984111"/>
          </a:xfrm>
          <a:prstGeom prst="rect">
            <a:avLst/>
          </a:prstGeom>
        </p:spPr>
      </p:pic>
    </p:spTree>
    <p:extLst>
      <p:ext uri="{BB962C8B-B14F-4D97-AF65-F5344CB8AC3E}">
        <p14:creationId xmlns:p14="http://schemas.microsoft.com/office/powerpoint/2010/main" val="1181241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bwMode="gray">
          <a:xfrm>
            <a:off x="0" y="0"/>
            <a:ext cx="9144000" cy="914400"/>
          </a:xfrm>
          <a:solidFill>
            <a:srgbClr val="17375E"/>
          </a:solidFill>
          <a:ln w="9525">
            <a:noFill/>
            <a:miter lim="800000"/>
            <a:headEnd/>
            <a:tailEnd/>
          </a:ln>
          <a:extLst/>
        </p:spPr>
        <p:txBody>
          <a:bodyPr vert="horz" wrap="square" lIns="91440" tIns="45720" rIns="91440" bIns="45720" numCol="1" rtlCol="0" anchor="ctr" anchorCtr="0" compatLnSpc="1">
            <a:prstTxWarp prst="textNoShape">
              <a:avLst/>
            </a:prstTxWarp>
            <a:normAutofit/>
          </a:bodyPr>
          <a:lstStyle/>
          <a:p>
            <a:pPr marL="171450" indent="-11113" algn="l" eaLnBrk="0" fontAlgn="base" hangingPunct="0">
              <a:spcAft>
                <a:spcPct val="0"/>
              </a:spcAft>
            </a:pPr>
            <a:r>
              <a:rPr lang="en-US" sz="2400" dirty="0" smtClean="0">
                <a:solidFill>
                  <a:srgbClr val="FFFFFF"/>
                </a:solidFill>
                <a:latin typeface="Calibri"/>
                <a:cs typeface="Calibri"/>
              </a:rPr>
              <a:t>Pediatric ART coverage rates by region</a:t>
            </a:r>
            <a:endParaRPr lang="en-US" sz="2400" dirty="0">
              <a:solidFill>
                <a:srgbClr val="FFFFFF"/>
              </a:solidFill>
              <a:latin typeface="Calibri"/>
              <a:cs typeface="Calibri"/>
            </a:endParaRPr>
          </a:p>
        </p:txBody>
      </p:sp>
      <p:pic>
        <p:nvPicPr>
          <p:cNvPr id="5" name="Picture 4" descr="Peds ART covera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1806"/>
            <a:ext cx="9144000" cy="4753732"/>
          </a:xfrm>
          <a:prstGeom prst="rect">
            <a:avLst/>
          </a:prstGeom>
        </p:spPr>
      </p:pic>
      <p:sp>
        <p:nvSpPr>
          <p:cNvPr id="2" name="Rectangle 1"/>
          <p:cNvSpPr/>
          <p:nvPr/>
        </p:nvSpPr>
        <p:spPr>
          <a:xfrm>
            <a:off x="1639062" y="6175556"/>
            <a:ext cx="5680930" cy="369332"/>
          </a:xfrm>
          <a:prstGeom prst="rect">
            <a:avLst/>
          </a:prstGeom>
        </p:spPr>
        <p:txBody>
          <a:bodyPr wrap="square">
            <a:spAutoFit/>
          </a:bodyPr>
          <a:lstStyle/>
          <a:p>
            <a:r>
              <a:rPr lang="en-US" b="1" dirty="0">
                <a:latin typeface="Calibri"/>
                <a:cs typeface="Calibri"/>
              </a:rPr>
              <a:t>Less than 35% of HIV-positive infants are on ART globally</a:t>
            </a:r>
          </a:p>
        </p:txBody>
      </p:sp>
    </p:spTree>
    <p:extLst>
      <p:ext uri="{BB962C8B-B14F-4D97-AF65-F5344CB8AC3E}">
        <p14:creationId xmlns:p14="http://schemas.microsoft.com/office/powerpoint/2010/main" val="38030556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Option B+/ART for pregnant and breastfeeding women leads to low transmission rates</a:t>
            </a:r>
            <a:endParaRPr lang="en-US" dirty="0">
              <a:latin typeface="Calibri"/>
              <a:cs typeface="Calibri"/>
            </a:endParaRPr>
          </a:p>
        </p:txBody>
      </p:sp>
      <p:pic>
        <p:nvPicPr>
          <p:cNvPr id="4" name="Picture 3" descr="EID graph.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47" y="1818103"/>
            <a:ext cx="8445465" cy="4130843"/>
          </a:xfrm>
          <a:prstGeom prst="rect">
            <a:avLst/>
          </a:prstGeom>
        </p:spPr>
      </p:pic>
    </p:spTree>
    <p:extLst>
      <p:ext uri="{BB962C8B-B14F-4D97-AF65-F5344CB8AC3E}">
        <p14:creationId xmlns:p14="http://schemas.microsoft.com/office/powerpoint/2010/main" val="1372323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82" y="-1"/>
            <a:ext cx="9063318" cy="1008530"/>
          </a:xfrm>
        </p:spPr>
        <p:txBody>
          <a:bodyPr/>
          <a:lstStyle/>
          <a:p>
            <a:r>
              <a:rPr lang="en-US" dirty="0" smtClean="0">
                <a:latin typeface="Calibri"/>
                <a:cs typeface="Calibri"/>
              </a:rPr>
              <a:t>Performing EID evaluations or studies independently will significantly slow implementation</a:t>
            </a:r>
            <a:endParaRPr lang="en-US" dirty="0">
              <a:latin typeface="Calibri"/>
              <a:cs typeface="Calibri"/>
            </a:endParaRPr>
          </a:p>
        </p:txBody>
      </p:sp>
      <p:graphicFrame>
        <p:nvGraphicFramePr>
          <p:cNvPr id="4" name="Chart 3"/>
          <p:cNvGraphicFramePr/>
          <p:nvPr>
            <p:extLst>
              <p:ext uri="{D42A27DB-BD31-4B8C-83A1-F6EECF244321}">
                <p14:modId xmlns:p14="http://schemas.microsoft.com/office/powerpoint/2010/main" val="2464690346"/>
              </p:ext>
            </p:extLst>
          </p:nvPr>
        </p:nvGraphicFramePr>
        <p:xfrm>
          <a:off x="301625" y="994608"/>
          <a:ext cx="8477250" cy="56261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684605" y="6519446"/>
            <a:ext cx="2286604" cy="338554"/>
          </a:xfrm>
          <a:prstGeom prst="rect">
            <a:avLst/>
          </a:prstGeom>
          <a:noFill/>
        </p:spPr>
        <p:txBody>
          <a:bodyPr wrap="none" rtlCol="0">
            <a:spAutoFit/>
          </a:bodyPr>
          <a:lstStyle/>
          <a:p>
            <a:r>
              <a:rPr lang="en-US" sz="1600" dirty="0" smtClean="0">
                <a:solidFill>
                  <a:prstClr val="black"/>
                </a:solidFill>
                <a:latin typeface="Calibri"/>
              </a:rPr>
              <a:t>Individual Sites (n=2,789)</a:t>
            </a:r>
            <a:endParaRPr lang="en-US" sz="1600" dirty="0">
              <a:solidFill>
                <a:prstClr val="black"/>
              </a:solidFill>
              <a:latin typeface="Calibri"/>
            </a:endParaRPr>
          </a:p>
        </p:txBody>
      </p:sp>
      <p:sp>
        <p:nvSpPr>
          <p:cNvPr id="6" name="TextBox 5"/>
          <p:cNvSpPr txBox="1"/>
          <p:nvPr/>
        </p:nvSpPr>
        <p:spPr>
          <a:xfrm>
            <a:off x="0" y="990600"/>
            <a:ext cx="1791368" cy="584776"/>
          </a:xfrm>
          <a:prstGeom prst="rect">
            <a:avLst/>
          </a:prstGeom>
          <a:noFill/>
        </p:spPr>
        <p:txBody>
          <a:bodyPr wrap="square" rtlCol="0">
            <a:spAutoFit/>
          </a:bodyPr>
          <a:lstStyle/>
          <a:p>
            <a:pPr algn="ctr"/>
            <a:r>
              <a:rPr lang="en-US" sz="1600" dirty="0" smtClean="0">
                <a:solidFill>
                  <a:prstClr val="black"/>
                </a:solidFill>
                <a:latin typeface="Calibri"/>
              </a:rPr>
              <a:t>Number of Tests per Site per year</a:t>
            </a:r>
            <a:endParaRPr lang="en-US" sz="1600" dirty="0">
              <a:solidFill>
                <a:prstClr val="black"/>
              </a:solidFill>
              <a:latin typeface="Calibri"/>
            </a:endParaRPr>
          </a:p>
        </p:txBody>
      </p:sp>
      <p:sp>
        <p:nvSpPr>
          <p:cNvPr id="9" name="Left Brace 8"/>
          <p:cNvSpPr/>
          <p:nvPr/>
        </p:nvSpPr>
        <p:spPr>
          <a:xfrm rot="5400000">
            <a:off x="4815974" y="1588381"/>
            <a:ext cx="457200" cy="6827253"/>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1" name="Rectangular Callout 10"/>
          <p:cNvSpPr/>
          <p:nvPr/>
        </p:nvSpPr>
        <p:spPr>
          <a:xfrm>
            <a:off x="5534520" y="2713789"/>
            <a:ext cx="2975526" cy="1281475"/>
          </a:xfrm>
          <a:prstGeom prst="wedgeRectCallout">
            <a:avLst>
              <a:gd name="adj1" fmla="val -70833"/>
              <a:gd name="adj2" fmla="val 97167"/>
            </a:avLst>
          </a:prstGeom>
          <a:solidFill>
            <a:srgbClr val="FFCC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black"/>
                </a:solidFill>
                <a:latin typeface="Calibri"/>
              </a:rPr>
              <a:t>The majority of sites (&gt;90%) would contribute 10 or less HIV-positive infants per year </a:t>
            </a:r>
            <a:endParaRPr lang="en-US" dirty="0">
              <a:solidFill>
                <a:prstClr val="black"/>
              </a:solidFill>
              <a:latin typeface="Calibri"/>
            </a:endParaRPr>
          </a:p>
        </p:txBody>
      </p:sp>
    </p:spTree>
    <p:extLst>
      <p:ext uri="{BB962C8B-B14F-4D97-AF65-F5344CB8AC3E}">
        <p14:creationId xmlns:p14="http://schemas.microsoft.com/office/powerpoint/2010/main" val="527529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905" y="1600200"/>
            <a:ext cx="8696475" cy="4525963"/>
          </a:xfrm>
        </p:spPr>
        <p:txBody>
          <a:bodyPr/>
          <a:lstStyle/>
          <a:p>
            <a:pPr marL="0" indent="0">
              <a:buNone/>
            </a:pPr>
            <a:r>
              <a:rPr lang="en-US" b="1" dirty="0" smtClean="0">
                <a:solidFill>
                  <a:schemeClr val="accent6">
                    <a:lumMod val="75000"/>
                  </a:schemeClr>
                </a:solidFill>
                <a:latin typeface="Calibri"/>
                <a:cs typeface="Calibri"/>
              </a:rPr>
              <a:t>Goal</a:t>
            </a:r>
            <a:r>
              <a:rPr lang="en-US" dirty="0" smtClean="0">
                <a:latin typeface="Calibri"/>
                <a:cs typeface="Calibri"/>
              </a:rPr>
              <a:t>: To hasten market entry while ensuring the safety, quality, and effectiveness of new diagnostic technologies.</a:t>
            </a:r>
          </a:p>
          <a:p>
            <a:pPr marL="0" indent="0">
              <a:buNone/>
            </a:pPr>
            <a:endParaRPr lang="en-US" dirty="0" smtClean="0">
              <a:latin typeface="Calibri"/>
              <a:cs typeface="Calibri"/>
            </a:endParaRPr>
          </a:p>
          <a:p>
            <a:pPr marL="0" indent="0">
              <a:buNone/>
            </a:pPr>
            <a:r>
              <a:rPr lang="en-US" b="1" dirty="0" smtClean="0">
                <a:solidFill>
                  <a:srgbClr val="222268"/>
                </a:solidFill>
                <a:latin typeface="Calibri"/>
                <a:cs typeface="Calibri"/>
              </a:rPr>
              <a:t>Challenges</a:t>
            </a:r>
            <a:r>
              <a:rPr lang="en-US" dirty="0" smtClean="0">
                <a:latin typeface="Calibri"/>
                <a:cs typeface="Calibri"/>
              </a:rPr>
              <a:t>:</a:t>
            </a:r>
          </a:p>
          <a:p>
            <a:pPr marL="457200" indent="-457200">
              <a:buFont typeface="+mj-lt"/>
              <a:buAutoNum type="arabicPeriod"/>
            </a:pPr>
            <a:r>
              <a:rPr lang="en-US" dirty="0" smtClean="0">
                <a:latin typeface="Calibri"/>
                <a:cs typeface="Calibri"/>
              </a:rPr>
              <a:t>Regulatory landscape is </a:t>
            </a:r>
            <a:r>
              <a:rPr lang="en-US" b="1" dirty="0" smtClean="0">
                <a:latin typeface="Calibri"/>
                <a:cs typeface="Calibri"/>
              </a:rPr>
              <a:t>highly variable</a:t>
            </a:r>
            <a:r>
              <a:rPr lang="en-US" dirty="0" smtClean="0">
                <a:latin typeface="Calibri"/>
                <a:cs typeface="Calibri"/>
              </a:rPr>
              <a:t>.</a:t>
            </a:r>
          </a:p>
          <a:p>
            <a:pPr marL="457200" indent="-457200">
              <a:buFont typeface="+mj-lt"/>
              <a:buAutoNum type="arabicPeriod"/>
            </a:pPr>
            <a:r>
              <a:rPr lang="en-US" dirty="0" smtClean="0">
                <a:latin typeface="Calibri"/>
                <a:cs typeface="Calibri"/>
              </a:rPr>
              <a:t>Path to approval is </a:t>
            </a:r>
            <a:r>
              <a:rPr lang="en-US" b="1" dirty="0" smtClean="0">
                <a:latin typeface="Calibri"/>
                <a:cs typeface="Calibri"/>
              </a:rPr>
              <a:t>not transparent </a:t>
            </a:r>
            <a:r>
              <a:rPr lang="en-US" dirty="0" smtClean="0">
                <a:latin typeface="Calibri"/>
                <a:cs typeface="Calibri"/>
              </a:rPr>
              <a:t>in many countries.</a:t>
            </a:r>
          </a:p>
          <a:p>
            <a:pPr marL="457200" indent="-457200">
              <a:buFont typeface="+mj-lt"/>
              <a:buAutoNum type="arabicPeriod"/>
            </a:pPr>
            <a:r>
              <a:rPr lang="en-US" dirty="0" smtClean="0">
                <a:latin typeface="Calibri"/>
                <a:cs typeface="Calibri"/>
              </a:rPr>
              <a:t>Excessive </a:t>
            </a:r>
            <a:r>
              <a:rPr lang="en-US" b="1" dirty="0" smtClean="0">
                <a:latin typeface="Calibri"/>
                <a:cs typeface="Calibri"/>
              </a:rPr>
              <a:t>duplication</a:t>
            </a:r>
            <a:r>
              <a:rPr lang="en-US" dirty="0" smtClean="0">
                <a:latin typeface="Calibri"/>
                <a:cs typeface="Calibri"/>
              </a:rPr>
              <a:t> in clinical trials and inspection of manufacturing sites.</a:t>
            </a:r>
          </a:p>
          <a:p>
            <a:pPr marL="457200" indent="-457200">
              <a:buFont typeface="+mj-lt"/>
              <a:buAutoNum type="arabicPeriod"/>
            </a:pPr>
            <a:r>
              <a:rPr lang="en-US" dirty="0" smtClean="0">
                <a:latin typeface="Calibri"/>
                <a:cs typeface="Calibri"/>
              </a:rPr>
              <a:t>Approval process is often </a:t>
            </a:r>
            <a:r>
              <a:rPr lang="en-US" b="1" dirty="0" smtClean="0">
                <a:latin typeface="Calibri"/>
                <a:cs typeface="Calibri"/>
              </a:rPr>
              <a:t>costly</a:t>
            </a:r>
            <a:r>
              <a:rPr lang="en-US" dirty="0" smtClean="0">
                <a:latin typeface="Calibri"/>
                <a:cs typeface="Calibri"/>
              </a:rPr>
              <a:t> and </a:t>
            </a:r>
            <a:r>
              <a:rPr lang="en-US" b="1" dirty="0" smtClean="0">
                <a:latin typeface="Calibri"/>
                <a:cs typeface="Calibri"/>
              </a:rPr>
              <a:t>lengthy</a:t>
            </a:r>
            <a:r>
              <a:rPr lang="en-US" dirty="0" smtClean="0">
                <a:latin typeface="Calibri"/>
                <a:cs typeface="Calibri"/>
              </a:rPr>
              <a:t>, especially for imported tests.</a:t>
            </a:r>
          </a:p>
          <a:p>
            <a:pPr marL="457200" indent="-457200">
              <a:buFont typeface="+mj-lt"/>
              <a:buAutoNum type="arabicPeriod"/>
            </a:pPr>
            <a:r>
              <a:rPr lang="en-US" dirty="0" smtClean="0">
                <a:latin typeface="Calibri"/>
                <a:cs typeface="Calibri"/>
              </a:rPr>
              <a:t>Regulatory frameworks have not kept up with technological advances and have become a disincentive to innovation</a:t>
            </a:r>
          </a:p>
        </p:txBody>
      </p:sp>
      <p:sp>
        <p:nvSpPr>
          <p:cNvPr id="4" name="Title 3"/>
          <p:cNvSpPr>
            <a:spLocks noGrp="1"/>
          </p:cNvSpPr>
          <p:nvPr>
            <p:ph type="title"/>
          </p:nvPr>
        </p:nvSpPr>
        <p:spPr>
          <a:xfrm>
            <a:off x="80681" y="-1"/>
            <a:ext cx="9063319" cy="1008530"/>
          </a:xfrm>
        </p:spPr>
        <p:txBody>
          <a:bodyPr/>
          <a:lstStyle/>
          <a:p>
            <a:r>
              <a:rPr lang="en-US" dirty="0" smtClean="0">
                <a:latin typeface="Calibri"/>
                <a:cs typeface="Calibri"/>
              </a:rPr>
              <a:t>Regulation and adoption of </a:t>
            </a:r>
            <a:r>
              <a:rPr lang="en-US" i="1" dirty="0">
                <a:latin typeface="Calibri"/>
                <a:cs typeface="Calibri"/>
              </a:rPr>
              <a:t>i</a:t>
            </a:r>
            <a:r>
              <a:rPr lang="en-US" i="1" dirty="0" smtClean="0">
                <a:latin typeface="Calibri"/>
                <a:cs typeface="Calibri"/>
              </a:rPr>
              <a:t>n </a:t>
            </a:r>
            <a:r>
              <a:rPr lang="en-US" i="1" dirty="0">
                <a:latin typeface="Calibri"/>
                <a:cs typeface="Calibri"/>
              </a:rPr>
              <a:t>v</a:t>
            </a:r>
            <a:r>
              <a:rPr lang="en-US" i="1" dirty="0" smtClean="0">
                <a:latin typeface="Calibri"/>
                <a:cs typeface="Calibri"/>
              </a:rPr>
              <a:t>itro</a:t>
            </a:r>
            <a:r>
              <a:rPr lang="en-US" dirty="0" smtClean="0">
                <a:latin typeface="Calibri"/>
                <a:cs typeface="Calibri"/>
              </a:rPr>
              <a:t> diagnostics through </a:t>
            </a:r>
            <a:r>
              <a:rPr lang="en-US" dirty="0">
                <a:latin typeface="Calibri"/>
                <a:cs typeface="Calibri"/>
              </a:rPr>
              <a:t>h</a:t>
            </a:r>
            <a:r>
              <a:rPr lang="en-US" dirty="0" smtClean="0">
                <a:latin typeface="Calibri"/>
                <a:cs typeface="Calibri"/>
              </a:rPr>
              <a:t>armonization</a:t>
            </a:r>
            <a:endParaRPr lang="en-US" dirty="0">
              <a:latin typeface="Calibri"/>
              <a:cs typeface="Calibri"/>
            </a:endParaRPr>
          </a:p>
        </p:txBody>
      </p:sp>
      <p:sp>
        <p:nvSpPr>
          <p:cNvPr id="5" name="TextBox 4"/>
          <p:cNvSpPr txBox="1"/>
          <p:nvPr/>
        </p:nvSpPr>
        <p:spPr>
          <a:xfrm>
            <a:off x="5340827" y="6537328"/>
            <a:ext cx="3755681" cy="276999"/>
          </a:xfrm>
          <a:prstGeom prst="rect">
            <a:avLst/>
          </a:prstGeom>
          <a:noFill/>
        </p:spPr>
        <p:txBody>
          <a:bodyPr wrap="square" rtlCol="0">
            <a:spAutoFit/>
          </a:bodyPr>
          <a:lstStyle/>
          <a:p>
            <a:r>
              <a:rPr lang="en-US" sz="1200" b="0" dirty="0" smtClean="0">
                <a:latin typeface="Calibri"/>
                <a:cs typeface="Calibri"/>
              </a:rPr>
              <a:t>Used and adapted with permission from Rosanna Peeling</a:t>
            </a:r>
            <a:endParaRPr lang="en-US" sz="1200" b="0" dirty="0">
              <a:latin typeface="Calibri"/>
              <a:cs typeface="Calibri"/>
            </a:endParaRPr>
          </a:p>
        </p:txBody>
      </p:sp>
    </p:spTree>
    <p:extLst>
      <p:ext uri="{BB962C8B-B14F-4D97-AF65-F5344CB8AC3E}">
        <p14:creationId xmlns:p14="http://schemas.microsoft.com/office/powerpoint/2010/main" val="39673575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718852" y="982496"/>
            <a:ext cx="5209062" cy="5875504"/>
            <a:chOff x="1832992" y="982496"/>
            <a:chExt cx="5209062" cy="5875504"/>
          </a:xfrm>
        </p:grpSpPr>
        <p:sp>
          <p:nvSpPr>
            <p:cNvPr id="4" name="Freeform 2"/>
            <p:cNvSpPr>
              <a:spLocks/>
            </p:cNvSpPr>
            <p:nvPr/>
          </p:nvSpPr>
          <p:spPr bwMode="auto">
            <a:xfrm>
              <a:off x="2729933" y="2122775"/>
              <a:ext cx="606469" cy="552863"/>
            </a:xfrm>
            <a:custGeom>
              <a:avLst/>
              <a:gdLst>
                <a:gd name="T0" fmla="*/ 0 w 2737"/>
                <a:gd name="T1" fmla="*/ 1870 h 2275"/>
                <a:gd name="T2" fmla="*/ 31 w 2737"/>
                <a:gd name="T3" fmla="*/ 1669 h 2275"/>
                <a:gd name="T4" fmla="*/ 87 w 2737"/>
                <a:gd name="T5" fmla="*/ 1586 h 2275"/>
                <a:gd name="T6" fmla="*/ 102 w 2737"/>
                <a:gd name="T7" fmla="*/ 1418 h 2275"/>
                <a:gd name="T8" fmla="*/ 48 w 2737"/>
                <a:gd name="T9" fmla="*/ 1329 h 2275"/>
                <a:gd name="T10" fmla="*/ 138 w 2737"/>
                <a:gd name="T11" fmla="*/ 1284 h 2275"/>
                <a:gd name="T12" fmla="*/ 299 w 2737"/>
                <a:gd name="T13" fmla="*/ 1250 h 2275"/>
                <a:gd name="T14" fmla="*/ 377 w 2737"/>
                <a:gd name="T15" fmla="*/ 1014 h 2275"/>
                <a:gd name="T16" fmla="*/ 420 w 2737"/>
                <a:gd name="T17" fmla="*/ 969 h 2275"/>
                <a:gd name="T18" fmla="*/ 458 w 2737"/>
                <a:gd name="T19" fmla="*/ 891 h 2275"/>
                <a:gd name="T20" fmla="*/ 447 w 2737"/>
                <a:gd name="T21" fmla="*/ 813 h 2275"/>
                <a:gd name="T22" fmla="*/ 547 w 2737"/>
                <a:gd name="T23" fmla="*/ 678 h 2275"/>
                <a:gd name="T24" fmla="*/ 725 w 2737"/>
                <a:gd name="T25" fmla="*/ 808 h 2275"/>
                <a:gd name="T26" fmla="*/ 793 w 2737"/>
                <a:gd name="T27" fmla="*/ 762 h 2275"/>
                <a:gd name="T28" fmla="*/ 787 w 2737"/>
                <a:gd name="T29" fmla="*/ 600 h 2275"/>
                <a:gd name="T30" fmla="*/ 894 w 2737"/>
                <a:gd name="T31" fmla="*/ 629 h 2275"/>
                <a:gd name="T32" fmla="*/ 1064 w 2737"/>
                <a:gd name="T33" fmla="*/ 381 h 2275"/>
                <a:gd name="T34" fmla="*/ 1217 w 2737"/>
                <a:gd name="T35" fmla="*/ 362 h 2275"/>
                <a:gd name="T36" fmla="*/ 1331 w 2737"/>
                <a:gd name="T37" fmla="*/ 289 h 2275"/>
                <a:gd name="T38" fmla="*/ 1480 w 2737"/>
                <a:gd name="T39" fmla="*/ 195 h 2275"/>
                <a:gd name="T40" fmla="*/ 1760 w 2737"/>
                <a:gd name="T41" fmla="*/ 84 h 2275"/>
                <a:gd name="T42" fmla="*/ 1849 w 2737"/>
                <a:gd name="T43" fmla="*/ 72 h 2275"/>
                <a:gd name="T44" fmla="*/ 1963 w 2737"/>
                <a:gd name="T45" fmla="*/ 114 h 2275"/>
                <a:gd name="T46" fmla="*/ 2002 w 2737"/>
                <a:gd name="T47" fmla="*/ 331 h 2275"/>
                <a:gd name="T48" fmla="*/ 2053 w 2737"/>
                <a:gd name="T49" fmla="*/ 490 h 2275"/>
                <a:gd name="T50" fmla="*/ 2114 w 2737"/>
                <a:gd name="T51" fmla="*/ 590 h 2275"/>
                <a:gd name="T52" fmla="*/ 2338 w 2737"/>
                <a:gd name="T53" fmla="*/ 736 h 2275"/>
                <a:gd name="T54" fmla="*/ 2248 w 2737"/>
                <a:gd name="T55" fmla="*/ 730 h 2275"/>
                <a:gd name="T56" fmla="*/ 2441 w 2737"/>
                <a:gd name="T57" fmla="*/ 1014 h 2275"/>
                <a:gd name="T58" fmla="*/ 2603 w 2737"/>
                <a:gd name="T59" fmla="*/ 978 h 2275"/>
                <a:gd name="T60" fmla="*/ 2669 w 2737"/>
                <a:gd name="T61" fmla="*/ 1089 h 2275"/>
                <a:gd name="T62" fmla="*/ 2692 w 2737"/>
                <a:gd name="T63" fmla="*/ 1272 h 2275"/>
                <a:gd name="T64" fmla="*/ 2547 w 2737"/>
                <a:gd name="T65" fmla="*/ 1482 h 2275"/>
                <a:gd name="T66" fmla="*/ 2434 w 2737"/>
                <a:gd name="T67" fmla="*/ 1494 h 2275"/>
                <a:gd name="T68" fmla="*/ 2351 w 2737"/>
                <a:gd name="T69" fmla="*/ 1509 h 2275"/>
                <a:gd name="T70" fmla="*/ 2163 w 2737"/>
                <a:gd name="T71" fmla="*/ 1658 h 2275"/>
                <a:gd name="T72" fmla="*/ 1932 w 2737"/>
                <a:gd name="T73" fmla="*/ 1621 h 2275"/>
                <a:gd name="T74" fmla="*/ 1822 w 2737"/>
                <a:gd name="T75" fmla="*/ 1602 h 2275"/>
                <a:gd name="T76" fmla="*/ 1674 w 2737"/>
                <a:gd name="T77" fmla="*/ 1678 h 2275"/>
                <a:gd name="T78" fmla="*/ 1288 w 2737"/>
                <a:gd name="T79" fmla="*/ 1650 h 2275"/>
                <a:gd name="T80" fmla="*/ 923 w 2737"/>
                <a:gd name="T81" fmla="*/ 1650 h 2275"/>
                <a:gd name="T82" fmla="*/ 889 w 2737"/>
                <a:gd name="T83" fmla="*/ 1799 h 2275"/>
                <a:gd name="T84" fmla="*/ 938 w 2737"/>
                <a:gd name="T85" fmla="*/ 1963 h 2275"/>
                <a:gd name="T86" fmla="*/ 946 w 2737"/>
                <a:gd name="T87" fmla="*/ 2136 h 2275"/>
                <a:gd name="T88" fmla="*/ 945 w 2737"/>
                <a:gd name="T89" fmla="*/ 2275 h 2275"/>
                <a:gd name="T90" fmla="*/ 796 w 2737"/>
                <a:gd name="T91" fmla="*/ 2071 h 2275"/>
                <a:gd name="T92" fmla="*/ 583 w 2737"/>
                <a:gd name="T93" fmla="*/ 2081 h 2275"/>
                <a:gd name="T94" fmla="*/ 411 w 2737"/>
                <a:gd name="T95" fmla="*/ 2197 h 2275"/>
                <a:gd name="T96" fmla="*/ 232 w 2737"/>
                <a:gd name="T97" fmla="*/ 2114 h 2275"/>
                <a:gd name="T98" fmla="*/ 187 w 2737"/>
                <a:gd name="T99" fmla="*/ 2056 h 2275"/>
                <a:gd name="T100" fmla="*/ 116 w 2737"/>
                <a:gd name="T101" fmla="*/ 1928 h 2275"/>
                <a:gd name="T102" fmla="*/ 0 w 2737"/>
                <a:gd name="T103" fmla="*/ 1870 h 22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37"/>
                <a:gd name="T157" fmla="*/ 0 h 2275"/>
                <a:gd name="T158" fmla="*/ 2737 w 2737"/>
                <a:gd name="T159" fmla="*/ 2275 h 22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37" h="2275">
                  <a:moveTo>
                    <a:pt x="0" y="1870"/>
                  </a:moveTo>
                  <a:cubicBezTo>
                    <a:pt x="24" y="1808"/>
                    <a:pt x="45" y="1736"/>
                    <a:pt x="31" y="1669"/>
                  </a:cubicBezTo>
                  <a:cubicBezTo>
                    <a:pt x="15" y="1597"/>
                    <a:pt x="59" y="1640"/>
                    <a:pt x="87" y="1586"/>
                  </a:cubicBezTo>
                  <a:cubicBezTo>
                    <a:pt x="104" y="1552"/>
                    <a:pt x="142" y="1449"/>
                    <a:pt x="102" y="1418"/>
                  </a:cubicBezTo>
                  <a:cubicBezTo>
                    <a:pt x="75" y="1398"/>
                    <a:pt x="128" y="1351"/>
                    <a:pt x="48" y="1329"/>
                  </a:cubicBezTo>
                  <a:cubicBezTo>
                    <a:pt x="86" y="1331"/>
                    <a:pt x="109" y="1302"/>
                    <a:pt x="138" y="1284"/>
                  </a:cubicBezTo>
                  <a:cubicBezTo>
                    <a:pt x="184" y="1256"/>
                    <a:pt x="251" y="1279"/>
                    <a:pt x="299" y="1250"/>
                  </a:cubicBezTo>
                  <a:cubicBezTo>
                    <a:pt x="358" y="1214"/>
                    <a:pt x="428" y="1075"/>
                    <a:pt x="377" y="1014"/>
                  </a:cubicBezTo>
                  <a:cubicBezTo>
                    <a:pt x="352" y="984"/>
                    <a:pt x="388" y="965"/>
                    <a:pt x="420" y="969"/>
                  </a:cubicBezTo>
                  <a:cubicBezTo>
                    <a:pt x="469" y="974"/>
                    <a:pt x="465" y="930"/>
                    <a:pt x="458" y="891"/>
                  </a:cubicBezTo>
                  <a:cubicBezTo>
                    <a:pt x="453" y="866"/>
                    <a:pt x="403" y="828"/>
                    <a:pt x="447" y="813"/>
                  </a:cubicBezTo>
                  <a:cubicBezTo>
                    <a:pt x="480" y="802"/>
                    <a:pt x="526" y="707"/>
                    <a:pt x="547" y="678"/>
                  </a:cubicBezTo>
                  <a:cubicBezTo>
                    <a:pt x="544" y="735"/>
                    <a:pt x="679" y="803"/>
                    <a:pt x="725" y="808"/>
                  </a:cubicBezTo>
                  <a:cubicBezTo>
                    <a:pt x="714" y="754"/>
                    <a:pt x="749" y="761"/>
                    <a:pt x="793" y="762"/>
                  </a:cubicBezTo>
                  <a:cubicBezTo>
                    <a:pt x="787" y="713"/>
                    <a:pt x="812" y="646"/>
                    <a:pt x="787" y="600"/>
                  </a:cubicBezTo>
                  <a:cubicBezTo>
                    <a:pt x="823" y="607"/>
                    <a:pt x="861" y="610"/>
                    <a:pt x="894" y="629"/>
                  </a:cubicBezTo>
                  <a:cubicBezTo>
                    <a:pt x="943" y="556"/>
                    <a:pt x="937" y="394"/>
                    <a:pt x="1064" y="381"/>
                  </a:cubicBezTo>
                  <a:cubicBezTo>
                    <a:pt x="1127" y="374"/>
                    <a:pt x="1205" y="474"/>
                    <a:pt x="1217" y="362"/>
                  </a:cubicBezTo>
                  <a:cubicBezTo>
                    <a:pt x="1224" y="303"/>
                    <a:pt x="1290" y="310"/>
                    <a:pt x="1331" y="289"/>
                  </a:cubicBezTo>
                  <a:cubicBezTo>
                    <a:pt x="1384" y="262"/>
                    <a:pt x="1425" y="222"/>
                    <a:pt x="1480" y="195"/>
                  </a:cubicBezTo>
                  <a:cubicBezTo>
                    <a:pt x="1546" y="164"/>
                    <a:pt x="1667" y="0"/>
                    <a:pt x="1760" y="84"/>
                  </a:cubicBezTo>
                  <a:cubicBezTo>
                    <a:pt x="1778" y="100"/>
                    <a:pt x="1821" y="63"/>
                    <a:pt x="1849" y="72"/>
                  </a:cubicBezTo>
                  <a:cubicBezTo>
                    <a:pt x="1888" y="83"/>
                    <a:pt x="1927" y="97"/>
                    <a:pt x="1963" y="114"/>
                  </a:cubicBezTo>
                  <a:cubicBezTo>
                    <a:pt x="2019" y="141"/>
                    <a:pt x="1916" y="284"/>
                    <a:pt x="2002" y="331"/>
                  </a:cubicBezTo>
                  <a:cubicBezTo>
                    <a:pt x="2055" y="360"/>
                    <a:pt x="2014" y="450"/>
                    <a:pt x="2053" y="490"/>
                  </a:cubicBezTo>
                  <a:cubicBezTo>
                    <a:pt x="2076" y="513"/>
                    <a:pt x="2121" y="560"/>
                    <a:pt x="2114" y="590"/>
                  </a:cubicBezTo>
                  <a:cubicBezTo>
                    <a:pt x="2156" y="606"/>
                    <a:pt x="2267" y="681"/>
                    <a:pt x="2338" y="736"/>
                  </a:cubicBezTo>
                  <a:cubicBezTo>
                    <a:pt x="2306" y="752"/>
                    <a:pt x="2277" y="751"/>
                    <a:pt x="2248" y="730"/>
                  </a:cubicBezTo>
                  <a:cubicBezTo>
                    <a:pt x="2204" y="842"/>
                    <a:pt x="2352" y="972"/>
                    <a:pt x="2441" y="1014"/>
                  </a:cubicBezTo>
                  <a:cubicBezTo>
                    <a:pt x="2512" y="1048"/>
                    <a:pt x="2552" y="963"/>
                    <a:pt x="2603" y="978"/>
                  </a:cubicBezTo>
                  <a:cubicBezTo>
                    <a:pt x="2645" y="990"/>
                    <a:pt x="2653" y="1056"/>
                    <a:pt x="2669" y="1089"/>
                  </a:cubicBezTo>
                  <a:cubicBezTo>
                    <a:pt x="2555" y="1129"/>
                    <a:pt x="2650" y="1194"/>
                    <a:pt x="2692" y="1272"/>
                  </a:cubicBezTo>
                  <a:cubicBezTo>
                    <a:pt x="2737" y="1355"/>
                    <a:pt x="2629" y="1476"/>
                    <a:pt x="2547" y="1482"/>
                  </a:cubicBezTo>
                  <a:cubicBezTo>
                    <a:pt x="2527" y="1483"/>
                    <a:pt x="2449" y="1506"/>
                    <a:pt x="2434" y="1494"/>
                  </a:cubicBezTo>
                  <a:cubicBezTo>
                    <a:pt x="2394" y="1462"/>
                    <a:pt x="2385" y="1478"/>
                    <a:pt x="2351" y="1509"/>
                  </a:cubicBezTo>
                  <a:cubicBezTo>
                    <a:pt x="2285" y="1568"/>
                    <a:pt x="2248" y="1646"/>
                    <a:pt x="2163" y="1658"/>
                  </a:cubicBezTo>
                  <a:cubicBezTo>
                    <a:pt x="2032" y="1677"/>
                    <a:pt x="2009" y="1636"/>
                    <a:pt x="1932" y="1621"/>
                  </a:cubicBezTo>
                  <a:cubicBezTo>
                    <a:pt x="1895" y="1614"/>
                    <a:pt x="1860" y="1602"/>
                    <a:pt x="1822" y="1602"/>
                  </a:cubicBezTo>
                  <a:cubicBezTo>
                    <a:pt x="1788" y="1601"/>
                    <a:pt x="1699" y="1689"/>
                    <a:pt x="1674" y="1678"/>
                  </a:cubicBezTo>
                  <a:cubicBezTo>
                    <a:pt x="1613" y="1651"/>
                    <a:pt x="1747" y="1649"/>
                    <a:pt x="1288" y="1650"/>
                  </a:cubicBezTo>
                  <a:cubicBezTo>
                    <a:pt x="1136" y="1651"/>
                    <a:pt x="1046" y="1661"/>
                    <a:pt x="923" y="1650"/>
                  </a:cubicBezTo>
                  <a:cubicBezTo>
                    <a:pt x="938" y="1720"/>
                    <a:pt x="870" y="1756"/>
                    <a:pt x="889" y="1799"/>
                  </a:cubicBezTo>
                  <a:cubicBezTo>
                    <a:pt x="915" y="1857"/>
                    <a:pt x="928" y="1903"/>
                    <a:pt x="938" y="1963"/>
                  </a:cubicBezTo>
                  <a:cubicBezTo>
                    <a:pt x="947" y="2014"/>
                    <a:pt x="952" y="2079"/>
                    <a:pt x="946" y="2136"/>
                  </a:cubicBezTo>
                  <a:cubicBezTo>
                    <a:pt x="941" y="2187"/>
                    <a:pt x="980" y="2248"/>
                    <a:pt x="945" y="2275"/>
                  </a:cubicBezTo>
                  <a:cubicBezTo>
                    <a:pt x="889" y="2233"/>
                    <a:pt x="835" y="2131"/>
                    <a:pt x="796" y="2071"/>
                  </a:cubicBezTo>
                  <a:cubicBezTo>
                    <a:pt x="764" y="2119"/>
                    <a:pt x="633" y="2062"/>
                    <a:pt x="583" y="2081"/>
                  </a:cubicBezTo>
                  <a:cubicBezTo>
                    <a:pt x="527" y="2102"/>
                    <a:pt x="412" y="2119"/>
                    <a:pt x="411" y="2197"/>
                  </a:cubicBezTo>
                  <a:cubicBezTo>
                    <a:pt x="376" y="2191"/>
                    <a:pt x="253" y="2140"/>
                    <a:pt x="232" y="2114"/>
                  </a:cubicBezTo>
                  <a:cubicBezTo>
                    <a:pt x="212" y="2089"/>
                    <a:pt x="191" y="2076"/>
                    <a:pt x="187" y="2056"/>
                  </a:cubicBezTo>
                  <a:cubicBezTo>
                    <a:pt x="180" y="2018"/>
                    <a:pt x="144" y="1944"/>
                    <a:pt x="116" y="1928"/>
                  </a:cubicBezTo>
                  <a:cubicBezTo>
                    <a:pt x="69" y="1903"/>
                    <a:pt x="17" y="1940"/>
                    <a:pt x="0" y="1870"/>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5" name="Freeform 6"/>
            <p:cNvSpPr>
              <a:spLocks/>
            </p:cNvSpPr>
            <p:nvPr/>
          </p:nvSpPr>
          <p:spPr bwMode="auto">
            <a:xfrm>
              <a:off x="2492937" y="2549383"/>
              <a:ext cx="467916" cy="615326"/>
            </a:xfrm>
            <a:custGeom>
              <a:avLst/>
              <a:gdLst>
                <a:gd name="T0" fmla="*/ 87 w 2115"/>
                <a:gd name="T1" fmla="*/ 1550 h 2537"/>
                <a:gd name="T2" fmla="*/ 49 w 2115"/>
                <a:gd name="T3" fmla="*/ 1237 h 2537"/>
                <a:gd name="T4" fmla="*/ 178 w 2115"/>
                <a:gd name="T5" fmla="*/ 1132 h 2537"/>
                <a:gd name="T6" fmla="*/ 131 w 2115"/>
                <a:gd name="T7" fmla="*/ 928 h 2537"/>
                <a:gd name="T8" fmla="*/ 230 w 2115"/>
                <a:gd name="T9" fmla="*/ 754 h 2537"/>
                <a:gd name="T10" fmla="*/ 266 w 2115"/>
                <a:gd name="T11" fmla="*/ 511 h 2537"/>
                <a:gd name="T12" fmla="*/ 272 w 2115"/>
                <a:gd name="T13" fmla="*/ 206 h 2537"/>
                <a:gd name="T14" fmla="*/ 412 w 2115"/>
                <a:gd name="T15" fmla="*/ 113 h 2537"/>
                <a:gd name="T16" fmla="*/ 649 w 2115"/>
                <a:gd name="T17" fmla="*/ 157 h 2537"/>
                <a:gd name="T18" fmla="*/ 762 w 2115"/>
                <a:gd name="T19" fmla="*/ 74 h 2537"/>
                <a:gd name="T20" fmla="*/ 881 w 2115"/>
                <a:gd name="T21" fmla="*/ 212 h 2537"/>
                <a:gd name="T22" fmla="*/ 1173 w 2115"/>
                <a:gd name="T23" fmla="*/ 164 h 2537"/>
                <a:gd name="T24" fmla="*/ 1484 w 2115"/>
                <a:gd name="T25" fmla="*/ 443 h 2537"/>
                <a:gd name="T26" fmla="*/ 1869 w 2115"/>
                <a:gd name="T27" fmla="*/ 317 h 2537"/>
                <a:gd name="T28" fmla="*/ 2041 w 2115"/>
                <a:gd name="T29" fmla="*/ 489 h 2537"/>
                <a:gd name="T30" fmla="*/ 2077 w 2115"/>
                <a:gd name="T31" fmla="*/ 790 h 2537"/>
                <a:gd name="T32" fmla="*/ 2020 w 2115"/>
                <a:gd name="T33" fmla="*/ 1111 h 2537"/>
                <a:gd name="T34" fmla="*/ 1861 w 2115"/>
                <a:gd name="T35" fmla="*/ 1526 h 2537"/>
                <a:gd name="T36" fmla="*/ 1946 w 2115"/>
                <a:gd name="T37" fmla="*/ 1989 h 2537"/>
                <a:gd name="T38" fmla="*/ 1944 w 2115"/>
                <a:gd name="T39" fmla="*/ 2196 h 2537"/>
                <a:gd name="T40" fmla="*/ 1856 w 2115"/>
                <a:gd name="T41" fmla="*/ 2099 h 2537"/>
                <a:gd name="T42" fmla="*/ 1669 w 2115"/>
                <a:gd name="T43" fmla="*/ 2144 h 2537"/>
                <a:gd name="T44" fmla="*/ 1675 w 2115"/>
                <a:gd name="T45" fmla="*/ 2122 h 2537"/>
                <a:gd name="T46" fmla="*/ 1585 w 2115"/>
                <a:gd name="T47" fmla="*/ 2112 h 2537"/>
                <a:gd name="T48" fmla="*/ 1303 w 2115"/>
                <a:gd name="T49" fmla="*/ 2157 h 2537"/>
                <a:gd name="T50" fmla="*/ 1311 w 2115"/>
                <a:gd name="T51" fmla="*/ 2180 h 2537"/>
                <a:gd name="T52" fmla="*/ 1102 w 2115"/>
                <a:gd name="T53" fmla="*/ 2180 h 2537"/>
                <a:gd name="T54" fmla="*/ 900 w 2115"/>
                <a:gd name="T55" fmla="*/ 2235 h 2537"/>
                <a:gd name="T56" fmla="*/ 431 w 2115"/>
                <a:gd name="T57" fmla="*/ 2456 h 2537"/>
                <a:gd name="T58" fmla="*/ 406 w 2115"/>
                <a:gd name="T59" fmla="*/ 2109 h 2537"/>
                <a:gd name="T60" fmla="*/ 258 w 2115"/>
                <a:gd name="T61" fmla="*/ 1771 h 2537"/>
                <a:gd name="T62" fmla="*/ 0 w 2115"/>
                <a:gd name="T63" fmla="*/ 1645 h 25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5"/>
                <a:gd name="T97" fmla="*/ 0 h 2537"/>
                <a:gd name="T98" fmla="*/ 2115 w 2115"/>
                <a:gd name="T99" fmla="*/ 2537 h 25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5" h="2537">
                  <a:moveTo>
                    <a:pt x="0" y="1645"/>
                  </a:moveTo>
                  <a:cubicBezTo>
                    <a:pt x="20" y="1604"/>
                    <a:pt x="70" y="1595"/>
                    <a:pt x="87" y="1550"/>
                  </a:cubicBezTo>
                  <a:cubicBezTo>
                    <a:pt x="99" y="1520"/>
                    <a:pt x="108" y="1473"/>
                    <a:pt x="110" y="1441"/>
                  </a:cubicBezTo>
                  <a:cubicBezTo>
                    <a:pt x="113" y="1384"/>
                    <a:pt x="91" y="1280"/>
                    <a:pt x="49" y="1237"/>
                  </a:cubicBezTo>
                  <a:cubicBezTo>
                    <a:pt x="76" y="1209"/>
                    <a:pt x="112" y="1223"/>
                    <a:pt x="139" y="1240"/>
                  </a:cubicBezTo>
                  <a:cubicBezTo>
                    <a:pt x="145" y="1206"/>
                    <a:pt x="200" y="1169"/>
                    <a:pt x="178" y="1132"/>
                  </a:cubicBezTo>
                  <a:cubicBezTo>
                    <a:pt x="161" y="1102"/>
                    <a:pt x="189" y="1037"/>
                    <a:pt x="230" y="1059"/>
                  </a:cubicBezTo>
                  <a:cubicBezTo>
                    <a:pt x="199" y="1013"/>
                    <a:pt x="145" y="984"/>
                    <a:pt x="131" y="928"/>
                  </a:cubicBezTo>
                  <a:cubicBezTo>
                    <a:pt x="105" y="821"/>
                    <a:pt x="305" y="905"/>
                    <a:pt x="337" y="920"/>
                  </a:cubicBezTo>
                  <a:cubicBezTo>
                    <a:pt x="314" y="849"/>
                    <a:pt x="322" y="770"/>
                    <a:pt x="230" y="754"/>
                  </a:cubicBezTo>
                  <a:cubicBezTo>
                    <a:pt x="247" y="707"/>
                    <a:pt x="247" y="657"/>
                    <a:pt x="308" y="647"/>
                  </a:cubicBezTo>
                  <a:cubicBezTo>
                    <a:pt x="258" y="588"/>
                    <a:pt x="248" y="601"/>
                    <a:pt x="266" y="511"/>
                  </a:cubicBezTo>
                  <a:cubicBezTo>
                    <a:pt x="156" y="582"/>
                    <a:pt x="161" y="339"/>
                    <a:pt x="175" y="285"/>
                  </a:cubicBezTo>
                  <a:cubicBezTo>
                    <a:pt x="189" y="233"/>
                    <a:pt x="226" y="219"/>
                    <a:pt x="272" y="206"/>
                  </a:cubicBezTo>
                  <a:cubicBezTo>
                    <a:pt x="296" y="199"/>
                    <a:pt x="298" y="152"/>
                    <a:pt x="318" y="136"/>
                  </a:cubicBezTo>
                  <a:cubicBezTo>
                    <a:pt x="346" y="111"/>
                    <a:pt x="380" y="127"/>
                    <a:pt x="412" y="113"/>
                  </a:cubicBezTo>
                  <a:cubicBezTo>
                    <a:pt x="405" y="176"/>
                    <a:pt x="532" y="239"/>
                    <a:pt x="583" y="217"/>
                  </a:cubicBezTo>
                  <a:cubicBezTo>
                    <a:pt x="549" y="160"/>
                    <a:pt x="608" y="156"/>
                    <a:pt x="649" y="157"/>
                  </a:cubicBezTo>
                  <a:cubicBezTo>
                    <a:pt x="705" y="158"/>
                    <a:pt x="685" y="66"/>
                    <a:pt x="687" y="29"/>
                  </a:cubicBezTo>
                  <a:cubicBezTo>
                    <a:pt x="709" y="41"/>
                    <a:pt x="732" y="82"/>
                    <a:pt x="762" y="74"/>
                  </a:cubicBezTo>
                  <a:cubicBezTo>
                    <a:pt x="790" y="66"/>
                    <a:pt x="796" y="12"/>
                    <a:pt x="826" y="0"/>
                  </a:cubicBezTo>
                  <a:cubicBezTo>
                    <a:pt x="851" y="44"/>
                    <a:pt x="816" y="196"/>
                    <a:pt x="881" y="212"/>
                  </a:cubicBezTo>
                  <a:cubicBezTo>
                    <a:pt x="939" y="226"/>
                    <a:pt x="892" y="99"/>
                    <a:pt x="1069" y="104"/>
                  </a:cubicBezTo>
                  <a:cubicBezTo>
                    <a:pt x="1086" y="105"/>
                    <a:pt x="1032" y="155"/>
                    <a:pt x="1173" y="164"/>
                  </a:cubicBezTo>
                  <a:cubicBezTo>
                    <a:pt x="1240" y="168"/>
                    <a:pt x="1254" y="300"/>
                    <a:pt x="1263" y="311"/>
                  </a:cubicBezTo>
                  <a:cubicBezTo>
                    <a:pt x="1310" y="367"/>
                    <a:pt x="1397" y="426"/>
                    <a:pt x="1484" y="443"/>
                  </a:cubicBezTo>
                  <a:cubicBezTo>
                    <a:pt x="1485" y="365"/>
                    <a:pt x="1600" y="348"/>
                    <a:pt x="1656" y="327"/>
                  </a:cubicBezTo>
                  <a:cubicBezTo>
                    <a:pt x="1706" y="308"/>
                    <a:pt x="1837" y="365"/>
                    <a:pt x="1869" y="317"/>
                  </a:cubicBezTo>
                  <a:cubicBezTo>
                    <a:pt x="1924" y="381"/>
                    <a:pt x="1946" y="452"/>
                    <a:pt x="2018" y="521"/>
                  </a:cubicBezTo>
                  <a:cubicBezTo>
                    <a:pt x="2027" y="511"/>
                    <a:pt x="2034" y="500"/>
                    <a:pt x="2041" y="489"/>
                  </a:cubicBezTo>
                  <a:cubicBezTo>
                    <a:pt x="2063" y="553"/>
                    <a:pt x="2013" y="614"/>
                    <a:pt x="2022" y="647"/>
                  </a:cubicBezTo>
                  <a:cubicBezTo>
                    <a:pt x="2037" y="701"/>
                    <a:pt x="2069" y="727"/>
                    <a:pt x="2077" y="790"/>
                  </a:cubicBezTo>
                  <a:cubicBezTo>
                    <a:pt x="2083" y="841"/>
                    <a:pt x="2115" y="929"/>
                    <a:pt x="2096" y="977"/>
                  </a:cubicBezTo>
                  <a:cubicBezTo>
                    <a:pt x="2074" y="1032"/>
                    <a:pt x="2047" y="1062"/>
                    <a:pt x="2020" y="1111"/>
                  </a:cubicBezTo>
                  <a:cubicBezTo>
                    <a:pt x="1984" y="1178"/>
                    <a:pt x="1923" y="1216"/>
                    <a:pt x="1925" y="1290"/>
                  </a:cubicBezTo>
                  <a:cubicBezTo>
                    <a:pt x="1928" y="1386"/>
                    <a:pt x="1881" y="1455"/>
                    <a:pt x="1861" y="1526"/>
                  </a:cubicBezTo>
                  <a:cubicBezTo>
                    <a:pt x="1841" y="1601"/>
                    <a:pt x="1850" y="1722"/>
                    <a:pt x="1896" y="1783"/>
                  </a:cubicBezTo>
                  <a:cubicBezTo>
                    <a:pt x="1942" y="1843"/>
                    <a:pt x="1963" y="1924"/>
                    <a:pt x="1946" y="1989"/>
                  </a:cubicBezTo>
                  <a:cubicBezTo>
                    <a:pt x="2061" y="1957"/>
                    <a:pt x="1993" y="2132"/>
                    <a:pt x="2012" y="2186"/>
                  </a:cubicBezTo>
                  <a:cubicBezTo>
                    <a:pt x="1989" y="2186"/>
                    <a:pt x="1966" y="2189"/>
                    <a:pt x="1944" y="2196"/>
                  </a:cubicBezTo>
                  <a:cubicBezTo>
                    <a:pt x="1951" y="2184"/>
                    <a:pt x="1958" y="2172"/>
                    <a:pt x="1967" y="2160"/>
                  </a:cubicBezTo>
                  <a:cubicBezTo>
                    <a:pt x="1912" y="2242"/>
                    <a:pt x="1868" y="2139"/>
                    <a:pt x="1856" y="2099"/>
                  </a:cubicBezTo>
                  <a:cubicBezTo>
                    <a:pt x="1827" y="2131"/>
                    <a:pt x="1816" y="2176"/>
                    <a:pt x="1766" y="2180"/>
                  </a:cubicBezTo>
                  <a:cubicBezTo>
                    <a:pt x="1734" y="2182"/>
                    <a:pt x="1692" y="2167"/>
                    <a:pt x="1669" y="2144"/>
                  </a:cubicBezTo>
                  <a:cubicBezTo>
                    <a:pt x="1651" y="2177"/>
                    <a:pt x="1610" y="2146"/>
                    <a:pt x="1594" y="2131"/>
                  </a:cubicBezTo>
                  <a:cubicBezTo>
                    <a:pt x="1622" y="2125"/>
                    <a:pt x="1654" y="2153"/>
                    <a:pt x="1675" y="2122"/>
                  </a:cubicBezTo>
                  <a:cubicBezTo>
                    <a:pt x="1666" y="2111"/>
                    <a:pt x="1655" y="2102"/>
                    <a:pt x="1643" y="2096"/>
                  </a:cubicBezTo>
                  <a:cubicBezTo>
                    <a:pt x="1656" y="2160"/>
                    <a:pt x="1630" y="2100"/>
                    <a:pt x="1585" y="2112"/>
                  </a:cubicBezTo>
                  <a:cubicBezTo>
                    <a:pt x="1594" y="2131"/>
                    <a:pt x="1478" y="2120"/>
                    <a:pt x="1450" y="2123"/>
                  </a:cubicBezTo>
                  <a:cubicBezTo>
                    <a:pt x="1435" y="2125"/>
                    <a:pt x="1292" y="2150"/>
                    <a:pt x="1303" y="2157"/>
                  </a:cubicBezTo>
                  <a:cubicBezTo>
                    <a:pt x="1375" y="2196"/>
                    <a:pt x="1517" y="2071"/>
                    <a:pt x="1575" y="2144"/>
                  </a:cubicBezTo>
                  <a:cubicBezTo>
                    <a:pt x="1485" y="2149"/>
                    <a:pt x="1399" y="2164"/>
                    <a:pt x="1311" y="2180"/>
                  </a:cubicBezTo>
                  <a:cubicBezTo>
                    <a:pt x="1291" y="2183"/>
                    <a:pt x="1250" y="2191"/>
                    <a:pt x="1238" y="2168"/>
                  </a:cubicBezTo>
                  <a:cubicBezTo>
                    <a:pt x="1220" y="2135"/>
                    <a:pt x="1133" y="2150"/>
                    <a:pt x="1102" y="2180"/>
                  </a:cubicBezTo>
                  <a:cubicBezTo>
                    <a:pt x="1153" y="2159"/>
                    <a:pt x="1181" y="2165"/>
                    <a:pt x="1231" y="2183"/>
                  </a:cubicBezTo>
                  <a:cubicBezTo>
                    <a:pt x="1121" y="2196"/>
                    <a:pt x="1004" y="2190"/>
                    <a:pt x="900" y="2235"/>
                  </a:cubicBezTo>
                  <a:cubicBezTo>
                    <a:pt x="810" y="2273"/>
                    <a:pt x="729" y="2346"/>
                    <a:pt x="629" y="2356"/>
                  </a:cubicBezTo>
                  <a:cubicBezTo>
                    <a:pt x="578" y="2362"/>
                    <a:pt x="468" y="2419"/>
                    <a:pt x="431" y="2456"/>
                  </a:cubicBezTo>
                  <a:cubicBezTo>
                    <a:pt x="346" y="2537"/>
                    <a:pt x="332" y="2387"/>
                    <a:pt x="345" y="2325"/>
                  </a:cubicBezTo>
                  <a:cubicBezTo>
                    <a:pt x="360" y="2251"/>
                    <a:pt x="386" y="2170"/>
                    <a:pt x="406" y="2109"/>
                  </a:cubicBezTo>
                  <a:cubicBezTo>
                    <a:pt x="433" y="2028"/>
                    <a:pt x="410" y="1940"/>
                    <a:pt x="346" y="1887"/>
                  </a:cubicBezTo>
                  <a:cubicBezTo>
                    <a:pt x="308" y="1854"/>
                    <a:pt x="251" y="1839"/>
                    <a:pt x="258" y="1771"/>
                  </a:cubicBezTo>
                  <a:cubicBezTo>
                    <a:pt x="265" y="1693"/>
                    <a:pt x="26" y="1761"/>
                    <a:pt x="75" y="1671"/>
                  </a:cubicBezTo>
                  <a:cubicBezTo>
                    <a:pt x="46" y="1678"/>
                    <a:pt x="20" y="1665"/>
                    <a:pt x="0" y="1645"/>
                  </a:cubicBezTo>
                </a:path>
              </a:pathLst>
            </a:custGeom>
            <a:solidFill>
              <a:schemeClr val="bg1">
                <a:lumMod val="85000"/>
              </a:schemeClr>
            </a:solidFill>
            <a:ln w="6350" cap="flat" cmpd="sng">
              <a:solidFill>
                <a:srgbClr val="FFFFFF"/>
              </a:solidFill>
              <a:prstDash val="solid"/>
              <a:miter lim="800000"/>
              <a:headEnd type="none" w="med" len="med"/>
              <a:tailEnd type="none" w="med" len="me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6" name="Freeform 7"/>
            <p:cNvSpPr>
              <a:spLocks/>
            </p:cNvSpPr>
            <p:nvPr/>
          </p:nvSpPr>
          <p:spPr bwMode="auto">
            <a:xfrm>
              <a:off x="3786088" y="2326117"/>
              <a:ext cx="594314" cy="1081804"/>
            </a:xfrm>
            <a:custGeom>
              <a:avLst/>
              <a:gdLst>
                <a:gd name="T0" fmla="*/ 130 w 2686"/>
                <a:gd name="T1" fmla="*/ 3080 h 4454"/>
                <a:gd name="T2" fmla="*/ 205 w 2686"/>
                <a:gd name="T3" fmla="*/ 2790 h 4454"/>
                <a:gd name="T4" fmla="*/ 456 w 2686"/>
                <a:gd name="T5" fmla="*/ 2533 h 4454"/>
                <a:gd name="T6" fmla="*/ 694 w 2686"/>
                <a:gd name="T7" fmla="*/ 2423 h 4454"/>
                <a:gd name="T8" fmla="*/ 884 w 2686"/>
                <a:gd name="T9" fmla="*/ 2457 h 4454"/>
                <a:gd name="T10" fmla="*/ 1001 w 2686"/>
                <a:gd name="T11" fmla="*/ 2600 h 4454"/>
                <a:gd name="T12" fmla="*/ 1156 w 2686"/>
                <a:gd name="T13" fmla="*/ 2355 h 4454"/>
                <a:gd name="T14" fmla="*/ 1305 w 2686"/>
                <a:gd name="T15" fmla="*/ 1973 h 4454"/>
                <a:gd name="T16" fmla="*/ 1372 w 2686"/>
                <a:gd name="T17" fmla="*/ 1746 h 4454"/>
                <a:gd name="T18" fmla="*/ 1518 w 2686"/>
                <a:gd name="T19" fmla="*/ 1454 h 4454"/>
                <a:gd name="T20" fmla="*/ 1667 w 2686"/>
                <a:gd name="T21" fmla="*/ 1211 h 4454"/>
                <a:gd name="T22" fmla="*/ 1765 w 2686"/>
                <a:gd name="T23" fmla="*/ 1011 h 4454"/>
                <a:gd name="T24" fmla="*/ 1901 w 2686"/>
                <a:gd name="T25" fmla="*/ 708 h 4454"/>
                <a:gd name="T26" fmla="*/ 2116 w 2686"/>
                <a:gd name="T27" fmla="*/ 510 h 4454"/>
                <a:gd name="T28" fmla="*/ 2024 w 2686"/>
                <a:gd name="T29" fmla="*/ 289 h 4454"/>
                <a:gd name="T30" fmla="*/ 1936 w 2686"/>
                <a:gd name="T31" fmla="*/ 3 h 4454"/>
                <a:gd name="T32" fmla="*/ 2164 w 2686"/>
                <a:gd name="T33" fmla="*/ 162 h 4454"/>
                <a:gd name="T34" fmla="*/ 2263 w 2686"/>
                <a:gd name="T35" fmla="*/ 385 h 4454"/>
                <a:gd name="T36" fmla="*/ 2489 w 2686"/>
                <a:gd name="T37" fmla="*/ 1208 h 4454"/>
                <a:gd name="T38" fmla="*/ 2219 w 2686"/>
                <a:gd name="T39" fmla="*/ 1224 h 4454"/>
                <a:gd name="T40" fmla="*/ 1994 w 2686"/>
                <a:gd name="T41" fmla="*/ 1457 h 4454"/>
                <a:gd name="T42" fmla="*/ 2338 w 2686"/>
                <a:gd name="T43" fmla="*/ 1818 h 4454"/>
                <a:gd name="T44" fmla="*/ 2383 w 2686"/>
                <a:gd name="T45" fmla="*/ 2220 h 4454"/>
                <a:gd name="T46" fmla="*/ 2238 w 2686"/>
                <a:gd name="T47" fmla="*/ 2509 h 4454"/>
                <a:gd name="T48" fmla="*/ 2088 w 2686"/>
                <a:gd name="T49" fmla="*/ 2773 h 4454"/>
                <a:gd name="T50" fmla="*/ 2109 w 2686"/>
                <a:gd name="T51" fmla="*/ 3033 h 4454"/>
                <a:gd name="T52" fmla="*/ 2191 w 2686"/>
                <a:gd name="T53" fmla="*/ 3311 h 4454"/>
                <a:gd name="T54" fmla="*/ 2327 w 2686"/>
                <a:gd name="T55" fmla="*/ 3521 h 4454"/>
                <a:gd name="T56" fmla="*/ 2627 w 2686"/>
                <a:gd name="T57" fmla="*/ 3943 h 4454"/>
                <a:gd name="T58" fmla="*/ 2677 w 2686"/>
                <a:gd name="T59" fmla="*/ 4234 h 4454"/>
                <a:gd name="T60" fmla="*/ 2465 w 2686"/>
                <a:gd name="T61" fmla="*/ 4343 h 4454"/>
                <a:gd name="T62" fmla="*/ 2223 w 2686"/>
                <a:gd name="T63" fmla="*/ 4288 h 4454"/>
                <a:gd name="T64" fmla="*/ 1957 w 2686"/>
                <a:gd name="T65" fmla="*/ 4258 h 4454"/>
                <a:gd name="T66" fmla="*/ 1676 w 2686"/>
                <a:gd name="T67" fmla="*/ 4247 h 4454"/>
                <a:gd name="T68" fmla="*/ 1445 w 2686"/>
                <a:gd name="T69" fmla="*/ 4214 h 4454"/>
                <a:gd name="T70" fmla="*/ 1023 w 2686"/>
                <a:gd name="T71" fmla="*/ 4204 h 4454"/>
                <a:gd name="T72" fmla="*/ 850 w 2686"/>
                <a:gd name="T73" fmla="*/ 4253 h 4454"/>
                <a:gd name="T74" fmla="*/ 495 w 2686"/>
                <a:gd name="T75" fmla="*/ 4042 h 4454"/>
                <a:gd name="T76" fmla="*/ 481 w 2686"/>
                <a:gd name="T77" fmla="*/ 3683 h 4454"/>
                <a:gd name="T78" fmla="*/ 416 w 2686"/>
                <a:gd name="T79" fmla="*/ 3550 h 4454"/>
                <a:gd name="T80" fmla="*/ 354 w 2686"/>
                <a:gd name="T81" fmla="*/ 3508 h 4454"/>
                <a:gd name="T82" fmla="*/ 348 w 2686"/>
                <a:gd name="T83" fmla="*/ 3580 h 4454"/>
                <a:gd name="T84" fmla="*/ 204 w 2686"/>
                <a:gd name="T85" fmla="*/ 3481 h 4454"/>
                <a:gd name="T86" fmla="*/ 82 w 2686"/>
                <a:gd name="T87" fmla="*/ 3282 h 4454"/>
                <a:gd name="T88" fmla="*/ 60 w 2686"/>
                <a:gd name="T89" fmla="*/ 3223 h 44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86"/>
                <a:gd name="T136" fmla="*/ 0 h 4454"/>
                <a:gd name="T137" fmla="*/ 2686 w 2686"/>
                <a:gd name="T138" fmla="*/ 4454 h 44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86" h="4454">
                  <a:moveTo>
                    <a:pt x="60" y="3223"/>
                  </a:moveTo>
                  <a:cubicBezTo>
                    <a:pt x="102" y="3187"/>
                    <a:pt x="128" y="3134"/>
                    <a:pt x="130" y="3080"/>
                  </a:cubicBezTo>
                  <a:cubicBezTo>
                    <a:pt x="132" y="3029"/>
                    <a:pt x="198" y="2932"/>
                    <a:pt x="179" y="2898"/>
                  </a:cubicBezTo>
                  <a:cubicBezTo>
                    <a:pt x="160" y="2862"/>
                    <a:pt x="153" y="2848"/>
                    <a:pt x="205" y="2790"/>
                  </a:cubicBezTo>
                  <a:cubicBezTo>
                    <a:pt x="257" y="2732"/>
                    <a:pt x="308" y="2672"/>
                    <a:pt x="365" y="2619"/>
                  </a:cubicBezTo>
                  <a:cubicBezTo>
                    <a:pt x="398" y="2589"/>
                    <a:pt x="439" y="2576"/>
                    <a:pt x="456" y="2533"/>
                  </a:cubicBezTo>
                  <a:cubicBezTo>
                    <a:pt x="471" y="2497"/>
                    <a:pt x="528" y="2400"/>
                    <a:pt x="568" y="2389"/>
                  </a:cubicBezTo>
                  <a:cubicBezTo>
                    <a:pt x="613" y="2376"/>
                    <a:pt x="639" y="2435"/>
                    <a:pt x="694" y="2423"/>
                  </a:cubicBezTo>
                  <a:cubicBezTo>
                    <a:pt x="737" y="2414"/>
                    <a:pt x="740" y="2353"/>
                    <a:pt x="749" y="2319"/>
                  </a:cubicBezTo>
                  <a:cubicBezTo>
                    <a:pt x="758" y="2354"/>
                    <a:pt x="851" y="2449"/>
                    <a:pt x="884" y="2457"/>
                  </a:cubicBezTo>
                  <a:cubicBezTo>
                    <a:pt x="917" y="2466"/>
                    <a:pt x="926" y="2513"/>
                    <a:pt x="913" y="2548"/>
                  </a:cubicBezTo>
                  <a:cubicBezTo>
                    <a:pt x="904" y="2574"/>
                    <a:pt x="950" y="2612"/>
                    <a:pt x="1001" y="2600"/>
                  </a:cubicBezTo>
                  <a:cubicBezTo>
                    <a:pt x="1016" y="2574"/>
                    <a:pt x="1100" y="2497"/>
                    <a:pt x="1079" y="2450"/>
                  </a:cubicBezTo>
                  <a:cubicBezTo>
                    <a:pt x="1065" y="2417"/>
                    <a:pt x="1133" y="2374"/>
                    <a:pt x="1156" y="2355"/>
                  </a:cubicBezTo>
                  <a:cubicBezTo>
                    <a:pt x="1195" y="2324"/>
                    <a:pt x="1156" y="2276"/>
                    <a:pt x="1177" y="2234"/>
                  </a:cubicBezTo>
                  <a:cubicBezTo>
                    <a:pt x="1218" y="2152"/>
                    <a:pt x="1277" y="2077"/>
                    <a:pt x="1305" y="1973"/>
                  </a:cubicBezTo>
                  <a:cubicBezTo>
                    <a:pt x="1317" y="1929"/>
                    <a:pt x="1301" y="1883"/>
                    <a:pt x="1314" y="1842"/>
                  </a:cubicBezTo>
                  <a:cubicBezTo>
                    <a:pt x="1323" y="1810"/>
                    <a:pt x="1374" y="1799"/>
                    <a:pt x="1372" y="1746"/>
                  </a:cubicBezTo>
                  <a:cubicBezTo>
                    <a:pt x="1356" y="1741"/>
                    <a:pt x="1485" y="1758"/>
                    <a:pt x="1511" y="1632"/>
                  </a:cubicBezTo>
                  <a:cubicBezTo>
                    <a:pt x="1516" y="1604"/>
                    <a:pt x="1566" y="1464"/>
                    <a:pt x="1518" y="1454"/>
                  </a:cubicBezTo>
                  <a:cubicBezTo>
                    <a:pt x="1573" y="1426"/>
                    <a:pt x="1654" y="1390"/>
                    <a:pt x="1664" y="1327"/>
                  </a:cubicBezTo>
                  <a:cubicBezTo>
                    <a:pt x="1670" y="1286"/>
                    <a:pt x="1667" y="1252"/>
                    <a:pt x="1667" y="1211"/>
                  </a:cubicBezTo>
                  <a:cubicBezTo>
                    <a:pt x="1667" y="1168"/>
                    <a:pt x="1711" y="1172"/>
                    <a:pt x="1730" y="1142"/>
                  </a:cubicBezTo>
                  <a:cubicBezTo>
                    <a:pt x="1753" y="1106"/>
                    <a:pt x="1751" y="1056"/>
                    <a:pt x="1765" y="1011"/>
                  </a:cubicBezTo>
                  <a:cubicBezTo>
                    <a:pt x="1781" y="964"/>
                    <a:pt x="1794" y="919"/>
                    <a:pt x="1800" y="890"/>
                  </a:cubicBezTo>
                  <a:cubicBezTo>
                    <a:pt x="1812" y="835"/>
                    <a:pt x="1843" y="731"/>
                    <a:pt x="1901" y="708"/>
                  </a:cubicBezTo>
                  <a:cubicBezTo>
                    <a:pt x="1931" y="696"/>
                    <a:pt x="2112" y="697"/>
                    <a:pt x="2135" y="595"/>
                  </a:cubicBezTo>
                  <a:cubicBezTo>
                    <a:pt x="2142" y="566"/>
                    <a:pt x="2112" y="544"/>
                    <a:pt x="2116" y="510"/>
                  </a:cubicBezTo>
                  <a:cubicBezTo>
                    <a:pt x="2123" y="452"/>
                    <a:pt x="2127" y="419"/>
                    <a:pt x="2137" y="375"/>
                  </a:cubicBezTo>
                  <a:cubicBezTo>
                    <a:pt x="2149" y="324"/>
                    <a:pt x="2054" y="279"/>
                    <a:pt x="2024" y="289"/>
                  </a:cubicBezTo>
                  <a:cubicBezTo>
                    <a:pt x="1999" y="298"/>
                    <a:pt x="1966" y="245"/>
                    <a:pt x="1954" y="178"/>
                  </a:cubicBezTo>
                  <a:cubicBezTo>
                    <a:pt x="1945" y="73"/>
                    <a:pt x="1951" y="33"/>
                    <a:pt x="1936" y="3"/>
                  </a:cubicBezTo>
                  <a:cubicBezTo>
                    <a:pt x="1975" y="3"/>
                    <a:pt x="2036" y="0"/>
                    <a:pt x="2066" y="33"/>
                  </a:cubicBezTo>
                  <a:cubicBezTo>
                    <a:pt x="2111" y="84"/>
                    <a:pt x="2065" y="134"/>
                    <a:pt x="2164" y="162"/>
                  </a:cubicBezTo>
                  <a:cubicBezTo>
                    <a:pt x="2216" y="176"/>
                    <a:pt x="2222" y="296"/>
                    <a:pt x="2225" y="337"/>
                  </a:cubicBezTo>
                  <a:cubicBezTo>
                    <a:pt x="2228" y="379"/>
                    <a:pt x="2220" y="344"/>
                    <a:pt x="2263" y="385"/>
                  </a:cubicBezTo>
                  <a:cubicBezTo>
                    <a:pt x="2349" y="466"/>
                    <a:pt x="2256" y="708"/>
                    <a:pt x="2268" y="815"/>
                  </a:cubicBezTo>
                  <a:cubicBezTo>
                    <a:pt x="2285" y="964"/>
                    <a:pt x="2355" y="1134"/>
                    <a:pt x="2489" y="1208"/>
                  </a:cubicBezTo>
                  <a:cubicBezTo>
                    <a:pt x="2435" y="1255"/>
                    <a:pt x="2367" y="1233"/>
                    <a:pt x="2322" y="1211"/>
                  </a:cubicBezTo>
                  <a:cubicBezTo>
                    <a:pt x="2277" y="1215"/>
                    <a:pt x="2267" y="1222"/>
                    <a:pt x="2219" y="1224"/>
                  </a:cubicBezTo>
                  <a:cubicBezTo>
                    <a:pt x="2119" y="1228"/>
                    <a:pt x="2017" y="1163"/>
                    <a:pt x="1966" y="1245"/>
                  </a:cubicBezTo>
                  <a:cubicBezTo>
                    <a:pt x="1905" y="1346"/>
                    <a:pt x="1912" y="1363"/>
                    <a:pt x="1994" y="1457"/>
                  </a:cubicBezTo>
                  <a:cubicBezTo>
                    <a:pt x="2076" y="1551"/>
                    <a:pt x="2167" y="1633"/>
                    <a:pt x="2257" y="1718"/>
                  </a:cubicBezTo>
                  <a:cubicBezTo>
                    <a:pt x="2284" y="1744"/>
                    <a:pt x="2320" y="1784"/>
                    <a:pt x="2338" y="1818"/>
                  </a:cubicBezTo>
                  <a:cubicBezTo>
                    <a:pt x="2374" y="1884"/>
                    <a:pt x="2403" y="2019"/>
                    <a:pt x="2442" y="2083"/>
                  </a:cubicBezTo>
                  <a:cubicBezTo>
                    <a:pt x="2482" y="2148"/>
                    <a:pt x="2402" y="2194"/>
                    <a:pt x="2383" y="2220"/>
                  </a:cubicBezTo>
                  <a:cubicBezTo>
                    <a:pt x="2351" y="2262"/>
                    <a:pt x="2308" y="2360"/>
                    <a:pt x="2279" y="2428"/>
                  </a:cubicBezTo>
                  <a:cubicBezTo>
                    <a:pt x="2270" y="2451"/>
                    <a:pt x="2248" y="2486"/>
                    <a:pt x="2238" y="2509"/>
                  </a:cubicBezTo>
                  <a:cubicBezTo>
                    <a:pt x="2221" y="2551"/>
                    <a:pt x="2195" y="2585"/>
                    <a:pt x="2175" y="2627"/>
                  </a:cubicBezTo>
                  <a:cubicBezTo>
                    <a:pt x="2148" y="2684"/>
                    <a:pt x="2007" y="2740"/>
                    <a:pt x="2088" y="2773"/>
                  </a:cubicBezTo>
                  <a:cubicBezTo>
                    <a:pt x="2147" y="2797"/>
                    <a:pt x="2142" y="2857"/>
                    <a:pt x="2134" y="2936"/>
                  </a:cubicBezTo>
                  <a:cubicBezTo>
                    <a:pt x="2131" y="2971"/>
                    <a:pt x="2129" y="3003"/>
                    <a:pt x="2109" y="3033"/>
                  </a:cubicBezTo>
                  <a:cubicBezTo>
                    <a:pt x="2111" y="3030"/>
                    <a:pt x="2152" y="3086"/>
                    <a:pt x="2153" y="3090"/>
                  </a:cubicBezTo>
                  <a:cubicBezTo>
                    <a:pt x="2163" y="3156"/>
                    <a:pt x="2147" y="3258"/>
                    <a:pt x="2191" y="3311"/>
                  </a:cubicBezTo>
                  <a:cubicBezTo>
                    <a:pt x="2218" y="3344"/>
                    <a:pt x="2255" y="3356"/>
                    <a:pt x="2267" y="3407"/>
                  </a:cubicBezTo>
                  <a:cubicBezTo>
                    <a:pt x="2276" y="3445"/>
                    <a:pt x="2292" y="3497"/>
                    <a:pt x="2327" y="3521"/>
                  </a:cubicBezTo>
                  <a:cubicBezTo>
                    <a:pt x="2217" y="3524"/>
                    <a:pt x="2466" y="3819"/>
                    <a:pt x="2488" y="3836"/>
                  </a:cubicBezTo>
                  <a:cubicBezTo>
                    <a:pt x="2542" y="3879"/>
                    <a:pt x="2617" y="3904"/>
                    <a:pt x="2627" y="3943"/>
                  </a:cubicBezTo>
                  <a:cubicBezTo>
                    <a:pt x="2634" y="3973"/>
                    <a:pt x="2640" y="3989"/>
                    <a:pt x="2641" y="4017"/>
                  </a:cubicBezTo>
                  <a:cubicBezTo>
                    <a:pt x="2644" y="4089"/>
                    <a:pt x="2661" y="4164"/>
                    <a:pt x="2677" y="4234"/>
                  </a:cubicBezTo>
                  <a:cubicBezTo>
                    <a:pt x="2593" y="4273"/>
                    <a:pt x="2686" y="4414"/>
                    <a:pt x="2632" y="4454"/>
                  </a:cubicBezTo>
                  <a:cubicBezTo>
                    <a:pt x="2584" y="4407"/>
                    <a:pt x="2530" y="4364"/>
                    <a:pt x="2465" y="4343"/>
                  </a:cubicBezTo>
                  <a:cubicBezTo>
                    <a:pt x="2437" y="4334"/>
                    <a:pt x="2352" y="4300"/>
                    <a:pt x="2329" y="4315"/>
                  </a:cubicBezTo>
                  <a:cubicBezTo>
                    <a:pt x="2300" y="4335"/>
                    <a:pt x="2241" y="4332"/>
                    <a:pt x="2223" y="4288"/>
                  </a:cubicBezTo>
                  <a:cubicBezTo>
                    <a:pt x="2222" y="4285"/>
                    <a:pt x="2124" y="4267"/>
                    <a:pt x="2114" y="4263"/>
                  </a:cubicBezTo>
                  <a:cubicBezTo>
                    <a:pt x="2083" y="4251"/>
                    <a:pt x="1997" y="4260"/>
                    <a:pt x="1957" y="4258"/>
                  </a:cubicBezTo>
                  <a:cubicBezTo>
                    <a:pt x="1885" y="4253"/>
                    <a:pt x="1811" y="4254"/>
                    <a:pt x="1739" y="4244"/>
                  </a:cubicBezTo>
                  <a:cubicBezTo>
                    <a:pt x="1726" y="4242"/>
                    <a:pt x="1690" y="4254"/>
                    <a:pt x="1676" y="4247"/>
                  </a:cubicBezTo>
                  <a:cubicBezTo>
                    <a:pt x="1649" y="4234"/>
                    <a:pt x="1689" y="4206"/>
                    <a:pt x="1638" y="4211"/>
                  </a:cubicBezTo>
                  <a:cubicBezTo>
                    <a:pt x="1571" y="4218"/>
                    <a:pt x="1513" y="4229"/>
                    <a:pt x="1445" y="4214"/>
                  </a:cubicBezTo>
                  <a:cubicBezTo>
                    <a:pt x="1365" y="4197"/>
                    <a:pt x="1299" y="4210"/>
                    <a:pt x="1219" y="4208"/>
                  </a:cubicBezTo>
                  <a:cubicBezTo>
                    <a:pt x="1166" y="4206"/>
                    <a:pt x="1073" y="4176"/>
                    <a:pt x="1023" y="4204"/>
                  </a:cubicBezTo>
                  <a:cubicBezTo>
                    <a:pt x="1009" y="4212"/>
                    <a:pt x="1014" y="4253"/>
                    <a:pt x="999" y="4253"/>
                  </a:cubicBezTo>
                  <a:cubicBezTo>
                    <a:pt x="949" y="4253"/>
                    <a:pt x="900" y="4253"/>
                    <a:pt x="850" y="4253"/>
                  </a:cubicBezTo>
                  <a:cubicBezTo>
                    <a:pt x="781" y="4253"/>
                    <a:pt x="712" y="4256"/>
                    <a:pt x="643" y="4258"/>
                  </a:cubicBezTo>
                  <a:cubicBezTo>
                    <a:pt x="495" y="4261"/>
                    <a:pt x="463" y="4180"/>
                    <a:pt x="495" y="4042"/>
                  </a:cubicBezTo>
                  <a:cubicBezTo>
                    <a:pt x="512" y="3964"/>
                    <a:pt x="539" y="3879"/>
                    <a:pt x="497" y="3803"/>
                  </a:cubicBezTo>
                  <a:cubicBezTo>
                    <a:pt x="477" y="3767"/>
                    <a:pt x="409" y="3707"/>
                    <a:pt x="481" y="3683"/>
                  </a:cubicBezTo>
                  <a:cubicBezTo>
                    <a:pt x="440" y="3707"/>
                    <a:pt x="361" y="3668"/>
                    <a:pt x="409" y="3621"/>
                  </a:cubicBezTo>
                  <a:cubicBezTo>
                    <a:pt x="433" y="3596"/>
                    <a:pt x="489" y="3553"/>
                    <a:pt x="416" y="3550"/>
                  </a:cubicBezTo>
                  <a:cubicBezTo>
                    <a:pt x="430" y="3535"/>
                    <a:pt x="438" y="3516"/>
                    <a:pt x="439" y="3495"/>
                  </a:cubicBezTo>
                  <a:cubicBezTo>
                    <a:pt x="416" y="3551"/>
                    <a:pt x="392" y="3507"/>
                    <a:pt x="354" y="3508"/>
                  </a:cubicBezTo>
                  <a:cubicBezTo>
                    <a:pt x="368" y="3527"/>
                    <a:pt x="378" y="3540"/>
                    <a:pt x="354" y="3528"/>
                  </a:cubicBezTo>
                  <a:cubicBezTo>
                    <a:pt x="356" y="3545"/>
                    <a:pt x="354" y="3563"/>
                    <a:pt x="348" y="3580"/>
                  </a:cubicBezTo>
                  <a:cubicBezTo>
                    <a:pt x="318" y="3578"/>
                    <a:pt x="304" y="3555"/>
                    <a:pt x="313" y="3528"/>
                  </a:cubicBezTo>
                  <a:cubicBezTo>
                    <a:pt x="287" y="3575"/>
                    <a:pt x="213" y="3516"/>
                    <a:pt x="204" y="3481"/>
                  </a:cubicBezTo>
                  <a:cubicBezTo>
                    <a:pt x="189" y="3427"/>
                    <a:pt x="186" y="3334"/>
                    <a:pt x="147" y="3291"/>
                  </a:cubicBezTo>
                  <a:cubicBezTo>
                    <a:pt x="102" y="3346"/>
                    <a:pt x="111" y="3282"/>
                    <a:pt x="82" y="3282"/>
                  </a:cubicBezTo>
                  <a:cubicBezTo>
                    <a:pt x="87" y="3303"/>
                    <a:pt x="91" y="3324"/>
                    <a:pt x="92" y="3346"/>
                  </a:cubicBezTo>
                  <a:cubicBezTo>
                    <a:pt x="0" y="3358"/>
                    <a:pt x="50" y="3272"/>
                    <a:pt x="60" y="3223"/>
                  </a:cubicBezTo>
                </a:path>
              </a:pathLst>
            </a:custGeom>
            <a:solidFill>
              <a:schemeClr val="bg1">
                <a:lumMod val="85000"/>
              </a:schemeClr>
            </a:solidFill>
            <a:ln w="6350">
              <a:solidFill>
                <a:srgbClr val="FFFFFF"/>
              </a:solidFill>
              <a:miter lim="800000"/>
              <a:headEnd/>
              <a:tailEnd/>
            </a:ln>
          </p:spPr>
          <p:txBody>
            <a:bodyPr/>
            <a:lstStyle/>
            <a:p>
              <a:pPr defTabSz="914400">
                <a:defRPr/>
              </a:pPr>
              <a:endParaRPr lang="en-US" dirty="0">
                <a:solidFill>
                  <a:prstClr val="black"/>
                </a:solidFill>
                <a:latin typeface="Calibri"/>
              </a:endParaRPr>
            </a:p>
          </p:txBody>
        </p:sp>
        <p:sp>
          <p:nvSpPr>
            <p:cNvPr id="7" name="Freeform 8"/>
            <p:cNvSpPr>
              <a:spLocks/>
            </p:cNvSpPr>
            <p:nvPr/>
          </p:nvSpPr>
          <p:spPr bwMode="auto">
            <a:xfrm>
              <a:off x="4646568" y="5240609"/>
              <a:ext cx="701267" cy="869165"/>
            </a:xfrm>
            <a:custGeom>
              <a:avLst/>
              <a:gdLst>
                <a:gd name="T0" fmla="*/ 0 w 3162"/>
                <a:gd name="T1" fmla="*/ 2741 h 3574"/>
                <a:gd name="T2" fmla="*/ 38 w 3162"/>
                <a:gd name="T3" fmla="*/ 1662 h 3574"/>
                <a:gd name="T4" fmla="*/ 345 w 3162"/>
                <a:gd name="T5" fmla="*/ 1663 h 3574"/>
                <a:gd name="T6" fmla="*/ 388 w 3162"/>
                <a:gd name="T7" fmla="*/ 230 h 3574"/>
                <a:gd name="T8" fmla="*/ 931 w 3162"/>
                <a:gd name="T9" fmla="*/ 133 h 3574"/>
                <a:gd name="T10" fmla="*/ 1149 w 3162"/>
                <a:gd name="T11" fmla="*/ 118 h 3574"/>
                <a:gd name="T12" fmla="*/ 1260 w 3162"/>
                <a:gd name="T13" fmla="*/ 298 h 3574"/>
                <a:gd name="T14" fmla="*/ 1517 w 3162"/>
                <a:gd name="T15" fmla="*/ 88 h 3574"/>
                <a:gd name="T16" fmla="*/ 1579 w 3162"/>
                <a:gd name="T17" fmla="*/ 113 h 3574"/>
                <a:gd name="T18" fmla="*/ 1664 w 3162"/>
                <a:gd name="T19" fmla="*/ 52 h 3574"/>
                <a:gd name="T20" fmla="*/ 1827 w 3162"/>
                <a:gd name="T21" fmla="*/ 39 h 3574"/>
                <a:gd name="T22" fmla="*/ 1831 w 3162"/>
                <a:gd name="T23" fmla="*/ 109 h 3574"/>
                <a:gd name="T24" fmla="*/ 1926 w 3162"/>
                <a:gd name="T25" fmla="*/ 274 h 3574"/>
                <a:gd name="T26" fmla="*/ 2023 w 3162"/>
                <a:gd name="T27" fmla="*/ 435 h 3574"/>
                <a:gd name="T28" fmla="*/ 2068 w 3162"/>
                <a:gd name="T29" fmla="*/ 566 h 3574"/>
                <a:gd name="T30" fmla="*/ 2302 w 3162"/>
                <a:gd name="T31" fmla="*/ 846 h 3574"/>
                <a:gd name="T32" fmla="*/ 2485 w 3162"/>
                <a:gd name="T33" fmla="*/ 1079 h 3574"/>
                <a:gd name="T34" fmla="*/ 2628 w 3162"/>
                <a:gd name="T35" fmla="*/ 1207 h 3574"/>
                <a:gd name="T36" fmla="*/ 2646 w 3162"/>
                <a:gd name="T37" fmla="*/ 1335 h 3574"/>
                <a:gd name="T38" fmla="*/ 2745 w 3162"/>
                <a:gd name="T39" fmla="*/ 1505 h 3574"/>
                <a:gd name="T40" fmla="*/ 3030 w 3162"/>
                <a:gd name="T41" fmla="*/ 1565 h 3574"/>
                <a:gd name="T42" fmla="*/ 3065 w 3162"/>
                <a:gd name="T43" fmla="*/ 1667 h 3574"/>
                <a:gd name="T44" fmla="*/ 3162 w 3162"/>
                <a:gd name="T45" fmla="*/ 1732 h 3574"/>
                <a:gd name="T46" fmla="*/ 3016 w 3162"/>
                <a:gd name="T47" fmla="*/ 1835 h 3574"/>
                <a:gd name="T48" fmla="*/ 2770 w 3162"/>
                <a:gd name="T49" fmla="*/ 1934 h 3574"/>
                <a:gd name="T50" fmla="*/ 2600 w 3162"/>
                <a:gd name="T51" fmla="*/ 2144 h 3574"/>
                <a:gd name="T52" fmla="*/ 2535 w 3162"/>
                <a:gd name="T53" fmla="*/ 2197 h 3574"/>
                <a:gd name="T54" fmla="*/ 2396 w 3162"/>
                <a:gd name="T55" fmla="*/ 2285 h 3574"/>
                <a:gd name="T56" fmla="*/ 2328 w 3162"/>
                <a:gd name="T57" fmla="*/ 2442 h 3574"/>
                <a:gd name="T58" fmla="*/ 2184 w 3162"/>
                <a:gd name="T59" fmla="*/ 2656 h 3574"/>
                <a:gd name="T60" fmla="*/ 1998 w 3162"/>
                <a:gd name="T61" fmla="*/ 2733 h 3574"/>
                <a:gd name="T62" fmla="*/ 1967 w 3162"/>
                <a:gd name="T63" fmla="*/ 2812 h 3574"/>
                <a:gd name="T64" fmla="*/ 1900 w 3162"/>
                <a:gd name="T65" fmla="*/ 3002 h 3574"/>
                <a:gd name="T66" fmla="*/ 1722 w 3162"/>
                <a:gd name="T67" fmla="*/ 3121 h 3574"/>
                <a:gd name="T68" fmla="*/ 1532 w 3162"/>
                <a:gd name="T69" fmla="*/ 3151 h 3574"/>
                <a:gd name="T70" fmla="*/ 1342 w 3162"/>
                <a:gd name="T71" fmla="*/ 3089 h 3574"/>
                <a:gd name="T72" fmla="*/ 1218 w 3162"/>
                <a:gd name="T73" fmla="*/ 3010 h 3574"/>
                <a:gd name="T74" fmla="*/ 972 w 3162"/>
                <a:gd name="T75" fmla="*/ 2993 h 3574"/>
                <a:gd name="T76" fmla="*/ 881 w 3162"/>
                <a:gd name="T77" fmla="*/ 3243 h 3574"/>
                <a:gd name="T78" fmla="*/ 775 w 3162"/>
                <a:gd name="T79" fmla="*/ 3337 h 3574"/>
                <a:gd name="T80" fmla="*/ 675 w 3162"/>
                <a:gd name="T81" fmla="*/ 3458 h 3574"/>
                <a:gd name="T82" fmla="*/ 587 w 3162"/>
                <a:gd name="T83" fmla="*/ 3487 h 3574"/>
                <a:gd name="T84" fmla="*/ 577 w 3162"/>
                <a:gd name="T85" fmla="*/ 3523 h 3574"/>
                <a:gd name="T86" fmla="*/ 479 w 3162"/>
                <a:gd name="T87" fmla="*/ 3567 h 3574"/>
                <a:gd name="T88" fmla="*/ 353 w 3162"/>
                <a:gd name="T89" fmla="*/ 3548 h 3574"/>
                <a:gd name="T90" fmla="*/ 214 w 3162"/>
                <a:gd name="T91" fmla="*/ 3574 h 3574"/>
                <a:gd name="T92" fmla="*/ 243 w 3162"/>
                <a:gd name="T93" fmla="*/ 3136 h 3574"/>
                <a:gd name="T94" fmla="*/ 148 w 3162"/>
                <a:gd name="T95" fmla="*/ 2895 h 3574"/>
                <a:gd name="T96" fmla="*/ 0 w 3162"/>
                <a:gd name="T97" fmla="*/ 2741 h 35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62"/>
                <a:gd name="T148" fmla="*/ 0 h 3574"/>
                <a:gd name="T149" fmla="*/ 3162 w 3162"/>
                <a:gd name="T150" fmla="*/ 3574 h 35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62" h="3574">
                  <a:moveTo>
                    <a:pt x="0" y="2741"/>
                  </a:moveTo>
                  <a:lnTo>
                    <a:pt x="38" y="1662"/>
                  </a:lnTo>
                  <a:lnTo>
                    <a:pt x="345" y="1663"/>
                  </a:lnTo>
                  <a:lnTo>
                    <a:pt x="388" y="230"/>
                  </a:lnTo>
                  <a:cubicBezTo>
                    <a:pt x="497" y="203"/>
                    <a:pt x="773" y="187"/>
                    <a:pt x="931" y="133"/>
                  </a:cubicBezTo>
                  <a:cubicBezTo>
                    <a:pt x="980" y="116"/>
                    <a:pt x="1100" y="90"/>
                    <a:pt x="1149" y="118"/>
                  </a:cubicBezTo>
                  <a:cubicBezTo>
                    <a:pt x="1215" y="157"/>
                    <a:pt x="1228" y="236"/>
                    <a:pt x="1260" y="298"/>
                  </a:cubicBezTo>
                  <a:cubicBezTo>
                    <a:pt x="1347" y="230"/>
                    <a:pt x="1415" y="90"/>
                    <a:pt x="1517" y="88"/>
                  </a:cubicBezTo>
                  <a:cubicBezTo>
                    <a:pt x="1555" y="87"/>
                    <a:pt x="1551" y="109"/>
                    <a:pt x="1579" y="113"/>
                  </a:cubicBezTo>
                  <a:cubicBezTo>
                    <a:pt x="1615" y="118"/>
                    <a:pt x="1637" y="69"/>
                    <a:pt x="1664" y="52"/>
                  </a:cubicBezTo>
                  <a:cubicBezTo>
                    <a:pt x="1751" y="0"/>
                    <a:pt x="1843" y="8"/>
                    <a:pt x="1827" y="39"/>
                  </a:cubicBezTo>
                  <a:cubicBezTo>
                    <a:pt x="1823" y="48"/>
                    <a:pt x="1827" y="98"/>
                    <a:pt x="1831" y="109"/>
                  </a:cubicBezTo>
                  <a:cubicBezTo>
                    <a:pt x="1855" y="168"/>
                    <a:pt x="1888" y="224"/>
                    <a:pt x="1926" y="274"/>
                  </a:cubicBezTo>
                  <a:cubicBezTo>
                    <a:pt x="1964" y="324"/>
                    <a:pt x="1994" y="350"/>
                    <a:pt x="2023" y="435"/>
                  </a:cubicBezTo>
                  <a:cubicBezTo>
                    <a:pt x="2043" y="495"/>
                    <a:pt x="2050" y="508"/>
                    <a:pt x="2068" y="566"/>
                  </a:cubicBezTo>
                  <a:cubicBezTo>
                    <a:pt x="2104" y="686"/>
                    <a:pt x="2192" y="790"/>
                    <a:pt x="2302" y="846"/>
                  </a:cubicBezTo>
                  <a:cubicBezTo>
                    <a:pt x="2418" y="906"/>
                    <a:pt x="2525" y="894"/>
                    <a:pt x="2485" y="1079"/>
                  </a:cubicBezTo>
                  <a:cubicBezTo>
                    <a:pt x="2591" y="1054"/>
                    <a:pt x="2674" y="1067"/>
                    <a:pt x="2628" y="1207"/>
                  </a:cubicBezTo>
                  <a:cubicBezTo>
                    <a:pt x="2613" y="1256"/>
                    <a:pt x="2618" y="1293"/>
                    <a:pt x="2646" y="1335"/>
                  </a:cubicBezTo>
                  <a:cubicBezTo>
                    <a:pt x="2676" y="1381"/>
                    <a:pt x="2697" y="1490"/>
                    <a:pt x="2745" y="1505"/>
                  </a:cubicBezTo>
                  <a:cubicBezTo>
                    <a:pt x="2843" y="1535"/>
                    <a:pt x="2927" y="1530"/>
                    <a:pt x="3030" y="1565"/>
                  </a:cubicBezTo>
                  <a:cubicBezTo>
                    <a:pt x="3107" y="1592"/>
                    <a:pt x="3041" y="1628"/>
                    <a:pt x="3065" y="1667"/>
                  </a:cubicBezTo>
                  <a:cubicBezTo>
                    <a:pt x="3083" y="1698"/>
                    <a:pt x="3151" y="1688"/>
                    <a:pt x="3162" y="1732"/>
                  </a:cubicBezTo>
                  <a:cubicBezTo>
                    <a:pt x="3041" y="1747"/>
                    <a:pt x="3060" y="1773"/>
                    <a:pt x="3016" y="1835"/>
                  </a:cubicBezTo>
                  <a:cubicBezTo>
                    <a:pt x="2966" y="1905"/>
                    <a:pt x="2829" y="1870"/>
                    <a:pt x="2770" y="1934"/>
                  </a:cubicBezTo>
                  <a:cubicBezTo>
                    <a:pt x="2717" y="1991"/>
                    <a:pt x="2672" y="2087"/>
                    <a:pt x="2600" y="2144"/>
                  </a:cubicBezTo>
                  <a:cubicBezTo>
                    <a:pt x="2592" y="2150"/>
                    <a:pt x="2564" y="2176"/>
                    <a:pt x="2535" y="2197"/>
                  </a:cubicBezTo>
                  <a:cubicBezTo>
                    <a:pt x="2486" y="2231"/>
                    <a:pt x="2433" y="2244"/>
                    <a:pt x="2396" y="2285"/>
                  </a:cubicBezTo>
                  <a:cubicBezTo>
                    <a:pt x="2346" y="2341"/>
                    <a:pt x="2337" y="2358"/>
                    <a:pt x="2328" y="2442"/>
                  </a:cubicBezTo>
                  <a:cubicBezTo>
                    <a:pt x="2318" y="2545"/>
                    <a:pt x="2258" y="2568"/>
                    <a:pt x="2184" y="2656"/>
                  </a:cubicBezTo>
                  <a:cubicBezTo>
                    <a:pt x="2141" y="2707"/>
                    <a:pt x="2070" y="2721"/>
                    <a:pt x="1998" y="2733"/>
                  </a:cubicBezTo>
                  <a:cubicBezTo>
                    <a:pt x="1946" y="2741"/>
                    <a:pt x="1977" y="2762"/>
                    <a:pt x="1967" y="2812"/>
                  </a:cubicBezTo>
                  <a:cubicBezTo>
                    <a:pt x="1954" y="2878"/>
                    <a:pt x="1922" y="2938"/>
                    <a:pt x="1900" y="3002"/>
                  </a:cubicBezTo>
                  <a:cubicBezTo>
                    <a:pt x="1868" y="3096"/>
                    <a:pt x="1818" y="3129"/>
                    <a:pt x="1722" y="3121"/>
                  </a:cubicBezTo>
                  <a:cubicBezTo>
                    <a:pt x="1634" y="3113"/>
                    <a:pt x="1645" y="3176"/>
                    <a:pt x="1532" y="3151"/>
                  </a:cubicBezTo>
                  <a:cubicBezTo>
                    <a:pt x="1487" y="3141"/>
                    <a:pt x="1380" y="3091"/>
                    <a:pt x="1342" y="3089"/>
                  </a:cubicBezTo>
                  <a:cubicBezTo>
                    <a:pt x="1286" y="3085"/>
                    <a:pt x="1250" y="3050"/>
                    <a:pt x="1218" y="3010"/>
                  </a:cubicBezTo>
                  <a:cubicBezTo>
                    <a:pt x="1170" y="2950"/>
                    <a:pt x="1040" y="2906"/>
                    <a:pt x="972" y="2993"/>
                  </a:cubicBezTo>
                  <a:cubicBezTo>
                    <a:pt x="911" y="3073"/>
                    <a:pt x="938" y="3161"/>
                    <a:pt x="881" y="3243"/>
                  </a:cubicBezTo>
                  <a:cubicBezTo>
                    <a:pt x="853" y="3283"/>
                    <a:pt x="813" y="3311"/>
                    <a:pt x="775" y="3337"/>
                  </a:cubicBezTo>
                  <a:cubicBezTo>
                    <a:pt x="728" y="3369"/>
                    <a:pt x="715" y="3421"/>
                    <a:pt x="675" y="3458"/>
                  </a:cubicBezTo>
                  <a:cubicBezTo>
                    <a:pt x="645" y="3486"/>
                    <a:pt x="620" y="3474"/>
                    <a:pt x="587" y="3487"/>
                  </a:cubicBezTo>
                  <a:cubicBezTo>
                    <a:pt x="576" y="3497"/>
                    <a:pt x="575" y="3508"/>
                    <a:pt x="577" y="3523"/>
                  </a:cubicBezTo>
                  <a:cubicBezTo>
                    <a:pt x="564" y="3559"/>
                    <a:pt x="510" y="3569"/>
                    <a:pt x="479" y="3567"/>
                  </a:cubicBezTo>
                  <a:cubicBezTo>
                    <a:pt x="429" y="3564"/>
                    <a:pt x="401" y="3552"/>
                    <a:pt x="353" y="3548"/>
                  </a:cubicBezTo>
                  <a:cubicBezTo>
                    <a:pt x="309" y="3544"/>
                    <a:pt x="270" y="3527"/>
                    <a:pt x="214" y="3574"/>
                  </a:cubicBezTo>
                  <a:cubicBezTo>
                    <a:pt x="133" y="3418"/>
                    <a:pt x="303" y="3348"/>
                    <a:pt x="243" y="3136"/>
                  </a:cubicBezTo>
                  <a:cubicBezTo>
                    <a:pt x="221" y="3056"/>
                    <a:pt x="189" y="2967"/>
                    <a:pt x="148" y="2895"/>
                  </a:cubicBezTo>
                  <a:cubicBezTo>
                    <a:pt x="111" y="2831"/>
                    <a:pt x="42" y="2800"/>
                    <a:pt x="0" y="2741"/>
                  </a:cubicBezTo>
                </a:path>
              </a:pathLst>
            </a:custGeom>
            <a:solidFill>
              <a:schemeClr val="bg1">
                <a:lumMod val="85000"/>
              </a:schemeClr>
            </a:solidFill>
            <a:ln w="6350" cap="flat" cmpd="sng">
              <a:solidFill>
                <a:srgbClr val="FFFFFF"/>
              </a:solidFill>
              <a:prstDash val="solid"/>
              <a:miter lim="800000"/>
              <a:headEnd type="none" w="med" len="med"/>
              <a:tailEnd type="none" w="med" len="me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8" name="Freeform 9"/>
            <p:cNvSpPr>
              <a:spLocks/>
            </p:cNvSpPr>
            <p:nvPr/>
          </p:nvSpPr>
          <p:spPr bwMode="auto">
            <a:xfrm>
              <a:off x="5714873" y="3122186"/>
              <a:ext cx="617407" cy="886442"/>
            </a:xfrm>
            <a:custGeom>
              <a:avLst/>
              <a:gdLst>
                <a:gd name="T0" fmla="*/ 2147483647 w 2792"/>
                <a:gd name="T1" fmla="*/ 2147483647 h 3648"/>
                <a:gd name="T2" fmla="*/ 2147483647 w 2792"/>
                <a:gd name="T3" fmla="*/ 2147483647 h 3648"/>
                <a:gd name="T4" fmla="*/ 2147483647 w 2792"/>
                <a:gd name="T5" fmla="*/ 2147483647 h 3648"/>
                <a:gd name="T6" fmla="*/ 2147483647 w 2792"/>
                <a:gd name="T7" fmla="*/ 2147483647 h 3648"/>
                <a:gd name="T8" fmla="*/ 2147483647 w 2792"/>
                <a:gd name="T9" fmla="*/ 2147483647 h 3648"/>
                <a:gd name="T10" fmla="*/ 2147483647 w 2792"/>
                <a:gd name="T11" fmla="*/ 2147483647 h 3648"/>
                <a:gd name="T12" fmla="*/ 2147483647 w 2792"/>
                <a:gd name="T13" fmla="*/ 2147483647 h 3648"/>
                <a:gd name="T14" fmla="*/ 2147483647 w 2792"/>
                <a:gd name="T15" fmla="*/ 2147483647 h 3648"/>
                <a:gd name="T16" fmla="*/ 2147483647 w 2792"/>
                <a:gd name="T17" fmla="*/ 2147483647 h 3648"/>
                <a:gd name="T18" fmla="*/ 2147483647 w 2792"/>
                <a:gd name="T19" fmla="*/ 2147483647 h 3648"/>
                <a:gd name="T20" fmla="*/ 2147483647 w 2792"/>
                <a:gd name="T21" fmla="*/ 2147483647 h 3648"/>
                <a:gd name="T22" fmla="*/ 2147483647 w 2792"/>
                <a:gd name="T23" fmla="*/ 2147483647 h 3648"/>
                <a:gd name="T24" fmla="*/ 2147483647 w 2792"/>
                <a:gd name="T25" fmla="*/ 2147483647 h 3648"/>
                <a:gd name="T26" fmla="*/ 2147483647 w 2792"/>
                <a:gd name="T27" fmla="*/ 2147483647 h 3648"/>
                <a:gd name="T28" fmla="*/ 2147483647 w 2792"/>
                <a:gd name="T29" fmla="*/ 2147483647 h 3648"/>
                <a:gd name="T30" fmla="*/ 2147483647 w 2792"/>
                <a:gd name="T31" fmla="*/ 2147483647 h 3648"/>
                <a:gd name="T32" fmla="*/ 2147483647 w 2792"/>
                <a:gd name="T33" fmla="*/ 2147483647 h 3648"/>
                <a:gd name="T34" fmla="*/ 2147483647 w 2792"/>
                <a:gd name="T35" fmla="*/ 2147483647 h 3648"/>
                <a:gd name="T36" fmla="*/ 2147483647 w 2792"/>
                <a:gd name="T37" fmla="*/ 2147483647 h 3648"/>
                <a:gd name="T38" fmla="*/ 2147483647 w 2792"/>
                <a:gd name="T39" fmla="*/ 2147483647 h 3648"/>
                <a:gd name="T40" fmla="*/ 2147483647 w 2792"/>
                <a:gd name="T41" fmla="*/ 2147483647 h 3648"/>
                <a:gd name="T42" fmla="*/ 2147483647 w 2792"/>
                <a:gd name="T43" fmla="*/ 2147483647 h 3648"/>
                <a:gd name="T44" fmla="*/ 2147483647 w 2792"/>
                <a:gd name="T45" fmla="*/ 2147483647 h 3648"/>
                <a:gd name="T46" fmla="*/ 2147483647 w 2792"/>
                <a:gd name="T47" fmla="*/ 2147483647 h 3648"/>
                <a:gd name="T48" fmla="*/ 2147483647 w 2792"/>
                <a:gd name="T49" fmla="*/ 2147483647 h 3648"/>
                <a:gd name="T50" fmla="*/ 2147483647 w 2792"/>
                <a:gd name="T51" fmla="*/ 2147483647 h 3648"/>
                <a:gd name="T52" fmla="*/ 2147483647 w 2792"/>
                <a:gd name="T53" fmla="*/ 2147483647 h 3648"/>
                <a:gd name="T54" fmla="*/ 2147483647 w 2792"/>
                <a:gd name="T55" fmla="*/ 2147483647 h 3648"/>
                <a:gd name="T56" fmla="*/ 2147483647 w 2792"/>
                <a:gd name="T57" fmla="*/ 2147483647 h 3648"/>
                <a:gd name="T58" fmla="*/ 2147483647 w 2792"/>
                <a:gd name="T59" fmla="*/ 2147483647 h 3648"/>
                <a:gd name="T60" fmla="*/ 2147483647 w 2792"/>
                <a:gd name="T61" fmla="*/ 2147483647 h 3648"/>
                <a:gd name="T62" fmla="*/ 2147483647 w 2792"/>
                <a:gd name="T63" fmla="*/ 2147483647 h 3648"/>
                <a:gd name="T64" fmla="*/ 2147483647 w 2792"/>
                <a:gd name="T65" fmla="*/ 2147483647 h 3648"/>
                <a:gd name="T66" fmla="*/ 2147483647 w 2792"/>
                <a:gd name="T67" fmla="*/ 2147483647 h 3648"/>
                <a:gd name="T68" fmla="*/ 2147483647 w 2792"/>
                <a:gd name="T69" fmla="*/ 2147483647 h 3648"/>
                <a:gd name="T70" fmla="*/ 2147483647 w 2792"/>
                <a:gd name="T71" fmla="*/ 2147483647 h 3648"/>
                <a:gd name="T72" fmla="*/ 2147483647 w 2792"/>
                <a:gd name="T73" fmla="*/ 2147483647 h 3648"/>
                <a:gd name="T74" fmla="*/ 2147483647 w 2792"/>
                <a:gd name="T75" fmla="*/ 2147483647 h 3648"/>
                <a:gd name="T76" fmla="*/ 2147483647 w 2792"/>
                <a:gd name="T77" fmla="*/ 2147483647 h 3648"/>
                <a:gd name="T78" fmla="*/ 2147483647 w 2792"/>
                <a:gd name="T79" fmla="*/ 2147483647 h 3648"/>
                <a:gd name="T80" fmla="*/ 2147483647 w 2792"/>
                <a:gd name="T81" fmla="*/ 2147483647 h 3648"/>
                <a:gd name="T82" fmla="*/ 2147483647 w 2792"/>
                <a:gd name="T83" fmla="*/ 2147483647 h 3648"/>
                <a:gd name="T84" fmla="*/ 2147483647 w 2792"/>
                <a:gd name="T85" fmla="*/ 2147483647 h 3648"/>
                <a:gd name="T86" fmla="*/ 2147483647 w 2792"/>
                <a:gd name="T87" fmla="*/ 2147483647 h 3648"/>
                <a:gd name="T88" fmla="*/ 2147483647 w 2792"/>
                <a:gd name="T89" fmla="*/ 2147483647 h 3648"/>
                <a:gd name="T90" fmla="*/ 2147483647 w 2792"/>
                <a:gd name="T91" fmla="*/ 2147483647 h 3648"/>
                <a:gd name="T92" fmla="*/ 2147483647 w 2792"/>
                <a:gd name="T93" fmla="*/ 2147483647 h 3648"/>
                <a:gd name="T94" fmla="*/ 2147483647 w 2792"/>
                <a:gd name="T95" fmla="*/ 2147483647 h 3648"/>
                <a:gd name="T96" fmla="*/ 2147483647 w 2792"/>
                <a:gd name="T97" fmla="*/ 2147483647 h 3648"/>
                <a:gd name="T98" fmla="*/ 2147483647 w 2792"/>
                <a:gd name="T99" fmla="*/ 2147483647 h 3648"/>
                <a:gd name="T100" fmla="*/ 2147483647 w 2792"/>
                <a:gd name="T101" fmla="*/ 2147483647 h 3648"/>
                <a:gd name="T102" fmla="*/ 2147483647 w 2792"/>
                <a:gd name="T103" fmla="*/ 2147483647 h 3648"/>
                <a:gd name="T104" fmla="*/ 2147483647 w 2792"/>
                <a:gd name="T105" fmla="*/ 2147483647 h 3648"/>
                <a:gd name="T106" fmla="*/ 2147483647 w 2792"/>
                <a:gd name="T107" fmla="*/ 2147483647 h 3648"/>
                <a:gd name="T108" fmla="*/ 2147483647 w 2792"/>
                <a:gd name="T109" fmla="*/ 2147483647 h 36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92"/>
                <a:gd name="T166" fmla="*/ 0 h 3648"/>
                <a:gd name="T167" fmla="*/ 2792 w 2792"/>
                <a:gd name="T168" fmla="*/ 3648 h 36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92" h="3648">
                  <a:moveTo>
                    <a:pt x="103" y="2228"/>
                  </a:moveTo>
                  <a:cubicBezTo>
                    <a:pt x="171" y="2178"/>
                    <a:pt x="0" y="1971"/>
                    <a:pt x="237" y="2020"/>
                  </a:cubicBezTo>
                  <a:cubicBezTo>
                    <a:pt x="238" y="2007"/>
                    <a:pt x="251" y="1980"/>
                    <a:pt x="236" y="1956"/>
                  </a:cubicBezTo>
                  <a:lnTo>
                    <a:pt x="377" y="1937"/>
                  </a:lnTo>
                  <a:cubicBezTo>
                    <a:pt x="284" y="1796"/>
                    <a:pt x="243" y="1907"/>
                    <a:pt x="199" y="1946"/>
                  </a:cubicBezTo>
                  <a:cubicBezTo>
                    <a:pt x="161" y="1979"/>
                    <a:pt x="68" y="1832"/>
                    <a:pt x="73" y="1742"/>
                  </a:cubicBezTo>
                  <a:cubicBezTo>
                    <a:pt x="109" y="1677"/>
                    <a:pt x="85" y="1648"/>
                    <a:pt x="152" y="1587"/>
                  </a:cubicBezTo>
                  <a:cubicBezTo>
                    <a:pt x="202" y="1542"/>
                    <a:pt x="242" y="1393"/>
                    <a:pt x="322" y="1356"/>
                  </a:cubicBezTo>
                  <a:cubicBezTo>
                    <a:pt x="361" y="1339"/>
                    <a:pt x="355" y="1333"/>
                    <a:pt x="353" y="1299"/>
                  </a:cubicBezTo>
                  <a:cubicBezTo>
                    <a:pt x="350" y="1247"/>
                    <a:pt x="411" y="1222"/>
                    <a:pt x="424" y="1175"/>
                  </a:cubicBezTo>
                  <a:cubicBezTo>
                    <a:pt x="440" y="1120"/>
                    <a:pt x="445" y="1065"/>
                    <a:pt x="450" y="1010"/>
                  </a:cubicBezTo>
                  <a:cubicBezTo>
                    <a:pt x="455" y="960"/>
                    <a:pt x="405" y="924"/>
                    <a:pt x="394" y="868"/>
                  </a:cubicBezTo>
                  <a:cubicBezTo>
                    <a:pt x="371" y="743"/>
                    <a:pt x="293" y="715"/>
                    <a:pt x="282" y="660"/>
                  </a:cubicBezTo>
                  <a:cubicBezTo>
                    <a:pt x="273" y="616"/>
                    <a:pt x="248" y="579"/>
                    <a:pt x="233" y="537"/>
                  </a:cubicBezTo>
                  <a:cubicBezTo>
                    <a:pt x="224" y="518"/>
                    <a:pt x="218" y="499"/>
                    <a:pt x="217" y="478"/>
                  </a:cubicBezTo>
                  <a:cubicBezTo>
                    <a:pt x="217" y="450"/>
                    <a:pt x="248" y="434"/>
                    <a:pt x="240" y="404"/>
                  </a:cubicBezTo>
                  <a:cubicBezTo>
                    <a:pt x="232" y="377"/>
                    <a:pt x="203" y="370"/>
                    <a:pt x="181" y="362"/>
                  </a:cubicBezTo>
                  <a:cubicBezTo>
                    <a:pt x="130" y="343"/>
                    <a:pt x="167" y="305"/>
                    <a:pt x="113" y="310"/>
                  </a:cubicBezTo>
                  <a:cubicBezTo>
                    <a:pt x="135" y="260"/>
                    <a:pt x="73" y="211"/>
                    <a:pt x="79" y="176"/>
                  </a:cubicBezTo>
                  <a:cubicBezTo>
                    <a:pt x="85" y="140"/>
                    <a:pt x="128" y="113"/>
                    <a:pt x="152" y="88"/>
                  </a:cubicBezTo>
                  <a:cubicBezTo>
                    <a:pt x="235" y="0"/>
                    <a:pt x="338" y="25"/>
                    <a:pt x="448" y="25"/>
                  </a:cubicBezTo>
                  <a:cubicBezTo>
                    <a:pt x="511" y="25"/>
                    <a:pt x="574" y="20"/>
                    <a:pt x="638" y="19"/>
                  </a:cubicBezTo>
                  <a:cubicBezTo>
                    <a:pt x="668" y="19"/>
                    <a:pt x="701" y="17"/>
                    <a:pt x="731" y="22"/>
                  </a:cubicBezTo>
                  <a:cubicBezTo>
                    <a:pt x="758" y="26"/>
                    <a:pt x="766" y="73"/>
                    <a:pt x="798" y="85"/>
                  </a:cubicBezTo>
                  <a:cubicBezTo>
                    <a:pt x="896" y="123"/>
                    <a:pt x="1006" y="77"/>
                    <a:pt x="1106" y="123"/>
                  </a:cubicBezTo>
                  <a:cubicBezTo>
                    <a:pt x="1210" y="172"/>
                    <a:pt x="1322" y="261"/>
                    <a:pt x="1404" y="341"/>
                  </a:cubicBezTo>
                  <a:cubicBezTo>
                    <a:pt x="1446" y="382"/>
                    <a:pt x="1479" y="411"/>
                    <a:pt x="1539" y="417"/>
                  </a:cubicBezTo>
                  <a:cubicBezTo>
                    <a:pt x="1578" y="422"/>
                    <a:pt x="1667" y="397"/>
                    <a:pt x="1697" y="417"/>
                  </a:cubicBezTo>
                  <a:cubicBezTo>
                    <a:pt x="1783" y="472"/>
                    <a:pt x="1914" y="423"/>
                    <a:pt x="1989" y="495"/>
                  </a:cubicBezTo>
                  <a:cubicBezTo>
                    <a:pt x="1999" y="444"/>
                    <a:pt x="2069" y="370"/>
                    <a:pt x="2101" y="326"/>
                  </a:cubicBezTo>
                  <a:cubicBezTo>
                    <a:pt x="2157" y="248"/>
                    <a:pt x="2277" y="216"/>
                    <a:pt x="2360" y="178"/>
                  </a:cubicBezTo>
                  <a:cubicBezTo>
                    <a:pt x="2449" y="136"/>
                    <a:pt x="2464" y="233"/>
                    <a:pt x="2531" y="272"/>
                  </a:cubicBezTo>
                  <a:cubicBezTo>
                    <a:pt x="2576" y="299"/>
                    <a:pt x="2625" y="281"/>
                    <a:pt x="2672" y="273"/>
                  </a:cubicBezTo>
                  <a:cubicBezTo>
                    <a:pt x="2711" y="266"/>
                    <a:pt x="2756" y="291"/>
                    <a:pt x="2792" y="271"/>
                  </a:cubicBezTo>
                  <a:cubicBezTo>
                    <a:pt x="2737" y="366"/>
                    <a:pt x="2686" y="469"/>
                    <a:pt x="2619" y="556"/>
                  </a:cubicBezTo>
                  <a:cubicBezTo>
                    <a:pt x="2548" y="647"/>
                    <a:pt x="2485" y="698"/>
                    <a:pt x="2485" y="821"/>
                  </a:cubicBezTo>
                  <a:cubicBezTo>
                    <a:pt x="2485" y="1111"/>
                    <a:pt x="2488" y="1401"/>
                    <a:pt x="2488" y="1691"/>
                  </a:cubicBezTo>
                  <a:cubicBezTo>
                    <a:pt x="2487" y="1909"/>
                    <a:pt x="2444" y="2115"/>
                    <a:pt x="2590" y="2293"/>
                  </a:cubicBezTo>
                  <a:cubicBezTo>
                    <a:pt x="2640" y="2353"/>
                    <a:pt x="2714" y="2431"/>
                    <a:pt x="2661" y="2510"/>
                  </a:cubicBezTo>
                  <a:cubicBezTo>
                    <a:pt x="2630" y="2556"/>
                    <a:pt x="2537" y="2641"/>
                    <a:pt x="2478" y="2588"/>
                  </a:cubicBezTo>
                  <a:cubicBezTo>
                    <a:pt x="2473" y="2599"/>
                    <a:pt x="2469" y="2611"/>
                    <a:pt x="2465" y="2623"/>
                  </a:cubicBezTo>
                  <a:cubicBezTo>
                    <a:pt x="2456" y="2612"/>
                    <a:pt x="2447" y="2600"/>
                    <a:pt x="2439" y="2588"/>
                  </a:cubicBezTo>
                  <a:cubicBezTo>
                    <a:pt x="2455" y="2623"/>
                    <a:pt x="2494" y="2688"/>
                    <a:pt x="2459" y="2724"/>
                  </a:cubicBezTo>
                  <a:cubicBezTo>
                    <a:pt x="2453" y="2636"/>
                    <a:pt x="2416" y="2737"/>
                    <a:pt x="2407" y="2757"/>
                  </a:cubicBezTo>
                  <a:cubicBezTo>
                    <a:pt x="2389" y="2799"/>
                    <a:pt x="2354" y="2807"/>
                    <a:pt x="2315" y="2812"/>
                  </a:cubicBezTo>
                  <a:cubicBezTo>
                    <a:pt x="2226" y="2825"/>
                    <a:pt x="2191" y="2903"/>
                    <a:pt x="2219" y="2977"/>
                  </a:cubicBezTo>
                  <a:cubicBezTo>
                    <a:pt x="2232" y="3011"/>
                    <a:pt x="2169" y="3110"/>
                    <a:pt x="2144" y="3130"/>
                  </a:cubicBezTo>
                  <a:cubicBezTo>
                    <a:pt x="2100" y="3166"/>
                    <a:pt x="2063" y="3405"/>
                    <a:pt x="2015" y="3384"/>
                  </a:cubicBezTo>
                  <a:cubicBezTo>
                    <a:pt x="2036" y="3477"/>
                    <a:pt x="1943" y="3543"/>
                    <a:pt x="1927" y="3627"/>
                  </a:cubicBezTo>
                  <a:cubicBezTo>
                    <a:pt x="1890" y="3600"/>
                    <a:pt x="1894" y="3648"/>
                    <a:pt x="1863" y="3640"/>
                  </a:cubicBezTo>
                  <a:cubicBezTo>
                    <a:pt x="1823" y="3631"/>
                    <a:pt x="1772" y="3562"/>
                    <a:pt x="1742" y="3539"/>
                  </a:cubicBezTo>
                  <a:cubicBezTo>
                    <a:pt x="1606" y="3435"/>
                    <a:pt x="1436" y="3323"/>
                    <a:pt x="1353" y="3212"/>
                  </a:cubicBezTo>
                  <a:cubicBezTo>
                    <a:pt x="1331" y="3183"/>
                    <a:pt x="1291" y="3178"/>
                    <a:pt x="1337" y="3127"/>
                  </a:cubicBezTo>
                  <a:cubicBezTo>
                    <a:pt x="1402" y="3055"/>
                    <a:pt x="1288" y="2968"/>
                    <a:pt x="1229" y="2932"/>
                  </a:cubicBezTo>
                  <a:lnTo>
                    <a:pt x="101" y="2226"/>
                  </a:lnTo>
                </a:path>
              </a:pathLst>
            </a:custGeom>
            <a:solidFill>
              <a:schemeClr val="bg1">
                <a:lumMod val="85000"/>
              </a:schemeClr>
            </a:solidFill>
            <a:ln w="6350">
              <a:solidFill>
                <a:srgbClr val="FFFFFF"/>
              </a:solidFill>
              <a:miter lim="800000"/>
              <a:headEnd/>
              <a:tailEnd/>
            </a:ln>
          </p:spPr>
          <p:txBody>
            <a:bodyPr/>
            <a:lstStyle/>
            <a:p>
              <a:pPr defTabSz="914400">
                <a:defRPr/>
              </a:pPr>
              <a:endParaRPr lang="en-US" dirty="0">
                <a:solidFill>
                  <a:prstClr val="black"/>
                </a:solidFill>
                <a:latin typeface="Calibri"/>
              </a:endParaRPr>
            </a:p>
          </p:txBody>
        </p:sp>
        <p:sp>
          <p:nvSpPr>
            <p:cNvPr id="9" name="Freeform 11"/>
            <p:cNvSpPr>
              <a:spLocks/>
            </p:cNvSpPr>
            <p:nvPr/>
          </p:nvSpPr>
          <p:spPr bwMode="auto">
            <a:xfrm>
              <a:off x="2134401" y="2212917"/>
              <a:ext cx="235781" cy="297696"/>
            </a:xfrm>
            <a:custGeom>
              <a:avLst/>
              <a:gdLst>
                <a:gd name="T0" fmla="*/ 20 w 1068"/>
                <a:gd name="T1" fmla="*/ 397 h 1223"/>
                <a:gd name="T2" fmla="*/ 114 w 1068"/>
                <a:gd name="T3" fmla="*/ 374 h 1223"/>
                <a:gd name="T4" fmla="*/ 172 w 1068"/>
                <a:gd name="T5" fmla="*/ 293 h 1223"/>
                <a:gd name="T6" fmla="*/ 291 w 1068"/>
                <a:gd name="T7" fmla="*/ 107 h 1223"/>
                <a:gd name="T8" fmla="*/ 480 w 1068"/>
                <a:gd name="T9" fmla="*/ 41 h 1223"/>
                <a:gd name="T10" fmla="*/ 748 w 1068"/>
                <a:gd name="T11" fmla="*/ 42 h 1223"/>
                <a:gd name="T12" fmla="*/ 863 w 1068"/>
                <a:gd name="T13" fmla="*/ 204 h 1223"/>
                <a:gd name="T14" fmla="*/ 913 w 1068"/>
                <a:gd name="T15" fmla="*/ 293 h 1223"/>
                <a:gd name="T16" fmla="*/ 912 w 1068"/>
                <a:gd name="T17" fmla="*/ 362 h 1223"/>
                <a:gd name="T18" fmla="*/ 956 w 1068"/>
                <a:gd name="T19" fmla="*/ 412 h 1223"/>
                <a:gd name="T20" fmla="*/ 968 w 1068"/>
                <a:gd name="T21" fmla="*/ 509 h 1223"/>
                <a:gd name="T22" fmla="*/ 905 w 1068"/>
                <a:gd name="T23" fmla="*/ 691 h 1223"/>
                <a:gd name="T24" fmla="*/ 1002 w 1068"/>
                <a:gd name="T25" fmla="*/ 627 h 1223"/>
                <a:gd name="T26" fmla="*/ 1041 w 1068"/>
                <a:gd name="T27" fmla="*/ 692 h 1223"/>
                <a:gd name="T28" fmla="*/ 931 w 1068"/>
                <a:gd name="T29" fmla="*/ 817 h 1223"/>
                <a:gd name="T30" fmla="*/ 877 w 1068"/>
                <a:gd name="T31" fmla="*/ 939 h 1223"/>
                <a:gd name="T32" fmla="*/ 758 w 1068"/>
                <a:gd name="T33" fmla="*/ 1049 h 1223"/>
                <a:gd name="T34" fmla="*/ 631 w 1068"/>
                <a:gd name="T35" fmla="*/ 1214 h 1223"/>
                <a:gd name="T36" fmla="*/ 295 w 1068"/>
                <a:gd name="T37" fmla="*/ 1028 h 1223"/>
                <a:gd name="T38" fmla="*/ 292 w 1068"/>
                <a:gd name="T39" fmla="*/ 1003 h 1223"/>
                <a:gd name="T40" fmla="*/ 393 w 1068"/>
                <a:gd name="T41" fmla="*/ 954 h 1223"/>
                <a:gd name="T42" fmla="*/ 295 w 1068"/>
                <a:gd name="T43" fmla="*/ 883 h 1223"/>
                <a:gd name="T44" fmla="*/ 173 w 1068"/>
                <a:gd name="T45" fmla="*/ 876 h 1223"/>
                <a:gd name="T46" fmla="*/ 127 w 1068"/>
                <a:gd name="T47" fmla="*/ 701 h 1223"/>
                <a:gd name="T48" fmla="*/ 36 w 1068"/>
                <a:gd name="T49" fmla="*/ 607 h 1223"/>
                <a:gd name="T50" fmla="*/ 104 w 1068"/>
                <a:gd name="T51" fmla="*/ 653 h 1223"/>
                <a:gd name="T52" fmla="*/ 163 w 1068"/>
                <a:gd name="T53" fmla="*/ 578 h 1223"/>
                <a:gd name="T54" fmla="*/ 160 w 1068"/>
                <a:gd name="T55" fmla="*/ 536 h 1223"/>
                <a:gd name="T56" fmla="*/ 65 w 1068"/>
                <a:gd name="T57" fmla="*/ 542 h 1223"/>
                <a:gd name="T58" fmla="*/ 52 w 1068"/>
                <a:gd name="T59" fmla="*/ 578 h 1223"/>
                <a:gd name="T60" fmla="*/ 107 w 1068"/>
                <a:gd name="T61" fmla="*/ 465 h 1223"/>
                <a:gd name="T62" fmla="*/ 20 w 1068"/>
                <a:gd name="T63" fmla="*/ 397 h 12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8"/>
                <a:gd name="T97" fmla="*/ 0 h 1223"/>
                <a:gd name="T98" fmla="*/ 1068 w 1068"/>
                <a:gd name="T99" fmla="*/ 1223 h 12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8" h="1223">
                  <a:moveTo>
                    <a:pt x="20" y="397"/>
                  </a:moveTo>
                  <a:cubicBezTo>
                    <a:pt x="48" y="371"/>
                    <a:pt x="83" y="393"/>
                    <a:pt x="114" y="374"/>
                  </a:cubicBezTo>
                  <a:cubicBezTo>
                    <a:pt x="144" y="355"/>
                    <a:pt x="136" y="304"/>
                    <a:pt x="172" y="293"/>
                  </a:cubicBezTo>
                  <a:cubicBezTo>
                    <a:pt x="232" y="275"/>
                    <a:pt x="273" y="160"/>
                    <a:pt x="291" y="107"/>
                  </a:cubicBezTo>
                  <a:cubicBezTo>
                    <a:pt x="323" y="20"/>
                    <a:pt x="415" y="84"/>
                    <a:pt x="480" y="41"/>
                  </a:cubicBezTo>
                  <a:cubicBezTo>
                    <a:pt x="536" y="3"/>
                    <a:pt x="692" y="0"/>
                    <a:pt x="748" y="42"/>
                  </a:cubicBezTo>
                  <a:cubicBezTo>
                    <a:pt x="802" y="81"/>
                    <a:pt x="828" y="149"/>
                    <a:pt x="863" y="204"/>
                  </a:cubicBezTo>
                  <a:cubicBezTo>
                    <a:pt x="881" y="232"/>
                    <a:pt x="901" y="262"/>
                    <a:pt x="913" y="293"/>
                  </a:cubicBezTo>
                  <a:cubicBezTo>
                    <a:pt x="922" y="317"/>
                    <a:pt x="895" y="345"/>
                    <a:pt x="912" y="362"/>
                  </a:cubicBezTo>
                  <a:cubicBezTo>
                    <a:pt x="932" y="383"/>
                    <a:pt x="954" y="378"/>
                    <a:pt x="956" y="412"/>
                  </a:cubicBezTo>
                  <a:cubicBezTo>
                    <a:pt x="958" y="440"/>
                    <a:pt x="947" y="487"/>
                    <a:pt x="968" y="509"/>
                  </a:cubicBezTo>
                  <a:cubicBezTo>
                    <a:pt x="997" y="539"/>
                    <a:pt x="899" y="639"/>
                    <a:pt x="905" y="691"/>
                  </a:cubicBezTo>
                  <a:cubicBezTo>
                    <a:pt x="912" y="675"/>
                    <a:pt x="985" y="637"/>
                    <a:pt x="1002" y="627"/>
                  </a:cubicBezTo>
                  <a:cubicBezTo>
                    <a:pt x="1068" y="587"/>
                    <a:pt x="1058" y="642"/>
                    <a:pt x="1041" y="692"/>
                  </a:cubicBezTo>
                  <a:cubicBezTo>
                    <a:pt x="1023" y="749"/>
                    <a:pt x="939" y="733"/>
                    <a:pt x="931" y="817"/>
                  </a:cubicBezTo>
                  <a:cubicBezTo>
                    <a:pt x="924" y="896"/>
                    <a:pt x="921" y="893"/>
                    <a:pt x="877" y="939"/>
                  </a:cubicBezTo>
                  <a:cubicBezTo>
                    <a:pt x="842" y="976"/>
                    <a:pt x="808" y="1013"/>
                    <a:pt x="758" y="1049"/>
                  </a:cubicBezTo>
                  <a:cubicBezTo>
                    <a:pt x="691" y="1098"/>
                    <a:pt x="660" y="1223"/>
                    <a:pt x="631" y="1214"/>
                  </a:cubicBezTo>
                  <a:cubicBezTo>
                    <a:pt x="599" y="1205"/>
                    <a:pt x="337" y="1064"/>
                    <a:pt x="295" y="1028"/>
                  </a:cubicBezTo>
                  <a:cubicBezTo>
                    <a:pt x="368" y="1049"/>
                    <a:pt x="311" y="1015"/>
                    <a:pt x="292" y="1003"/>
                  </a:cubicBezTo>
                  <a:cubicBezTo>
                    <a:pt x="323" y="981"/>
                    <a:pt x="364" y="981"/>
                    <a:pt x="393" y="954"/>
                  </a:cubicBezTo>
                  <a:cubicBezTo>
                    <a:pt x="332" y="961"/>
                    <a:pt x="245" y="971"/>
                    <a:pt x="295" y="883"/>
                  </a:cubicBezTo>
                  <a:cubicBezTo>
                    <a:pt x="256" y="973"/>
                    <a:pt x="207" y="871"/>
                    <a:pt x="173" y="876"/>
                  </a:cubicBezTo>
                  <a:cubicBezTo>
                    <a:pt x="149" y="879"/>
                    <a:pt x="128" y="720"/>
                    <a:pt x="127" y="701"/>
                  </a:cubicBezTo>
                  <a:cubicBezTo>
                    <a:pt x="78" y="713"/>
                    <a:pt x="0" y="672"/>
                    <a:pt x="36" y="607"/>
                  </a:cubicBezTo>
                  <a:cubicBezTo>
                    <a:pt x="58" y="624"/>
                    <a:pt x="80" y="639"/>
                    <a:pt x="104" y="653"/>
                  </a:cubicBezTo>
                  <a:cubicBezTo>
                    <a:pt x="47" y="624"/>
                    <a:pt x="131" y="576"/>
                    <a:pt x="163" y="578"/>
                  </a:cubicBezTo>
                  <a:cubicBezTo>
                    <a:pt x="150" y="557"/>
                    <a:pt x="156" y="562"/>
                    <a:pt x="160" y="536"/>
                  </a:cubicBezTo>
                  <a:cubicBezTo>
                    <a:pt x="130" y="595"/>
                    <a:pt x="102" y="565"/>
                    <a:pt x="65" y="542"/>
                  </a:cubicBezTo>
                  <a:cubicBezTo>
                    <a:pt x="60" y="554"/>
                    <a:pt x="56" y="566"/>
                    <a:pt x="52" y="578"/>
                  </a:cubicBezTo>
                  <a:cubicBezTo>
                    <a:pt x="10" y="507"/>
                    <a:pt x="45" y="479"/>
                    <a:pt x="107" y="465"/>
                  </a:cubicBezTo>
                  <a:cubicBezTo>
                    <a:pt x="83" y="433"/>
                    <a:pt x="36" y="436"/>
                    <a:pt x="20" y="397"/>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10" name="Freeform 12"/>
            <p:cNvSpPr>
              <a:spLocks/>
            </p:cNvSpPr>
            <p:nvPr/>
          </p:nvSpPr>
          <p:spPr bwMode="auto">
            <a:xfrm>
              <a:off x="2229201" y="1199121"/>
              <a:ext cx="1253044" cy="1407408"/>
            </a:xfrm>
            <a:custGeom>
              <a:avLst/>
              <a:gdLst>
                <a:gd name="T0" fmla="*/ 137 w 5658"/>
                <a:gd name="T1" fmla="*/ 3939 h 5792"/>
                <a:gd name="T2" fmla="*/ 460 w 5658"/>
                <a:gd name="T3" fmla="*/ 3852 h 5792"/>
                <a:gd name="T4" fmla="*/ 975 w 5658"/>
                <a:gd name="T5" fmla="*/ 3644 h 5792"/>
                <a:gd name="T6" fmla="*/ 2031 w 5658"/>
                <a:gd name="T7" fmla="*/ 3696 h 5792"/>
                <a:gd name="T8" fmla="*/ 2334 w 5658"/>
                <a:gd name="T9" fmla="*/ 3556 h 5792"/>
                <a:gd name="T10" fmla="*/ 2263 w 5658"/>
                <a:gd name="T11" fmla="*/ 3153 h 5792"/>
                <a:gd name="T12" fmla="*/ 2624 w 5658"/>
                <a:gd name="T13" fmla="*/ 0 h 5792"/>
                <a:gd name="T14" fmla="*/ 4593 w 5658"/>
                <a:gd name="T15" fmla="*/ 1586 h 5792"/>
                <a:gd name="T16" fmla="*/ 4730 w 5658"/>
                <a:gd name="T17" fmla="*/ 1708 h 5792"/>
                <a:gd name="T18" fmla="*/ 4900 w 5658"/>
                <a:gd name="T19" fmla="*/ 1859 h 5792"/>
                <a:gd name="T20" fmla="*/ 5055 w 5658"/>
                <a:gd name="T21" fmla="*/ 1940 h 5792"/>
                <a:gd name="T22" fmla="*/ 5284 w 5658"/>
                <a:gd name="T23" fmla="*/ 2197 h 5792"/>
                <a:gd name="T24" fmla="*/ 5632 w 5658"/>
                <a:gd name="T25" fmla="*/ 2276 h 5792"/>
                <a:gd name="T26" fmla="*/ 5605 w 5658"/>
                <a:gd name="T27" fmla="*/ 3323 h 5792"/>
                <a:gd name="T28" fmla="*/ 5506 w 5658"/>
                <a:gd name="T29" fmla="*/ 3597 h 5792"/>
                <a:gd name="T30" fmla="*/ 5337 w 5658"/>
                <a:gd name="T31" fmla="*/ 3748 h 5792"/>
                <a:gd name="T32" fmla="*/ 4762 w 5658"/>
                <a:gd name="T33" fmla="*/ 3774 h 5792"/>
                <a:gd name="T34" fmla="*/ 4398 w 5658"/>
                <a:gd name="T35" fmla="*/ 3910 h 5792"/>
                <a:gd name="T36" fmla="*/ 4250 w 5658"/>
                <a:gd name="T37" fmla="*/ 3926 h 5792"/>
                <a:gd name="T38" fmla="*/ 4031 w 5658"/>
                <a:gd name="T39" fmla="*/ 3886 h 5792"/>
                <a:gd name="T40" fmla="*/ 3690 w 5658"/>
                <a:gd name="T41" fmla="*/ 4028 h 5792"/>
                <a:gd name="T42" fmla="*/ 3426 w 5658"/>
                <a:gd name="T43" fmla="*/ 4212 h 5792"/>
                <a:gd name="T44" fmla="*/ 3197 w 5658"/>
                <a:gd name="T45" fmla="*/ 4332 h 5792"/>
                <a:gd name="T46" fmla="*/ 3052 w 5658"/>
                <a:gd name="T47" fmla="*/ 4399 h 5792"/>
                <a:gd name="T48" fmla="*/ 2990 w 5658"/>
                <a:gd name="T49" fmla="*/ 4607 h 5792"/>
                <a:gd name="T50" fmla="*/ 2707 w 5658"/>
                <a:gd name="T51" fmla="*/ 4658 h 5792"/>
                <a:gd name="T52" fmla="*/ 2640 w 5658"/>
                <a:gd name="T53" fmla="*/ 4803 h 5792"/>
                <a:gd name="T54" fmla="*/ 2437 w 5658"/>
                <a:gd name="T55" fmla="*/ 5072 h 5792"/>
                <a:gd name="T56" fmla="*/ 2365 w 5658"/>
                <a:gd name="T57" fmla="*/ 5214 h 5792"/>
                <a:gd name="T58" fmla="*/ 2293 w 5658"/>
                <a:gd name="T59" fmla="*/ 5436 h 5792"/>
                <a:gd name="T60" fmla="*/ 2169 w 5658"/>
                <a:gd name="T61" fmla="*/ 5680 h 5792"/>
                <a:gd name="T62" fmla="*/ 2018 w 5658"/>
                <a:gd name="T63" fmla="*/ 5553 h 5792"/>
                <a:gd name="T64" fmla="*/ 1879 w 5658"/>
                <a:gd name="T65" fmla="*/ 5582 h 5792"/>
                <a:gd name="T66" fmla="*/ 1775 w 5658"/>
                <a:gd name="T67" fmla="*/ 5770 h 5792"/>
                <a:gd name="T68" fmla="*/ 1515 w 5658"/>
                <a:gd name="T69" fmla="*/ 5688 h 5792"/>
                <a:gd name="T70" fmla="*/ 1319 w 5658"/>
                <a:gd name="T71" fmla="*/ 5605 h 5792"/>
                <a:gd name="T72" fmla="*/ 1189 w 5658"/>
                <a:gd name="T73" fmla="*/ 5468 h 5792"/>
                <a:gd name="T74" fmla="*/ 1182 w 5658"/>
                <a:gd name="T75" fmla="*/ 5193 h 5792"/>
                <a:gd name="T76" fmla="*/ 1109 w 5658"/>
                <a:gd name="T77" fmla="*/ 5013 h 5792"/>
                <a:gd name="T78" fmla="*/ 970 w 5658"/>
                <a:gd name="T79" fmla="*/ 4870 h 5792"/>
                <a:gd name="T80" fmla="*/ 831 w 5658"/>
                <a:gd name="T81" fmla="*/ 5046 h 5792"/>
                <a:gd name="T82" fmla="*/ 576 w 5658"/>
                <a:gd name="T83" fmla="*/ 5033 h 5792"/>
                <a:gd name="T84" fmla="*/ 243 w 5658"/>
                <a:gd name="T85" fmla="*/ 5000 h 5792"/>
                <a:gd name="T86" fmla="*/ 272 w 5658"/>
                <a:gd name="T87" fmla="*/ 4711 h 5792"/>
                <a:gd name="T88" fmla="*/ 57 w 5658"/>
                <a:gd name="T89" fmla="*/ 4424 h 5792"/>
                <a:gd name="T90" fmla="*/ 37 w 5658"/>
                <a:gd name="T91" fmla="*/ 4149 h 5792"/>
                <a:gd name="T92" fmla="*/ 0 w 5658"/>
                <a:gd name="T93" fmla="*/ 3985 h 57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58"/>
                <a:gd name="T142" fmla="*/ 0 h 5792"/>
                <a:gd name="T143" fmla="*/ 5658 w 5658"/>
                <a:gd name="T144" fmla="*/ 5792 h 57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58" h="5792">
                  <a:moveTo>
                    <a:pt x="0" y="3985"/>
                  </a:moveTo>
                  <a:cubicBezTo>
                    <a:pt x="61" y="3970"/>
                    <a:pt x="88" y="4003"/>
                    <a:pt x="137" y="3939"/>
                  </a:cubicBezTo>
                  <a:cubicBezTo>
                    <a:pt x="179" y="3886"/>
                    <a:pt x="160" y="3771"/>
                    <a:pt x="181" y="3704"/>
                  </a:cubicBezTo>
                  <a:cubicBezTo>
                    <a:pt x="227" y="3552"/>
                    <a:pt x="439" y="3804"/>
                    <a:pt x="460" y="3852"/>
                  </a:cubicBezTo>
                  <a:cubicBezTo>
                    <a:pt x="501" y="3741"/>
                    <a:pt x="568" y="3680"/>
                    <a:pt x="695" y="3732"/>
                  </a:cubicBezTo>
                  <a:cubicBezTo>
                    <a:pt x="779" y="3766"/>
                    <a:pt x="957" y="3760"/>
                    <a:pt x="975" y="3644"/>
                  </a:cubicBezTo>
                  <a:cubicBezTo>
                    <a:pt x="1023" y="3760"/>
                    <a:pt x="1258" y="3708"/>
                    <a:pt x="1350" y="3701"/>
                  </a:cubicBezTo>
                  <a:cubicBezTo>
                    <a:pt x="1575" y="3684"/>
                    <a:pt x="1806" y="3696"/>
                    <a:pt x="2031" y="3696"/>
                  </a:cubicBezTo>
                  <a:cubicBezTo>
                    <a:pt x="2111" y="3696"/>
                    <a:pt x="2209" y="3687"/>
                    <a:pt x="2287" y="3695"/>
                  </a:cubicBezTo>
                  <a:cubicBezTo>
                    <a:pt x="2345" y="3701"/>
                    <a:pt x="2328" y="3605"/>
                    <a:pt x="2334" y="3556"/>
                  </a:cubicBezTo>
                  <a:cubicBezTo>
                    <a:pt x="2340" y="3500"/>
                    <a:pt x="2395" y="3392"/>
                    <a:pt x="2336" y="3355"/>
                  </a:cubicBezTo>
                  <a:cubicBezTo>
                    <a:pt x="2235" y="3291"/>
                    <a:pt x="2262" y="3234"/>
                    <a:pt x="2263" y="3153"/>
                  </a:cubicBezTo>
                  <a:lnTo>
                    <a:pt x="2028" y="0"/>
                  </a:lnTo>
                  <a:lnTo>
                    <a:pt x="2624" y="0"/>
                  </a:lnTo>
                  <a:cubicBezTo>
                    <a:pt x="3240" y="462"/>
                    <a:pt x="3818" y="922"/>
                    <a:pt x="4401" y="1380"/>
                  </a:cubicBezTo>
                  <a:cubicBezTo>
                    <a:pt x="4471" y="1430"/>
                    <a:pt x="4603" y="1481"/>
                    <a:pt x="4593" y="1586"/>
                  </a:cubicBezTo>
                  <a:cubicBezTo>
                    <a:pt x="4590" y="1619"/>
                    <a:pt x="4586" y="1649"/>
                    <a:pt x="4645" y="1673"/>
                  </a:cubicBezTo>
                  <a:cubicBezTo>
                    <a:pt x="4673" y="1684"/>
                    <a:pt x="4705" y="1692"/>
                    <a:pt x="4730" y="1708"/>
                  </a:cubicBezTo>
                  <a:cubicBezTo>
                    <a:pt x="4771" y="1736"/>
                    <a:pt x="4764" y="1785"/>
                    <a:pt x="4796" y="1817"/>
                  </a:cubicBezTo>
                  <a:cubicBezTo>
                    <a:pt x="4827" y="1848"/>
                    <a:pt x="4860" y="1852"/>
                    <a:pt x="4900" y="1859"/>
                  </a:cubicBezTo>
                  <a:cubicBezTo>
                    <a:pt x="4929" y="1864"/>
                    <a:pt x="4907" y="1833"/>
                    <a:pt x="4959" y="1858"/>
                  </a:cubicBezTo>
                  <a:cubicBezTo>
                    <a:pt x="4996" y="1877"/>
                    <a:pt x="5012" y="1926"/>
                    <a:pt x="5055" y="1940"/>
                  </a:cubicBezTo>
                  <a:cubicBezTo>
                    <a:pt x="5121" y="1961"/>
                    <a:pt x="5210" y="1966"/>
                    <a:pt x="5272" y="2002"/>
                  </a:cubicBezTo>
                  <a:cubicBezTo>
                    <a:pt x="5316" y="2029"/>
                    <a:pt x="5303" y="2153"/>
                    <a:pt x="5284" y="2197"/>
                  </a:cubicBezTo>
                  <a:cubicBezTo>
                    <a:pt x="5258" y="2257"/>
                    <a:pt x="5219" y="2314"/>
                    <a:pt x="5315" y="2328"/>
                  </a:cubicBezTo>
                  <a:cubicBezTo>
                    <a:pt x="5417" y="2343"/>
                    <a:pt x="5532" y="2289"/>
                    <a:pt x="5632" y="2276"/>
                  </a:cubicBezTo>
                  <a:cubicBezTo>
                    <a:pt x="5619" y="2553"/>
                    <a:pt x="5658" y="2846"/>
                    <a:pt x="5623" y="3120"/>
                  </a:cubicBezTo>
                  <a:cubicBezTo>
                    <a:pt x="5619" y="3151"/>
                    <a:pt x="5628" y="3173"/>
                    <a:pt x="5605" y="3323"/>
                  </a:cubicBezTo>
                  <a:cubicBezTo>
                    <a:pt x="5597" y="3372"/>
                    <a:pt x="5614" y="3309"/>
                    <a:pt x="5546" y="3453"/>
                  </a:cubicBezTo>
                  <a:cubicBezTo>
                    <a:pt x="5524" y="3497"/>
                    <a:pt x="5526" y="3551"/>
                    <a:pt x="5506" y="3597"/>
                  </a:cubicBezTo>
                  <a:cubicBezTo>
                    <a:pt x="5488" y="3641"/>
                    <a:pt x="5445" y="3654"/>
                    <a:pt x="5410" y="3681"/>
                  </a:cubicBezTo>
                  <a:cubicBezTo>
                    <a:pt x="5367" y="3714"/>
                    <a:pt x="5396" y="3758"/>
                    <a:pt x="5337" y="3748"/>
                  </a:cubicBezTo>
                  <a:cubicBezTo>
                    <a:pt x="5324" y="3746"/>
                    <a:pt x="5206" y="3714"/>
                    <a:pt x="5200" y="3735"/>
                  </a:cubicBezTo>
                  <a:cubicBezTo>
                    <a:pt x="5186" y="3788"/>
                    <a:pt x="4817" y="3770"/>
                    <a:pt x="4762" y="3774"/>
                  </a:cubicBezTo>
                  <a:cubicBezTo>
                    <a:pt x="4625" y="3785"/>
                    <a:pt x="4628" y="3769"/>
                    <a:pt x="4531" y="3874"/>
                  </a:cubicBezTo>
                  <a:cubicBezTo>
                    <a:pt x="4500" y="3908"/>
                    <a:pt x="4441" y="3919"/>
                    <a:pt x="4398" y="3910"/>
                  </a:cubicBezTo>
                  <a:cubicBezTo>
                    <a:pt x="4373" y="3906"/>
                    <a:pt x="4317" y="3905"/>
                    <a:pt x="4292" y="3906"/>
                  </a:cubicBezTo>
                  <a:cubicBezTo>
                    <a:pt x="4247" y="3905"/>
                    <a:pt x="4250" y="3871"/>
                    <a:pt x="4250" y="3926"/>
                  </a:cubicBezTo>
                  <a:cubicBezTo>
                    <a:pt x="4218" y="3914"/>
                    <a:pt x="4187" y="3899"/>
                    <a:pt x="4155" y="3885"/>
                  </a:cubicBezTo>
                  <a:cubicBezTo>
                    <a:pt x="4078" y="3853"/>
                    <a:pt x="4060" y="3907"/>
                    <a:pt x="4031" y="3886"/>
                  </a:cubicBezTo>
                  <a:cubicBezTo>
                    <a:pt x="4003" y="3865"/>
                    <a:pt x="3954" y="3837"/>
                    <a:pt x="3891" y="3894"/>
                  </a:cubicBezTo>
                  <a:cubicBezTo>
                    <a:pt x="3824" y="3953"/>
                    <a:pt x="3728" y="4002"/>
                    <a:pt x="3690" y="4028"/>
                  </a:cubicBezTo>
                  <a:cubicBezTo>
                    <a:pt x="3627" y="4070"/>
                    <a:pt x="3580" y="4104"/>
                    <a:pt x="3515" y="4120"/>
                  </a:cubicBezTo>
                  <a:cubicBezTo>
                    <a:pt x="3462" y="4134"/>
                    <a:pt x="3505" y="4247"/>
                    <a:pt x="3426" y="4212"/>
                  </a:cubicBezTo>
                  <a:cubicBezTo>
                    <a:pt x="3377" y="4191"/>
                    <a:pt x="3333" y="4161"/>
                    <a:pt x="3281" y="4197"/>
                  </a:cubicBezTo>
                  <a:cubicBezTo>
                    <a:pt x="3237" y="4228"/>
                    <a:pt x="3213" y="4283"/>
                    <a:pt x="3197" y="4332"/>
                  </a:cubicBezTo>
                  <a:cubicBezTo>
                    <a:pt x="3188" y="4359"/>
                    <a:pt x="3176" y="4403"/>
                    <a:pt x="3163" y="4429"/>
                  </a:cubicBezTo>
                  <a:cubicBezTo>
                    <a:pt x="3152" y="4422"/>
                    <a:pt x="3080" y="4404"/>
                    <a:pt x="3052" y="4399"/>
                  </a:cubicBezTo>
                  <a:cubicBezTo>
                    <a:pt x="3077" y="4445"/>
                    <a:pt x="3052" y="4512"/>
                    <a:pt x="3058" y="4561"/>
                  </a:cubicBezTo>
                  <a:cubicBezTo>
                    <a:pt x="3014" y="4560"/>
                    <a:pt x="2979" y="4553"/>
                    <a:pt x="2990" y="4607"/>
                  </a:cubicBezTo>
                  <a:cubicBezTo>
                    <a:pt x="2944" y="4602"/>
                    <a:pt x="2809" y="4534"/>
                    <a:pt x="2812" y="4477"/>
                  </a:cubicBezTo>
                  <a:cubicBezTo>
                    <a:pt x="2727" y="4681"/>
                    <a:pt x="2664" y="4585"/>
                    <a:pt x="2707" y="4658"/>
                  </a:cubicBezTo>
                  <a:cubicBezTo>
                    <a:pt x="2731" y="4698"/>
                    <a:pt x="2731" y="4729"/>
                    <a:pt x="2722" y="4763"/>
                  </a:cubicBezTo>
                  <a:cubicBezTo>
                    <a:pt x="2718" y="4778"/>
                    <a:pt x="2615" y="4760"/>
                    <a:pt x="2640" y="4803"/>
                  </a:cubicBezTo>
                  <a:cubicBezTo>
                    <a:pt x="2686" y="4882"/>
                    <a:pt x="2666" y="4967"/>
                    <a:pt x="2577" y="5042"/>
                  </a:cubicBezTo>
                  <a:cubicBezTo>
                    <a:pt x="2536" y="5077"/>
                    <a:pt x="2487" y="5063"/>
                    <a:pt x="2437" y="5072"/>
                  </a:cubicBezTo>
                  <a:cubicBezTo>
                    <a:pt x="2390" y="5080"/>
                    <a:pt x="2364" y="5131"/>
                    <a:pt x="2313" y="5128"/>
                  </a:cubicBezTo>
                  <a:cubicBezTo>
                    <a:pt x="2403" y="5151"/>
                    <a:pt x="2338" y="5198"/>
                    <a:pt x="2365" y="5214"/>
                  </a:cubicBezTo>
                  <a:cubicBezTo>
                    <a:pt x="2411" y="5241"/>
                    <a:pt x="2372" y="5360"/>
                    <a:pt x="2346" y="5402"/>
                  </a:cubicBezTo>
                  <a:cubicBezTo>
                    <a:pt x="2338" y="5416"/>
                    <a:pt x="2290" y="5422"/>
                    <a:pt x="2293" y="5436"/>
                  </a:cubicBezTo>
                  <a:cubicBezTo>
                    <a:pt x="2307" y="5504"/>
                    <a:pt x="2316" y="5588"/>
                    <a:pt x="2269" y="5649"/>
                  </a:cubicBezTo>
                  <a:cubicBezTo>
                    <a:pt x="2250" y="5674"/>
                    <a:pt x="2195" y="5673"/>
                    <a:pt x="2169" y="5680"/>
                  </a:cubicBezTo>
                  <a:cubicBezTo>
                    <a:pt x="2113" y="5696"/>
                    <a:pt x="2142" y="5770"/>
                    <a:pt x="2072" y="5763"/>
                  </a:cubicBezTo>
                  <a:cubicBezTo>
                    <a:pt x="1994" y="5756"/>
                    <a:pt x="2045" y="5601"/>
                    <a:pt x="2018" y="5553"/>
                  </a:cubicBezTo>
                  <a:cubicBezTo>
                    <a:pt x="1988" y="5565"/>
                    <a:pt x="1982" y="5619"/>
                    <a:pt x="1954" y="5627"/>
                  </a:cubicBezTo>
                  <a:cubicBezTo>
                    <a:pt x="1924" y="5635"/>
                    <a:pt x="1901" y="5594"/>
                    <a:pt x="1879" y="5582"/>
                  </a:cubicBezTo>
                  <a:cubicBezTo>
                    <a:pt x="1877" y="5619"/>
                    <a:pt x="1897" y="5711"/>
                    <a:pt x="1841" y="5710"/>
                  </a:cubicBezTo>
                  <a:cubicBezTo>
                    <a:pt x="1800" y="5710"/>
                    <a:pt x="1741" y="5713"/>
                    <a:pt x="1775" y="5770"/>
                  </a:cubicBezTo>
                  <a:cubicBezTo>
                    <a:pt x="1724" y="5792"/>
                    <a:pt x="1597" y="5729"/>
                    <a:pt x="1604" y="5666"/>
                  </a:cubicBezTo>
                  <a:cubicBezTo>
                    <a:pt x="1577" y="5678"/>
                    <a:pt x="1535" y="5664"/>
                    <a:pt x="1515" y="5688"/>
                  </a:cubicBezTo>
                  <a:cubicBezTo>
                    <a:pt x="1484" y="5726"/>
                    <a:pt x="1488" y="5771"/>
                    <a:pt x="1425" y="5776"/>
                  </a:cubicBezTo>
                  <a:cubicBezTo>
                    <a:pt x="1471" y="5691"/>
                    <a:pt x="1320" y="5678"/>
                    <a:pt x="1319" y="5605"/>
                  </a:cubicBezTo>
                  <a:cubicBezTo>
                    <a:pt x="1319" y="5559"/>
                    <a:pt x="1331" y="5504"/>
                    <a:pt x="1320" y="5459"/>
                  </a:cubicBezTo>
                  <a:cubicBezTo>
                    <a:pt x="1304" y="5394"/>
                    <a:pt x="1219" y="5470"/>
                    <a:pt x="1189" y="5468"/>
                  </a:cubicBezTo>
                  <a:cubicBezTo>
                    <a:pt x="1200" y="5427"/>
                    <a:pt x="1233" y="5317"/>
                    <a:pt x="1296" y="5339"/>
                  </a:cubicBezTo>
                  <a:cubicBezTo>
                    <a:pt x="1318" y="5276"/>
                    <a:pt x="1190" y="5253"/>
                    <a:pt x="1182" y="5193"/>
                  </a:cubicBezTo>
                  <a:cubicBezTo>
                    <a:pt x="1142" y="5216"/>
                    <a:pt x="1145" y="5170"/>
                    <a:pt x="1149" y="5144"/>
                  </a:cubicBezTo>
                  <a:cubicBezTo>
                    <a:pt x="1157" y="5085"/>
                    <a:pt x="1134" y="5062"/>
                    <a:pt x="1109" y="5013"/>
                  </a:cubicBezTo>
                  <a:cubicBezTo>
                    <a:pt x="1089" y="4974"/>
                    <a:pt x="1114" y="4919"/>
                    <a:pt x="1068" y="4896"/>
                  </a:cubicBezTo>
                  <a:cubicBezTo>
                    <a:pt x="1050" y="4887"/>
                    <a:pt x="988" y="4853"/>
                    <a:pt x="970" y="4870"/>
                  </a:cubicBezTo>
                  <a:cubicBezTo>
                    <a:pt x="949" y="4889"/>
                    <a:pt x="1015" y="4937"/>
                    <a:pt x="971" y="4958"/>
                  </a:cubicBezTo>
                  <a:cubicBezTo>
                    <a:pt x="921" y="4981"/>
                    <a:pt x="882" y="5021"/>
                    <a:pt x="831" y="5046"/>
                  </a:cubicBezTo>
                  <a:cubicBezTo>
                    <a:pt x="796" y="5064"/>
                    <a:pt x="757" y="5014"/>
                    <a:pt x="729" y="5002"/>
                  </a:cubicBezTo>
                  <a:cubicBezTo>
                    <a:pt x="667" y="4977"/>
                    <a:pt x="620" y="4981"/>
                    <a:pt x="576" y="5033"/>
                  </a:cubicBezTo>
                  <a:cubicBezTo>
                    <a:pt x="466" y="5164"/>
                    <a:pt x="526" y="5008"/>
                    <a:pt x="431" y="4976"/>
                  </a:cubicBezTo>
                  <a:cubicBezTo>
                    <a:pt x="369" y="4955"/>
                    <a:pt x="304" y="5153"/>
                    <a:pt x="243" y="5000"/>
                  </a:cubicBezTo>
                  <a:cubicBezTo>
                    <a:pt x="223" y="4951"/>
                    <a:pt x="304" y="4907"/>
                    <a:pt x="265" y="4852"/>
                  </a:cubicBezTo>
                  <a:cubicBezTo>
                    <a:pt x="243" y="4820"/>
                    <a:pt x="260" y="4744"/>
                    <a:pt x="272" y="4711"/>
                  </a:cubicBezTo>
                  <a:cubicBezTo>
                    <a:pt x="287" y="4672"/>
                    <a:pt x="167" y="4448"/>
                    <a:pt x="143" y="4545"/>
                  </a:cubicBezTo>
                  <a:cubicBezTo>
                    <a:pt x="115" y="4537"/>
                    <a:pt x="70" y="4450"/>
                    <a:pt x="57" y="4424"/>
                  </a:cubicBezTo>
                  <a:cubicBezTo>
                    <a:pt x="46" y="4400"/>
                    <a:pt x="82" y="4352"/>
                    <a:pt x="81" y="4305"/>
                  </a:cubicBezTo>
                  <a:cubicBezTo>
                    <a:pt x="79" y="4235"/>
                    <a:pt x="87" y="4205"/>
                    <a:pt x="37" y="4149"/>
                  </a:cubicBezTo>
                  <a:cubicBezTo>
                    <a:pt x="20" y="4130"/>
                    <a:pt x="1" y="4107"/>
                    <a:pt x="13" y="4079"/>
                  </a:cubicBezTo>
                  <a:cubicBezTo>
                    <a:pt x="33" y="4031"/>
                    <a:pt x="19" y="4031"/>
                    <a:pt x="0" y="3985"/>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11" name="Freeform 13"/>
            <p:cNvSpPr>
              <a:spLocks/>
            </p:cNvSpPr>
            <p:nvPr/>
          </p:nvSpPr>
          <p:spPr bwMode="auto">
            <a:xfrm>
              <a:off x="4074127" y="3055731"/>
              <a:ext cx="1454795" cy="1802121"/>
            </a:xfrm>
            <a:custGeom>
              <a:avLst/>
              <a:gdLst>
                <a:gd name="T0" fmla="*/ 95 w 6576"/>
                <a:gd name="T1" fmla="*/ 4100 h 7414"/>
                <a:gd name="T2" fmla="*/ 494 w 6576"/>
                <a:gd name="T3" fmla="*/ 3932 h 7414"/>
                <a:gd name="T4" fmla="*/ 741 w 6576"/>
                <a:gd name="T5" fmla="*/ 3864 h 7414"/>
                <a:gd name="T6" fmla="*/ 1009 w 6576"/>
                <a:gd name="T7" fmla="*/ 3822 h 7414"/>
                <a:gd name="T8" fmla="*/ 1374 w 6576"/>
                <a:gd name="T9" fmla="*/ 3248 h 7414"/>
                <a:gd name="T10" fmla="*/ 1721 w 6576"/>
                <a:gd name="T11" fmla="*/ 2504 h 7414"/>
                <a:gd name="T12" fmla="*/ 1952 w 6576"/>
                <a:gd name="T13" fmla="*/ 1717 h 7414"/>
                <a:gd name="T14" fmla="*/ 2186 w 6576"/>
                <a:gd name="T15" fmla="*/ 873 h 7414"/>
                <a:gd name="T16" fmla="*/ 2175 w 6576"/>
                <a:gd name="T17" fmla="*/ 436 h 7414"/>
                <a:gd name="T18" fmla="*/ 2534 w 6576"/>
                <a:gd name="T19" fmla="*/ 93 h 7414"/>
                <a:gd name="T20" fmla="*/ 3017 w 6576"/>
                <a:gd name="T21" fmla="*/ 372 h 7414"/>
                <a:gd name="T22" fmla="*/ 3253 w 6576"/>
                <a:gd name="T23" fmla="*/ 423 h 7414"/>
                <a:gd name="T24" fmla="*/ 3699 w 6576"/>
                <a:gd name="T25" fmla="*/ 216 h 7414"/>
                <a:gd name="T26" fmla="*/ 4309 w 6576"/>
                <a:gd name="T27" fmla="*/ 176 h 7414"/>
                <a:gd name="T28" fmla="*/ 4640 w 6576"/>
                <a:gd name="T29" fmla="*/ 44 h 7414"/>
                <a:gd name="T30" fmla="*/ 4970 w 6576"/>
                <a:gd name="T31" fmla="*/ 120 h 7414"/>
                <a:gd name="T32" fmla="*/ 5367 w 6576"/>
                <a:gd name="T33" fmla="*/ 305 h 7414"/>
                <a:gd name="T34" fmla="*/ 5923 w 6576"/>
                <a:gd name="T35" fmla="*/ 293 h 7414"/>
                <a:gd name="T36" fmla="*/ 6406 w 6576"/>
                <a:gd name="T37" fmla="*/ 726 h 7414"/>
                <a:gd name="T38" fmla="*/ 6385 w 6576"/>
                <a:gd name="T39" fmla="*/ 1138 h 7414"/>
                <a:gd name="T40" fmla="*/ 6290 w 6576"/>
                <a:gd name="T41" fmla="*/ 1600 h 7414"/>
                <a:gd name="T42" fmla="*/ 6091 w 6576"/>
                <a:gd name="T43" fmla="*/ 1927 h 7414"/>
                <a:gd name="T44" fmla="*/ 5990 w 6576"/>
                <a:gd name="T45" fmla="*/ 2474 h 7414"/>
                <a:gd name="T46" fmla="*/ 5828 w 6576"/>
                <a:gd name="T47" fmla="*/ 2876 h 7414"/>
                <a:gd name="T48" fmla="*/ 5848 w 6576"/>
                <a:gd name="T49" fmla="*/ 3381 h 7414"/>
                <a:gd name="T50" fmla="*/ 5798 w 6576"/>
                <a:gd name="T51" fmla="*/ 4003 h 7414"/>
                <a:gd name="T52" fmla="*/ 5972 w 6576"/>
                <a:gd name="T53" fmla="*/ 4763 h 7414"/>
                <a:gd name="T54" fmla="*/ 5718 w 6576"/>
                <a:gd name="T55" fmla="*/ 5397 h 7414"/>
                <a:gd name="T56" fmla="*/ 5626 w 6576"/>
                <a:gd name="T57" fmla="*/ 6227 h 7414"/>
                <a:gd name="T58" fmla="*/ 5561 w 6576"/>
                <a:gd name="T59" fmla="*/ 6676 h 7414"/>
                <a:gd name="T60" fmla="*/ 6006 w 6576"/>
                <a:gd name="T61" fmla="*/ 6825 h 7414"/>
                <a:gd name="T62" fmla="*/ 5958 w 6576"/>
                <a:gd name="T63" fmla="*/ 7262 h 7414"/>
                <a:gd name="T64" fmla="*/ 5569 w 6576"/>
                <a:gd name="T65" fmla="*/ 7058 h 7414"/>
                <a:gd name="T66" fmla="*/ 5243 w 6576"/>
                <a:gd name="T67" fmla="*/ 6854 h 7414"/>
                <a:gd name="T68" fmla="*/ 4816 w 6576"/>
                <a:gd name="T69" fmla="*/ 6739 h 7414"/>
                <a:gd name="T70" fmla="*/ 4487 w 6576"/>
                <a:gd name="T71" fmla="*/ 6462 h 7414"/>
                <a:gd name="T72" fmla="*/ 4140 w 6576"/>
                <a:gd name="T73" fmla="*/ 6403 h 7414"/>
                <a:gd name="T74" fmla="*/ 3887 w 6576"/>
                <a:gd name="T75" fmla="*/ 6369 h 7414"/>
                <a:gd name="T76" fmla="*/ 3536 w 6576"/>
                <a:gd name="T77" fmla="*/ 6394 h 7414"/>
                <a:gd name="T78" fmla="*/ 3443 w 6576"/>
                <a:gd name="T79" fmla="*/ 6262 h 7414"/>
                <a:gd name="T80" fmla="*/ 3308 w 6576"/>
                <a:gd name="T81" fmla="*/ 5305 h 7414"/>
                <a:gd name="T82" fmla="*/ 3175 w 6576"/>
                <a:gd name="T83" fmla="*/ 4928 h 7414"/>
                <a:gd name="T84" fmla="*/ 2792 w 6576"/>
                <a:gd name="T85" fmla="*/ 4788 h 7414"/>
                <a:gd name="T86" fmla="*/ 2507 w 6576"/>
                <a:gd name="T87" fmla="*/ 4957 h 7414"/>
                <a:gd name="T88" fmla="*/ 2249 w 6576"/>
                <a:gd name="T89" fmla="*/ 5199 h 7414"/>
                <a:gd name="T90" fmla="*/ 1682 w 6576"/>
                <a:gd name="T91" fmla="*/ 4985 h 7414"/>
                <a:gd name="T92" fmla="*/ 1544 w 6576"/>
                <a:gd name="T93" fmla="*/ 4619 h 7414"/>
                <a:gd name="T94" fmla="*/ 804 w 6576"/>
                <a:gd name="T95" fmla="*/ 4379 h 7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76"/>
                <a:gd name="T145" fmla="*/ 0 h 7414"/>
                <a:gd name="T146" fmla="*/ 6576 w 6576"/>
                <a:gd name="T147" fmla="*/ 7414 h 74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76" h="7414">
                  <a:moveTo>
                    <a:pt x="0" y="4340"/>
                  </a:moveTo>
                  <a:cubicBezTo>
                    <a:pt x="31" y="4317"/>
                    <a:pt x="69" y="4337"/>
                    <a:pt x="81" y="4295"/>
                  </a:cubicBezTo>
                  <a:cubicBezTo>
                    <a:pt x="91" y="4261"/>
                    <a:pt x="119" y="4127"/>
                    <a:pt x="95" y="4100"/>
                  </a:cubicBezTo>
                  <a:cubicBezTo>
                    <a:pt x="33" y="4029"/>
                    <a:pt x="275" y="3921"/>
                    <a:pt x="320" y="3880"/>
                  </a:cubicBezTo>
                  <a:cubicBezTo>
                    <a:pt x="332" y="3932"/>
                    <a:pt x="408" y="3939"/>
                    <a:pt x="411" y="3993"/>
                  </a:cubicBezTo>
                  <a:cubicBezTo>
                    <a:pt x="435" y="3968"/>
                    <a:pt x="467" y="3953"/>
                    <a:pt x="494" y="3932"/>
                  </a:cubicBezTo>
                  <a:cubicBezTo>
                    <a:pt x="531" y="3902"/>
                    <a:pt x="516" y="3849"/>
                    <a:pt x="547" y="3815"/>
                  </a:cubicBezTo>
                  <a:cubicBezTo>
                    <a:pt x="601" y="3887"/>
                    <a:pt x="682" y="3750"/>
                    <a:pt x="746" y="3782"/>
                  </a:cubicBezTo>
                  <a:cubicBezTo>
                    <a:pt x="807" y="3812"/>
                    <a:pt x="751" y="3826"/>
                    <a:pt x="741" y="3864"/>
                  </a:cubicBezTo>
                  <a:cubicBezTo>
                    <a:pt x="731" y="3907"/>
                    <a:pt x="758" y="3953"/>
                    <a:pt x="758" y="3997"/>
                  </a:cubicBezTo>
                  <a:cubicBezTo>
                    <a:pt x="785" y="3962"/>
                    <a:pt x="845" y="4006"/>
                    <a:pt x="881" y="3980"/>
                  </a:cubicBezTo>
                  <a:cubicBezTo>
                    <a:pt x="935" y="3943"/>
                    <a:pt x="968" y="3872"/>
                    <a:pt x="1009" y="3822"/>
                  </a:cubicBezTo>
                  <a:cubicBezTo>
                    <a:pt x="1030" y="3796"/>
                    <a:pt x="1116" y="3755"/>
                    <a:pt x="1121" y="3731"/>
                  </a:cubicBezTo>
                  <a:cubicBezTo>
                    <a:pt x="1133" y="3669"/>
                    <a:pt x="1184" y="3654"/>
                    <a:pt x="1236" y="3632"/>
                  </a:cubicBezTo>
                  <a:cubicBezTo>
                    <a:pt x="1355" y="3581"/>
                    <a:pt x="1377" y="3356"/>
                    <a:pt x="1374" y="3248"/>
                  </a:cubicBezTo>
                  <a:cubicBezTo>
                    <a:pt x="1372" y="3167"/>
                    <a:pt x="1379" y="3093"/>
                    <a:pt x="1369" y="3011"/>
                  </a:cubicBezTo>
                  <a:cubicBezTo>
                    <a:pt x="1359" y="2932"/>
                    <a:pt x="1458" y="2912"/>
                    <a:pt x="1491" y="2850"/>
                  </a:cubicBezTo>
                  <a:cubicBezTo>
                    <a:pt x="1569" y="2704"/>
                    <a:pt x="1563" y="2612"/>
                    <a:pt x="1721" y="2504"/>
                  </a:cubicBezTo>
                  <a:cubicBezTo>
                    <a:pt x="1788" y="2459"/>
                    <a:pt x="1829" y="2406"/>
                    <a:pt x="1873" y="2343"/>
                  </a:cubicBezTo>
                  <a:cubicBezTo>
                    <a:pt x="1917" y="2281"/>
                    <a:pt x="1885" y="2190"/>
                    <a:pt x="1903" y="2119"/>
                  </a:cubicBezTo>
                  <a:cubicBezTo>
                    <a:pt x="1919" y="2056"/>
                    <a:pt x="1949" y="1787"/>
                    <a:pt x="1952" y="1717"/>
                  </a:cubicBezTo>
                  <a:cubicBezTo>
                    <a:pt x="1955" y="1637"/>
                    <a:pt x="2001" y="1567"/>
                    <a:pt x="2014" y="1490"/>
                  </a:cubicBezTo>
                  <a:cubicBezTo>
                    <a:pt x="2027" y="1415"/>
                    <a:pt x="2005" y="1335"/>
                    <a:pt x="2022" y="1261"/>
                  </a:cubicBezTo>
                  <a:cubicBezTo>
                    <a:pt x="2054" y="1120"/>
                    <a:pt x="2138" y="1006"/>
                    <a:pt x="2186" y="873"/>
                  </a:cubicBezTo>
                  <a:cubicBezTo>
                    <a:pt x="2213" y="795"/>
                    <a:pt x="2200" y="714"/>
                    <a:pt x="2198" y="635"/>
                  </a:cubicBezTo>
                  <a:cubicBezTo>
                    <a:pt x="2197" y="598"/>
                    <a:pt x="2214" y="560"/>
                    <a:pt x="2208" y="525"/>
                  </a:cubicBezTo>
                  <a:cubicBezTo>
                    <a:pt x="2203" y="493"/>
                    <a:pt x="2184" y="466"/>
                    <a:pt x="2175" y="436"/>
                  </a:cubicBezTo>
                  <a:cubicBezTo>
                    <a:pt x="2161" y="387"/>
                    <a:pt x="2246" y="389"/>
                    <a:pt x="2265" y="344"/>
                  </a:cubicBezTo>
                  <a:cubicBezTo>
                    <a:pt x="2292" y="283"/>
                    <a:pt x="2321" y="230"/>
                    <a:pt x="2367" y="180"/>
                  </a:cubicBezTo>
                  <a:cubicBezTo>
                    <a:pt x="2411" y="133"/>
                    <a:pt x="2466" y="93"/>
                    <a:pt x="2534" y="93"/>
                  </a:cubicBezTo>
                  <a:cubicBezTo>
                    <a:pt x="2592" y="93"/>
                    <a:pt x="2615" y="143"/>
                    <a:pt x="2651" y="151"/>
                  </a:cubicBezTo>
                  <a:cubicBezTo>
                    <a:pt x="2737" y="170"/>
                    <a:pt x="2816" y="262"/>
                    <a:pt x="2847" y="340"/>
                  </a:cubicBezTo>
                  <a:cubicBezTo>
                    <a:pt x="2873" y="404"/>
                    <a:pt x="2965" y="357"/>
                    <a:pt x="3017" y="372"/>
                  </a:cubicBezTo>
                  <a:cubicBezTo>
                    <a:pt x="3045" y="381"/>
                    <a:pt x="3059" y="419"/>
                    <a:pt x="3091" y="417"/>
                  </a:cubicBezTo>
                  <a:cubicBezTo>
                    <a:pt x="3120" y="416"/>
                    <a:pt x="3126" y="411"/>
                    <a:pt x="3156" y="426"/>
                  </a:cubicBezTo>
                  <a:cubicBezTo>
                    <a:pt x="3200" y="449"/>
                    <a:pt x="3209" y="426"/>
                    <a:pt x="3253" y="423"/>
                  </a:cubicBezTo>
                  <a:cubicBezTo>
                    <a:pt x="3282" y="421"/>
                    <a:pt x="3314" y="436"/>
                    <a:pt x="3341" y="446"/>
                  </a:cubicBezTo>
                  <a:cubicBezTo>
                    <a:pt x="3389" y="464"/>
                    <a:pt x="3456" y="499"/>
                    <a:pt x="3508" y="481"/>
                  </a:cubicBezTo>
                  <a:cubicBezTo>
                    <a:pt x="3603" y="447"/>
                    <a:pt x="3574" y="222"/>
                    <a:pt x="3699" y="216"/>
                  </a:cubicBezTo>
                  <a:cubicBezTo>
                    <a:pt x="3771" y="213"/>
                    <a:pt x="3790" y="357"/>
                    <a:pt x="3883" y="269"/>
                  </a:cubicBezTo>
                  <a:cubicBezTo>
                    <a:pt x="3923" y="232"/>
                    <a:pt x="4196" y="195"/>
                    <a:pt x="4179" y="106"/>
                  </a:cubicBezTo>
                  <a:cubicBezTo>
                    <a:pt x="4236" y="103"/>
                    <a:pt x="4255" y="181"/>
                    <a:pt x="4309" y="176"/>
                  </a:cubicBezTo>
                  <a:cubicBezTo>
                    <a:pt x="4374" y="169"/>
                    <a:pt x="4485" y="159"/>
                    <a:pt x="4513" y="90"/>
                  </a:cubicBezTo>
                  <a:cubicBezTo>
                    <a:pt x="4523" y="64"/>
                    <a:pt x="4497" y="38"/>
                    <a:pt x="4531" y="21"/>
                  </a:cubicBezTo>
                  <a:cubicBezTo>
                    <a:pt x="4573" y="0"/>
                    <a:pt x="4607" y="12"/>
                    <a:pt x="4640" y="44"/>
                  </a:cubicBezTo>
                  <a:cubicBezTo>
                    <a:pt x="4692" y="96"/>
                    <a:pt x="4741" y="35"/>
                    <a:pt x="4799" y="63"/>
                  </a:cubicBezTo>
                  <a:cubicBezTo>
                    <a:pt x="4828" y="76"/>
                    <a:pt x="4852" y="98"/>
                    <a:pt x="4880" y="113"/>
                  </a:cubicBezTo>
                  <a:cubicBezTo>
                    <a:pt x="4912" y="129"/>
                    <a:pt x="4936" y="115"/>
                    <a:pt x="4970" y="120"/>
                  </a:cubicBezTo>
                  <a:cubicBezTo>
                    <a:pt x="5053" y="133"/>
                    <a:pt x="5085" y="41"/>
                    <a:pt x="5172" y="90"/>
                  </a:cubicBezTo>
                  <a:cubicBezTo>
                    <a:pt x="5205" y="109"/>
                    <a:pt x="5319" y="181"/>
                    <a:pt x="5319" y="224"/>
                  </a:cubicBezTo>
                  <a:cubicBezTo>
                    <a:pt x="5319" y="245"/>
                    <a:pt x="5346" y="297"/>
                    <a:pt x="5367" y="305"/>
                  </a:cubicBezTo>
                  <a:cubicBezTo>
                    <a:pt x="5452" y="340"/>
                    <a:pt x="5533" y="465"/>
                    <a:pt x="5624" y="380"/>
                  </a:cubicBezTo>
                  <a:cubicBezTo>
                    <a:pt x="5676" y="331"/>
                    <a:pt x="5714" y="321"/>
                    <a:pt x="5783" y="355"/>
                  </a:cubicBezTo>
                  <a:cubicBezTo>
                    <a:pt x="5853" y="389"/>
                    <a:pt x="5881" y="375"/>
                    <a:pt x="5923" y="293"/>
                  </a:cubicBezTo>
                  <a:cubicBezTo>
                    <a:pt x="5977" y="185"/>
                    <a:pt x="6117" y="456"/>
                    <a:pt x="6124" y="473"/>
                  </a:cubicBezTo>
                  <a:cubicBezTo>
                    <a:pt x="6156" y="552"/>
                    <a:pt x="6369" y="563"/>
                    <a:pt x="6304" y="686"/>
                  </a:cubicBezTo>
                  <a:cubicBezTo>
                    <a:pt x="6346" y="676"/>
                    <a:pt x="6396" y="673"/>
                    <a:pt x="6406" y="726"/>
                  </a:cubicBezTo>
                  <a:cubicBezTo>
                    <a:pt x="6411" y="740"/>
                    <a:pt x="6419" y="753"/>
                    <a:pt x="6428" y="765"/>
                  </a:cubicBezTo>
                  <a:cubicBezTo>
                    <a:pt x="6434" y="792"/>
                    <a:pt x="6397" y="843"/>
                    <a:pt x="6401" y="871"/>
                  </a:cubicBezTo>
                  <a:cubicBezTo>
                    <a:pt x="6414" y="962"/>
                    <a:pt x="6398" y="1052"/>
                    <a:pt x="6385" y="1138"/>
                  </a:cubicBezTo>
                  <a:cubicBezTo>
                    <a:pt x="6379" y="1184"/>
                    <a:pt x="6412" y="1178"/>
                    <a:pt x="6463" y="1169"/>
                  </a:cubicBezTo>
                  <a:cubicBezTo>
                    <a:pt x="6487" y="1165"/>
                    <a:pt x="6576" y="1227"/>
                    <a:pt x="6560" y="1277"/>
                  </a:cubicBezTo>
                  <a:cubicBezTo>
                    <a:pt x="6521" y="1395"/>
                    <a:pt x="6374" y="1512"/>
                    <a:pt x="6290" y="1600"/>
                  </a:cubicBezTo>
                  <a:cubicBezTo>
                    <a:pt x="6262" y="1629"/>
                    <a:pt x="6206" y="1706"/>
                    <a:pt x="6172" y="1734"/>
                  </a:cubicBezTo>
                  <a:cubicBezTo>
                    <a:pt x="6138" y="1763"/>
                    <a:pt x="6135" y="1739"/>
                    <a:pt x="6115" y="1776"/>
                  </a:cubicBezTo>
                  <a:cubicBezTo>
                    <a:pt x="6091" y="1822"/>
                    <a:pt x="6121" y="1879"/>
                    <a:pt x="6091" y="1927"/>
                  </a:cubicBezTo>
                  <a:cubicBezTo>
                    <a:pt x="6059" y="1979"/>
                    <a:pt x="6026" y="2059"/>
                    <a:pt x="6019" y="2121"/>
                  </a:cubicBezTo>
                  <a:cubicBezTo>
                    <a:pt x="6013" y="2177"/>
                    <a:pt x="6014" y="2233"/>
                    <a:pt x="6010" y="2289"/>
                  </a:cubicBezTo>
                  <a:cubicBezTo>
                    <a:pt x="6005" y="2354"/>
                    <a:pt x="5996" y="2412"/>
                    <a:pt x="5990" y="2474"/>
                  </a:cubicBezTo>
                  <a:cubicBezTo>
                    <a:pt x="5985" y="2519"/>
                    <a:pt x="5996" y="2583"/>
                    <a:pt x="5976" y="2624"/>
                  </a:cubicBezTo>
                  <a:cubicBezTo>
                    <a:pt x="5952" y="2672"/>
                    <a:pt x="5914" y="2689"/>
                    <a:pt x="5879" y="2728"/>
                  </a:cubicBezTo>
                  <a:cubicBezTo>
                    <a:pt x="5825" y="2787"/>
                    <a:pt x="5830" y="2806"/>
                    <a:pt x="5828" y="2876"/>
                  </a:cubicBezTo>
                  <a:cubicBezTo>
                    <a:pt x="5827" y="2921"/>
                    <a:pt x="5778" y="2973"/>
                    <a:pt x="5753" y="3006"/>
                  </a:cubicBezTo>
                  <a:cubicBezTo>
                    <a:pt x="5698" y="3078"/>
                    <a:pt x="5774" y="3153"/>
                    <a:pt x="5816" y="3222"/>
                  </a:cubicBezTo>
                  <a:cubicBezTo>
                    <a:pt x="5848" y="3274"/>
                    <a:pt x="5872" y="3310"/>
                    <a:pt x="5848" y="3381"/>
                  </a:cubicBezTo>
                  <a:cubicBezTo>
                    <a:pt x="5762" y="3457"/>
                    <a:pt x="5866" y="3693"/>
                    <a:pt x="5785" y="3771"/>
                  </a:cubicBezTo>
                  <a:cubicBezTo>
                    <a:pt x="5844" y="3805"/>
                    <a:pt x="5833" y="3652"/>
                    <a:pt x="5854" y="3678"/>
                  </a:cubicBezTo>
                  <a:cubicBezTo>
                    <a:pt x="5874" y="3798"/>
                    <a:pt x="5799" y="3886"/>
                    <a:pt x="5798" y="4003"/>
                  </a:cubicBezTo>
                  <a:cubicBezTo>
                    <a:pt x="5798" y="4157"/>
                    <a:pt x="5927" y="4227"/>
                    <a:pt x="5872" y="4333"/>
                  </a:cubicBezTo>
                  <a:cubicBezTo>
                    <a:pt x="5841" y="4394"/>
                    <a:pt x="5808" y="4407"/>
                    <a:pt x="5834" y="4447"/>
                  </a:cubicBezTo>
                  <a:cubicBezTo>
                    <a:pt x="5875" y="4507"/>
                    <a:pt x="5892" y="4606"/>
                    <a:pt x="5972" y="4763"/>
                  </a:cubicBezTo>
                  <a:cubicBezTo>
                    <a:pt x="6026" y="4868"/>
                    <a:pt x="6179" y="4848"/>
                    <a:pt x="6188" y="5101"/>
                  </a:cubicBezTo>
                  <a:cubicBezTo>
                    <a:pt x="6192" y="5200"/>
                    <a:pt x="6269" y="5145"/>
                    <a:pt x="6299" y="5297"/>
                  </a:cubicBezTo>
                  <a:cubicBezTo>
                    <a:pt x="6087" y="5346"/>
                    <a:pt x="5931" y="5351"/>
                    <a:pt x="5718" y="5397"/>
                  </a:cubicBezTo>
                  <a:cubicBezTo>
                    <a:pt x="5806" y="5542"/>
                    <a:pt x="5578" y="5602"/>
                    <a:pt x="5537" y="5711"/>
                  </a:cubicBezTo>
                  <a:cubicBezTo>
                    <a:pt x="5659" y="5748"/>
                    <a:pt x="5618" y="5937"/>
                    <a:pt x="5610" y="6029"/>
                  </a:cubicBezTo>
                  <a:cubicBezTo>
                    <a:pt x="5604" y="6097"/>
                    <a:pt x="5630" y="6160"/>
                    <a:pt x="5626" y="6227"/>
                  </a:cubicBezTo>
                  <a:cubicBezTo>
                    <a:pt x="5624" y="6261"/>
                    <a:pt x="5616" y="6295"/>
                    <a:pt x="5602" y="6325"/>
                  </a:cubicBezTo>
                  <a:cubicBezTo>
                    <a:pt x="5582" y="6368"/>
                    <a:pt x="5568" y="6401"/>
                    <a:pt x="5557" y="6447"/>
                  </a:cubicBezTo>
                  <a:cubicBezTo>
                    <a:pt x="5535" y="6537"/>
                    <a:pt x="5504" y="6589"/>
                    <a:pt x="5561" y="6676"/>
                  </a:cubicBezTo>
                  <a:cubicBezTo>
                    <a:pt x="5601" y="6737"/>
                    <a:pt x="5675" y="6813"/>
                    <a:pt x="5727" y="6863"/>
                  </a:cubicBezTo>
                  <a:cubicBezTo>
                    <a:pt x="5751" y="6886"/>
                    <a:pt x="5876" y="6962"/>
                    <a:pt x="5886" y="6916"/>
                  </a:cubicBezTo>
                  <a:cubicBezTo>
                    <a:pt x="5903" y="6833"/>
                    <a:pt x="5925" y="6848"/>
                    <a:pt x="6006" y="6825"/>
                  </a:cubicBezTo>
                  <a:cubicBezTo>
                    <a:pt x="6006" y="6955"/>
                    <a:pt x="6002" y="7086"/>
                    <a:pt x="5998" y="7217"/>
                  </a:cubicBezTo>
                  <a:cubicBezTo>
                    <a:pt x="5998" y="7237"/>
                    <a:pt x="6013" y="7323"/>
                    <a:pt x="5979" y="7326"/>
                  </a:cubicBezTo>
                  <a:cubicBezTo>
                    <a:pt x="5939" y="7330"/>
                    <a:pt x="5931" y="7284"/>
                    <a:pt x="5958" y="7262"/>
                  </a:cubicBezTo>
                  <a:cubicBezTo>
                    <a:pt x="5900" y="7191"/>
                    <a:pt x="5769" y="7414"/>
                    <a:pt x="5707" y="7280"/>
                  </a:cubicBezTo>
                  <a:cubicBezTo>
                    <a:pt x="5686" y="7235"/>
                    <a:pt x="5667" y="7179"/>
                    <a:pt x="5637" y="7138"/>
                  </a:cubicBezTo>
                  <a:cubicBezTo>
                    <a:pt x="5620" y="7115"/>
                    <a:pt x="5574" y="7085"/>
                    <a:pt x="5569" y="7058"/>
                  </a:cubicBezTo>
                  <a:cubicBezTo>
                    <a:pt x="5558" y="7005"/>
                    <a:pt x="5548" y="6943"/>
                    <a:pt x="5481" y="6941"/>
                  </a:cubicBezTo>
                  <a:cubicBezTo>
                    <a:pt x="5424" y="6940"/>
                    <a:pt x="5400" y="6881"/>
                    <a:pt x="5347" y="6875"/>
                  </a:cubicBezTo>
                  <a:cubicBezTo>
                    <a:pt x="5301" y="6869"/>
                    <a:pt x="5274" y="6903"/>
                    <a:pt x="5243" y="6854"/>
                  </a:cubicBezTo>
                  <a:cubicBezTo>
                    <a:pt x="5218" y="6815"/>
                    <a:pt x="5218" y="6759"/>
                    <a:pt x="5183" y="6728"/>
                  </a:cubicBezTo>
                  <a:cubicBezTo>
                    <a:pt x="5132" y="6683"/>
                    <a:pt x="5097" y="6526"/>
                    <a:pt x="5053" y="6667"/>
                  </a:cubicBezTo>
                  <a:cubicBezTo>
                    <a:pt x="5008" y="6811"/>
                    <a:pt x="4929" y="6735"/>
                    <a:pt x="4816" y="6739"/>
                  </a:cubicBezTo>
                  <a:cubicBezTo>
                    <a:pt x="4740" y="6742"/>
                    <a:pt x="4722" y="6718"/>
                    <a:pt x="4658" y="6689"/>
                  </a:cubicBezTo>
                  <a:cubicBezTo>
                    <a:pt x="4653" y="6687"/>
                    <a:pt x="4586" y="6671"/>
                    <a:pt x="4584" y="6671"/>
                  </a:cubicBezTo>
                  <a:cubicBezTo>
                    <a:pt x="4482" y="6689"/>
                    <a:pt x="4451" y="6533"/>
                    <a:pt x="4487" y="6462"/>
                  </a:cubicBezTo>
                  <a:cubicBezTo>
                    <a:pt x="4424" y="6466"/>
                    <a:pt x="4361" y="6479"/>
                    <a:pt x="4302" y="6501"/>
                  </a:cubicBezTo>
                  <a:cubicBezTo>
                    <a:pt x="4230" y="6529"/>
                    <a:pt x="4215" y="6564"/>
                    <a:pt x="4134" y="6530"/>
                  </a:cubicBezTo>
                  <a:cubicBezTo>
                    <a:pt x="4165" y="6475"/>
                    <a:pt x="4167" y="6401"/>
                    <a:pt x="4140" y="6403"/>
                  </a:cubicBezTo>
                  <a:cubicBezTo>
                    <a:pt x="4105" y="6404"/>
                    <a:pt x="4090" y="6374"/>
                    <a:pt x="4066" y="6351"/>
                  </a:cubicBezTo>
                  <a:cubicBezTo>
                    <a:pt x="4009" y="6298"/>
                    <a:pt x="4017" y="6361"/>
                    <a:pt x="4004" y="6366"/>
                  </a:cubicBezTo>
                  <a:cubicBezTo>
                    <a:pt x="3954" y="6383"/>
                    <a:pt x="3932" y="6380"/>
                    <a:pt x="3887" y="6369"/>
                  </a:cubicBezTo>
                  <a:cubicBezTo>
                    <a:pt x="3832" y="6355"/>
                    <a:pt x="3799" y="6393"/>
                    <a:pt x="3750" y="6410"/>
                  </a:cubicBezTo>
                  <a:cubicBezTo>
                    <a:pt x="3689" y="6431"/>
                    <a:pt x="3649" y="6390"/>
                    <a:pt x="3609" y="6397"/>
                  </a:cubicBezTo>
                  <a:cubicBezTo>
                    <a:pt x="3595" y="6399"/>
                    <a:pt x="3538" y="6393"/>
                    <a:pt x="3536" y="6394"/>
                  </a:cubicBezTo>
                  <a:cubicBezTo>
                    <a:pt x="3497" y="6415"/>
                    <a:pt x="3478" y="6473"/>
                    <a:pt x="3424" y="6472"/>
                  </a:cubicBezTo>
                  <a:cubicBezTo>
                    <a:pt x="3436" y="6432"/>
                    <a:pt x="3412" y="6400"/>
                    <a:pt x="3405" y="6363"/>
                  </a:cubicBezTo>
                  <a:cubicBezTo>
                    <a:pt x="3396" y="6311"/>
                    <a:pt x="3431" y="6302"/>
                    <a:pt x="3443" y="6262"/>
                  </a:cubicBezTo>
                  <a:cubicBezTo>
                    <a:pt x="3469" y="6170"/>
                    <a:pt x="3433" y="6011"/>
                    <a:pt x="3377" y="5937"/>
                  </a:cubicBezTo>
                  <a:cubicBezTo>
                    <a:pt x="3309" y="5846"/>
                    <a:pt x="3280" y="5790"/>
                    <a:pt x="3288" y="5673"/>
                  </a:cubicBezTo>
                  <a:cubicBezTo>
                    <a:pt x="3297" y="5552"/>
                    <a:pt x="3339" y="5425"/>
                    <a:pt x="3308" y="5305"/>
                  </a:cubicBezTo>
                  <a:cubicBezTo>
                    <a:pt x="3296" y="5259"/>
                    <a:pt x="3263" y="5219"/>
                    <a:pt x="3264" y="5171"/>
                  </a:cubicBezTo>
                  <a:cubicBezTo>
                    <a:pt x="3265" y="5115"/>
                    <a:pt x="3295" y="5064"/>
                    <a:pt x="3299" y="5009"/>
                  </a:cubicBezTo>
                  <a:cubicBezTo>
                    <a:pt x="3306" y="4919"/>
                    <a:pt x="3248" y="4929"/>
                    <a:pt x="3175" y="4928"/>
                  </a:cubicBezTo>
                  <a:cubicBezTo>
                    <a:pt x="3105" y="4928"/>
                    <a:pt x="3036" y="4927"/>
                    <a:pt x="2967" y="4930"/>
                  </a:cubicBezTo>
                  <a:cubicBezTo>
                    <a:pt x="2825" y="4936"/>
                    <a:pt x="2847" y="4905"/>
                    <a:pt x="2887" y="4784"/>
                  </a:cubicBezTo>
                  <a:cubicBezTo>
                    <a:pt x="2855" y="4784"/>
                    <a:pt x="2823" y="4776"/>
                    <a:pt x="2792" y="4788"/>
                  </a:cubicBezTo>
                  <a:cubicBezTo>
                    <a:pt x="2771" y="4796"/>
                    <a:pt x="2787" y="4805"/>
                    <a:pt x="2775" y="4816"/>
                  </a:cubicBezTo>
                  <a:cubicBezTo>
                    <a:pt x="2737" y="4848"/>
                    <a:pt x="2564" y="4820"/>
                    <a:pt x="2514" y="4820"/>
                  </a:cubicBezTo>
                  <a:cubicBezTo>
                    <a:pt x="2531" y="4862"/>
                    <a:pt x="2500" y="4912"/>
                    <a:pt x="2507" y="4957"/>
                  </a:cubicBezTo>
                  <a:cubicBezTo>
                    <a:pt x="2513" y="4994"/>
                    <a:pt x="2514" y="5053"/>
                    <a:pt x="2456" y="5040"/>
                  </a:cubicBezTo>
                  <a:cubicBezTo>
                    <a:pt x="2475" y="5096"/>
                    <a:pt x="2441" y="5152"/>
                    <a:pt x="2452" y="5208"/>
                  </a:cubicBezTo>
                  <a:cubicBezTo>
                    <a:pt x="2429" y="5208"/>
                    <a:pt x="2274" y="5214"/>
                    <a:pt x="2249" y="5199"/>
                  </a:cubicBezTo>
                  <a:cubicBezTo>
                    <a:pt x="2175" y="5156"/>
                    <a:pt x="2044" y="5236"/>
                    <a:pt x="2019" y="5238"/>
                  </a:cubicBezTo>
                  <a:cubicBezTo>
                    <a:pt x="1960" y="5229"/>
                    <a:pt x="1904" y="5232"/>
                    <a:pt x="1840" y="5232"/>
                  </a:cubicBezTo>
                  <a:cubicBezTo>
                    <a:pt x="1758" y="5215"/>
                    <a:pt x="1723" y="5045"/>
                    <a:pt x="1682" y="4985"/>
                  </a:cubicBezTo>
                  <a:cubicBezTo>
                    <a:pt x="1667" y="4964"/>
                    <a:pt x="1656" y="4948"/>
                    <a:pt x="1641" y="4927"/>
                  </a:cubicBezTo>
                  <a:cubicBezTo>
                    <a:pt x="1614" y="4888"/>
                    <a:pt x="1626" y="4861"/>
                    <a:pt x="1620" y="4819"/>
                  </a:cubicBezTo>
                  <a:cubicBezTo>
                    <a:pt x="1610" y="4745"/>
                    <a:pt x="1533" y="4697"/>
                    <a:pt x="1544" y="4619"/>
                  </a:cubicBezTo>
                  <a:cubicBezTo>
                    <a:pt x="1554" y="4548"/>
                    <a:pt x="1544" y="4489"/>
                    <a:pt x="1511" y="4448"/>
                  </a:cubicBezTo>
                  <a:cubicBezTo>
                    <a:pt x="1465" y="4391"/>
                    <a:pt x="1466" y="4370"/>
                    <a:pt x="1394" y="4373"/>
                  </a:cubicBezTo>
                  <a:cubicBezTo>
                    <a:pt x="1197" y="4383"/>
                    <a:pt x="1001" y="4390"/>
                    <a:pt x="804" y="4379"/>
                  </a:cubicBezTo>
                  <a:cubicBezTo>
                    <a:pt x="645" y="4370"/>
                    <a:pt x="458" y="4396"/>
                    <a:pt x="302" y="4366"/>
                  </a:cubicBezTo>
                  <a:cubicBezTo>
                    <a:pt x="177" y="4342"/>
                    <a:pt x="74" y="4528"/>
                    <a:pt x="0" y="4340"/>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12" name="Freeform 14"/>
            <p:cNvSpPr>
              <a:spLocks/>
            </p:cNvSpPr>
            <p:nvPr/>
          </p:nvSpPr>
          <p:spPr bwMode="auto">
            <a:xfrm>
              <a:off x="6260573" y="2428449"/>
              <a:ext cx="781481" cy="1294444"/>
            </a:xfrm>
            <a:custGeom>
              <a:avLst/>
              <a:gdLst>
                <a:gd name="T0" fmla="*/ 16 w 3531"/>
                <a:gd name="T1" fmla="*/ 3775 h 5328"/>
                <a:gd name="T2" fmla="*/ 27 w 3531"/>
                <a:gd name="T3" fmla="*/ 3565 h 5328"/>
                <a:gd name="T4" fmla="*/ 142 w 3531"/>
                <a:gd name="T5" fmla="*/ 3414 h 5328"/>
                <a:gd name="T6" fmla="*/ 383 w 3531"/>
                <a:gd name="T7" fmla="*/ 3065 h 5328"/>
                <a:gd name="T8" fmla="*/ 684 w 3531"/>
                <a:gd name="T9" fmla="*/ 2951 h 5328"/>
                <a:gd name="T10" fmla="*/ 1024 w 3531"/>
                <a:gd name="T11" fmla="*/ 2755 h 5328"/>
                <a:gd name="T12" fmla="*/ 1408 w 3531"/>
                <a:gd name="T13" fmla="*/ 2717 h 5328"/>
                <a:gd name="T14" fmla="*/ 2384 w 3531"/>
                <a:gd name="T15" fmla="*/ 1562 h 5328"/>
                <a:gd name="T16" fmla="*/ 2028 w 3531"/>
                <a:gd name="T17" fmla="*/ 1553 h 5328"/>
                <a:gd name="T18" fmla="*/ 1644 w 3531"/>
                <a:gd name="T19" fmla="*/ 1408 h 5328"/>
                <a:gd name="T20" fmla="*/ 1252 w 3531"/>
                <a:gd name="T21" fmla="*/ 1259 h 5328"/>
                <a:gd name="T22" fmla="*/ 932 w 3531"/>
                <a:gd name="T23" fmla="*/ 1089 h 5328"/>
                <a:gd name="T24" fmla="*/ 847 w 3531"/>
                <a:gd name="T25" fmla="*/ 1030 h 5328"/>
                <a:gd name="T26" fmla="*/ 766 w 3531"/>
                <a:gd name="T27" fmla="*/ 914 h 5328"/>
                <a:gd name="T28" fmla="*/ 659 w 3531"/>
                <a:gd name="T29" fmla="*/ 750 h 5328"/>
                <a:gd name="T30" fmla="*/ 558 w 3531"/>
                <a:gd name="T31" fmla="*/ 508 h 5328"/>
                <a:gd name="T32" fmla="*/ 720 w 3531"/>
                <a:gd name="T33" fmla="*/ 207 h 5328"/>
                <a:gd name="T34" fmla="*/ 962 w 3531"/>
                <a:gd name="T35" fmla="*/ 505 h 5328"/>
                <a:gd name="T36" fmla="*/ 1337 w 3531"/>
                <a:gd name="T37" fmla="*/ 607 h 5328"/>
                <a:gd name="T38" fmla="*/ 1510 w 3531"/>
                <a:gd name="T39" fmla="*/ 506 h 5328"/>
                <a:gd name="T40" fmla="*/ 1717 w 3531"/>
                <a:gd name="T41" fmla="*/ 472 h 5328"/>
                <a:gd name="T42" fmla="*/ 1967 w 3531"/>
                <a:gd name="T43" fmla="*/ 450 h 5328"/>
                <a:gd name="T44" fmla="*/ 2194 w 3531"/>
                <a:gd name="T45" fmla="*/ 326 h 5328"/>
                <a:gd name="T46" fmla="*/ 2388 w 3531"/>
                <a:gd name="T47" fmla="*/ 328 h 5328"/>
                <a:gd name="T48" fmla="*/ 2523 w 3531"/>
                <a:gd name="T49" fmla="*/ 279 h 5328"/>
                <a:gd name="T50" fmla="*/ 2665 w 3531"/>
                <a:gd name="T51" fmla="*/ 296 h 5328"/>
                <a:gd name="T52" fmla="*/ 2888 w 3531"/>
                <a:gd name="T53" fmla="*/ 225 h 5328"/>
                <a:gd name="T54" fmla="*/ 3127 w 3531"/>
                <a:gd name="T55" fmla="*/ 168 h 5328"/>
                <a:gd name="T56" fmla="*/ 3252 w 3531"/>
                <a:gd name="T57" fmla="*/ 25 h 5328"/>
                <a:gd name="T58" fmla="*/ 3454 w 3531"/>
                <a:gd name="T59" fmla="*/ 121 h 5328"/>
                <a:gd name="T60" fmla="*/ 3427 w 3531"/>
                <a:gd name="T61" fmla="*/ 384 h 5328"/>
                <a:gd name="T62" fmla="*/ 3395 w 3531"/>
                <a:gd name="T63" fmla="*/ 617 h 5328"/>
                <a:gd name="T64" fmla="*/ 3463 w 3531"/>
                <a:gd name="T65" fmla="*/ 578 h 5328"/>
                <a:gd name="T66" fmla="*/ 3531 w 3531"/>
                <a:gd name="T67" fmla="*/ 607 h 5328"/>
                <a:gd name="T68" fmla="*/ 3358 w 3531"/>
                <a:gd name="T69" fmla="*/ 704 h 5328"/>
                <a:gd name="T70" fmla="*/ 3338 w 3531"/>
                <a:gd name="T71" fmla="*/ 1004 h 5328"/>
                <a:gd name="T72" fmla="*/ 3217 w 3531"/>
                <a:gd name="T73" fmla="*/ 1222 h 5328"/>
                <a:gd name="T74" fmla="*/ 3100 w 3531"/>
                <a:gd name="T75" fmla="*/ 1505 h 5328"/>
                <a:gd name="T76" fmla="*/ 3020 w 3531"/>
                <a:gd name="T77" fmla="*/ 1584 h 5328"/>
                <a:gd name="T78" fmla="*/ 3002 w 3531"/>
                <a:gd name="T79" fmla="*/ 1712 h 5328"/>
                <a:gd name="T80" fmla="*/ 2850 w 3531"/>
                <a:gd name="T81" fmla="*/ 1976 h 5328"/>
                <a:gd name="T82" fmla="*/ 2730 w 3531"/>
                <a:gd name="T83" fmla="*/ 2350 h 5328"/>
                <a:gd name="T84" fmla="*/ 2525 w 3531"/>
                <a:gd name="T85" fmla="*/ 2698 h 5328"/>
                <a:gd name="T86" fmla="*/ 2325 w 3531"/>
                <a:gd name="T87" fmla="*/ 3037 h 5328"/>
                <a:gd name="T88" fmla="*/ 2052 w 3531"/>
                <a:gd name="T89" fmla="*/ 3375 h 5328"/>
                <a:gd name="T90" fmla="*/ 1432 w 3531"/>
                <a:gd name="T91" fmla="*/ 3942 h 5328"/>
                <a:gd name="T92" fmla="*/ 1140 w 3531"/>
                <a:gd name="T93" fmla="*/ 4165 h 5328"/>
                <a:gd name="T94" fmla="*/ 845 w 3531"/>
                <a:gd name="T95" fmla="*/ 4469 h 5328"/>
                <a:gd name="T96" fmla="*/ 582 w 3531"/>
                <a:gd name="T97" fmla="*/ 4784 h 5328"/>
                <a:gd name="T98" fmla="*/ 463 w 3531"/>
                <a:gd name="T99" fmla="*/ 4944 h 5328"/>
                <a:gd name="T100" fmla="*/ 349 w 3531"/>
                <a:gd name="T101" fmla="*/ 5026 h 5328"/>
                <a:gd name="T102" fmla="*/ 209 w 3531"/>
                <a:gd name="T103" fmla="*/ 5328 h 5328"/>
                <a:gd name="T104" fmla="*/ 71 w 3531"/>
                <a:gd name="T105" fmla="*/ 5082 h 5328"/>
                <a:gd name="T106" fmla="*/ 12 w 3531"/>
                <a:gd name="T107" fmla="*/ 4802 h 5328"/>
                <a:gd name="T108" fmla="*/ 16 w 3531"/>
                <a:gd name="T109" fmla="*/ 3775 h 53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1"/>
                <a:gd name="T166" fmla="*/ 0 h 5328"/>
                <a:gd name="T167" fmla="*/ 3531 w 3531"/>
                <a:gd name="T168" fmla="*/ 5328 h 53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1" h="5328">
                  <a:moveTo>
                    <a:pt x="16" y="3775"/>
                  </a:moveTo>
                  <a:cubicBezTo>
                    <a:pt x="16" y="3712"/>
                    <a:pt x="0" y="3624"/>
                    <a:pt x="27" y="3565"/>
                  </a:cubicBezTo>
                  <a:cubicBezTo>
                    <a:pt x="53" y="3509"/>
                    <a:pt x="106" y="3465"/>
                    <a:pt x="142" y="3414"/>
                  </a:cubicBezTo>
                  <a:cubicBezTo>
                    <a:pt x="213" y="3313"/>
                    <a:pt x="275" y="3131"/>
                    <a:pt x="383" y="3065"/>
                  </a:cubicBezTo>
                  <a:cubicBezTo>
                    <a:pt x="482" y="3006"/>
                    <a:pt x="598" y="3044"/>
                    <a:pt x="684" y="2951"/>
                  </a:cubicBezTo>
                  <a:cubicBezTo>
                    <a:pt x="783" y="2846"/>
                    <a:pt x="876" y="2777"/>
                    <a:pt x="1024" y="2755"/>
                  </a:cubicBezTo>
                  <a:cubicBezTo>
                    <a:pt x="1136" y="2739"/>
                    <a:pt x="1331" y="2818"/>
                    <a:pt x="1408" y="2717"/>
                  </a:cubicBezTo>
                  <a:lnTo>
                    <a:pt x="2384" y="1562"/>
                  </a:lnTo>
                  <a:cubicBezTo>
                    <a:pt x="2266" y="1562"/>
                    <a:pt x="2144" y="1583"/>
                    <a:pt x="2028" y="1553"/>
                  </a:cubicBezTo>
                  <a:cubicBezTo>
                    <a:pt x="1896" y="1519"/>
                    <a:pt x="1771" y="1456"/>
                    <a:pt x="1644" y="1408"/>
                  </a:cubicBezTo>
                  <a:cubicBezTo>
                    <a:pt x="1513" y="1360"/>
                    <a:pt x="1382" y="1309"/>
                    <a:pt x="1252" y="1259"/>
                  </a:cubicBezTo>
                  <a:cubicBezTo>
                    <a:pt x="1131" y="1214"/>
                    <a:pt x="1024" y="1182"/>
                    <a:pt x="932" y="1089"/>
                  </a:cubicBezTo>
                  <a:cubicBezTo>
                    <a:pt x="900" y="1057"/>
                    <a:pt x="890" y="1041"/>
                    <a:pt x="847" y="1030"/>
                  </a:cubicBezTo>
                  <a:cubicBezTo>
                    <a:pt x="804" y="1018"/>
                    <a:pt x="786" y="950"/>
                    <a:pt x="766" y="914"/>
                  </a:cubicBezTo>
                  <a:cubicBezTo>
                    <a:pt x="731" y="853"/>
                    <a:pt x="708" y="804"/>
                    <a:pt x="659" y="750"/>
                  </a:cubicBezTo>
                  <a:cubicBezTo>
                    <a:pt x="600" y="686"/>
                    <a:pt x="531" y="603"/>
                    <a:pt x="558" y="508"/>
                  </a:cubicBezTo>
                  <a:cubicBezTo>
                    <a:pt x="587" y="403"/>
                    <a:pt x="679" y="311"/>
                    <a:pt x="720" y="207"/>
                  </a:cubicBezTo>
                  <a:cubicBezTo>
                    <a:pt x="828" y="268"/>
                    <a:pt x="888" y="412"/>
                    <a:pt x="962" y="505"/>
                  </a:cubicBezTo>
                  <a:cubicBezTo>
                    <a:pt x="1054" y="622"/>
                    <a:pt x="1195" y="654"/>
                    <a:pt x="1337" y="607"/>
                  </a:cubicBezTo>
                  <a:cubicBezTo>
                    <a:pt x="1392" y="589"/>
                    <a:pt x="1463" y="540"/>
                    <a:pt x="1510" y="506"/>
                  </a:cubicBezTo>
                  <a:cubicBezTo>
                    <a:pt x="1592" y="445"/>
                    <a:pt x="1615" y="455"/>
                    <a:pt x="1717" y="472"/>
                  </a:cubicBezTo>
                  <a:cubicBezTo>
                    <a:pt x="1822" y="489"/>
                    <a:pt x="1869" y="511"/>
                    <a:pt x="1967" y="450"/>
                  </a:cubicBezTo>
                  <a:cubicBezTo>
                    <a:pt x="2016" y="419"/>
                    <a:pt x="2130" y="304"/>
                    <a:pt x="2194" y="326"/>
                  </a:cubicBezTo>
                  <a:cubicBezTo>
                    <a:pt x="2264" y="351"/>
                    <a:pt x="2312" y="354"/>
                    <a:pt x="2388" y="328"/>
                  </a:cubicBezTo>
                  <a:cubicBezTo>
                    <a:pt x="2433" y="313"/>
                    <a:pt x="2476" y="290"/>
                    <a:pt x="2523" y="279"/>
                  </a:cubicBezTo>
                  <a:cubicBezTo>
                    <a:pt x="2578" y="267"/>
                    <a:pt x="2614" y="291"/>
                    <a:pt x="2665" y="296"/>
                  </a:cubicBezTo>
                  <a:cubicBezTo>
                    <a:pt x="2750" y="304"/>
                    <a:pt x="2814" y="254"/>
                    <a:pt x="2888" y="225"/>
                  </a:cubicBezTo>
                  <a:cubicBezTo>
                    <a:pt x="2964" y="194"/>
                    <a:pt x="3050" y="207"/>
                    <a:pt x="3127" y="168"/>
                  </a:cubicBezTo>
                  <a:cubicBezTo>
                    <a:pt x="3191" y="136"/>
                    <a:pt x="3198" y="52"/>
                    <a:pt x="3252" y="25"/>
                  </a:cubicBezTo>
                  <a:cubicBezTo>
                    <a:pt x="3305" y="0"/>
                    <a:pt x="3475" y="45"/>
                    <a:pt x="3454" y="121"/>
                  </a:cubicBezTo>
                  <a:cubicBezTo>
                    <a:pt x="3427" y="219"/>
                    <a:pt x="3408" y="279"/>
                    <a:pt x="3427" y="384"/>
                  </a:cubicBezTo>
                  <a:cubicBezTo>
                    <a:pt x="3439" y="456"/>
                    <a:pt x="3458" y="561"/>
                    <a:pt x="3395" y="617"/>
                  </a:cubicBezTo>
                  <a:cubicBezTo>
                    <a:pt x="3437" y="632"/>
                    <a:pt x="3472" y="623"/>
                    <a:pt x="3463" y="578"/>
                  </a:cubicBezTo>
                  <a:cubicBezTo>
                    <a:pt x="3483" y="592"/>
                    <a:pt x="3506" y="601"/>
                    <a:pt x="3531" y="607"/>
                  </a:cubicBezTo>
                  <a:cubicBezTo>
                    <a:pt x="3517" y="677"/>
                    <a:pt x="3359" y="581"/>
                    <a:pt x="3358" y="704"/>
                  </a:cubicBezTo>
                  <a:cubicBezTo>
                    <a:pt x="3358" y="804"/>
                    <a:pt x="3366" y="906"/>
                    <a:pt x="3338" y="1004"/>
                  </a:cubicBezTo>
                  <a:cubicBezTo>
                    <a:pt x="3314" y="1088"/>
                    <a:pt x="3264" y="1152"/>
                    <a:pt x="3217" y="1222"/>
                  </a:cubicBezTo>
                  <a:cubicBezTo>
                    <a:pt x="3161" y="1304"/>
                    <a:pt x="3168" y="1426"/>
                    <a:pt x="3100" y="1505"/>
                  </a:cubicBezTo>
                  <a:cubicBezTo>
                    <a:pt x="3074" y="1536"/>
                    <a:pt x="3038" y="1544"/>
                    <a:pt x="3020" y="1584"/>
                  </a:cubicBezTo>
                  <a:cubicBezTo>
                    <a:pt x="3002" y="1624"/>
                    <a:pt x="3017" y="1670"/>
                    <a:pt x="3002" y="1712"/>
                  </a:cubicBezTo>
                  <a:cubicBezTo>
                    <a:pt x="2968" y="1810"/>
                    <a:pt x="2898" y="1887"/>
                    <a:pt x="2850" y="1976"/>
                  </a:cubicBezTo>
                  <a:cubicBezTo>
                    <a:pt x="2785" y="2095"/>
                    <a:pt x="2780" y="2227"/>
                    <a:pt x="2730" y="2350"/>
                  </a:cubicBezTo>
                  <a:cubicBezTo>
                    <a:pt x="2679" y="2475"/>
                    <a:pt x="2599" y="2586"/>
                    <a:pt x="2525" y="2698"/>
                  </a:cubicBezTo>
                  <a:cubicBezTo>
                    <a:pt x="2454" y="2808"/>
                    <a:pt x="2407" y="2934"/>
                    <a:pt x="2325" y="3037"/>
                  </a:cubicBezTo>
                  <a:cubicBezTo>
                    <a:pt x="2235" y="3150"/>
                    <a:pt x="2144" y="3263"/>
                    <a:pt x="2052" y="3375"/>
                  </a:cubicBezTo>
                  <a:cubicBezTo>
                    <a:pt x="1866" y="3600"/>
                    <a:pt x="1678" y="3783"/>
                    <a:pt x="1432" y="3942"/>
                  </a:cubicBezTo>
                  <a:cubicBezTo>
                    <a:pt x="1329" y="4008"/>
                    <a:pt x="1226" y="4077"/>
                    <a:pt x="1140" y="4165"/>
                  </a:cubicBezTo>
                  <a:cubicBezTo>
                    <a:pt x="1044" y="4264"/>
                    <a:pt x="933" y="4362"/>
                    <a:pt x="845" y="4469"/>
                  </a:cubicBezTo>
                  <a:cubicBezTo>
                    <a:pt x="759" y="4574"/>
                    <a:pt x="667" y="4678"/>
                    <a:pt x="582" y="4784"/>
                  </a:cubicBezTo>
                  <a:cubicBezTo>
                    <a:pt x="540" y="4836"/>
                    <a:pt x="504" y="4891"/>
                    <a:pt x="463" y="4944"/>
                  </a:cubicBezTo>
                  <a:cubicBezTo>
                    <a:pt x="438" y="4977"/>
                    <a:pt x="363" y="5094"/>
                    <a:pt x="349" y="5026"/>
                  </a:cubicBezTo>
                  <a:cubicBezTo>
                    <a:pt x="349" y="5137"/>
                    <a:pt x="277" y="5244"/>
                    <a:pt x="209" y="5328"/>
                  </a:cubicBezTo>
                  <a:cubicBezTo>
                    <a:pt x="215" y="5241"/>
                    <a:pt x="131" y="5169"/>
                    <a:pt x="71" y="5082"/>
                  </a:cubicBezTo>
                  <a:cubicBezTo>
                    <a:pt x="2" y="4984"/>
                    <a:pt x="13" y="4916"/>
                    <a:pt x="12" y="4802"/>
                  </a:cubicBezTo>
                  <a:cubicBezTo>
                    <a:pt x="9" y="4457"/>
                    <a:pt x="16" y="4120"/>
                    <a:pt x="16" y="3775"/>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13" name="Freeform 15"/>
            <p:cNvSpPr>
              <a:spLocks/>
            </p:cNvSpPr>
            <p:nvPr/>
          </p:nvSpPr>
          <p:spPr bwMode="auto">
            <a:xfrm>
              <a:off x="1907130" y="2072048"/>
              <a:ext cx="7292" cy="6645"/>
            </a:xfrm>
            <a:custGeom>
              <a:avLst/>
              <a:gdLst>
                <a:gd name="T0" fmla="*/ 36 w 36"/>
                <a:gd name="T1" fmla="*/ 26 h 26"/>
                <a:gd name="T2" fmla="*/ 33 w 36"/>
                <a:gd name="T3" fmla="*/ 0 h 26"/>
                <a:gd name="T4" fmla="*/ 0 w 36"/>
                <a:gd name="T5" fmla="*/ 26 h 26"/>
                <a:gd name="T6" fmla="*/ 36 w 36"/>
                <a:gd name="T7" fmla="*/ 26 h 26"/>
                <a:gd name="T8" fmla="*/ 0 60000 65536"/>
                <a:gd name="T9" fmla="*/ 0 60000 65536"/>
                <a:gd name="T10" fmla="*/ 0 60000 65536"/>
                <a:gd name="T11" fmla="*/ 0 60000 65536"/>
                <a:gd name="T12" fmla="*/ 0 w 36"/>
                <a:gd name="T13" fmla="*/ 0 h 26"/>
                <a:gd name="T14" fmla="*/ 36 w 36"/>
                <a:gd name="T15" fmla="*/ 26 h 26"/>
              </a:gdLst>
              <a:ahLst/>
              <a:cxnLst>
                <a:cxn ang="T8">
                  <a:pos x="T0" y="T1"/>
                </a:cxn>
                <a:cxn ang="T9">
                  <a:pos x="T2" y="T3"/>
                </a:cxn>
                <a:cxn ang="T10">
                  <a:pos x="T4" y="T5"/>
                </a:cxn>
                <a:cxn ang="T11">
                  <a:pos x="T6" y="T7"/>
                </a:cxn>
              </a:cxnLst>
              <a:rect l="T12" t="T13" r="T14" b="T15"/>
              <a:pathLst>
                <a:path w="36" h="26">
                  <a:moveTo>
                    <a:pt x="36" y="26"/>
                  </a:moveTo>
                  <a:cubicBezTo>
                    <a:pt x="35" y="18"/>
                    <a:pt x="34" y="9"/>
                    <a:pt x="33" y="0"/>
                  </a:cubicBezTo>
                  <a:cubicBezTo>
                    <a:pt x="20" y="7"/>
                    <a:pt x="10" y="16"/>
                    <a:pt x="0" y="26"/>
                  </a:cubicBezTo>
                  <a:cubicBezTo>
                    <a:pt x="12" y="26"/>
                    <a:pt x="24" y="26"/>
                    <a:pt x="36" y="26"/>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14" name="Freeform 16"/>
            <p:cNvSpPr>
              <a:spLocks/>
            </p:cNvSpPr>
            <p:nvPr/>
          </p:nvSpPr>
          <p:spPr bwMode="auto">
            <a:xfrm>
              <a:off x="1915635" y="2037490"/>
              <a:ext cx="9723" cy="6645"/>
            </a:xfrm>
            <a:custGeom>
              <a:avLst/>
              <a:gdLst>
                <a:gd name="T0" fmla="*/ 13 w 42"/>
                <a:gd name="T1" fmla="*/ 32 h 32"/>
                <a:gd name="T2" fmla="*/ 0 w 42"/>
                <a:gd name="T3" fmla="*/ 0 h 32"/>
                <a:gd name="T4" fmla="*/ 13 w 42"/>
                <a:gd name="T5" fmla="*/ 32 h 32"/>
                <a:gd name="T6" fmla="*/ 0 60000 65536"/>
                <a:gd name="T7" fmla="*/ 0 60000 65536"/>
                <a:gd name="T8" fmla="*/ 0 60000 65536"/>
                <a:gd name="T9" fmla="*/ 0 w 42"/>
                <a:gd name="T10" fmla="*/ 0 h 32"/>
                <a:gd name="T11" fmla="*/ 42 w 42"/>
                <a:gd name="T12" fmla="*/ 32 h 32"/>
              </a:gdLst>
              <a:ahLst/>
              <a:cxnLst>
                <a:cxn ang="T6">
                  <a:pos x="T0" y="T1"/>
                </a:cxn>
                <a:cxn ang="T7">
                  <a:pos x="T2" y="T3"/>
                </a:cxn>
                <a:cxn ang="T8">
                  <a:pos x="T4" y="T5"/>
                </a:cxn>
              </a:cxnLst>
              <a:rect l="T9" t="T10" r="T11" b="T12"/>
              <a:pathLst>
                <a:path w="42" h="32">
                  <a:moveTo>
                    <a:pt x="13" y="32"/>
                  </a:moveTo>
                  <a:cubicBezTo>
                    <a:pt x="42" y="17"/>
                    <a:pt x="38" y="6"/>
                    <a:pt x="0" y="0"/>
                  </a:cubicBezTo>
                  <a:cubicBezTo>
                    <a:pt x="4" y="10"/>
                    <a:pt x="8" y="21"/>
                    <a:pt x="13" y="32"/>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15" name="Freeform 17"/>
            <p:cNvSpPr>
              <a:spLocks/>
            </p:cNvSpPr>
            <p:nvPr/>
          </p:nvSpPr>
          <p:spPr bwMode="auto">
            <a:xfrm>
              <a:off x="1913206" y="2102613"/>
              <a:ext cx="20662" cy="18606"/>
            </a:xfrm>
            <a:custGeom>
              <a:avLst/>
              <a:gdLst>
                <a:gd name="T0" fmla="*/ 53 w 92"/>
                <a:gd name="T1" fmla="*/ 77 h 77"/>
                <a:gd name="T2" fmla="*/ 92 w 92"/>
                <a:gd name="T3" fmla="*/ 55 h 77"/>
                <a:gd name="T4" fmla="*/ 53 w 92"/>
                <a:gd name="T5" fmla="*/ 77 h 77"/>
                <a:gd name="T6" fmla="*/ 0 60000 65536"/>
                <a:gd name="T7" fmla="*/ 0 60000 65536"/>
                <a:gd name="T8" fmla="*/ 0 60000 65536"/>
                <a:gd name="T9" fmla="*/ 0 w 92"/>
                <a:gd name="T10" fmla="*/ 0 h 77"/>
                <a:gd name="T11" fmla="*/ 92 w 92"/>
                <a:gd name="T12" fmla="*/ 77 h 77"/>
              </a:gdLst>
              <a:ahLst/>
              <a:cxnLst>
                <a:cxn ang="T6">
                  <a:pos x="T0" y="T1"/>
                </a:cxn>
                <a:cxn ang="T7">
                  <a:pos x="T2" y="T3"/>
                </a:cxn>
                <a:cxn ang="T8">
                  <a:pos x="T4" y="T5"/>
                </a:cxn>
              </a:cxnLst>
              <a:rect l="T9" t="T10" r="T11" b="T12"/>
              <a:pathLst>
                <a:path w="92" h="77">
                  <a:moveTo>
                    <a:pt x="53" y="77"/>
                  </a:moveTo>
                  <a:cubicBezTo>
                    <a:pt x="65" y="68"/>
                    <a:pt x="78" y="61"/>
                    <a:pt x="92" y="55"/>
                  </a:cubicBezTo>
                  <a:cubicBezTo>
                    <a:pt x="66" y="0"/>
                    <a:pt x="0" y="36"/>
                    <a:pt x="53" y="77"/>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16" name="Freeform 18"/>
            <p:cNvSpPr>
              <a:spLocks/>
            </p:cNvSpPr>
            <p:nvPr/>
          </p:nvSpPr>
          <p:spPr bwMode="auto">
            <a:xfrm>
              <a:off x="1926573" y="2040149"/>
              <a:ext cx="14584" cy="11961"/>
            </a:xfrm>
            <a:custGeom>
              <a:avLst/>
              <a:gdLst>
                <a:gd name="T0" fmla="*/ 49 w 62"/>
                <a:gd name="T1" fmla="*/ 0 h 54"/>
                <a:gd name="T2" fmla="*/ 0 w 62"/>
                <a:gd name="T3" fmla="*/ 7 h 54"/>
                <a:gd name="T4" fmla="*/ 49 w 62"/>
                <a:gd name="T5" fmla="*/ 0 h 54"/>
                <a:gd name="T6" fmla="*/ 0 60000 65536"/>
                <a:gd name="T7" fmla="*/ 0 60000 65536"/>
                <a:gd name="T8" fmla="*/ 0 60000 65536"/>
                <a:gd name="T9" fmla="*/ 0 w 62"/>
                <a:gd name="T10" fmla="*/ 0 h 54"/>
                <a:gd name="T11" fmla="*/ 62 w 62"/>
                <a:gd name="T12" fmla="*/ 54 h 54"/>
              </a:gdLst>
              <a:ahLst/>
              <a:cxnLst>
                <a:cxn ang="T6">
                  <a:pos x="T0" y="T1"/>
                </a:cxn>
                <a:cxn ang="T7">
                  <a:pos x="T2" y="T3"/>
                </a:cxn>
                <a:cxn ang="T8">
                  <a:pos x="T4" y="T5"/>
                </a:cxn>
              </a:cxnLst>
              <a:rect l="T9" t="T10" r="T11" b="T12"/>
              <a:pathLst>
                <a:path w="62" h="54">
                  <a:moveTo>
                    <a:pt x="49" y="0"/>
                  </a:moveTo>
                  <a:cubicBezTo>
                    <a:pt x="32" y="2"/>
                    <a:pt x="16" y="4"/>
                    <a:pt x="0" y="7"/>
                  </a:cubicBezTo>
                  <a:cubicBezTo>
                    <a:pt x="3" y="54"/>
                    <a:pt x="62" y="47"/>
                    <a:pt x="49" y="0"/>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17" name="Freeform 19"/>
            <p:cNvSpPr>
              <a:spLocks/>
            </p:cNvSpPr>
            <p:nvPr/>
          </p:nvSpPr>
          <p:spPr bwMode="auto">
            <a:xfrm>
              <a:off x="1933866" y="2073372"/>
              <a:ext cx="10938" cy="11961"/>
            </a:xfrm>
            <a:custGeom>
              <a:avLst/>
              <a:gdLst>
                <a:gd name="T0" fmla="*/ 14 w 49"/>
                <a:gd name="T1" fmla="*/ 0 h 46"/>
                <a:gd name="T2" fmla="*/ 0 w 49"/>
                <a:gd name="T3" fmla="*/ 32 h 46"/>
                <a:gd name="T4" fmla="*/ 49 w 49"/>
                <a:gd name="T5" fmla="*/ 3 h 46"/>
                <a:gd name="T6" fmla="*/ 14 w 49"/>
                <a:gd name="T7" fmla="*/ 0 h 46"/>
                <a:gd name="T8" fmla="*/ 0 60000 65536"/>
                <a:gd name="T9" fmla="*/ 0 60000 65536"/>
                <a:gd name="T10" fmla="*/ 0 60000 65536"/>
                <a:gd name="T11" fmla="*/ 0 60000 65536"/>
                <a:gd name="T12" fmla="*/ 0 w 49"/>
                <a:gd name="T13" fmla="*/ 0 h 46"/>
                <a:gd name="T14" fmla="*/ 49 w 49"/>
                <a:gd name="T15" fmla="*/ 46 h 46"/>
              </a:gdLst>
              <a:ahLst/>
              <a:cxnLst>
                <a:cxn ang="T8">
                  <a:pos x="T0" y="T1"/>
                </a:cxn>
                <a:cxn ang="T9">
                  <a:pos x="T2" y="T3"/>
                </a:cxn>
                <a:cxn ang="T10">
                  <a:pos x="T4" y="T5"/>
                </a:cxn>
                <a:cxn ang="T11">
                  <a:pos x="T6" y="T7"/>
                </a:cxn>
              </a:cxnLst>
              <a:rect l="T12" t="T13" r="T14" b="T15"/>
              <a:pathLst>
                <a:path w="49" h="46">
                  <a:moveTo>
                    <a:pt x="14" y="0"/>
                  </a:moveTo>
                  <a:cubicBezTo>
                    <a:pt x="9" y="11"/>
                    <a:pt x="5" y="22"/>
                    <a:pt x="0" y="32"/>
                  </a:cubicBezTo>
                  <a:cubicBezTo>
                    <a:pt x="28" y="46"/>
                    <a:pt x="45" y="30"/>
                    <a:pt x="49" y="3"/>
                  </a:cubicBezTo>
                  <a:cubicBezTo>
                    <a:pt x="37" y="3"/>
                    <a:pt x="25" y="2"/>
                    <a:pt x="14" y="0"/>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18" name="Freeform 20"/>
            <p:cNvSpPr>
              <a:spLocks/>
            </p:cNvSpPr>
            <p:nvPr/>
          </p:nvSpPr>
          <p:spPr bwMode="auto">
            <a:xfrm>
              <a:off x="1954529" y="2094637"/>
              <a:ext cx="8508" cy="13290"/>
            </a:xfrm>
            <a:custGeom>
              <a:avLst/>
              <a:gdLst>
                <a:gd name="T0" fmla="*/ 4 w 39"/>
                <a:gd name="T1" fmla="*/ 55 h 55"/>
                <a:gd name="T2" fmla="*/ 39 w 39"/>
                <a:gd name="T3" fmla="*/ 0 h 55"/>
                <a:gd name="T4" fmla="*/ 4 w 39"/>
                <a:gd name="T5" fmla="*/ 55 h 55"/>
                <a:gd name="T6" fmla="*/ 0 60000 65536"/>
                <a:gd name="T7" fmla="*/ 0 60000 65536"/>
                <a:gd name="T8" fmla="*/ 0 60000 65536"/>
                <a:gd name="T9" fmla="*/ 0 w 39"/>
                <a:gd name="T10" fmla="*/ 0 h 55"/>
                <a:gd name="T11" fmla="*/ 39 w 39"/>
                <a:gd name="T12" fmla="*/ 55 h 55"/>
              </a:gdLst>
              <a:ahLst/>
              <a:cxnLst>
                <a:cxn ang="T6">
                  <a:pos x="T0" y="T1"/>
                </a:cxn>
                <a:cxn ang="T7">
                  <a:pos x="T2" y="T3"/>
                </a:cxn>
                <a:cxn ang="T8">
                  <a:pos x="T4" y="T5"/>
                </a:cxn>
              </a:cxnLst>
              <a:rect l="T9" t="T10" r="T11" b="T12"/>
              <a:pathLst>
                <a:path w="39" h="55">
                  <a:moveTo>
                    <a:pt x="4" y="55"/>
                  </a:moveTo>
                  <a:cubicBezTo>
                    <a:pt x="22" y="41"/>
                    <a:pt x="34" y="23"/>
                    <a:pt x="39" y="0"/>
                  </a:cubicBezTo>
                  <a:cubicBezTo>
                    <a:pt x="16" y="9"/>
                    <a:pt x="0" y="29"/>
                    <a:pt x="4" y="55"/>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19" name="Freeform 21"/>
            <p:cNvSpPr>
              <a:spLocks/>
            </p:cNvSpPr>
            <p:nvPr/>
          </p:nvSpPr>
          <p:spPr bwMode="auto">
            <a:xfrm>
              <a:off x="1983698" y="2099954"/>
              <a:ext cx="8508" cy="9303"/>
            </a:xfrm>
            <a:custGeom>
              <a:avLst/>
              <a:gdLst>
                <a:gd name="T0" fmla="*/ 33 w 42"/>
                <a:gd name="T1" fmla="*/ 40 h 40"/>
                <a:gd name="T2" fmla="*/ 0 w 42"/>
                <a:gd name="T3" fmla="*/ 14 h 40"/>
                <a:gd name="T4" fmla="*/ 33 w 42"/>
                <a:gd name="T5" fmla="*/ 40 h 40"/>
                <a:gd name="T6" fmla="*/ 0 60000 65536"/>
                <a:gd name="T7" fmla="*/ 0 60000 65536"/>
                <a:gd name="T8" fmla="*/ 0 60000 65536"/>
                <a:gd name="T9" fmla="*/ 0 w 42"/>
                <a:gd name="T10" fmla="*/ 0 h 40"/>
                <a:gd name="T11" fmla="*/ 42 w 42"/>
                <a:gd name="T12" fmla="*/ 40 h 40"/>
              </a:gdLst>
              <a:ahLst/>
              <a:cxnLst>
                <a:cxn ang="T6">
                  <a:pos x="T0" y="T1"/>
                </a:cxn>
                <a:cxn ang="T7">
                  <a:pos x="T2" y="T3"/>
                </a:cxn>
                <a:cxn ang="T8">
                  <a:pos x="T4" y="T5"/>
                </a:cxn>
              </a:cxnLst>
              <a:rect l="T9" t="T10" r="T11" b="T12"/>
              <a:pathLst>
                <a:path w="42" h="40">
                  <a:moveTo>
                    <a:pt x="33" y="40"/>
                  </a:moveTo>
                  <a:cubicBezTo>
                    <a:pt x="42" y="9"/>
                    <a:pt x="31" y="0"/>
                    <a:pt x="0" y="14"/>
                  </a:cubicBezTo>
                  <a:cubicBezTo>
                    <a:pt x="11" y="23"/>
                    <a:pt x="22" y="31"/>
                    <a:pt x="33" y="40"/>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20" name="Freeform 22"/>
            <p:cNvSpPr>
              <a:spLocks/>
            </p:cNvSpPr>
            <p:nvPr/>
          </p:nvSpPr>
          <p:spPr bwMode="auto">
            <a:xfrm>
              <a:off x="1886468" y="1960407"/>
              <a:ext cx="241858" cy="170112"/>
            </a:xfrm>
            <a:custGeom>
              <a:avLst/>
              <a:gdLst>
                <a:gd name="T0" fmla="*/ 0 w 1091"/>
                <a:gd name="T1" fmla="*/ 156 h 694"/>
                <a:gd name="T2" fmla="*/ 106 w 1091"/>
                <a:gd name="T3" fmla="*/ 136 h 694"/>
                <a:gd name="T4" fmla="*/ 217 w 1091"/>
                <a:gd name="T5" fmla="*/ 98 h 694"/>
                <a:gd name="T6" fmla="*/ 455 w 1091"/>
                <a:gd name="T7" fmla="*/ 56 h 694"/>
                <a:gd name="T8" fmla="*/ 676 w 1091"/>
                <a:gd name="T9" fmla="*/ 17 h 694"/>
                <a:gd name="T10" fmla="*/ 1026 w 1091"/>
                <a:gd name="T11" fmla="*/ 17 h 694"/>
                <a:gd name="T12" fmla="*/ 1027 w 1091"/>
                <a:gd name="T13" fmla="*/ 155 h 694"/>
                <a:gd name="T14" fmla="*/ 936 w 1091"/>
                <a:gd name="T15" fmla="*/ 205 h 694"/>
                <a:gd name="T16" fmla="*/ 1007 w 1091"/>
                <a:gd name="T17" fmla="*/ 382 h 694"/>
                <a:gd name="T18" fmla="*/ 848 w 1091"/>
                <a:gd name="T19" fmla="*/ 413 h 694"/>
                <a:gd name="T20" fmla="*/ 685 w 1091"/>
                <a:gd name="T21" fmla="*/ 477 h 694"/>
                <a:gd name="T22" fmla="*/ 547 w 1091"/>
                <a:gd name="T23" fmla="*/ 694 h 694"/>
                <a:gd name="T24" fmla="*/ 437 w 1091"/>
                <a:gd name="T25" fmla="*/ 561 h 694"/>
                <a:gd name="T26" fmla="*/ 460 w 1091"/>
                <a:gd name="T27" fmla="*/ 525 h 694"/>
                <a:gd name="T28" fmla="*/ 550 w 1091"/>
                <a:gd name="T29" fmla="*/ 448 h 694"/>
                <a:gd name="T30" fmla="*/ 437 w 1091"/>
                <a:gd name="T31" fmla="*/ 454 h 694"/>
                <a:gd name="T32" fmla="*/ 469 w 1091"/>
                <a:gd name="T33" fmla="*/ 334 h 694"/>
                <a:gd name="T34" fmla="*/ 605 w 1091"/>
                <a:gd name="T35" fmla="*/ 373 h 694"/>
                <a:gd name="T36" fmla="*/ 586 w 1091"/>
                <a:gd name="T37" fmla="*/ 299 h 694"/>
                <a:gd name="T38" fmla="*/ 525 w 1091"/>
                <a:gd name="T39" fmla="*/ 307 h 694"/>
                <a:gd name="T40" fmla="*/ 433 w 1091"/>
                <a:gd name="T41" fmla="*/ 308 h 694"/>
                <a:gd name="T42" fmla="*/ 357 w 1091"/>
                <a:gd name="T43" fmla="*/ 357 h 694"/>
                <a:gd name="T44" fmla="*/ 249 w 1091"/>
                <a:gd name="T45" fmla="*/ 386 h 694"/>
                <a:gd name="T46" fmla="*/ 340 w 1091"/>
                <a:gd name="T47" fmla="*/ 276 h 694"/>
                <a:gd name="T48" fmla="*/ 184 w 1091"/>
                <a:gd name="T49" fmla="*/ 317 h 694"/>
                <a:gd name="T50" fmla="*/ 197 w 1091"/>
                <a:gd name="T51" fmla="*/ 162 h 694"/>
                <a:gd name="T52" fmla="*/ 136 w 1091"/>
                <a:gd name="T53" fmla="*/ 172 h 694"/>
                <a:gd name="T54" fmla="*/ 100 w 1091"/>
                <a:gd name="T55" fmla="*/ 208 h 694"/>
                <a:gd name="T56" fmla="*/ 0 w 1091"/>
                <a:gd name="T57" fmla="*/ 156 h 6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91"/>
                <a:gd name="T88" fmla="*/ 0 h 694"/>
                <a:gd name="T89" fmla="*/ 1091 w 1091"/>
                <a:gd name="T90" fmla="*/ 694 h 6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91" h="694">
                  <a:moveTo>
                    <a:pt x="0" y="156"/>
                  </a:moveTo>
                  <a:cubicBezTo>
                    <a:pt x="31" y="134"/>
                    <a:pt x="72" y="151"/>
                    <a:pt x="106" y="136"/>
                  </a:cubicBezTo>
                  <a:cubicBezTo>
                    <a:pt x="142" y="119"/>
                    <a:pt x="175" y="99"/>
                    <a:pt x="217" y="98"/>
                  </a:cubicBezTo>
                  <a:cubicBezTo>
                    <a:pt x="303" y="95"/>
                    <a:pt x="382" y="118"/>
                    <a:pt x="455" y="56"/>
                  </a:cubicBezTo>
                  <a:cubicBezTo>
                    <a:pt x="518" y="0"/>
                    <a:pt x="599" y="17"/>
                    <a:pt x="676" y="17"/>
                  </a:cubicBezTo>
                  <a:cubicBezTo>
                    <a:pt x="793" y="17"/>
                    <a:pt x="910" y="17"/>
                    <a:pt x="1026" y="17"/>
                  </a:cubicBezTo>
                  <a:cubicBezTo>
                    <a:pt x="1017" y="62"/>
                    <a:pt x="1067" y="115"/>
                    <a:pt x="1027" y="155"/>
                  </a:cubicBezTo>
                  <a:cubicBezTo>
                    <a:pt x="1005" y="176"/>
                    <a:pt x="944" y="171"/>
                    <a:pt x="936" y="205"/>
                  </a:cubicBezTo>
                  <a:cubicBezTo>
                    <a:pt x="923" y="252"/>
                    <a:pt x="1091" y="288"/>
                    <a:pt x="1007" y="382"/>
                  </a:cubicBezTo>
                  <a:cubicBezTo>
                    <a:pt x="965" y="430"/>
                    <a:pt x="902" y="404"/>
                    <a:pt x="848" y="413"/>
                  </a:cubicBezTo>
                  <a:cubicBezTo>
                    <a:pt x="797" y="422"/>
                    <a:pt x="737" y="462"/>
                    <a:pt x="685" y="477"/>
                  </a:cubicBezTo>
                  <a:cubicBezTo>
                    <a:pt x="595" y="504"/>
                    <a:pt x="638" y="661"/>
                    <a:pt x="547" y="694"/>
                  </a:cubicBezTo>
                  <a:cubicBezTo>
                    <a:pt x="525" y="609"/>
                    <a:pt x="513" y="598"/>
                    <a:pt x="437" y="561"/>
                  </a:cubicBezTo>
                  <a:cubicBezTo>
                    <a:pt x="444" y="549"/>
                    <a:pt x="451" y="537"/>
                    <a:pt x="460" y="525"/>
                  </a:cubicBezTo>
                  <a:cubicBezTo>
                    <a:pt x="394" y="574"/>
                    <a:pt x="456" y="375"/>
                    <a:pt x="550" y="448"/>
                  </a:cubicBezTo>
                  <a:cubicBezTo>
                    <a:pt x="527" y="384"/>
                    <a:pt x="470" y="426"/>
                    <a:pt x="437" y="454"/>
                  </a:cubicBezTo>
                  <a:cubicBezTo>
                    <a:pt x="405" y="397"/>
                    <a:pt x="400" y="359"/>
                    <a:pt x="469" y="334"/>
                  </a:cubicBezTo>
                  <a:cubicBezTo>
                    <a:pt x="529" y="313"/>
                    <a:pt x="550" y="377"/>
                    <a:pt x="605" y="373"/>
                  </a:cubicBezTo>
                  <a:cubicBezTo>
                    <a:pt x="576" y="361"/>
                    <a:pt x="558" y="323"/>
                    <a:pt x="586" y="299"/>
                  </a:cubicBezTo>
                  <a:cubicBezTo>
                    <a:pt x="564" y="291"/>
                    <a:pt x="544" y="294"/>
                    <a:pt x="525" y="307"/>
                  </a:cubicBezTo>
                  <a:cubicBezTo>
                    <a:pt x="493" y="324"/>
                    <a:pt x="466" y="303"/>
                    <a:pt x="433" y="308"/>
                  </a:cubicBezTo>
                  <a:cubicBezTo>
                    <a:pt x="402" y="314"/>
                    <a:pt x="381" y="338"/>
                    <a:pt x="357" y="357"/>
                  </a:cubicBezTo>
                  <a:cubicBezTo>
                    <a:pt x="327" y="381"/>
                    <a:pt x="285" y="378"/>
                    <a:pt x="249" y="386"/>
                  </a:cubicBezTo>
                  <a:cubicBezTo>
                    <a:pt x="251" y="327"/>
                    <a:pt x="300" y="308"/>
                    <a:pt x="340" y="276"/>
                  </a:cubicBezTo>
                  <a:cubicBezTo>
                    <a:pt x="284" y="270"/>
                    <a:pt x="240" y="329"/>
                    <a:pt x="184" y="317"/>
                  </a:cubicBezTo>
                  <a:cubicBezTo>
                    <a:pt x="76" y="293"/>
                    <a:pt x="145" y="197"/>
                    <a:pt x="197" y="162"/>
                  </a:cubicBezTo>
                  <a:cubicBezTo>
                    <a:pt x="177" y="165"/>
                    <a:pt x="156" y="168"/>
                    <a:pt x="136" y="172"/>
                  </a:cubicBezTo>
                  <a:cubicBezTo>
                    <a:pt x="125" y="185"/>
                    <a:pt x="113" y="197"/>
                    <a:pt x="100" y="208"/>
                  </a:cubicBezTo>
                  <a:cubicBezTo>
                    <a:pt x="60" y="210"/>
                    <a:pt x="38" y="162"/>
                    <a:pt x="0" y="156"/>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21" name="Freeform 23"/>
            <p:cNvSpPr>
              <a:spLocks/>
            </p:cNvSpPr>
            <p:nvPr/>
          </p:nvSpPr>
          <p:spPr bwMode="auto">
            <a:xfrm>
              <a:off x="2898867" y="2508189"/>
              <a:ext cx="340303" cy="608681"/>
            </a:xfrm>
            <a:custGeom>
              <a:avLst/>
              <a:gdLst>
                <a:gd name="T0" fmla="*/ 28 w 1535"/>
                <a:gd name="T1" fmla="*/ 1913 h 2509"/>
                <a:gd name="T2" fmla="*/ 49 w 1535"/>
                <a:gd name="T3" fmla="*/ 1610 h 2509"/>
                <a:gd name="T4" fmla="*/ 98 w 1535"/>
                <a:gd name="T5" fmla="*/ 1399 h 2509"/>
                <a:gd name="T6" fmla="*/ 239 w 1535"/>
                <a:gd name="T7" fmla="*/ 1183 h 2509"/>
                <a:gd name="T8" fmla="*/ 222 w 1535"/>
                <a:gd name="T9" fmla="*/ 907 h 2509"/>
                <a:gd name="T10" fmla="*/ 186 w 1535"/>
                <a:gd name="T11" fmla="*/ 825 h 2509"/>
                <a:gd name="T12" fmla="*/ 195 w 1535"/>
                <a:gd name="T13" fmla="*/ 725 h 2509"/>
                <a:gd name="T14" fmla="*/ 180 w 1535"/>
                <a:gd name="T15" fmla="*/ 524 h 2509"/>
                <a:gd name="T16" fmla="*/ 150 w 1535"/>
                <a:gd name="T17" fmla="*/ 286 h 2509"/>
                <a:gd name="T18" fmla="*/ 127 w 1535"/>
                <a:gd name="T19" fmla="*/ 171 h 2509"/>
                <a:gd name="T20" fmla="*/ 158 w 1535"/>
                <a:gd name="T21" fmla="*/ 63 h 2509"/>
                <a:gd name="T22" fmla="*/ 721 w 1535"/>
                <a:gd name="T23" fmla="*/ 64 h 2509"/>
                <a:gd name="T24" fmla="*/ 891 w 1535"/>
                <a:gd name="T25" fmla="*/ 80 h 2509"/>
                <a:gd name="T26" fmla="*/ 1016 w 1535"/>
                <a:gd name="T27" fmla="*/ 27 h 2509"/>
                <a:gd name="T28" fmla="*/ 1138 w 1535"/>
                <a:gd name="T29" fmla="*/ 71 h 2509"/>
                <a:gd name="T30" fmla="*/ 1199 w 1535"/>
                <a:gd name="T31" fmla="*/ 297 h 2509"/>
                <a:gd name="T32" fmla="*/ 1252 w 1535"/>
                <a:gd name="T33" fmla="*/ 403 h 2509"/>
                <a:gd name="T34" fmla="*/ 1260 w 1535"/>
                <a:gd name="T35" fmla="*/ 472 h 2509"/>
                <a:gd name="T36" fmla="*/ 1246 w 1535"/>
                <a:gd name="T37" fmla="*/ 620 h 2509"/>
                <a:gd name="T38" fmla="*/ 1198 w 1535"/>
                <a:gd name="T39" fmla="*/ 675 h 2509"/>
                <a:gd name="T40" fmla="*/ 1275 w 1535"/>
                <a:gd name="T41" fmla="*/ 655 h 2509"/>
                <a:gd name="T42" fmla="*/ 1304 w 1535"/>
                <a:gd name="T43" fmla="*/ 752 h 2509"/>
                <a:gd name="T44" fmla="*/ 1249 w 1535"/>
                <a:gd name="T45" fmla="*/ 938 h 2509"/>
                <a:gd name="T46" fmla="*/ 1348 w 1535"/>
                <a:gd name="T47" fmla="*/ 1056 h 2509"/>
                <a:gd name="T48" fmla="*/ 1333 w 1535"/>
                <a:gd name="T49" fmla="*/ 1166 h 2509"/>
                <a:gd name="T50" fmla="*/ 1324 w 1535"/>
                <a:gd name="T51" fmla="*/ 1347 h 2509"/>
                <a:gd name="T52" fmla="*/ 1334 w 1535"/>
                <a:gd name="T53" fmla="*/ 1493 h 2509"/>
                <a:gd name="T54" fmla="*/ 1320 w 1535"/>
                <a:gd name="T55" fmla="*/ 1610 h 2509"/>
                <a:gd name="T56" fmla="*/ 1326 w 1535"/>
                <a:gd name="T57" fmla="*/ 1781 h 2509"/>
                <a:gd name="T58" fmla="*/ 1444 w 1535"/>
                <a:gd name="T59" fmla="*/ 1895 h 2509"/>
                <a:gd name="T60" fmla="*/ 1525 w 1535"/>
                <a:gd name="T61" fmla="*/ 1948 h 2509"/>
                <a:gd name="T62" fmla="*/ 1464 w 1535"/>
                <a:gd name="T63" fmla="*/ 2035 h 2509"/>
                <a:gd name="T64" fmla="*/ 1371 w 1535"/>
                <a:gd name="T65" fmla="*/ 2107 h 2509"/>
                <a:gd name="T66" fmla="*/ 1318 w 1535"/>
                <a:gd name="T67" fmla="*/ 2022 h 2509"/>
                <a:gd name="T68" fmla="*/ 1185 w 1535"/>
                <a:gd name="T69" fmla="*/ 1978 h 2509"/>
                <a:gd name="T70" fmla="*/ 1316 w 1535"/>
                <a:gd name="T71" fmla="*/ 2016 h 2509"/>
                <a:gd name="T72" fmla="*/ 1239 w 1535"/>
                <a:gd name="T73" fmla="*/ 2113 h 2509"/>
                <a:gd name="T74" fmla="*/ 891 w 1535"/>
                <a:gd name="T75" fmla="*/ 2288 h 2509"/>
                <a:gd name="T76" fmla="*/ 678 w 1535"/>
                <a:gd name="T77" fmla="*/ 2356 h 2509"/>
                <a:gd name="T78" fmla="*/ 548 w 1535"/>
                <a:gd name="T79" fmla="*/ 2413 h 2509"/>
                <a:gd name="T80" fmla="*/ 456 w 1535"/>
                <a:gd name="T81" fmla="*/ 2490 h 2509"/>
                <a:gd name="T82" fmla="*/ 363 w 1535"/>
                <a:gd name="T83" fmla="*/ 2474 h 2509"/>
                <a:gd name="T84" fmla="*/ 236 w 1535"/>
                <a:gd name="T85" fmla="*/ 2415 h 2509"/>
                <a:gd name="T86" fmla="*/ 111 w 1535"/>
                <a:gd name="T87" fmla="*/ 2359 h 2509"/>
                <a:gd name="T88" fmla="*/ 174 w 1535"/>
                <a:gd name="T89" fmla="*/ 2353 h 2509"/>
                <a:gd name="T90" fmla="*/ 103 w 1535"/>
                <a:gd name="T91" fmla="*/ 2157 h 2509"/>
                <a:gd name="T92" fmla="*/ 28 w 1535"/>
                <a:gd name="T93" fmla="*/ 1913 h 25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5"/>
                <a:gd name="T142" fmla="*/ 0 h 2509"/>
                <a:gd name="T143" fmla="*/ 1535 w 1535"/>
                <a:gd name="T144" fmla="*/ 2509 h 250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5" h="2509">
                  <a:moveTo>
                    <a:pt x="28" y="1913"/>
                  </a:moveTo>
                  <a:cubicBezTo>
                    <a:pt x="8" y="1802"/>
                    <a:pt x="0" y="1714"/>
                    <a:pt x="49" y="1610"/>
                  </a:cubicBezTo>
                  <a:cubicBezTo>
                    <a:pt x="90" y="1520"/>
                    <a:pt x="65" y="1489"/>
                    <a:pt x="98" y="1399"/>
                  </a:cubicBezTo>
                  <a:cubicBezTo>
                    <a:pt x="123" y="1333"/>
                    <a:pt x="212" y="1240"/>
                    <a:pt x="239" y="1183"/>
                  </a:cubicBezTo>
                  <a:cubicBezTo>
                    <a:pt x="275" y="1104"/>
                    <a:pt x="246" y="988"/>
                    <a:pt x="222" y="907"/>
                  </a:cubicBezTo>
                  <a:cubicBezTo>
                    <a:pt x="213" y="875"/>
                    <a:pt x="199" y="855"/>
                    <a:pt x="186" y="825"/>
                  </a:cubicBezTo>
                  <a:cubicBezTo>
                    <a:pt x="172" y="792"/>
                    <a:pt x="193" y="758"/>
                    <a:pt x="195" y="725"/>
                  </a:cubicBezTo>
                  <a:cubicBezTo>
                    <a:pt x="201" y="650"/>
                    <a:pt x="164" y="596"/>
                    <a:pt x="180" y="524"/>
                  </a:cubicBezTo>
                  <a:cubicBezTo>
                    <a:pt x="196" y="446"/>
                    <a:pt x="164" y="362"/>
                    <a:pt x="150" y="286"/>
                  </a:cubicBezTo>
                  <a:cubicBezTo>
                    <a:pt x="143" y="250"/>
                    <a:pt x="105" y="209"/>
                    <a:pt x="127" y="171"/>
                  </a:cubicBezTo>
                  <a:cubicBezTo>
                    <a:pt x="144" y="142"/>
                    <a:pt x="169" y="99"/>
                    <a:pt x="158" y="63"/>
                  </a:cubicBezTo>
                  <a:cubicBezTo>
                    <a:pt x="347" y="80"/>
                    <a:pt x="520" y="51"/>
                    <a:pt x="721" y="64"/>
                  </a:cubicBezTo>
                  <a:cubicBezTo>
                    <a:pt x="762" y="67"/>
                    <a:pt x="882" y="56"/>
                    <a:pt x="891" y="80"/>
                  </a:cubicBezTo>
                  <a:cubicBezTo>
                    <a:pt x="909" y="123"/>
                    <a:pt x="980" y="54"/>
                    <a:pt x="1016" y="27"/>
                  </a:cubicBezTo>
                  <a:cubicBezTo>
                    <a:pt x="1054" y="0"/>
                    <a:pt x="1161" y="23"/>
                    <a:pt x="1138" y="71"/>
                  </a:cubicBezTo>
                  <a:cubicBezTo>
                    <a:pt x="1102" y="144"/>
                    <a:pt x="1094" y="217"/>
                    <a:pt x="1199" y="297"/>
                  </a:cubicBezTo>
                  <a:cubicBezTo>
                    <a:pt x="1286" y="362"/>
                    <a:pt x="1237" y="336"/>
                    <a:pt x="1252" y="403"/>
                  </a:cubicBezTo>
                  <a:cubicBezTo>
                    <a:pt x="1259" y="436"/>
                    <a:pt x="1263" y="434"/>
                    <a:pt x="1260" y="472"/>
                  </a:cubicBezTo>
                  <a:cubicBezTo>
                    <a:pt x="1257" y="510"/>
                    <a:pt x="1256" y="572"/>
                    <a:pt x="1246" y="620"/>
                  </a:cubicBezTo>
                  <a:cubicBezTo>
                    <a:pt x="1198" y="613"/>
                    <a:pt x="1219" y="647"/>
                    <a:pt x="1198" y="675"/>
                  </a:cubicBezTo>
                  <a:cubicBezTo>
                    <a:pt x="1227" y="680"/>
                    <a:pt x="1248" y="647"/>
                    <a:pt x="1275" y="655"/>
                  </a:cubicBezTo>
                  <a:cubicBezTo>
                    <a:pt x="1314" y="666"/>
                    <a:pt x="1314" y="723"/>
                    <a:pt x="1304" y="752"/>
                  </a:cubicBezTo>
                  <a:cubicBezTo>
                    <a:pt x="1287" y="807"/>
                    <a:pt x="1325" y="951"/>
                    <a:pt x="1249" y="938"/>
                  </a:cubicBezTo>
                  <a:cubicBezTo>
                    <a:pt x="1268" y="986"/>
                    <a:pt x="1319" y="1015"/>
                    <a:pt x="1348" y="1056"/>
                  </a:cubicBezTo>
                  <a:cubicBezTo>
                    <a:pt x="1383" y="1105"/>
                    <a:pt x="1353" y="1120"/>
                    <a:pt x="1333" y="1166"/>
                  </a:cubicBezTo>
                  <a:cubicBezTo>
                    <a:pt x="1308" y="1221"/>
                    <a:pt x="1355" y="1294"/>
                    <a:pt x="1324" y="1347"/>
                  </a:cubicBezTo>
                  <a:cubicBezTo>
                    <a:pt x="1287" y="1409"/>
                    <a:pt x="1283" y="1440"/>
                    <a:pt x="1334" y="1493"/>
                  </a:cubicBezTo>
                  <a:cubicBezTo>
                    <a:pt x="1359" y="1518"/>
                    <a:pt x="1332" y="1581"/>
                    <a:pt x="1320" y="1610"/>
                  </a:cubicBezTo>
                  <a:cubicBezTo>
                    <a:pt x="1293" y="1680"/>
                    <a:pt x="1286" y="1711"/>
                    <a:pt x="1326" y="1781"/>
                  </a:cubicBezTo>
                  <a:cubicBezTo>
                    <a:pt x="1351" y="1825"/>
                    <a:pt x="1404" y="1864"/>
                    <a:pt x="1444" y="1895"/>
                  </a:cubicBezTo>
                  <a:cubicBezTo>
                    <a:pt x="1455" y="1903"/>
                    <a:pt x="1524" y="1943"/>
                    <a:pt x="1525" y="1948"/>
                  </a:cubicBezTo>
                  <a:cubicBezTo>
                    <a:pt x="1535" y="1985"/>
                    <a:pt x="1474" y="2003"/>
                    <a:pt x="1464" y="2035"/>
                  </a:cubicBezTo>
                  <a:cubicBezTo>
                    <a:pt x="1451" y="2077"/>
                    <a:pt x="1422" y="2113"/>
                    <a:pt x="1371" y="2107"/>
                  </a:cubicBezTo>
                  <a:cubicBezTo>
                    <a:pt x="1343" y="2104"/>
                    <a:pt x="1334" y="2040"/>
                    <a:pt x="1318" y="2022"/>
                  </a:cubicBezTo>
                  <a:cubicBezTo>
                    <a:pt x="1285" y="1981"/>
                    <a:pt x="1229" y="1996"/>
                    <a:pt x="1185" y="1978"/>
                  </a:cubicBezTo>
                  <a:cubicBezTo>
                    <a:pt x="1220" y="2006"/>
                    <a:pt x="1278" y="1989"/>
                    <a:pt x="1316" y="2016"/>
                  </a:cubicBezTo>
                  <a:cubicBezTo>
                    <a:pt x="1391" y="2071"/>
                    <a:pt x="1276" y="2106"/>
                    <a:pt x="1239" y="2113"/>
                  </a:cubicBezTo>
                  <a:cubicBezTo>
                    <a:pt x="1098" y="2137"/>
                    <a:pt x="1009" y="2218"/>
                    <a:pt x="891" y="2288"/>
                  </a:cubicBezTo>
                  <a:cubicBezTo>
                    <a:pt x="824" y="2328"/>
                    <a:pt x="749" y="2327"/>
                    <a:pt x="678" y="2356"/>
                  </a:cubicBezTo>
                  <a:cubicBezTo>
                    <a:pt x="634" y="2374"/>
                    <a:pt x="585" y="2383"/>
                    <a:pt x="548" y="2413"/>
                  </a:cubicBezTo>
                  <a:cubicBezTo>
                    <a:pt x="517" y="2438"/>
                    <a:pt x="492" y="2471"/>
                    <a:pt x="456" y="2490"/>
                  </a:cubicBezTo>
                  <a:cubicBezTo>
                    <a:pt x="419" y="2509"/>
                    <a:pt x="390" y="2503"/>
                    <a:pt x="363" y="2474"/>
                  </a:cubicBezTo>
                  <a:cubicBezTo>
                    <a:pt x="325" y="2435"/>
                    <a:pt x="285" y="2430"/>
                    <a:pt x="236" y="2415"/>
                  </a:cubicBezTo>
                  <a:cubicBezTo>
                    <a:pt x="184" y="2400"/>
                    <a:pt x="143" y="2412"/>
                    <a:pt x="111" y="2359"/>
                  </a:cubicBezTo>
                  <a:cubicBezTo>
                    <a:pt x="153" y="2358"/>
                    <a:pt x="132" y="2352"/>
                    <a:pt x="174" y="2353"/>
                  </a:cubicBezTo>
                  <a:cubicBezTo>
                    <a:pt x="155" y="2299"/>
                    <a:pt x="219" y="2125"/>
                    <a:pt x="103" y="2157"/>
                  </a:cubicBezTo>
                  <a:cubicBezTo>
                    <a:pt x="142" y="2088"/>
                    <a:pt x="70" y="1970"/>
                    <a:pt x="28" y="1913"/>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22" name="Freeform 24"/>
            <p:cNvSpPr>
              <a:spLocks/>
            </p:cNvSpPr>
            <p:nvPr/>
          </p:nvSpPr>
          <p:spPr bwMode="auto">
            <a:xfrm>
              <a:off x="5392803" y="3164709"/>
              <a:ext cx="424163" cy="542231"/>
            </a:xfrm>
            <a:custGeom>
              <a:avLst/>
              <a:gdLst>
                <a:gd name="T0" fmla="*/ 2147483647 w 1914"/>
                <a:gd name="T1" fmla="*/ 2147483647 h 2229"/>
                <a:gd name="T2" fmla="*/ 2147483647 w 1914"/>
                <a:gd name="T3" fmla="*/ 2147483647 h 2229"/>
                <a:gd name="T4" fmla="*/ 2147483647 w 1914"/>
                <a:gd name="T5" fmla="*/ 2147483647 h 2229"/>
                <a:gd name="T6" fmla="*/ 2147483647 w 1914"/>
                <a:gd name="T7" fmla="*/ 2147483647 h 2229"/>
                <a:gd name="T8" fmla="*/ 2147483647 w 1914"/>
                <a:gd name="T9" fmla="*/ 2147483647 h 2229"/>
                <a:gd name="T10" fmla="*/ 2147483647 w 1914"/>
                <a:gd name="T11" fmla="*/ 2147483647 h 2229"/>
                <a:gd name="T12" fmla="*/ 2147483647 w 1914"/>
                <a:gd name="T13" fmla="*/ 2147483647 h 2229"/>
                <a:gd name="T14" fmla="*/ 2147483647 w 1914"/>
                <a:gd name="T15" fmla="*/ 2147483647 h 2229"/>
                <a:gd name="T16" fmla="*/ 2147483647 w 1914"/>
                <a:gd name="T17" fmla="*/ 2147483647 h 2229"/>
                <a:gd name="T18" fmla="*/ 2147483647 w 1914"/>
                <a:gd name="T19" fmla="*/ 2147483647 h 2229"/>
                <a:gd name="T20" fmla="*/ 2147483647 w 1914"/>
                <a:gd name="T21" fmla="*/ 2147483647 h 2229"/>
                <a:gd name="T22" fmla="*/ 2147483647 w 1914"/>
                <a:gd name="T23" fmla="*/ 2147483647 h 2229"/>
                <a:gd name="T24" fmla="*/ 2147483647 w 1914"/>
                <a:gd name="T25" fmla="*/ 2147483647 h 2229"/>
                <a:gd name="T26" fmla="*/ 2147483647 w 1914"/>
                <a:gd name="T27" fmla="*/ 2147483647 h 2229"/>
                <a:gd name="T28" fmla="*/ 2147483647 w 1914"/>
                <a:gd name="T29" fmla="*/ 2147483647 h 2229"/>
                <a:gd name="T30" fmla="*/ 2147483647 w 1914"/>
                <a:gd name="T31" fmla="*/ 2147483647 h 2229"/>
                <a:gd name="T32" fmla="*/ 2147483647 w 1914"/>
                <a:gd name="T33" fmla="*/ 2147483647 h 2229"/>
                <a:gd name="T34" fmla="*/ 2147483647 w 1914"/>
                <a:gd name="T35" fmla="*/ 2147483647 h 2229"/>
                <a:gd name="T36" fmla="*/ 2147483647 w 1914"/>
                <a:gd name="T37" fmla="*/ 2147483647 h 2229"/>
                <a:gd name="T38" fmla="*/ 2147483647 w 1914"/>
                <a:gd name="T39" fmla="*/ 2147483647 h 2229"/>
                <a:gd name="T40" fmla="*/ 2147483647 w 1914"/>
                <a:gd name="T41" fmla="*/ 2147483647 h 2229"/>
                <a:gd name="T42" fmla="*/ 2147483647 w 1914"/>
                <a:gd name="T43" fmla="*/ 0 h 2229"/>
                <a:gd name="T44" fmla="*/ 2147483647 w 1914"/>
                <a:gd name="T45" fmla="*/ 2147483647 h 2229"/>
                <a:gd name="T46" fmla="*/ 2147483647 w 1914"/>
                <a:gd name="T47" fmla="*/ 2147483647 h 2229"/>
                <a:gd name="T48" fmla="*/ 2147483647 w 1914"/>
                <a:gd name="T49" fmla="*/ 2147483647 h 2229"/>
                <a:gd name="T50" fmla="*/ 2147483647 w 1914"/>
                <a:gd name="T51" fmla="*/ 2147483647 h 2229"/>
                <a:gd name="T52" fmla="*/ 2147483647 w 1914"/>
                <a:gd name="T53" fmla="*/ 2147483647 h 2229"/>
                <a:gd name="T54" fmla="*/ 2147483647 w 1914"/>
                <a:gd name="T55" fmla="*/ 2147483647 h 2229"/>
                <a:gd name="T56" fmla="*/ 2147483647 w 1914"/>
                <a:gd name="T57" fmla="*/ 2147483647 h 2229"/>
                <a:gd name="T58" fmla="*/ 2147483647 w 1914"/>
                <a:gd name="T59" fmla="*/ 2147483647 h 2229"/>
                <a:gd name="T60" fmla="*/ 2147483647 w 1914"/>
                <a:gd name="T61" fmla="*/ 2147483647 h 2229"/>
                <a:gd name="T62" fmla="*/ 2147483647 w 1914"/>
                <a:gd name="T63" fmla="*/ 2147483647 h 2229"/>
                <a:gd name="T64" fmla="*/ 2147483647 w 1914"/>
                <a:gd name="T65" fmla="*/ 2147483647 h 2229"/>
                <a:gd name="T66" fmla="*/ 2147483647 w 1914"/>
                <a:gd name="T67" fmla="*/ 2147483647 h 2229"/>
                <a:gd name="T68" fmla="*/ 2147483647 w 1914"/>
                <a:gd name="T69" fmla="*/ 2147483647 h 2229"/>
                <a:gd name="T70" fmla="*/ 2147483647 w 1914"/>
                <a:gd name="T71" fmla="*/ 2147483647 h 2229"/>
                <a:gd name="T72" fmla="*/ 2147483647 w 1914"/>
                <a:gd name="T73" fmla="*/ 2147483647 h 2229"/>
                <a:gd name="T74" fmla="*/ 2147483647 w 1914"/>
                <a:gd name="T75" fmla="*/ 2147483647 h 2229"/>
                <a:gd name="T76" fmla="*/ 2147483647 w 1914"/>
                <a:gd name="T77" fmla="*/ 2147483647 h 2229"/>
                <a:gd name="T78" fmla="*/ 2147483647 w 1914"/>
                <a:gd name="T79" fmla="*/ 2147483647 h 2229"/>
                <a:gd name="T80" fmla="*/ 2147483647 w 1914"/>
                <a:gd name="T81" fmla="*/ 2147483647 h 2229"/>
                <a:gd name="T82" fmla="*/ 2147483647 w 1914"/>
                <a:gd name="T83" fmla="*/ 2147483647 h 2229"/>
                <a:gd name="T84" fmla="*/ 2147483647 w 1914"/>
                <a:gd name="T85" fmla="*/ 2147483647 h 2229"/>
                <a:gd name="T86" fmla="*/ 2147483647 w 1914"/>
                <a:gd name="T87" fmla="*/ 2147483647 h 2229"/>
                <a:gd name="T88" fmla="*/ 2147483647 w 1914"/>
                <a:gd name="T89" fmla="*/ 2147483647 h 2229"/>
                <a:gd name="T90" fmla="*/ 2147483647 w 1914"/>
                <a:gd name="T91" fmla="*/ 2147483647 h 2229"/>
                <a:gd name="T92" fmla="*/ 2147483647 w 1914"/>
                <a:gd name="T93" fmla="*/ 2147483647 h 2229"/>
                <a:gd name="T94" fmla="*/ 2147483647 w 1914"/>
                <a:gd name="T95" fmla="*/ 2147483647 h 2229"/>
                <a:gd name="T96" fmla="*/ 2147483647 w 1914"/>
                <a:gd name="T97" fmla="*/ 2147483647 h 2229"/>
                <a:gd name="T98" fmla="*/ 2147483647 w 1914"/>
                <a:gd name="T99" fmla="*/ 2147483647 h 2229"/>
                <a:gd name="T100" fmla="*/ 2147483647 w 1914"/>
                <a:gd name="T101" fmla="*/ 2147483647 h 2229"/>
                <a:gd name="T102" fmla="*/ 2147483647 w 1914"/>
                <a:gd name="T103" fmla="*/ 2147483647 h 2229"/>
                <a:gd name="T104" fmla="*/ 0 w 1914"/>
                <a:gd name="T105" fmla="*/ 2147483647 h 2229"/>
                <a:gd name="T106" fmla="*/ 2147483647 w 1914"/>
                <a:gd name="T107" fmla="*/ 2147483647 h 22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4"/>
                <a:gd name="T163" fmla="*/ 0 h 2229"/>
                <a:gd name="T164" fmla="*/ 1914 w 1914"/>
                <a:gd name="T165" fmla="*/ 2229 h 22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4" h="2229">
                  <a:moveTo>
                    <a:pt x="11" y="2096"/>
                  </a:moveTo>
                  <a:cubicBezTo>
                    <a:pt x="33" y="2036"/>
                    <a:pt x="26" y="1953"/>
                    <a:pt x="35" y="1889"/>
                  </a:cubicBezTo>
                  <a:cubicBezTo>
                    <a:pt x="47" y="1808"/>
                    <a:pt x="54" y="1727"/>
                    <a:pt x="65" y="1645"/>
                  </a:cubicBezTo>
                  <a:cubicBezTo>
                    <a:pt x="78" y="1546"/>
                    <a:pt x="135" y="1489"/>
                    <a:pt x="145" y="1437"/>
                  </a:cubicBezTo>
                  <a:cubicBezTo>
                    <a:pt x="151" y="1405"/>
                    <a:pt x="139" y="1373"/>
                    <a:pt x="145" y="1341"/>
                  </a:cubicBezTo>
                  <a:cubicBezTo>
                    <a:pt x="155" y="1291"/>
                    <a:pt x="202" y="1304"/>
                    <a:pt x="225" y="1267"/>
                  </a:cubicBezTo>
                  <a:cubicBezTo>
                    <a:pt x="295" y="1157"/>
                    <a:pt x="407" y="1078"/>
                    <a:pt x="501" y="980"/>
                  </a:cubicBezTo>
                  <a:cubicBezTo>
                    <a:pt x="538" y="942"/>
                    <a:pt x="587" y="876"/>
                    <a:pt x="603" y="825"/>
                  </a:cubicBezTo>
                  <a:cubicBezTo>
                    <a:pt x="615" y="783"/>
                    <a:pt x="537" y="739"/>
                    <a:pt x="507" y="722"/>
                  </a:cubicBezTo>
                  <a:cubicBezTo>
                    <a:pt x="483" y="709"/>
                    <a:pt x="446" y="749"/>
                    <a:pt x="428" y="709"/>
                  </a:cubicBezTo>
                  <a:cubicBezTo>
                    <a:pt x="414" y="677"/>
                    <a:pt x="425" y="634"/>
                    <a:pt x="432" y="602"/>
                  </a:cubicBezTo>
                  <a:cubicBezTo>
                    <a:pt x="452" y="504"/>
                    <a:pt x="415" y="424"/>
                    <a:pt x="465" y="334"/>
                  </a:cubicBezTo>
                  <a:cubicBezTo>
                    <a:pt x="479" y="308"/>
                    <a:pt x="443" y="301"/>
                    <a:pt x="452" y="273"/>
                  </a:cubicBezTo>
                  <a:cubicBezTo>
                    <a:pt x="462" y="244"/>
                    <a:pt x="489" y="219"/>
                    <a:pt x="511" y="201"/>
                  </a:cubicBezTo>
                  <a:cubicBezTo>
                    <a:pt x="534" y="182"/>
                    <a:pt x="560" y="165"/>
                    <a:pt x="591" y="171"/>
                  </a:cubicBezTo>
                  <a:cubicBezTo>
                    <a:pt x="616" y="175"/>
                    <a:pt x="663" y="228"/>
                    <a:pt x="688" y="216"/>
                  </a:cubicBezTo>
                  <a:cubicBezTo>
                    <a:pt x="720" y="202"/>
                    <a:pt x="766" y="144"/>
                    <a:pt x="800" y="188"/>
                  </a:cubicBezTo>
                  <a:cubicBezTo>
                    <a:pt x="836" y="236"/>
                    <a:pt x="846" y="253"/>
                    <a:pt x="909" y="276"/>
                  </a:cubicBezTo>
                  <a:cubicBezTo>
                    <a:pt x="873" y="217"/>
                    <a:pt x="971" y="194"/>
                    <a:pt x="1017" y="188"/>
                  </a:cubicBezTo>
                  <a:cubicBezTo>
                    <a:pt x="1074" y="180"/>
                    <a:pt x="1139" y="134"/>
                    <a:pt x="1195" y="141"/>
                  </a:cubicBezTo>
                  <a:cubicBezTo>
                    <a:pt x="1271" y="149"/>
                    <a:pt x="1295" y="217"/>
                    <a:pt x="1378" y="159"/>
                  </a:cubicBezTo>
                  <a:cubicBezTo>
                    <a:pt x="1438" y="118"/>
                    <a:pt x="1479" y="56"/>
                    <a:pt x="1524" y="0"/>
                  </a:cubicBezTo>
                  <a:cubicBezTo>
                    <a:pt x="1551" y="36"/>
                    <a:pt x="1579" y="87"/>
                    <a:pt x="1563" y="133"/>
                  </a:cubicBezTo>
                  <a:cubicBezTo>
                    <a:pt x="1617" y="128"/>
                    <a:pt x="1581" y="167"/>
                    <a:pt x="1632" y="182"/>
                  </a:cubicBezTo>
                  <a:cubicBezTo>
                    <a:pt x="1684" y="198"/>
                    <a:pt x="1704" y="208"/>
                    <a:pt x="1682" y="275"/>
                  </a:cubicBezTo>
                  <a:cubicBezTo>
                    <a:pt x="1654" y="362"/>
                    <a:pt x="1741" y="456"/>
                    <a:pt x="1786" y="559"/>
                  </a:cubicBezTo>
                  <a:cubicBezTo>
                    <a:pt x="1795" y="579"/>
                    <a:pt x="1848" y="648"/>
                    <a:pt x="1847" y="665"/>
                  </a:cubicBezTo>
                  <a:cubicBezTo>
                    <a:pt x="1844" y="703"/>
                    <a:pt x="1889" y="758"/>
                    <a:pt x="1898" y="794"/>
                  </a:cubicBezTo>
                  <a:cubicBezTo>
                    <a:pt x="1914" y="859"/>
                    <a:pt x="1898" y="947"/>
                    <a:pt x="1870" y="1011"/>
                  </a:cubicBezTo>
                  <a:cubicBezTo>
                    <a:pt x="1846" y="1066"/>
                    <a:pt x="1800" y="1074"/>
                    <a:pt x="1812" y="1138"/>
                  </a:cubicBezTo>
                  <a:cubicBezTo>
                    <a:pt x="1818" y="1171"/>
                    <a:pt x="1764" y="1192"/>
                    <a:pt x="1740" y="1204"/>
                  </a:cubicBezTo>
                  <a:cubicBezTo>
                    <a:pt x="1692" y="1228"/>
                    <a:pt x="1690" y="1293"/>
                    <a:pt x="1661" y="1341"/>
                  </a:cubicBezTo>
                  <a:cubicBezTo>
                    <a:pt x="1639" y="1377"/>
                    <a:pt x="1604" y="1396"/>
                    <a:pt x="1589" y="1433"/>
                  </a:cubicBezTo>
                  <a:cubicBezTo>
                    <a:pt x="1569" y="1483"/>
                    <a:pt x="1550" y="1520"/>
                    <a:pt x="1527" y="1568"/>
                  </a:cubicBezTo>
                  <a:cubicBezTo>
                    <a:pt x="1504" y="1567"/>
                    <a:pt x="1422" y="1594"/>
                    <a:pt x="1435" y="1522"/>
                  </a:cubicBezTo>
                  <a:cubicBezTo>
                    <a:pt x="1383" y="1542"/>
                    <a:pt x="1400" y="1557"/>
                    <a:pt x="1378" y="1560"/>
                  </a:cubicBezTo>
                  <a:cubicBezTo>
                    <a:pt x="1314" y="1570"/>
                    <a:pt x="1313" y="1532"/>
                    <a:pt x="1361" y="1535"/>
                  </a:cubicBezTo>
                  <a:cubicBezTo>
                    <a:pt x="1349" y="1509"/>
                    <a:pt x="1306" y="1477"/>
                    <a:pt x="1320" y="1459"/>
                  </a:cubicBezTo>
                  <a:cubicBezTo>
                    <a:pt x="1285" y="1472"/>
                    <a:pt x="1308" y="1462"/>
                    <a:pt x="1259" y="1481"/>
                  </a:cubicBezTo>
                  <a:lnTo>
                    <a:pt x="1275" y="1507"/>
                  </a:lnTo>
                  <a:cubicBezTo>
                    <a:pt x="1232" y="1518"/>
                    <a:pt x="1265" y="1560"/>
                    <a:pt x="1211" y="1557"/>
                  </a:cubicBezTo>
                  <a:cubicBezTo>
                    <a:pt x="1218" y="1641"/>
                    <a:pt x="1092" y="1597"/>
                    <a:pt x="1078" y="1600"/>
                  </a:cubicBezTo>
                  <a:cubicBezTo>
                    <a:pt x="1075" y="1602"/>
                    <a:pt x="1085" y="1525"/>
                    <a:pt x="1075" y="1538"/>
                  </a:cubicBezTo>
                  <a:cubicBezTo>
                    <a:pt x="1014" y="1680"/>
                    <a:pt x="992" y="1605"/>
                    <a:pt x="981" y="1612"/>
                  </a:cubicBezTo>
                  <a:cubicBezTo>
                    <a:pt x="983" y="1642"/>
                    <a:pt x="960" y="1644"/>
                    <a:pt x="908" y="1649"/>
                  </a:cubicBezTo>
                  <a:cubicBezTo>
                    <a:pt x="883" y="1684"/>
                    <a:pt x="825" y="1683"/>
                    <a:pt x="829" y="1696"/>
                  </a:cubicBezTo>
                  <a:cubicBezTo>
                    <a:pt x="875" y="1813"/>
                    <a:pt x="779" y="1833"/>
                    <a:pt x="764" y="1915"/>
                  </a:cubicBezTo>
                  <a:cubicBezTo>
                    <a:pt x="751" y="1987"/>
                    <a:pt x="777" y="1990"/>
                    <a:pt x="785" y="2038"/>
                  </a:cubicBezTo>
                  <a:cubicBezTo>
                    <a:pt x="461" y="2038"/>
                    <a:pt x="855" y="2052"/>
                    <a:pt x="532" y="2028"/>
                  </a:cubicBezTo>
                  <a:cubicBezTo>
                    <a:pt x="421" y="2019"/>
                    <a:pt x="290" y="2042"/>
                    <a:pt x="225" y="2123"/>
                  </a:cubicBezTo>
                  <a:cubicBezTo>
                    <a:pt x="202" y="2151"/>
                    <a:pt x="171" y="2229"/>
                    <a:pt x="131" y="2203"/>
                  </a:cubicBezTo>
                  <a:cubicBezTo>
                    <a:pt x="121" y="2196"/>
                    <a:pt x="114" y="2159"/>
                    <a:pt x="96" y="2160"/>
                  </a:cubicBezTo>
                  <a:cubicBezTo>
                    <a:pt x="65" y="2163"/>
                    <a:pt x="14" y="2197"/>
                    <a:pt x="0" y="2208"/>
                  </a:cubicBezTo>
                  <a:cubicBezTo>
                    <a:pt x="7" y="2179"/>
                    <a:pt x="48" y="2128"/>
                    <a:pt x="11" y="2096"/>
                  </a:cubicBezTo>
                </a:path>
              </a:pathLst>
            </a:custGeom>
            <a:solidFill>
              <a:schemeClr val="bg1">
                <a:lumMod val="85000"/>
              </a:schemeClr>
            </a:solidFill>
            <a:ln w="6350">
              <a:solidFill>
                <a:srgbClr val="FFFFFF"/>
              </a:solidFill>
              <a:miter lim="800000"/>
              <a:headEnd/>
              <a:tailEnd/>
            </a:ln>
          </p:spPr>
          <p:txBody>
            <a:bodyPr/>
            <a:lstStyle/>
            <a:p>
              <a:pPr defTabSz="914400">
                <a:defRPr/>
              </a:pPr>
              <a:endParaRPr lang="en-US" dirty="0">
                <a:solidFill>
                  <a:prstClr val="black"/>
                </a:solidFill>
                <a:latin typeface="Calibri"/>
              </a:endParaRPr>
            </a:p>
          </p:txBody>
        </p:sp>
        <p:sp>
          <p:nvSpPr>
            <p:cNvPr id="23" name="Freeform 25"/>
            <p:cNvSpPr>
              <a:spLocks/>
            </p:cNvSpPr>
            <p:nvPr/>
          </p:nvSpPr>
          <p:spPr bwMode="auto">
            <a:xfrm>
              <a:off x="5799951" y="5602096"/>
              <a:ext cx="7292" cy="23922"/>
            </a:xfrm>
            <a:custGeom>
              <a:avLst/>
              <a:gdLst>
                <a:gd name="T0" fmla="*/ 14 w 32"/>
                <a:gd name="T1" fmla="*/ 101 h 101"/>
                <a:gd name="T2" fmla="*/ 30 w 32"/>
                <a:gd name="T3" fmla="*/ 0 h 101"/>
                <a:gd name="T4" fmla="*/ 14 w 32"/>
                <a:gd name="T5" fmla="*/ 101 h 101"/>
                <a:gd name="T6" fmla="*/ 0 60000 65536"/>
                <a:gd name="T7" fmla="*/ 0 60000 65536"/>
                <a:gd name="T8" fmla="*/ 0 60000 65536"/>
                <a:gd name="T9" fmla="*/ 0 w 32"/>
                <a:gd name="T10" fmla="*/ 0 h 101"/>
                <a:gd name="T11" fmla="*/ 32 w 32"/>
                <a:gd name="T12" fmla="*/ 101 h 101"/>
              </a:gdLst>
              <a:ahLst/>
              <a:cxnLst>
                <a:cxn ang="T6">
                  <a:pos x="T0" y="T1"/>
                </a:cxn>
                <a:cxn ang="T7">
                  <a:pos x="T2" y="T3"/>
                </a:cxn>
                <a:cxn ang="T8">
                  <a:pos x="T4" y="T5"/>
                </a:cxn>
              </a:cxnLst>
              <a:rect l="T9" t="T10" r="T11" b="T12"/>
              <a:pathLst>
                <a:path w="32" h="101">
                  <a:moveTo>
                    <a:pt x="14" y="101"/>
                  </a:moveTo>
                  <a:cubicBezTo>
                    <a:pt x="25" y="68"/>
                    <a:pt x="32" y="34"/>
                    <a:pt x="30" y="0"/>
                  </a:cubicBezTo>
                  <a:cubicBezTo>
                    <a:pt x="16" y="31"/>
                    <a:pt x="0" y="66"/>
                    <a:pt x="14" y="101"/>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24" name="Freeform 26"/>
            <p:cNvSpPr>
              <a:spLocks/>
            </p:cNvSpPr>
            <p:nvPr/>
          </p:nvSpPr>
          <p:spPr bwMode="auto">
            <a:xfrm>
              <a:off x="5874089" y="5342942"/>
              <a:ext cx="10938" cy="7974"/>
            </a:xfrm>
            <a:custGeom>
              <a:avLst/>
              <a:gdLst>
                <a:gd name="T0" fmla="*/ 20 w 47"/>
                <a:gd name="T1" fmla="*/ 37 h 37"/>
                <a:gd name="T2" fmla="*/ 0 w 47"/>
                <a:gd name="T3" fmla="*/ 5 h 37"/>
                <a:gd name="T4" fmla="*/ 20 w 47"/>
                <a:gd name="T5" fmla="*/ 37 h 37"/>
                <a:gd name="T6" fmla="*/ 0 60000 65536"/>
                <a:gd name="T7" fmla="*/ 0 60000 65536"/>
                <a:gd name="T8" fmla="*/ 0 60000 65536"/>
                <a:gd name="T9" fmla="*/ 0 w 47"/>
                <a:gd name="T10" fmla="*/ 0 h 37"/>
                <a:gd name="T11" fmla="*/ 47 w 47"/>
                <a:gd name="T12" fmla="*/ 37 h 37"/>
              </a:gdLst>
              <a:ahLst/>
              <a:cxnLst>
                <a:cxn ang="T6">
                  <a:pos x="T0" y="T1"/>
                </a:cxn>
                <a:cxn ang="T7">
                  <a:pos x="T2" y="T3"/>
                </a:cxn>
                <a:cxn ang="T8">
                  <a:pos x="T4" y="T5"/>
                </a:cxn>
              </a:cxnLst>
              <a:rect l="T9" t="T10" r="T11" b="T12"/>
              <a:pathLst>
                <a:path w="47" h="37">
                  <a:moveTo>
                    <a:pt x="20" y="37"/>
                  </a:moveTo>
                  <a:cubicBezTo>
                    <a:pt x="47" y="11"/>
                    <a:pt x="41" y="0"/>
                    <a:pt x="0" y="5"/>
                  </a:cubicBezTo>
                  <a:cubicBezTo>
                    <a:pt x="7" y="15"/>
                    <a:pt x="13" y="26"/>
                    <a:pt x="20" y="37"/>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25" name="Freeform 27"/>
            <p:cNvSpPr>
              <a:spLocks/>
            </p:cNvSpPr>
            <p:nvPr/>
          </p:nvSpPr>
          <p:spPr bwMode="auto">
            <a:xfrm>
              <a:off x="5428049" y="4549530"/>
              <a:ext cx="804573" cy="1560244"/>
            </a:xfrm>
            <a:custGeom>
              <a:avLst/>
              <a:gdLst>
                <a:gd name="T0" fmla="*/ 2147483647 w 3634"/>
                <a:gd name="T1" fmla="*/ 2147483647 h 6422"/>
                <a:gd name="T2" fmla="*/ 2147483647 w 3634"/>
                <a:gd name="T3" fmla="*/ 2147483647 h 6422"/>
                <a:gd name="T4" fmla="*/ 2147483647 w 3634"/>
                <a:gd name="T5" fmla="*/ 2147483647 h 6422"/>
                <a:gd name="T6" fmla="*/ 2147483647 w 3634"/>
                <a:gd name="T7" fmla="*/ 2147483647 h 6422"/>
                <a:gd name="T8" fmla="*/ 2147483647 w 3634"/>
                <a:gd name="T9" fmla="*/ 2147483647 h 6422"/>
                <a:gd name="T10" fmla="*/ 2147483647 w 3634"/>
                <a:gd name="T11" fmla="*/ 2147483647 h 6422"/>
                <a:gd name="T12" fmla="*/ 2147483647 w 3634"/>
                <a:gd name="T13" fmla="*/ 2147483647 h 6422"/>
                <a:gd name="T14" fmla="*/ 2147483647 w 3634"/>
                <a:gd name="T15" fmla="*/ 2147483647 h 6422"/>
                <a:gd name="T16" fmla="*/ 2147483647 w 3634"/>
                <a:gd name="T17" fmla="*/ 2147483647 h 6422"/>
                <a:gd name="T18" fmla="*/ 2147483647 w 3634"/>
                <a:gd name="T19" fmla="*/ 2147483647 h 6422"/>
                <a:gd name="T20" fmla="*/ 2147483647 w 3634"/>
                <a:gd name="T21" fmla="*/ 2147483647 h 6422"/>
                <a:gd name="T22" fmla="*/ 2147483647 w 3634"/>
                <a:gd name="T23" fmla="*/ 2147483647 h 6422"/>
                <a:gd name="T24" fmla="*/ 2147483647 w 3634"/>
                <a:gd name="T25" fmla="*/ 2147483647 h 6422"/>
                <a:gd name="T26" fmla="*/ 2147483647 w 3634"/>
                <a:gd name="T27" fmla="*/ 2147483647 h 6422"/>
                <a:gd name="T28" fmla="*/ 2147483647 w 3634"/>
                <a:gd name="T29" fmla="*/ 2147483647 h 6422"/>
                <a:gd name="T30" fmla="*/ 2147483647 w 3634"/>
                <a:gd name="T31" fmla="*/ 2147483647 h 6422"/>
                <a:gd name="T32" fmla="*/ 2147483647 w 3634"/>
                <a:gd name="T33" fmla="*/ 2147483647 h 6422"/>
                <a:gd name="T34" fmla="*/ 2147483647 w 3634"/>
                <a:gd name="T35" fmla="*/ 2147483647 h 6422"/>
                <a:gd name="T36" fmla="*/ 2147483647 w 3634"/>
                <a:gd name="T37" fmla="*/ 2147483647 h 6422"/>
                <a:gd name="T38" fmla="*/ 2147483647 w 3634"/>
                <a:gd name="T39" fmla="*/ 2147483647 h 6422"/>
                <a:gd name="T40" fmla="*/ 2147483647 w 3634"/>
                <a:gd name="T41" fmla="*/ 2147483647 h 6422"/>
                <a:gd name="T42" fmla="*/ 2147483647 w 3634"/>
                <a:gd name="T43" fmla="*/ 2147483647 h 6422"/>
                <a:gd name="T44" fmla="*/ 2147483647 w 3634"/>
                <a:gd name="T45" fmla="*/ 2147483647 h 6422"/>
                <a:gd name="T46" fmla="*/ 2147483647 w 3634"/>
                <a:gd name="T47" fmla="*/ 2147483647 h 6422"/>
                <a:gd name="T48" fmla="*/ 2147483647 w 3634"/>
                <a:gd name="T49" fmla="*/ 2147483647 h 6422"/>
                <a:gd name="T50" fmla="*/ 2147483647 w 3634"/>
                <a:gd name="T51" fmla="*/ 2147483647 h 6422"/>
                <a:gd name="T52" fmla="*/ 2147483647 w 3634"/>
                <a:gd name="T53" fmla="*/ 2147483647 h 6422"/>
                <a:gd name="T54" fmla="*/ 2147483647 w 3634"/>
                <a:gd name="T55" fmla="*/ 2147483647 h 6422"/>
                <a:gd name="T56" fmla="*/ 2147483647 w 3634"/>
                <a:gd name="T57" fmla="*/ 2147483647 h 6422"/>
                <a:gd name="T58" fmla="*/ 2147483647 w 3634"/>
                <a:gd name="T59" fmla="*/ 2147483647 h 6422"/>
                <a:gd name="T60" fmla="*/ 2147483647 w 3634"/>
                <a:gd name="T61" fmla="*/ 2147483647 h 6422"/>
                <a:gd name="T62" fmla="*/ 2147483647 w 3634"/>
                <a:gd name="T63" fmla="*/ 2147483647 h 6422"/>
                <a:gd name="T64" fmla="*/ 2147483647 w 3634"/>
                <a:gd name="T65" fmla="*/ 2147483647 h 6422"/>
                <a:gd name="T66" fmla="*/ 2147483647 w 3634"/>
                <a:gd name="T67" fmla="*/ 2147483647 h 6422"/>
                <a:gd name="T68" fmla="*/ 2147483647 w 3634"/>
                <a:gd name="T69" fmla="*/ 2147483647 h 6422"/>
                <a:gd name="T70" fmla="*/ 2147483647 w 3634"/>
                <a:gd name="T71" fmla="*/ 2147483647 h 6422"/>
                <a:gd name="T72" fmla="*/ 2147483647 w 3634"/>
                <a:gd name="T73" fmla="*/ 2147483647 h 6422"/>
                <a:gd name="T74" fmla="*/ 2147483647 w 3634"/>
                <a:gd name="T75" fmla="*/ 2147483647 h 6422"/>
                <a:gd name="T76" fmla="*/ 2147483647 w 3634"/>
                <a:gd name="T77" fmla="*/ 2147483647 h 6422"/>
                <a:gd name="T78" fmla="*/ 2147483647 w 3634"/>
                <a:gd name="T79" fmla="*/ 2147483647 h 6422"/>
                <a:gd name="T80" fmla="*/ 2147483647 w 3634"/>
                <a:gd name="T81" fmla="*/ 2147483647 h 6422"/>
                <a:gd name="T82" fmla="*/ 2147483647 w 3634"/>
                <a:gd name="T83" fmla="*/ 2147483647 h 6422"/>
                <a:gd name="T84" fmla="*/ 2147483647 w 3634"/>
                <a:gd name="T85" fmla="*/ 2147483647 h 64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34"/>
                <a:gd name="T130" fmla="*/ 0 h 6422"/>
                <a:gd name="T131" fmla="*/ 3634 w 3634"/>
                <a:gd name="T132" fmla="*/ 6422 h 64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34" h="6422">
                  <a:moveTo>
                    <a:pt x="7" y="1787"/>
                  </a:moveTo>
                  <a:cubicBezTo>
                    <a:pt x="256" y="1693"/>
                    <a:pt x="506" y="1602"/>
                    <a:pt x="757" y="1512"/>
                  </a:cubicBezTo>
                  <a:cubicBezTo>
                    <a:pt x="813" y="1492"/>
                    <a:pt x="865" y="1465"/>
                    <a:pt x="921" y="1444"/>
                  </a:cubicBezTo>
                  <a:cubicBezTo>
                    <a:pt x="940" y="1437"/>
                    <a:pt x="987" y="1406"/>
                    <a:pt x="1008" y="1412"/>
                  </a:cubicBezTo>
                  <a:lnTo>
                    <a:pt x="1196" y="1622"/>
                  </a:lnTo>
                  <a:cubicBezTo>
                    <a:pt x="1197" y="1580"/>
                    <a:pt x="1288" y="1594"/>
                    <a:pt x="1330" y="1582"/>
                  </a:cubicBezTo>
                  <a:cubicBezTo>
                    <a:pt x="1366" y="1572"/>
                    <a:pt x="1421" y="1538"/>
                    <a:pt x="1451" y="1577"/>
                  </a:cubicBezTo>
                  <a:cubicBezTo>
                    <a:pt x="1507" y="1649"/>
                    <a:pt x="1507" y="1822"/>
                    <a:pt x="1478" y="1902"/>
                  </a:cubicBezTo>
                  <a:cubicBezTo>
                    <a:pt x="1442" y="2003"/>
                    <a:pt x="1357" y="2093"/>
                    <a:pt x="1411" y="2197"/>
                  </a:cubicBezTo>
                  <a:cubicBezTo>
                    <a:pt x="1423" y="2221"/>
                    <a:pt x="1416" y="2251"/>
                    <a:pt x="1431" y="2274"/>
                  </a:cubicBezTo>
                  <a:cubicBezTo>
                    <a:pt x="1448" y="2301"/>
                    <a:pt x="1478" y="2315"/>
                    <a:pt x="1494" y="2341"/>
                  </a:cubicBezTo>
                  <a:cubicBezTo>
                    <a:pt x="1527" y="2393"/>
                    <a:pt x="1578" y="2441"/>
                    <a:pt x="1624" y="2481"/>
                  </a:cubicBezTo>
                  <a:cubicBezTo>
                    <a:pt x="1669" y="2519"/>
                    <a:pt x="1666" y="2526"/>
                    <a:pt x="1636" y="2576"/>
                  </a:cubicBezTo>
                  <a:cubicBezTo>
                    <a:pt x="1603" y="2629"/>
                    <a:pt x="1709" y="2649"/>
                    <a:pt x="1716" y="2577"/>
                  </a:cubicBezTo>
                  <a:cubicBezTo>
                    <a:pt x="1722" y="2508"/>
                    <a:pt x="1702" y="2446"/>
                    <a:pt x="1662" y="2390"/>
                  </a:cubicBezTo>
                  <a:cubicBezTo>
                    <a:pt x="1725" y="2344"/>
                    <a:pt x="1693" y="2248"/>
                    <a:pt x="1786" y="2229"/>
                  </a:cubicBezTo>
                  <a:cubicBezTo>
                    <a:pt x="1912" y="2203"/>
                    <a:pt x="1923" y="2148"/>
                    <a:pt x="1923" y="2021"/>
                  </a:cubicBezTo>
                  <a:cubicBezTo>
                    <a:pt x="1923" y="1975"/>
                    <a:pt x="1915" y="1927"/>
                    <a:pt x="1918" y="1881"/>
                  </a:cubicBezTo>
                  <a:cubicBezTo>
                    <a:pt x="1922" y="1806"/>
                    <a:pt x="1962" y="1723"/>
                    <a:pt x="1930" y="1649"/>
                  </a:cubicBezTo>
                  <a:cubicBezTo>
                    <a:pt x="1897" y="1576"/>
                    <a:pt x="1830" y="1506"/>
                    <a:pt x="1786" y="1437"/>
                  </a:cubicBezTo>
                  <a:cubicBezTo>
                    <a:pt x="1746" y="1373"/>
                    <a:pt x="1707" y="1305"/>
                    <a:pt x="1656" y="1248"/>
                  </a:cubicBezTo>
                  <a:cubicBezTo>
                    <a:pt x="1618" y="1207"/>
                    <a:pt x="1632" y="1245"/>
                    <a:pt x="1598" y="1207"/>
                  </a:cubicBezTo>
                  <a:cubicBezTo>
                    <a:pt x="1588" y="1174"/>
                    <a:pt x="1606" y="1111"/>
                    <a:pt x="1585" y="1048"/>
                  </a:cubicBezTo>
                  <a:cubicBezTo>
                    <a:pt x="1558" y="966"/>
                    <a:pt x="1606" y="917"/>
                    <a:pt x="1596" y="880"/>
                  </a:cubicBezTo>
                  <a:cubicBezTo>
                    <a:pt x="1533" y="670"/>
                    <a:pt x="1571" y="721"/>
                    <a:pt x="1568" y="695"/>
                  </a:cubicBezTo>
                  <a:cubicBezTo>
                    <a:pt x="1592" y="639"/>
                    <a:pt x="1673" y="650"/>
                    <a:pt x="1654" y="454"/>
                  </a:cubicBezTo>
                  <a:cubicBezTo>
                    <a:pt x="1721" y="460"/>
                    <a:pt x="1783" y="475"/>
                    <a:pt x="1862" y="452"/>
                  </a:cubicBezTo>
                  <a:cubicBezTo>
                    <a:pt x="1906" y="439"/>
                    <a:pt x="1948" y="384"/>
                    <a:pt x="1997" y="416"/>
                  </a:cubicBezTo>
                  <a:cubicBezTo>
                    <a:pt x="2031" y="437"/>
                    <a:pt x="2047" y="479"/>
                    <a:pt x="2083" y="498"/>
                  </a:cubicBezTo>
                  <a:cubicBezTo>
                    <a:pt x="2111" y="513"/>
                    <a:pt x="2202" y="518"/>
                    <a:pt x="2232" y="510"/>
                  </a:cubicBezTo>
                  <a:cubicBezTo>
                    <a:pt x="2283" y="497"/>
                    <a:pt x="2319" y="413"/>
                    <a:pt x="2376" y="474"/>
                  </a:cubicBezTo>
                  <a:cubicBezTo>
                    <a:pt x="2481" y="589"/>
                    <a:pt x="2608" y="453"/>
                    <a:pt x="2659" y="369"/>
                  </a:cubicBezTo>
                  <a:cubicBezTo>
                    <a:pt x="2687" y="323"/>
                    <a:pt x="2737" y="322"/>
                    <a:pt x="2781" y="349"/>
                  </a:cubicBezTo>
                  <a:cubicBezTo>
                    <a:pt x="2853" y="395"/>
                    <a:pt x="2870" y="394"/>
                    <a:pt x="2938" y="347"/>
                  </a:cubicBezTo>
                  <a:cubicBezTo>
                    <a:pt x="2995" y="307"/>
                    <a:pt x="3039" y="279"/>
                    <a:pt x="3113" y="293"/>
                  </a:cubicBezTo>
                  <a:cubicBezTo>
                    <a:pt x="3156" y="302"/>
                    <a:pt x="3238" y="220"/>
                    <a:pt x="3278" y="202"/>
                  </a:cubicBezTo>
                  <a:cubicBezTo>
                    <a:pt x="3356" y="166"/>
                    <a:pt x="3422" y="116"/>
                    <a:pt x="3489" y="64"/>
                  </a:cubicBezTo>
                  <a:cubicBezTo>
                    <a:pt x="3572" y="0"/>
                    <a:pt x="3626" y="107"/>
                    <a:pt x="3554" y="141"/>
                  </a:cubicBezTo>
                  <a:cubicBezTo>
                    <a:pt x="3565" y="146"/>
                    <a:pt x="3576" y="152"/>
                    <a:pt x="3587" y="157"/>
                  </a:cubicBezTo>
                  <a:cubicBezTo>
                    <a:pt x="3554" y="200"/>
                    <a:pt x="3572" y="247"/>
                    <a:pt x="3554" y="293"/>
                  </a:cubicBezTo>
                  <a:cubicBezTo>
                    <a:pt x="3544" y="318"/>
                    <a:pt x="3482" y="350"/>
                    <a:pt x="3519" y="377"/>
                  </a:cubicBezTo>
                  <a:cubicBezTo>
                    <a:pt x="3549" y="398"/>
                    <a:pt x="3542" y="514"/>
                    <a:pt x="3546" y="559"/>
                  </a:cubicBezTo>
                  <a:cubicBezTo>
                    <a:pt x="3550" y="593"/>
                    <a:pt x="3552" y="627"/>
                    <a:pt x="3549" y="661"/>
                  </a:cubicBezTo>
                  <a:cubicBezTo>
                    <a:pt x="3545" y="712"/>
                    <a:pt x="3529" y="699"/>
                    <a:pt x="3543" y="745"/>
                  </a:cubicBezTo>
                  <a:cubicBezTo>
                    <a:pt x="3546" y="762"/>
                    <a:pt x="3545" y="778"/>
                    <a:pt x="3540" y="795"/>
                  </a:cubicBezTo>
                  <a:cubicBezTo>
                    <a:pt x="3533" y="826"/>
                    <a:pt x="3553" y="836"/>
                    <a:pt x="3561" y="863"/>
                  </a:cubicBezTo>
                  <a:cubicBezTo>
                    <a:pt x="3573" y="902"/>
                    <a:pt x="3558" y="959"/>
                    <a:pt x="3531" y="990"/>
                  </a:cubicBezTo>
                  <a:cubicBezTo>
                    <a:pt x="3621" y="1003"/>
                    <a:pt x="3504" y="1201"/>
                    <a:pt x="3539" y="1212"/>
                  </a:cubicBezTo>
                  <a:cubicBezTo>
                    <a:pt x="3601" y="1232"/>
                    <a:pt x="3541" y="1438"/>
                    <a:pt x="3560" y="1486"/>
                  </a:cubicBezTo>
                  <a:cubicBezTo>
                    <a:pt x="3628" y="1445"/>
                    <a:pt x="3551" y="1577"/>
                    <a:pt x="3570" y="1609"/>
                  </a:cubicBezTo>
                  <a:cubicBezTo>
                    <a:pt x="3576" y="1551"/>
                    <a:pt x="3634" y="1561"/>
                    <a:pt x="3624" y="1618"/>
                  </a:cubicBezTo>
                  <a:cubicBezTo>
                    <a:pt x="3613" y="1680"/>
                    <a:pt x="3628" y="1723"/>
                    <a:pt x="3564" y="1758"/>
                  </a:cubicBezTo>
                  <a:cubicBezTo>
                    <a:pt x="3575" y="1767"/>
                    <a:pt x="3587" y="1776"/>
                    <a:pt x="3600" y="1784"/>
                  </a:cubicBezTo>
                  <a:cubicBezTo>
                    <a:pt x="3526" y="1766"/>
                    <a:pt x="3589" y="1793"/>
                    <a:pt x="3568" y="1818"/>
                  </a:cubicBezTo>
                  <a:cubicBezTo>
                    <a:pt x="3555" y="1835"/>
                    <a:pt x="3534" y="1841"/>
                    <a:pt x="3525" y="1861"/>
                  </a:cubicBezTo>
                  <a:cubicBezTo>
                    <a:pt x="3597" y="1836"/>
                    <a:pt x="3535" y="1950"/>
                    <a:pt x="3524" y="1972"/>
                  </a:cubicBezTo>
                  <a:cubicBezTo>
                    <a:pt x="3488" y="2048"/>
                    <a:pt x="3412" y="2090"/>
                    <a:pt x="3375" y="2165"/>
                  </a:cubicBezTo>
                  <a:cubicBezTo>
                    <a:pt x="3338" y="2240"/>
                    <a:pt x="3279" y="2283"/>
                    <a:pt x="3238" y="2354"/>
                  </a:cubicBezTo>
                  <a:cubicBezTo>
                    <a:pt x="3207" y="2409"/>
                    <a:pt x="2996" y="2482"/>
                    <a:pt x="3003" y="2541"/>
                  </a:cubicBezTo>
                  <a:cubicBezTo>
                    <a:pt x="3007" y="2569"/>
                    <a:pt x="2844" y="2597"/>
                    <a:pt x="2812" y="2616"/>
                  </a:cubicBezTo>
                  <a:cubicBezTo>
                    <a:pt x="2784" y="2633"/>
                    <a:pt x="2752" y="2647"/>
                    <a:pt x="2721" y="2656"/>
                  </a:cubicBezTo>
                  <a:cubicBezTo>
                    <a:pt x="2670" y="2671"/>
                    <a:pt x="2679" y="2652"/>
                    <a:pt x="2641" y="2686"/>
                  </a:cubicBezTo>
                  <a:cubicBezTo>
                    <a:pt x="2588" y="2735"/>
                    <a:pt x="2514" y="2759"/>
                    <a:pt x="2450" y="2792"/>
                  </a:cubicBezTo>
                  <a:cubicBezTo>
                    <a:pt x="2387" y="2824"/>
                    <a:pt x="2287" y="2978"/>
                    <a:pt x="2216" y="2918"/>
                  </a:cubicBezTo>
                  <a:cubicBezTo>
                    <a:pt x="2348" y="3062"/>
                    <a:pt x="2027" y="3118"/>
                    <a:pt x="2057" y="3264"/>
                  </a:cubicBezTo>
                  <a:cubicBezTo>
                    <a:pt x="2030" y="3268"/>
                    <a:pt x="2012" y="3250"/>
                    <a:pt x="2005" y="3225"/>
                  </a:cubicBezTo>
                  <a:cubicBezTo>
                    <a:pt x="2012" y="3277"/>
                    <a:pt x="1963" y="3342"/>
                    <a:pt x="1970" y="3271"/>
                  </a:cubicBezTo>
                  <a:cubicBezTo>
                    <a:pt x="1908" y="3324"/>
                    <a:pt x="1834" y="3361"/>
                    <a:pt x="1783" y="3427"/>
                  </a:cubicBezTo>
                  <a:cubicBezTo>
                    <a:pt x="1739" y="3485"/>
                    <a:pt x="1699" y="3541"/>
                    <a:pt x="1645" y="3592"/>
                  </a:cubicBezTo>
                  <a:cubicBezTo>
                    <a:pt x="1623" y="3613"/>
                    <a:pt x="1537" y="3703"/>
                    <a:pt x="1507" y="3666"/>
                  </a:cubicBezTo>
                  <a:cubicBezTo>
                    <a:pt x="1487" y="3642"/>
                    <a:pt x="1461" y="3559"/>
                    <a:pt x="1416" y="3585"/>
                  </a:cubicBezTo>
                  <a:cubicBezTo>
                    <a:pt x="1494" y="3580"/>
                    <a:pt x="1467" y="3678"/>
                    <a:pt x="1482" y="3702"/>
                  </a:cubicBezTo>
                  <a:cubicBezTo>
                    <a:pt x="1496" y="3724"/>
                    <a:pt x="1496" y="3761"/>
                    <a:pt x="1485" y="3784"/>
                  </a:cubicBezTo>
                  <a:cubicBezTo>
                    <a:pt x="1480" y="3796"/>
                    <a:pt x="1471" y="3804"/>
                    <a:pt x="1458" y="3805"/>
                  </a:cubicBezTo>
                  <a:cubicBezTo>
                    <a:pt x="1468" y="3824"/>
                    <a:pt x="1471" y="3844"/>
                    <a:pt x="1468" y="3865"/>
                  </a:cubicBezTo>
                  <a:cubicBezTo>
                    <a:pt x="1459" y="3967"/>
                    <a:pt x="1493" y="3939"/>
                    <a:pt x="1546" y="4006"/>
                  </a:cubicBezTo>
                  <a:cubicBezTo>
                    <a:pt x="1575" y="4044"/>
                    <a:pt x="1584" y="4088"/>
                    <a:pt x="1583" y="4135"/>
                  </a:cubicBezTo>
                  <a:cubicBezTo>
                    <a:pt x="1583" y="4153"/>
                    <a:pt x="1568" y="4294"/>
                    <a:pt x="1594" y="4207"/>
                  </a:cubicBezTo>
                  <a:cubicBezTo>
                    <a:pt x="1575" y="4283"/>
                    <a:pt x="1625" y="4366"/>
                    <a:pt x="1633" y="4443"/>
                  </a:cubicBezTo>
                  <a:cubicBezTo>
                    <a:pt x="1638" y="4490"/>
                    <a:pt x="1654" y="4539"/>
                    <a:pt x="1646" y="4586"/>
                  </a:cubicBezTo>
                  <a:cubicBezTo>
                    <a:pt x="1640" y="4625"/>
                    <a:pt x="1623" y="4669"/>
                    <a:pt x="1665" y="4696"/>
                  </a:cubicBezTo>
                  <a:cubicBezTo>
                    <a:pt x="1673" y="4646"/>
                    <a:pt x="1671" y="4601"/>
                    <a:pt x="1704" y="4560"/>
                  </a:cubicBezTo>
                  <a:cubicBezTo>
                    <a:pt x="1704" y="4575"/>
                    <a:pt x="1705" y="4685"/>
                    <a:pt x="1721" y="4593"/>
                  </a:cubicBezTo>
                  <a:cubicBezTo>
                    <a:pt x="1712" y="4645"/>
                    <a:pt x="1698" y="4698"/>
                    <a:pt x="1694" y="4751"/>
                  </a:cubicBezTo>
                  <a:cubicBezTo>
                    <a:pt x="1689" y="4799"/>
                    <a:pt x="1723" y="4842"/>
                    <a:pt x="1717" y="4888"/>
                  </a:cubicBezTo>
                  <a:cubicBezTo>
                    <a:pt x="1701" y="5015"/>
                    <a:pt x="1609" y="5138"/>
                    <a:pt x="1630" y="5273"/>
                  </a:cubicBezTo>
                  <a:cubicBezTo>
                    <a:pt x="1618" y="5199"/>
                    <a:pt x="1672" y="5275"/>
                    <a:pt x="1675" y="5211"/>
                  </a:cubicBezTo>
                  <a:cubicBezTo>
                    <a:pt x="1724" y="5294"/>
                    <a:pt x="1629" y="5416"/>
                    <a:pt x="1579" y="5474"/>
                  </a:cubicBezTo>
                  <a:cubicBezTo>
                    <a:pt x="1495" y="5570"/>
                    <a:pt x="1368" y="5614"/>
                    <a:pt x="1252" y="5655"/>
                  </a:cubicBezTo>
                  <a:cubicBezTo>
                    <a:pt x="1119" y="5702"/>
                    <a:pt x="986" y="5750"/>
                    <a:pt x="868" y="5827"/>
                  </a:cubicBezTo>
                  <a:cubicBezTo>
                    <a:pt x="815" y="5862"/>
                    <a:pt x="760" y="5892"/>
                    <a:pt x="730" y="5951"/>
                  </a:cubicBezTo>
                  <a:cubicBezTo>
                    <a:pt x="705" y="6002"/>
                    <a:pt x="692" y="6061"/>
                    <a:pt x="625" y="6070"/>
                  </a:cubicBezTo>
                  <a:cubicBezTo>
                    <a:pt x="670" y="6069"/>
                    <a:pt x="740" y="6227"/>
                    <a:pt x="777" y="6132"/>
                  </a:cubicBezTo>
                  <a:cubicBezTo>
                    <a:pt x="770" y="6212"/>
                    <a:pt x="812" y="6422"/>
                    <a:pt x="728" y="6416"/>
                  </a:cubicBezTo>
                  <a:lnTo>
                    <a:pt x="527" y="6408"/>
                  </a:lnTo>
                  <a:cubicBezTo>
                    <a:pt x="530" y="6342"/>
                    <a:pt x="489" y="6267"/>
                    <a:pt x="499" y="6216"/>
                  </a:cubicBezTo>
                  <a:cubicBezTo>
                    <a:pt x="508" y="6172"/>
                    <a:pt x="487" y="6131"/>
                    <a:pt x="458" y="6092"/>
                  </a:cubicBezTo>
                  <a:cubicBezTo>
                    <a:pt x="437" y="6064"/>
                    <a:pt x="441" y="5995"/>
                    <a:pt x="464" y="5941"/>
                  </a:cubicBezTo>
                  <a:cubicBezTo>
                    <a:pt x="477" y="5910"/>
                    <a:pt x="475" y="5800"/>
                    <a:pt x="476" y="5768"/>
                  </a:cubicBezTo>
                  <a:cubicBezTo>
                    <a:pt x="480" y="5690"/>
                    <a:pt x="479" y="5613"/>
                    <a:pt x="485" y="5535"/>
                  </a:cubicBezTo>
                  <a:cubicBezTo>
                    <a:pt x="490" y="5466"/>
                    <a:pt x="474" y="5419"/>
                    <a:pt x="463" y="5352"/>
                  </a:cubicBezTo>
                  <a:cubicBezTo>
                    <a:pt x="446" y="5252"/>
                    <a:pt x="378" y="5171"/>
                    <a:pt x="357" y="5074"/>
                  </a:cubicBezTo>
                  <a:cubicBezTo>
                    <a:pt x="347" y="5027"/>
                    <a:pt x="355" y="4977"/>
                    <a:pt x="347" y="4929"/>
                  </a:cubicBezTo>
                  <a:cubicBezTo>
                    <a:pt x="335" y="4861"/>
                    <a:pt x="322" y="4797"/>
                    <a:pt x="303" y="4731"/>
                  </a:cubicBezTo>
                  <a:cubicBezTo>
                    <a:pt x="291" y="4689"/>
                    <a:pt x="272" y="4701"/>
                    <a:pt x="296" y="4670"/>
                  </a:cubicBezTo>
                  <a:cubicBezTo>
                    <a:pt x="320" y="4651"/>
                    <a:pt x="387" y="4564"/>
                    <a:pt x="415" y="4536"/>
                  </a:cubicBezTo>
                  <a:cubicBezTo>
                    <a:pt x="457" y="4493"/>
                    <a:pt x="652" y="4218"/>
                    <a:pt x="703" y="4256"/>
                  </a:cubicBezTo>
                  <a:cubicBezTo>
                    <a:pt x="652" y="4189"/>
                    <a:pt x="703" y="4150"/>
                    <a:pt x="719" y="4084"/>
                  </a:cubicBezTo>
                  <a:cubicBezTo>
                    <a:pt x="729" y="4043"/>
                    <a:pt x="690" y="3986"/>
                    <a:pt x="735" y="3959"/>
                  </a:cubicBezTo>
                  <a:cubicBezTo>
                    <a:pt x="797" y="3922"/>
                    <a:pt x="814" y="3871"/>
                    <a:pt x="848" y="3807"/>
                  </a:cubicBezTo>
                  <a:cubicBezTo>
                    <a:pt x="863" y="3779"/>
                    <a:pt x="871" y="3756"/>
                    <a:pt x="882" y="3726"/>
                  </a:cubicBezTo>
                  <a:cubicBezTo>
                    <a:pt x="898" y="3679"/>
                    <a:pt x="885" y="3643"/>
                    <a:pt x="888" y="3598"/>
                  </a:cubicBezTo>
                  <a:cubicBezTo>
                    <a:pt x="877" y="3602"/>
                    <a:pt x="866" y="3607"/>
                    <a:pt x="855" y="3611"/>
                  </a:cubicBezTo>
                  <a:cubicBezTo>
                    <a:pt x="832" y="3564"/>
                    <a:pt x="815" y="3521"/>
                    <a:pt x="824" y="3495"/>
                  </a:cubicBezTo>
                  <a:cubicBezTo>
                    <a:pt x="835" y="3464"/>
                    <a:pt x="876" y="3437"/>
                    <a:pt x="860" y="3395"/>
                  </a:cubicBezTo>
                  <a:cubicBezTo>
                    <a:pt x="847" y="3358"/>
                    <a:pt x="795" y="3371"/>
                    <a:pt x="810" y="3313"/>
                  </a:cubicBezTo>
                  <a:cubicBezTo>
                    <a:pt x="821" y="3269"/>
                    <a:pt x="897" y="3262"/>
                    <a:pt x="891" y="3209"/>
                  </a:cubicBezTo>
                  <a:cubicBezTo>
                    <a:pt x="881" y="3117"/>
                    <a:pt x="938" y="3151"/>
                    <a:pt x="932" y="3091"/>
                  </a:cubicBezTo>
                  <a:cubicBezTo>
                    <a:pt x="927" y="3042"/>
                    <a:pt x="899" y="2995"/>
                    <a:pt x="909" y="2945"/>
                  </a:cubicBezTo>
                  <a:cubicBezTo>
                    <a:pt x="915" y="2910"/>
                    <a:pt x="939" y="2871"/>
                    <a:pt x="930" y="2835"/>
                  </a:cubicBezTo>
                  <a:cubicBezTo>
                    <a:pt x="913" y="2766"/>
                    <a:pt x="918" y="2718"/>
                    <a:pt x="920" y="2643"/>
                  </a:cubicBezTo>
                  <a:cubicBezTo>
                    <a:pt x="920" y="2619"/>
                    <a:pt x="907" y="2602"/>
                    <a:pt x="901" y="2578"/>
                  </a:cubicBezTo>
                  <a:cubicBezTo>
                    <a:pt x="891" y="2544"/>
                    <a:pt x="924" y="2485"/>
                    <a:pt x="930" y="2451"/>
                  </a:cubicBezTo>
                  <a:cubicBezTo>
                    <a:pt x="883" y="2464"/>
                    <a:pt x="858" y="2464"/>
                    <a:pt x="833" y="2417"/>
                  </a:cubicBezTo>
                  <a:cubicBezTo>
                    <a:pt x="809" y="2373"/>
                    <a:pt x="673" y="2369"/>
                    <a:pt x="637" y="2349"/>
                  </a:cubicBezTo>
                  <a:cubicBezTo>
                    <a:pt x="528" y="2286"/>
                    <a:pt x="424" y="2220"/>
                    <a:pt x="306" y="2187"/>
                  </a:cubicBezTo>
                  <a:cubicBezTo>
                    <a:pt x="268" y="2176"/>
                    <a:pt x="151" y="2180"/>
                    <a:pt x="110" y="2170"/>
                  </a:cubicBezTo>
                  <a:cubicBezTo>
                    <a:pt x="43" y="2154"/>
                    <a:pt x="70" y="2046"/>
                    <a:pt x="64" y="1997"/>
                  </a:cubicBezTo>
                  <a:cubicBezTo>
                    <a:pt x="55" y="1924"/>
                    <a:pt x="0" y="1860"/>
                    <a:pt x="7" y="1787"/>
                  </a:cubicBezTo>
                </a:path>
              </a:pathLst>
            </a:custGeom>
            <a:solidFill>
              <a:schemeClr val="bg1">
                <a:lumMod val="85000"/>
              </a:schemeClr>
            </a:solidFill>
            <a:ln w="6350">
              <a:solidFill>
                <a:srgbClr val="FFFFFF"/>
              </a:solidFill>
              <a:miter lim="800000"/>
              <a:headEnd/>
              <a:tailEnd/>
            </a:ln>
          </p:spPr>
          <p:txBody>
            <a:bodyPr/>
            <a:lstStyle/>
            <a:p>
              <a:pPr defTabSz="914400">
                <a:defRPr/>
              </a:pPr>
              <a:endParaRPr lang="en-US" dirty="0">
                <a:solidFill>
                  <a:prstClr val="black"/>
                </a:solidFill>
                <a:latin typeface="Calibri"/>
              </a:endParaRPr>
            </a:p>
          </p:txBody>
        </p:sp>
        <p:sp>
          <p:nvSpPr>
            <p:cNvPr id="26" name="Freeform 28"/>
            <p:cNvSpPr>
              <a:spLocks/>
            </p:cNvSpPr>
            <p:nvPr/>
          </p:nvSpPr>
          <p:spPr bwMode="auto">
            <a:xfrm>
              <a:off x="6148762" y="5103718"/>
              <a:ext cx="7292" cy="14619"/>
            </a:xfrm>
            <a:custGeom>
              <a:avLst/>
              <a:gdLst>
                <a:gd name="T0" fmla="*/ 0 w 33"/>
                <a:gd name="T1" fmla="*/ 22 h 55"/>
                <a:gd name="T2" fmla="*/ 32 w 33"/>
                <a:gd name="T3" fmla="*/ 0 h 55"/>
                <a:gd name="T4" fmla="*/ 23 w 33"/>
                <a:gd name="T5" fmla="*/ 55 h 55"/>
                <a:gd name="T6" fmla="*/ 0 w 33"/>
                <a:gd name="T7" fmla="*/ 22 h 55"/>
                <a:gd name="T8" fmla="*/ 0 60000 65536"/>
                <a:gd name="T9" fmla="*/ 0 60000 65536"/>
                <a:gd name="T10" fmla="*/ 0 60000 65536"/>
                <a:gd name="T11" fmla="*/ 0 60000 65536"/>
                <a:gd name="T12" fmla="*/ 0 w 33"/>
                <a:gd name="T13" fmla="*/ 0 h 55"/>
                <a:gd name="T14" fmla="*/ 33 w 33"/>
                <a:gd name="T15" fmla="*/ 55 h 55"/>
              </a:gdLst>
              <a:ahLst/>
              <a:cxnLst>
                <a:cxn ang="T8">
                  <a:pos x="T0" y="T1"/>
                </a:cxn>
                <a:cxn ang="T9">
                  <a:pos x="T2" y="T3"/>
                </a:cxn>
                <a:cxn ang="T10">
                  <a:pos x="T4" y="T5"/>
                </a:cxn>
                <a:cxn ang="T11">
                  <a:pos x="T6" y="T7"/>
                </a:cxn>
              </a:cxnLst>
              <a:rect l="T12" t="T13" r="T14" b="T15"/>
              <a:pathLst>
                <a:path w="33" h="55">
                  <a:moveTo>
                    <a:pt x="0" y="22"/>
                  </a:moveTo>
                  <a:cubicBezTo>
                    <a:pt x="11" y="15"/>
                    <a:pt x="22" y="7"/>
                    <a:pt x="32" y="0"/>
                  </a:cubicBezTo>
                  <a:cubicBezTo>
                    <a:pt x="33" y="19"/>
                    <a:pt x="29" y="37"/>
                    <a:pt x="23" y="55"/>
                  </a:cubicBezTo>
                  <a:cubicBezTo>
                    <a:pt x="15" y="44"/>
                    <a:pt x="8" y="33"/>
                    <a:pt x="0" y="22"/>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27" name="Freeform 29"/>
            <p:cNvSpPr>
              <a:spLocks/>
            </p:cNvSpPr>
            <p:nvPr/>
          </p:nvSpPr>
          <p:spPr bwMode="auto">
            <a:xfrm>
              <a:off x="1924145" y="1685540"/>
              <a:ext cx="10938" cy="23922"/>
            </a:xfrm>
            <a:custGeom>
              <a:avLst/>
              <a:gdLst>
                <a:gd name="T0" fmla="*/ 19 w 49"/>
                <a:gd name="T1" fmla="*/ 100 h 100"/>
                <a:gd name="T2" fmla="*/ 49 w 49"/>
                <a:gd name="T3" fmla="*/ 0 h 100"/>
                <a:gd name="T4" fmla="*/ 19 w 49"/>
                <a:gd name="T5" fmla="*/ 100 h 100"/>
                <a:gd name="T6" fmla="*/ 0 60000 65536"/>
                <a:gd name="T7" fmla="*/ 0 60000 65536"/>
                <a:gd name="T8" fmla="*/ 0 60000 65536"/>
                <a:gd name="T9" fmla="*/ 0 w 49"/>
                <a:gd name="T10" fmla="*/ 0 h 100"/>
                <a:gd name="T11" fmla="*/ 49 w 49"/>
                <a:gd name="T12" fmla="*/ 100 h 100"/>
              </a:gdLst>
              <a:ahLst/>
              <a:cxnLst>
                <a:cxn ang="T6">
                  <a:pos x="T0" y="T1"/>
                </a:cxn>
                <a:cxn ang="T7">
                  <a:pos x="T2" y="T3"/>
                </a:cxn>
                <a:cxn ang="T8">
                  <a:pos x="T4" y="T5"/>
                </a:cxn>
              </a:cxnLst>
              <a:rect l="T9" t="T10" r="T11" b="T12"/>
              <a:pathLst>
                <a:path w="49" h="100">
                  <a:moveTo>
                    <a:pt x="19" y="100"/>
                  </a:moveTo>
                  <a:cubicBezTo>
                    <a:pt x="42" y="71"/>
                    <a:pt x="47" y="35"/>
                    <a:pt x="49" y="0"/>
                  </a:cubicBezTo>
                  <a:cubicBezTo>
                    <a:pt x="23" y="25"/>
                    <a:pt x="0" y="64"/>
                    <a:pt x="19" y="100"/>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28" name="Freeform 30"/>
            <p:cNvSpPr>
              <a:spLocks/>
            </p:cNvSpPr>
            <p:nvPr/>
          </p:nvSpPr>
          <p:spPr bwMode="auto">
            <a:xfrm>
              <a:off x="1884035" y="982496"/>
              <a:ext cx="924895" cy="1189454"/>
            </a:xfrm>
            <a:custGeom>
              <a:avLst/>
              <a:gdLst>
                <a:gd name="T0" fmla="*/ 10 w 4181"/>
                <a:gd name="T1" fmla="*/ 2539 h 4894"/>
                <a:gd name="T2" fmla="*/ 31 w 4181"/>
                <a:gd name="T3" fmla="*/ 2374 h 4894"/>
                <a:gd name="T4" fmla="*/ 104 w 4181"/>
                <a:gd name="T5" fmla="*/ 2315 h 4894"/>
                <a:gd name="T6" fmla="*/ 1359 w 4181"/>
                <a:gd name="T7" fmla="*/ 2314 h 4894"/>
                <a:gd name="T8" fmla="*/ 1374 w 4181"/>
                <a:gd name="T9" fmla="*/ 1896 h 4894"/>
                <a:gd name="T10" fmla="*/ 1442 w 4181"/>
                <a:gd name="T11" fmla="*/ 1638 h 4894"/>
                <a:gd name="T12" fmla="*/ 1740 w 4181"/>
                <a:gd name="T13" fmla="*/ 1493 h 4894"/>
                <a:gd name="T14" fmla="*/ 1790 w 4181"/>
                <a:gd name="T15" fmla="*/ 511 h 4894"/>
                <a:gd name="T16" fmla="*/ 2910 w 4181"/>
                <a:gd name="T17" fmla="*/ 498 h 4894"/>
                <a:gd name="T18" fmla="*/ 2925 w 4181"/>
                <a:gd name="T19" fmla="*/ 0 h 4894"/>
                <a:gd name="T20" fmla="*/ 4181 w 4181"/>
                <a:gd name="T21" fmla="*/ 890 h 4894"/>
                <a:gd name="T22" fmla="*/ 3586 w 4181"/>
                <a:gd name="T23" fmla="*/ 890 h 4894"/>
                <a:gd name="T24" fmla="*/ 3830 w 4181"/>
                <a:gd name="T25" fmla="*/ 4170 h 4894"/>
                <a:gd name="T26" fmla="*/ 3910 w 4181"/>
                <a:gd name="T27" fmla="*/ 4260 h 4894"/>
                <a:gd name="T28" fmla="*/ 3897 w 4181"/>
                <a:gd name="T29" fmla="*/ 4433 h 4894"/>
                <a:gd name="T30" fmla="*/ 3864 w 4181"/>
                <a:gd name="T31" fmla="*/ 4584 h 4894"/>
                <a:gd name="T32" fmla="*/ 3149 w 4181"/>
                <a:gd name="T33" fmla="*/ 4585 h 4894"/>
                <a:gd name="T34" fmla="*/ 2533 w 4181"/>
                <a:gd name="T35" fmla="*/ 4534 h 4894"/>
                <a:gd name="T36" fmla="*/ 2275 w 4181"/>
                <a:gd name="T37" fmla="*/ 4629 h 4894"/>
                <a:gd name="T38" fmla="*/ 2018 w 4181"/>
                <a:gd name="T39" fmla="*/ 4742 h 4894"/>
                <a:gd name="T40" fmla="*/ 1903 w 4181"/>
                <a:gd name="T41" fmla="*/ 4611 h 4894"/>
                <a:gd name="T42" fmla="*/ 1774 w 4181"/>
                <a:gd name="T43" fmla="*/ 4549 h 4894"/>
                <a:gd name="T44" fmla="*/ 1562 w 4181"/>
                <a:gd name="T45" fmla="*/ 4875 h 4894"/>
                <a:gd name="T46" fmla="*/ 1476 w 4181"/>
                <a:gd name="T47" fmla="*/ 4791 h 4894"/>
                <a:gd name="T48" fmla="*/ 1383 w 4181"/>
                <a:gd name="T49" fmla="*/ 4724 h 4894"/>
                <a:gd name="T50" fmla="*/ 1300 w 4181"/>
                <a:gd name="T51" fmla="*/ 4592 h 4894"/>
                <a:gd name="T52" fmla="*/ 1228 w 4181"/>
                <a:gd name="T53" fmla="*/ 4475 h 4894"/>
                <a:gd name="T54" fmla="*/ 1128 w 4181"/>
                <a:gd name="T55" fmla="*/ 4344 h 4894"/>
                <a:gd name="T56" fmla="*/ 865 w 4181"/>
                <a:gd name="T57" fmla="*/ 4170 h 4894"/>
                <a:gd name="T58" fmla="*/ 704 w 4181"/>
                <a:gd name="T59" fmla="*/ 4131 h 4894"/>
                <a:gd name="T60" fmla="*/ 322 w 4181"/>
                <a:gd name="T61" fmla="*/ 4212 h 4894"/>
                <a:gd name="T62" fmla="*/ 235 w 4181"/>
                <a:gd name="T63" fmla="*/ 4187 h 4894"/>
                <a:gd name="T64" fmla="*/ 127 w 4181"/>
                <a:gd name="T65" fmla="*/ 4373 h 4894"/>
                <a:gd name="T66" fmla="*/ 303 w 4181"/>
                <a:gd name="T67" fmla="*/ 3718 h 4894"/>
                <a:gd name="T68" fmla="*/ 280 w 4181"/>
                <a:gd name="T69" fmla="*/ 3328 h 4894"/>
                <a:gd name="T70" fmla="*/ 244 w 4181"/>
                <a:gd name="T71" fmla="*/ 3184 h 4894"/>
                <a:gd name="T72" fmla="*/ 165 w 4181"/>
                <a:gd name="T73" fmla="*/ 3073 h 4894"/>
                <a:gd name="T74" fmla="*/ 237 w 4181"/>
                <a:gd name="T75" fmla="*/ 3018 h 4894"/>
                <a:gd name="T76" fmla="*/ 184 w 4181"/>
                <a:gd name="T77" fmla="*/ 3067 h 4894"/>
                <a:gd name="T78" fmla="*/ 252 w 4181"/>
                <a:gd name="T79" fmla="*/ 2946 h 4894"/>
                <a:gd name="T80" fmla="*/ 261 w 4181"/>
                <a:gd name="T81" fmla="*/ 2859 h 4894"/>
                <a:gd name="T82" fmla="*/ 197 w 4181"/>
                <a:gd name="T83" fmla="*/ 2555 h 4894"/>
                <a:gd name="T84" fmla="*/ 175 w 4181"/>
                <a:gd name="T85" fmla="*/ 2617 h 4894"/>
                <a:gd name="T86" fmla="*/ 48 w 4181"/>
                <a:gd name="T87" fmla="*/ 2396 h 4894"/>
                <a:gd name="T88" fmla="*/ 10 w 4181"/>
                <a:gd name="T89" fmla="*/ 2539 h 48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81"/>
                <a:gd name="T136" fmla="*/ 0 h 4894"/>
                <a:gd name="T137" fmla="*/ 4181 w 4181"/>
                <a:gd name="T138" fmla="*/ 4894 h 48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81" h="4894">
                  <a:moveTo>
                    <a:pt x="10" y="2539"/>
                  </a:moveTo>
                  <a:cubicBezTo>
                    <a:pt x="0" y="2477"/>
                    <a:pt x="6" y="2434"/>
                    <a:pt x="31" y="2374"/>
                  </a:cubicBezTo>
                  <a:cubicBezTo>
                    <a:pt x="37" y="2358"/>
                    <a:pt x="60" y="2317"/>
                    <a:pt x="104" y="2315"/>
                  </a:cubicBezTo>
                  <a:lnTo>
                    <a:pt x="1359" y="2314"/>
                  </a:lnTo>
                  <a:cubicBezTo>
                    <a:pt x="1422" y="2280"/>
                    <a:pt x="1379" y="2003"/>
                    <a:pt x="1374" y="1896"/>
                  </a:cubicBezTo>
                  <a:cubicBezTo>
                    <a:pt x="1367" y="1789"/>
                    <a:pt x="1356" y="1719"/>
                    <a:pt x="1442" y="1638"/>
                  </a:cubicBezTo>
                  <a:cubicBezTo>
                    <a:pt x="1514" y="1569"/>
                    <a:pt x="1511" y="1587"/>
                    <a:pt x="1740" y="1493"/>
                  </a:cubicBezTo>
                  <a:lnTo>
                    <a:pt x="1790" y="511"/>
                  </a:lnTo>
                  <a:lnTo>
                    <a:pt x="2910" y="498"/>
                  </a:lnTo>
                  <a:lnTo>
                    <a:pt x="2925" y="0"/>
                  </a:lnTo>
                  <a:cubicBezTo>
                    <a:pt x="3351" y="286"/>
                    <a:pt x="3769" y="582"/>
                    <a:pt x="4181" y="890"/>
                  </a:cubicBezTo>
                  <a:cubicBezTo>
                    <a:pt x="3983" y="890"/>
                    <a:pt x="3784" y="890"/>
                    <a:pt x="3586" y="890"/>
                  </a:cubicBezTo>
                  <a:lnTo>
                    <a:pt x="3830" y="4170"/>
                  </a:lnTo>
                  <a:cubicBezTo>
                    <a:pt x="3850" y="4224"/>
                    <a:pt x="3905" y="4247"/>
                    <a:pt x="3910" y="4260"/>
                  </a:cubicBezTo>
                  <a:cubicBezTo>
                    <a:pt x="3943" y="4343"/>
                    <a:pt x="3900" y="4368"/>
                    <a:pt x="3897" y="4433"/>
                  </a:cubicBezTo>
                  <a:cubicBezTo>
                    <a:pt x="3893" y="4508"/>
                    <a:pt x="3886" y="4576"/>
                    <a:pt x="3864" y="4584"/>
                  </a:cubicBezTo>
                  <a:lnTo>
                    <a:pt x="3149" y="4585"/>
                  </a:lnTo>
                  <a:cubicBezTo>
                    <a:pt x="2743" y="4599"/>
                    <a:pt x="2569" y="4655"/>
                    <a:pt x="2533" y="4534"/>
                  </a:cubicBezTo>
                  <a:cubicBezTo>
                    <a:pt x="2516" y="4643"/>
                    <a:pt x="2355" y="4661"/>
                    <a:pt x="2275" y="4629"/>
                  </a:cubicBezTo>
                  <a:cubicBezTo>
                    <a:pt x="2150" y="4580"/>
                    <a:pt x="2070" y="4601"/>
                    <a:pt x="2018" y="4742"/>
                  </a:cubicBezTo>
                  <a:cubicBezTo>
                    <a:pt x="1989" y="4694"/>
                    <a:pt x="1947" y="4652"/>
                    <a:pt x="1903" y="4611"/>
                  </a:cubicBezTo>
                  <a:cubicBezTo>
                    <a:pt x="1851" y="4561"/>
                    <a:pt x="1802" y="4534"/>
                    <a:pt x="1774" y="4549"/>
                  </a:cubicBezTo>
                  <a:cubicBezTo>
                    <a:pt x="1671" y="4606"/>
                    <a:pt x="1815" y="4894"/>
                    <a:pt x="1562" y="4875"/>
                  </a:cubicBezTo>
                  <a:cubicBezTo>
                    <a:pt x="1563" y="4880"/>
                    <a:pt x="1494" y="4826"/>
                    <a:pt x="1476" y="4791"/>
                  </a:cubicBezTo>
                  <a:cubicBezTo>
                    <a:pt x="1453" y="4747"/>
                    <a:pt x="1426" y="4761"/>
                    <a:pt x="1383" y="4724"/>
                  </a:cubicBezTo>
                  <a:cubicBezTo>
                    <a:pt x="1336" y="4684"/>
                    <a:pt x="1339" y="4618"/>
                    <a:pt x="1300" y="4592"/>
                  </a:cubicBezTo>
                  <a:cubicBezTo>
                    <a:pt x="1196" y="4523"/>
                    <a:pt x="1237" y="4522"/>
                    <a:pt x="1228" y="4475"/>
                  </a:cubicBezTo>
                  <a:cubicBezTo>
                    <a:pt x="1216" y="4418"/>
                    <a:pt x="1157" y="4344"/>
                    <a:pt x="1128" y="4344"/>
                  </a:cubicBezTo>
                  <a:cubicBezTo>
                    <a:pt x="975" y="4342"/>
                    <a:pt x="964" y="4218"/>
                    <a:pt x="865" y="4170"/>
                  </a:cubicBezTo>
                  <a:cubicBezTo>
                    <a:pt x="815" y="4146"/>
                    <a:pt x="771" y="4133"/>
                    <a:pt x="704" y="4131"/>
                  </a:cubicBezTo>
                  <a:cubicBezTo>
                    <a:pt x="599" y="4127"/>
                    <a:pt x="563" y="4230"/>
                    <a:pt x="322" y="4212"/>
                  </a:cubicBezTo>
                  <a:cubicBezTo>
                    <a:pt x="271" y="4208"/>
                    <a:pt x="278" y="4174"/>
                    <a:pt x="235" y="4187"/>
                  </a:cubicBezTo>
                  <a:cubicBezTo>
                    <a:pt x="193" y="4202"/>
                    <a:pt x="143" y="4337"/>
                    <a:pt x="127" y="4373"/>
                  </a:cubicBezTo>
                  <a:cubicBezTo>
                    <a:pt x="127" y="4138"/>
                    <a:pt x="281" y="3948"/>
                    <a:pt x="303" y="3718"/>
                  </a:cubicBezTo>
                  <a:cubicBezTo>
                    <a:pt x="316" y="3580"/>
                    <a:pt x="297" y="3463"/>
                    <a:pt x="280" y="3328"/>
                  </a:cubicBezTo>
                  <a:cubicBezTo>
                    <a:pt x="274" y="3279"/>
                    <a:pt x="275" y="3226"/>
                    <a:pt x="244" y="3184"/>
                  </a:cubicBezTo>
                  <a:cubicBezTo>
                    <a:pt x="217" y="3148"/>
                    <a:pt x="170" y="3123"/>
                    <a:pt x="165" y="3073"/>
                  </a:cubicBezTo>
                  <a:cubicBezTo>
                    <a:pt x="201" y="3085"/>
                    <a:pt x="241" y="3058"/>
                    <a:pt x="237" y="3018"/>
                  </a:cubicBezTo>
                  <a:cubicBezTo>
                    <a:pt x="212" y="3025"/>
                    <a:pt x="193" y="3043"/>
                    <a:pt x="184" y="3067"/>
                  </a:cubicBezTo>
                  <a:cubicBezTo>
                    <a:pt x="193" y="3020"/>
                    <a:pt x="231" y="2987"/>
                    <a:pt x="252" y="2946"/>
                  </a:cubicBezTo>
                  <a:cubicBezTo>
                    <a:pt x="265" y="2919"/>
                    <a:pt x="246" y="2876"/>
                    <a:pt x="261" y="2859"/>
                  </a:cubicBezTo>
                  <a:cubicBezTo>
                    <a:pt x="332" y="2778"/>
                    <a:pt x="224" y="2635"/>
                    <a:pt x="197" y="2555"/>
                  </a:cubicBezTo>
                  <a:cubicBezTo>
                    <a:pt x="186" y="2574"/>
                    <a:pt x="179" y="2595"/>
                    <a:pt x="175" y="2617"/>
                  </a:cubicBezTo>
                  <a:cubicBezTo>
                    <a:pt x="103" y="2563"/>
                    <a:pt x="120" y="2451"/>
                    <a:pt x="48" y="2396"/>
                  </a:cubicBezTo>
                  <a:cubicBezTo>
                    <a:pt x="37" y="2444"/>
                    <a:pt x="20" y="2490"/>
                    <a:pt x="10" y="2539"/>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29" name="Freeform 31"/>
            <p:cNvSpPr>
              <a:spLocks/>
            </p:cNvSpPr>
            <p:nvPr/>
          </p:nvSpPr>
          <p:spPr bwMode="auto">
            <a:xfrm>
              <a:off x="4036453" y="4114946"/>
              <a:ext cx="934617" cy="1154899"/>
            </a:xfrm>
            <a:custGeom>
              <a:avLst/>
              <a:gdLst>
                <a:gd name="T0" fmla="*/ 25 w 4224"/>
                <a:gd name="T1" fmla="*/ 3980 h 4757"/>
                <a:gd name="T2" fmla="*/ 84 w 4224"/>
                <a:gd name="T3" fmla="*/ 3813 h 4757"/>
                <a:gd name="T4" fmla="*/ 134 w 4224"/>
                <a:gd name="T5" fmla="*/ 3632 h 4757"/>
                <a:gd name="T6" fmla="*/ 240 w 4224"/>
                <a:gd name="T7" fmla="*/ 3138 h 4757"/>
                <a:gd name="T8" fmla="*/ 406 w 4224"/>
                <a:gd name="T9" fmla="*/ 2813 h 4757"/>
                <a:gd name="T10" fmla="*/ 637 w 4224"/>
                <a:gd name="T11" fmla="*/ 2513 h 4757"/>
                <a:gd name="T12" fmla="*/ 616 w 4224"/>
                <a:gd name="T13" fmla="*/ 1773 h 4757"/>
                <a:gd name="T14" fmla="*/ 502 w 4224"/>
                <a:gd name="T15" fmla="*/ 1493 h 4757"/>
                <a:gd name="T16" fmla="*/ 484 w 4224"/>
                <a:gd name="T17" fmla="*/ 1197 h 4757"/>
                <a:gd name="T18" fmla="*/ 512 w 4224"/>
                <a:gd name="T19" fmla="*/ 1172 h 4757"/>
                <a:gd name="T20" fmla="*/ 521 w 4224"/>
                <a:gd name="T21" fmla="*/ 874 h 4757"/>
                <a:gd name="T22" fmla="*/ 386 w 4224"/>
                <a:gd name="T23" fmla="*/ 479 h 4757"/>
                <a:gd name="T24" fmla="*/ 242 w 4224"/>
                <a:gd name="T25" fmla="*/ 100 h 4757"/>
                <a:gd name="T26" fmla="*/ 488 w 4224"/>
                <a:gd name="T27" fmla="*/ 25 h 4757"/>
                <a:gd name="T28" fmla="*/ 1594 w 4224"/>
                <a:gd name="T29" fmla="*/ 17 h 4757"/>
                <a:gd name="T30" fmla="*/ 1722 w 4224"/>
                <a:gd name="T31" fmla="*/ 282 h 4757"/>
                <a:gd name="T32" fmla="*/ 1818 w 4224"/>
                <a:gd name="T33" fmla="*/ 582 h 4757"/>
                <a:gd name="T34" fmla="*/ 2024 w 4224"/>
                <a:gd name="T35" fmla="*/ 880 h 4757"/>
                <a:gd name="T36" fmla="*/ 2371 w 4224"/>
                <a:gd name="T37" fmla="*/ 826 h 4757"/>
                <a:gd name="T38" fmla="*/ 2625 w 4224"/>
                <a:gd name="T39" fmla="*/ 685 h 4757"/>
                <a:gd name="T40" fmla="*/ 2684 w 4224"/>
                <a:gd name="T41" fmla="*/ 465 h 4757"/>
                <a:gd name="T42" fmla="*/ 2964 w 4224"/>
                <a:gd name="T43" fmla="*/ 430 h 4757"/>
                <a:gd name="T44" fmla="*/ 3105 w 4224"/>
                <a:gd name="T45" fmla="*/ 575 h 4757"/>
                <a:gd name="T46" fmla="*/ 3465 w 4224"/>
                <a:gd name="T47" fmla="*/ 717 h 4757"/>
                <a:gd name="T48" fmla="*/ 3489 w 4224"/>
                <a:gd name="T49" fmla="*/ 981 h 4757"/>
                <a:gd name="T50" fmla="*/ 3560 w 4224"/>
                <a:gd name="T51" fmla="*/ 1595 h 4757"/>
                <a:gd name="T52" fmla="*/ 3578 w 4224"/>
                <a:gd name="T53" fmla="*/ 1972 h 4757"/>
                <a:gd name="T54" fmla="*/ 3707 w 4224"/>
                <a:gd name="T55" fmla="*/ 2040 h 4757"/>
                <a:gd name="T56" fmla="*/ 4045 w 4224"/>
                <a:gd name="T57" fmla="*/ 2010 h 4757"/>
                <a:gd name="T58" fmla="*/ 4216 w 4224"/>
                <a:gd name="T59" fmla="*/ 2182 h 4757"/>
                <a:gd name="T60" fmla="*/ 4200 w 4224"/>
                <a:gd name="T61" fmla="*/ 2581 h 4757"/>
                <a:gd name="T62" fmla="*/ 3748 w 4224"/>
                <a:gd name="T63" fmla="*/ 2808 h 4757"/>
                <a:gd name="T64" fmla="*/ 3499 w 4224"/>
                <a:gd name="T65" fmla="*/ 3102 h 4757"/>
                <a:gd name="T66" fmla="*/ 3491 w 4224"/>
                <a:gd name="T67" fmla="*/ 4005 h 4757"/>
                <a:gd name="T68" fmla="*/ 3980 w 4224"/>
                <a:gd name="T69" fmla="*/ 4602 h 4757"/>
                <a:gd name="T70" fmla="*/ 3195 w 4224"/>
                <a:gd name="T71" fmla="*/ 4719 h 4757"/>
                <a:gd name="T72" fmla="*/ 2959 w 4224"/>
                <a:gd name="T73" fmla="*/ 4720 h 4757"/>
                <a:gd name="T74" fmla="*/ 2295 w 4224"/>
                <a:gd name="T75" fmla="*/ 4534 h 4757"/>
                <a:gd name="T76" fmla="*/ 844 w 4224"/>
                <a:gd name="T77" fmla="*/ 4508 h 4757"/>
                <a:gd name="T78" fmla="*/ 439 w 4224"/>
                <a:gd name="T79" fmla="*/ 4357 h 4757"/>
                <a:gd name="T80" fmla="*/ 5 w 4224"/>
                <a:gd name="T81" fmla="*/ 4456 h 47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24"/>
                <a:gd name="T124" fmla="*/ 0 h 4757"/>
                <a:gd name="T125" fmla="*/ 4224 w 4224"/>
                <a:gd name="T126" fmla="*/ 4757 h 47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24" h="4757">
                  <a:moveTo>
                    <a:pt x="5" y="4456"/>
                  </a:moveTo>
                  <a:cubicBezTo>
                    <a:pt x="0" y="4298"/>
                    <a:pt x="43" y="4138"/>
                    <a:pt x="25" y="3980"/>
                  </a:cubicBezTo>
                  <a:cubicBezTo>
                    <a:pt x="22" y="3956"/>
                    <a:pt x="4" y="3932"/>
                    <a:pt x="14" y="3907"/>
                  </a:cubicBezTo>
                  <a:cubicBezTo>
                    <a:pt x="29" y="3871"/>
                    <a:pt x="68" y="3850"/>
                    <a:pt x="84" y="3813"/>
                  </a:cubicBezTo>
                  <a:cubicBezTo>
                    <a:pt x="96" y="3783"/>
                    <a:pt x="98" y="3751"/>
                    <a:pt x="102" y="3719"/>
                  </a:cubicBezTo>
                  <a:cubicBezTo>
                    <a:pt x="106" y="3691"/>
                    <a:pt x="143" y="3656"/>
                    <a:pt x="134" y="3632"/>
                  </a:cubicBezTo>
                  <a:cubicBezTo>
                    <a:pt x="114" y="3580"/>
                    <a:pt x="184" y="3441"/>
                    <a:pt x="195" y="3383"/>
                  </a:cubicBezTo>
                  <a:cubicBezTo>
                    <a:pt x="212" y="3301"/>
                    <a:pt x="194" y="3211"/>
                    <a:pt x="240" y="3138"/>
                  </a:cubicBezTo>
                  <a:cubicBezTo>
                    <a:pt x="271" y="3090"/>
                    <a:pt x="252" y="2989"/>
                    <a:pt x="287" y="2958"/>
                  </a:cubicBezTo>
                  <a:cubicBezTo>
                    <a:pt x="324" y="2926"/>
                    <a:pt x="383" y="2856"/>
                    <a:pt x="406" y="2813"/>
                  </a:cubicBezTo>
                  <a:cubicBezTo>
                    <a:pt x="440" y="2749"/>
                    <a:pt x="419" y="2648"/>
                    <a:pt x="522" y="2639"/>
                  </a:cubicBezTo>
                  <a:cubicBezTo>
                    <a:pt x="595" y="2632"/>
                    <a:pt x="602" y="2576"/>
                    <a:pt x="637" y="2513"/>
                  </a:cubicBezTo>
                  <a:cubicBezTo>
                    <a:pt x="723" y="2364"/>
                    <a:pt x="747" y="2133"/>
                    <a:pt x="708" y="1968"/>
                  </a:cubicBezTo>
                  <a:cubicBezTo>
                    <a:pt x="689" y="1892"/>
                    <a:pt x="659" y="1837"/>
                    <a:pt x="616" y="1773"/>
                  </a:cubicBezTo>
                  <a:cubicBezTo>
                    <a:pt x="572" y="1706"/>
                    <a:pt x="570" y="1654"/>
                    <a:pt x="546" y="1583"/>
                  </a:cubicBezTo>
                  <a:cubicBezTo>
                    <a:pt x="534" y="1551"/>
                    <a:pt x="506" y="1527"/>
                    <a:pt x="502" y="1493"/>
                  </a:cubicBezTo>
                  <a:cubicBezTo>
                    <a:pt x="496" y="1451"/>
                    <a:pt x="503" y="1412"/>
                    <a:pt x="484" y="1373"/>
                  </a:cubicBezTo>
                  <a:cubicBezTo>
                    <a:pt x="456" y="1314"/>
                    <a:pt x="402" y="1239"/>
                    <a:pt x="484" y="1197"/>
                  </a:cubicBezTo>
                  <a:cubicBezTo>
                    <a:pt x="462" y="1213"/>
                    <a:pt x="446" y="1237"/>
                    <a:pt x="448" y="1265"/>
                  </a:cubicBezTo>
                  <a:cubicBezTo>
                    <a:pt x="466" y="1232"/>
                    <a:pt x="485" y="1199"/>
                    <a:pt x="512" y="1172"/>
                  </a:cubicBezTo>
                  <a:cubicBezTo>
                    <a:pt x="533" y="1151"/>
                    <a:pt x="568" y="1153"/>
                    <a:pt x="572" y="1119"/>
                  </a:cubicBezTo>
                  <a:cubicBezTo>
                    <a:pt x="581" y="1031"/>
                    <a:pt x="563" y="950"/>
                    <a:pt x="521" y="874"/>
                  </a:cubicBezTo>
                  <a:cubicBezTo>
                    <a:pt x="474" y="787"/>
                    <a:pt x="449" y="697"/>
                    <a:pt x="413" y="606"/>
                  </a:cubicBezTo>
                  <a:cubicBezTo>
                    <a:pt x="396" y="566"/>
                    <a:pt x="398" y="521"/>
                    <a:pt x="386" y="479"/>
                  </a:cubicBezTo>
                  <a:cubicBezTo>
                    <a:pt x="368" y="418"/>
                    <a:pt x="311" y="376"/>
                    <a:pt x="280" y="322"/>
                  </a:cubicBezTo>
                  <a:cubicBezTo>
                    <a:pt x="254" y="278"/>
                    <a:pt x="163" y="125"/>
                    <a:pt x="242" y="100"/>
                  </a:cubicBezTo>
                  <a:cubicBezTo>
                    <a:pt x="278" y="89"/>
                    <a:pt x="316" y="89"/>
                    <a:pt x="353" y="84"/>
                  </a:cubicBezTo>
                  <a:cubicBezTo>
                    <a:pt x="405" y="77"/>
                    <a:pt x="431" y="31"/>
                    <a:pt x="488" y="25"/>
                  </a:cubicBezTo>
                  <a:cubicBezTo>
                    <a:pt x="753" y="0"/>
                    <a:pt x="1021" y="30"/>
                    <a:pt x="1288" y="24"/>
                  </a:cubicBezTo>
                  <a:cubicBezTo>
                    <a:pt x="1389" y="22"/>
                    <a:pt x="1493" y="14"/>
                    <a:pt x="1594" y="17"/>
                  </a:cubicBezTo>
                  <a:cubicBezTo>
                    <a:pt x="1689" y="21"/>
                    <a:pt x="1668" y="85"/>
                    <a:pt x="1712" y="146"/>
                  </a:cubicBezTo>
                  <a:cubicBezTo>
                    <a:pt x="1731" y="172"/>
                    <a:pt x="1714" y="248"/>
                    <a:pt x="1722" y="282"/>
                  </a:cubicBezTo>
                  <a:cubicBezTo>
                    <a:pt x="1737" y="343"/>
                    <a:pt x="1767" y="399"/>
                    <a:pt x="1790" y="457"/>
                  </a:cubicBezTo>
                  <a:cubicBezTo>
                    <a:pt x="1807" y="502"/>
                    <a:pt x="1780" y="542"/>
                    <a:pt x="1818" y="582"/>
                  </a:cubicBezTo>
                  <a:cubicBezTo>
                    <a:pt x="1859" y="625"/>
                    <a:pt x="1869" y="656"/>
                    <a:pt x="1893" y="709"/>
                  </a:cubicBezTo>
                  <a:cubicBezTo>
                    <a:pt x="1908" y="741"/>
                    <a:pt x="1978" y="893"/>
                    <a:pt x="2024" y="880"/>
                  </a:cubicBezTo>
                  <a:cubicBezTo>
                    <a:pt x="2052" y="873"/>
                    <a:pt x="2192" y="883"/>
                    <a:pt x="2192" y="883"/>
                  </a:cubicBezTo>
                  <a:cubicBezTo>
                    <a:pt x="2184" y="865"/>
                    <a:pt x="2342" y="820"/>
                    <a:pt x="2371" y="826"/>
                  </a:cubicBezTo>
                  <a:cubicBezTo>
                    <a:pt x="2452" y="844"/>
                    <a:pt x="2526" y="854"/>
                    <a:pt x="2622" y="854"/>
                  </a:cubicBezTo>
                  <a:cubicBezTo>
                    <a:pt x="2610" y="797"/>
                    <a:pt x="2644" y="741"/>
                    <a:pt x="2625" y="685"/>
                  </a:cubicBezTo>
                  <a:cubicBezTo>
                    <a:pt x="2673" y="696"/>
                    <a:pt x="2677" y="650"/>
                    <a:pt x="2671" y="615"/>
                  </a:cubicBezTo>
                  <a:cubicBezTo>
                    <a:pt x="2663" y="567"/>
                    <a:pt x="2700" y="507"/>
                    <a:pt x="2684" y="465"/>
                  </a:cubicBezTo>
                  <a:cubicBezTo>
                    <a:pt x="2767" y="465"/>
                    <a:pt x="2851" y="466"/>
                    <a:pt x="2934" y="466"/>
                  </a:cubicBezTo>
                  <a:cubicBezTo>
                    <a:pt x="2959" y="465"/>
                    <a:pt x="2944" y="436"/>
                    <a:pt x="2964" y="430"/>
                  </a:cubicBezTo>
                  <a:cubicBezTo>
                    <a:pt x="2993" y="420"/>
                    <a:pt x="3027" y="429"/>
                    <a:pt x="3056" y="429"/>
                  </a:cubicBezTo>
                  <a:cubicBezTo>
                    <a:pt x="3038" y="522"/>
                    <a:pt x="2987" y="575"/>
                    <a:pt x="3105" y="575"/>
                  </a:cubicBezTo>
                  <a:cubicBezTo>
                    <a:pt x="3208" y="575"/>
                    <a:pt x="3312" y="570"/>
                    <a:pt x="3415" y="572"/>
                  </a:cubicBezTo>
                  <a:cubicBezTo>
                    <a:pt x="3501" y="574"/>
                    <a:pt x="3485" y="659"/>
                    <a:pt x="3465" y="717"/>
                  </a:cubicBezTo>
                  <a:cubicBezTo>
                    <a:pt x="3454" y="749"/>
                    <a:pt x="3440" y="782"/>
                    <a:pt x="3437" y="817"/>
                  </a:cubicBezTo>
                  <a:cubicBezTo>
                    <a:pt x="3432" y="871"/>
                    <a:pt x="3479" y="927"/>
                    <a:pt x="3489" y="981"/>
                  </a:cubicBezTo>
                  <a:cubicBezTo>
                    <a:pt x="3510" y="1096"/>
                    <a:pt x="3467" y="1223"/>
                    <a:pt x="3458" y="1338"/>
                  </a:cubicBezTo>
                  <a:cubicBezTo>
                    <a:pt x="3449" y="1458"/>
                    <a:pt x="3491" y="1505"/>
                    <a:pt x="3560" y="1595"/>
                  </a:cubicBezTo>
                  <a:cubicBezTo>
                    <a:pt x="3609" y="1659"/>
                    <a:pt x="3633" y="1823"/>
                    <a:pt x="3619" y="1901"/>
                  </a:cubicBezTo>
                  <a:cubicBezTo>
                    <a:pt x="3614" y="1929"/>
                    <a:pt x="3588" y="1946"/>
                    <a:pt x="3578" y="1972"/>
                  </a:cubicBezTo>
                  <a:cubicBezTo>
                    <a:pt x="3560" y="2020"/>
                    <a:pt x="3609" y="2067"/>
                    <a:pt x="3594" y="2117"/>
                  </a:cubicBezTo>
                  <a:cubicBezTo>
                    <a:pt x="3636" y="2118"/>
                    <a:pt x="3673" y="2058"/>
                    <a:pt x="3707" y="2040"/>
                  </a:cubicBezTo>
                  <a:cubicBezTo>
                    <a:pt x="3737" y="2024"/>
                    <a:pt x="3825" y="2048"/>
                    <a:pt x="3858" y="2057"/>
                  </a:cubicBezTo>
                  <a:cubicBezTo>
                    <a:pt x="3915" y="2073"/>
                    <a:pt x="3983" y="2008"/>
                    <a:pt x="4045" y="2010"/>
                  </a:cubicBezTo>
                  <a:cubicBezTo>
                    <a:pt x="4103" y="2013"/>
                    <a:pt x="4169" y="2049"/>
                    <a:pt x="4193" y="1971"/>
                  </a:cubicBezTo>
                  <a:cubicBezTo>
                    <a:pt x="4221" y="2011"/>
                    <a:pt x="4224" y="2137"/>
                    <a:pt x="4216" y="2182"/>
                  </a:cubicBezTo>
                  <a:cubicBezTo>
                    <a:pt x="4205" y="2244"/>
                    <a:pt x="4206" y="2306"/>
                    <a:pt x="4190" y="2367"/>
                  </a:cubicBezTo>
                  <a:cubicBezTo>
                    <a:pt x="4172" y="2441"/>
                    <a:pt x="4219" y="2508"/>
                    <a:pt x="4200" y="2581"/>
                  </a:cubicBezTo>
                  <a:cubicBezTo>
                    <a:pt x="4180" y="2653"/>
                    <a:pt x="4128" y="2713"/>
                    <a:pt x="4190" y="2781"/>
                  </a:cubicBezTo>
                  <a:cubicBezTo>
                    <a:pt x="4063" y="2835"/>
                    <a:pt x="3884" y="2809"/>
                    <a:pt x="3748" y="2808"/>
                  </a:cubicBezTo>
                  <a:cubicBezTo>
                    <a:pt x="3679" y="2808"/>
                    <a:pt x="3599" y="2792"/>
                    <a:pt x="3531" y="2801"/>
                  </a:cubicBezTo>
                  <a:cubicBezTo>
                    <a:pt x="3472" y="2809"/>
                    <a:pt x="3502" y="3031"/>
                    <a:pt x="3499" y="3102"/>
                  </a:cubicBezTo>
                  <a:cubicBezTo>
                    <a:pt x="3492" y="3291"/>
                    <a:pt x="3502" y="3424"/>
                    <a:pt x="3495" y="3569"/>
                  </a:cubicBezTo>
                  <a:cubicBezTo>
                    <a:pt x="3488" y="3713"/>
                    <a:pt x="3495" y="3860"/>
                    <a:pt x="3491" y="4005"/>
                  </a:cubicBezTo>
                  <a:cubicBezTo>
                    <a:pt x="3487" y="4152"/>
                    <a:pt x="3590" y="4192"/>
                    <a:pt x="3675" y="4297"/>
                  </a:cubicBezTo>
                  <a:cubicBezTo>
                    <a:pt x="3766" y="4410"/>
                    <a:pt x="3857" y="4522"/>
                    <a:pt x="3980" y="4602"/>
                  </a:cubicBezTo>
                  <a:cubicBezTo>
                    <a:pt x="3779" y="4641"/>
                    <a:pt x="3577" y="4675"/>
                    <a:pt x="3379" y="4727"/>
                  </a:cubicBezTo>
                  <a:cubicBezTo>
                    <a:pt x="3301" y="4747"/>
                    <a:pt x="3270" y="4727"/>
                    <a:pt x="3195" y="4719"/>
                  </a:cubicBezTo>
                  <a:cubicBezTo>
                    <a:pt x="3162" y="4715"/>
                    <a:pt x="3134" y="4731"/>
                    <a:pt x="3103" y="4741"/>
                  </a:cubicBezTo>
                  <a:cubicBezTo>
                    <a:pt x="3054" y="4757"/>
                    <a:pt x="3007" y="4733"/>
                    <a:pt x="2959" y="4720"/>
                  </a:cubicBezTo>
                  <a:cubicBezTo>
                    <a:pt x="2792" y="4674"/>
                    <a:pt x="2612" y="4693"/>
                    <a:pt x="2441" y="4666"/>
                  </a:cubicBezTo>
                  <a:cubicBezTo>
                    <a:pt x="2368" y="4655"/>
                    <a:pt x="2330" y="4591"/>
                    <a:pt x="2295" y="4534"/>
                  </a:cubicBezTo>
                  <a:cubicBezTo>
                    <a:pt x="2264" y="4484"/>
                    <a:pt x="2165" y="4505"/>
                    <a:pt x="2113" y="4507"/>
                  </a:cubicBezTo>
                  <a:cubicBezTo>
                    <a:pt x="1694" y="4527"/>
                    <a:pt x="1264" y="4508"/>
                    <a:pt x="844" y="4508"/>
                  </a:cubicBezTo>
                  <a:cubicBezTo>
                    <a:pt x="758" y="4508"/>
                    <a:pt x="749" y="4503"/>
                    <a:pt x="674" y="4444"/>
                  </a:cubicBezTo>
                  <a:cubicBezTo>
                    <a:pt x="599" y="4386"/>
                    <a:pt x="540" y="4312"/>
                    <a:pt x="439" y="4357"/>
                  </a:cubicBezTo>
                  <a:cubicBezTo>
                    <a:pt x="365" y="4390"/>
                    <a:pt x="288" y="4480"/>
                    <a:pt x="203" y="4440"/>
                  </a:cubicBezTo>
                  <a:cubicBezTo>
                    <a:pt x="98" y="4390"/>
                    <a:pt x="84" y="4441"/>
                    <a:pt x="5" y="4456"/>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30" name="Freeform 32"/>
            <p:cNvSpPr>
              <a:spLocks/>
            </p:cNvSpPr>
            <p:nvPr/>
          </p:nvSpPr>
          <p:spPr bwMode="auto">
            <a:xfrm>
              <a:off x="4057112" y="3980714"/>
              <a:ext cx="83861" cy="136887"/>
            </a:xfrm>
            <a:custGeom>
              <a:avLst/>
              <a:gdLst>
                <a:gd name="T0" fmla="*/ 15 w 381"/>
                <a:gd name="T1" fmla="*/ 239 h 568"/>
                <a:gd name="T2" fmla="*/ 215 w 381"/>
                <a:gd name="T3" fmla="*/ 61 h 568"/>
                <a:gd name="T4" fmla="*/ 284 w 381"/>
                <a:gd name="T5" fmla="*/ 0 h 568"/>
                <a:gd name="T6" fmla="*/ 381 w 381"/>
                <a:gd name="T7" fmla="*/ 90 h 568"/>
                <a:gd name="T8" fmla="*/ 192 w 381"/>
                <a:gd name="T9" fmla="*/ 237 h 568"/>
                <a:gd name="T10" fmla="*/ 185 w 381"/>
                <a:gd name="T11" fmla="*/ 299 h 568"/>
                <a:gd name="T12" fmla="*/ 189 w 381"/>
                <a:gd name="T13" fmla="*/ 450 h 568"/>
                <a:gd name="T14" fmla="*/ 59 w 381"/>
                <a:gd name="T15" fmla="*/ 483 h 568"/>
                <a:gd name="T16" fmla="*/ 69 w 381"/>
                <a:gd name="T17" fmla="*/ 372 h 568"/>
                <a:gd name="T18" fmla="*/ 47 w 381"/>
                <a:gd name="T19" fmla="*/ 233 h 568"/>
                <a:gd name="T20" fmla="*/ 15 w 381"/>
                <a:gd name="T21" fmla="*/ 239 h 5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568"/>
                <a:gd name="T35" fmla="*/ 381 w 381"/>
                <a:gd name="T36" fmla="*/ 568 h 5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568">
                  <a:moveTo>
                    <a:pt x="15" y="239"/>
                  </a:moveTo>
                  <a:cubicBezTo>
                    <a:pt x="73" y="194"/>
                    <a:pt x="139" y="77"/>
                    <a:pt x="215" y="61"/>
                  </a:cubicBezTo>
                  <a:cubicBezTo>
                    <a:pt x="249" y="55"/>
                    <a:pt x="246" y="0"/>
                    <a:pt x="284" y="0"/>
                  </a:cubicBezTo>
                  <a:cubicBezTo>
                    <a:pt x="326" y="0"/>
                    <a:pt x="353" y="67"/>
                    <a:pt x="381" y="90"/>
                  </a:cubicBezTo>
                  <a:cubicBezTo>
                    <a:pt x="313" y="137"/>
                    <a:pt x="251" y="178"/>
                    <a:pt x="192" y="237"/>
                  </a:cubicBezTo>
                  <a:cubicBezTo>
                    <a:pt x="164" y="266"/>
                    <a:pt x="172" y="266"/>
                    <a:pt x="185" y="299"/>
                  </a:cubicBezTo>
                  <a:cubicBezTo>
                    <a:pt x="203" y="346"/>
                    <a:pt x="193" y="401"/>
                    <a:pt x="189" y="450"/>
                  </a:cubicBezTo>
                  <a:cubicBezTo>
                    <a:pt x="183" y="515"/>
                    <a:pt x="60" y="568"/>
                    <a:pt x="59" y="483"/>
                  </a:cubicBezTo>
                  <a:cubicBezTo>
                    <a:pt x="58" y="435"/>
                    <a:pt x="84" y="424"/>
                    <a:pt x="69" y="372"/>
                  </a:cubicBezTo>
                  <a:cubicBezTo>
                    <a:pt x="59" y="333"/>
                    <a:pt x="0" y="268"/>
                    <a:pt x="47" y="233"/>
                  </a:cubicBezTo>
                  <a:cubicBezTo>
                    <a:pt x="37" y="235"/>
                    <a:pt x="26" y="237"/>
                    <a:pt x="15" y="239"/>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31" name="Freeform 33"/>
            <p:cNvSpPr>
              <a:spLocks/>
            </p:cNvSpPr>
            <p:nvPr/>
          </p:nvSpPr>
          <p:spPr bwMode="auto">
            <a:xfrm>
              <a:off x="4799702" y="1375882"/>
              <a:ext cx="1253043" cy="1857939"/>
            </a:xfrm>
            <a:custGeom>
              <a:avLst/>
              <a:gdLst>
                <a:gd name="T0" fmla="*/ 83 w 5657"/>
                <a:gd name="T1" fmla="*/ 3883 h 7645"/>
                <a:gd name="T2" fmla="*/ 243 w 5657"/>
                <a:gd name="T3" fmla="*/ 3492 h 7645"/>
                <a:gd name="T4" fmla="*/ 355 w 5657"/>
                <a:gd name="T5" fmla="*/ 3126 h 7645"/>
                <a:gd name="T6" fmla="*/ 554 w 5657"/>
                <a:gd name="T7" fmla="*/ 2883 h 7645"/>
                <a:gd name="T8" fmla="*/ 691 w 5657"/>
                <a:gd name="T9" fmla="*/ 1218 h 7645"/>
                <a:gd name="T10" fmla="*/ 1005 w 5657"/>
                <a:gd name="T11" fmla="*/ 436 h 7645"/>
                <a:gd name="T12" fmla="*/ 2954 w 5657"/>
                <a:gd name="T13" fmla="*/ 440 h 7645"/>
                <a:gd name="T14" fmla="*/ 3185 w 5657"/>
                <a:gd name="T15" fmla="*/ 437 h 7645"/>
                <a:gd name="T16" fmla="*/ 3775 w 5657"/>
                <a:gd name="T17" fmla="*/ 454 h 7645"/>
                <a:gd name="T18" fmla="*/ 4185 w 5657"/>
                <a:gd name="T19" fmla="*/ 346 h 7645"/>
                <a:gd name="T20" fmla="*/ 4412 w 5657"/>
                <a:gd name="T21" fmla="*/ 126 h 7645"/>
                <a:gd name="T22" fmla="*/ 4746 w 5657"/>
                <a:gd name="T23" fmla="*/ 178 h 7645"/>
                <a:gd name="T24" fmla="*/ 5022 w 5657"/>
                <a:gd name="T25" fmla="*/ 573 h 7645"/>
                <a:gd name="T26" fmla="*/ 5110 w 5657"/>
                <a:gd name="T27" fmla="*/ 843 h 7645"/>
                <a:gd name="T28" fmla="*/ 5173 w 5657"/>
                <a:gd name="T29" fmla="*/ 1393 h 7645"/>
                <a:gd name="T30" fmla="*/ 5543 w 5657"/>
                <a:gd name="T31" fmla="*/ 1885 h 7645"/>
                <a:gd name="T32" fmla="*/ 5572 w 5657"/>
                <a:gd name="T33" fmla="*/ 2130 h 7645"/>
                <a:gd name="T34" fmla="*/ 5286 w 5657"/>
                <a:gd name="T35" fmla="*/ 2354 h 7645"/>
                <a:gd name="T36" fmla="*/ 5116 w 5657"/>
                <a:gd name="T37" fmla="*/ 2543 h 7645"/>
                <a:gd name="T38" fmla="*/ 5077 w 5657"/>
                <a:gd name="T39" fmla="*/ 2795 h 7645"/>
                <a:gd name="T40" fmla="*/ 4980 w 5657"/>
                <a:gd name="T41" fmla="*/ 3350 h 7645"/>
                <a:gd name="T42" fmla="*/ 4909 w 5657"/>
                <a:gd name="T43" fmla="*/ 3905 h 7645"/>
                <a:gd name="T44" fmla="*/ 4714 w 5657"/>
                <a:gd name="T45" fmla="*/ 4114 h 7645"/>
                <a:gd name="T46" fmla="*/ 4500 w 5657"/>
                <a:gd name="T47" fmla="*/ 4608 h 7645"/>
                <a:gd name="T48" fmla="*/ 4439 w 5657"/>
                <a:gd name="T49" fmla="*/ 4846 h 7645"/>
                <a:gd name="T50" fmla="*/ 4294 w 5657"/>
                <a:gd name="T51" fmla="*/ 4997 h 7645"/>
                <a:gd name="T52" fmla="*/ 4225 w 5657"/>
                <a:gd name="T53" fmla="*/ 5426 h 7645"/>
                <a:gd name="T54" fmla="*/ 3983 w 5657"/>
                <a:gd name="T55" fmla="*/ 5714 h 7645"/>
                <a:gd name="T56" fmla="*/ 3884 w 5657"/>
                <a:gd name="T57" fmla="*/ 5962 h 7645"/>
                <a:gd name="T58" fmla="*/ 4198 w 5657"/>
                <a:gd name="T59" fmla="*/ 6129 h 7645"/>
                <a:gd name="T60" fmla="*/ 4428 w 5657"/>
                <a:gd name="T61" fmla="*/ 6392 h 7645"/>
                <a:gd name="T62" fmla="*/ 4574 w 5657"/>
                <a:gd name="T63" fmla="*/ 6770 h 7645"/>
                <a:gd name="T64" fmla="*/ 4662 w 5657"/>
                <a:gd name="T65" fmla="*/ 6920 h 7645"/>
                <a:gd name="T66" fmla="*/ 4824 w 5657"/>
                <a:gd name="T67" fmla="*/ 6967 h 7645"/>
                <a:gd name="T68" fmla="*/ 4873 w 5657"/>
                <a:gd name="T69" fmla="*/ 7205 h 7645"/>
                <a:gd name="T70" fmla="*/ 4124 w 5657"/>
                <a:gd name="T71" fmla="*/ 7474 h 7645"/>
                <a:gd name="T72" fmla="*/ 3840 w 5657"/>
                <a:gd name="T73" fmla="*/ 7509 h 7645"/>
                <a:gd name="T74" fmla="*/ 3472 w 5657"/>
                <a:gd name="T75" fmla="*/ 7546 h 7645"/>
                <a:gd name="T76" fmla="*/ 3276 w 5657"/>
                <a:gd name="T77" fmla="*/ 7535 h 7645"/>
                <a:gd name="T78" fmla="*/ 3026 w 5657"/>
                <a:gd name="T79" fmla="*/ 7597 h 7645"/>
                <a:gd name="T80" fmla="*/ 2791 w 5657"/>
                <a:gd name="T81" fmla="*/ 7306 h 7645"/>
                <a:gd name="T82" fmla="*/ 2565 w 5657"/>
                <a:gd name="T83" fmla="*/ 7284 h 7645"/>
                <a:gd name="T84" fmla="*/ 2218 w 5657"/>
                <a:gd name="T85" fmla="*/ 7300 h 7645"/>
                <a:gd name="T86" fmla="*/ 2043 w 5657"/>
                <a:gd name="T87" fmla="*/ 7163 h 7645"/>
                <a:gd name="T88" fmla="*/ 1907 w 5657"/>
                <a:gd name="T89" fmla="*/ 6969 h 7645"/>
                <a:gd name="T90" fmla="*/ 1752 w 5657"/>
                <a:gd name="T91" fmla="*/ 6711 h 7645"/>
                <a:gd name="T92" fmla="*/ 1570 w 5657"/>
                <a:gd name="T93" fmla="*/ 6521 h 7645"/>
                <a:gd name="T94" fmla="*/ 1494 w 5657"/>
                <a:gd name="T95" fmla="*/ 6346 h 7645"/>
                <a:gd name="T96" fmla="*/ 1182 w 5657"/>
                <a:gd name="T97" fmla="*/ 6086 h 7645"/>
                <a:gd name="T98" fmla="*/ 1147 w 5657"/>
                <a:gd name="T99" fmla="*/ 5923 h 7645"/>
                <a:gd name="T100" fmla="*/ 974 w 5657"/>
                <a:gd name="T101" fmla="*/ 5807 h 7645"/>
                <a:gd name="T102" fmla="*/ 828 w 5657"/>
                <a:gd name="T103" fmla="*/ 5638 h 7645"/>
                <a:gd name="T104" fmla="*/ 613 w 5657"/>
                <a:gd name="T105" fmla="*/ 5497 h 7645"/>
                <a:gd name="T106" fmla="*/ 622 w 5657"/>
                <a:gd name="T107" fmla="*/ 5408 h 7645"/>
                <a:gd name="T108" fmla="*/ 494 w 5657"/>
                <a:gd name="T109" fmla="*/ 4916 h 7645"/>
                <a:gd name="T110" fmla="*/ 384 w 5657"/>
                <a:gd name="T111" fmla="*/ 4585 h 7645"/>
                <a:gd name="T112" fmla="*/ 259 w 5657"/>
                <a:gd name="T113" fmla="*/ 4302 h 7645"/>
                <a:gd name="T114" fmla="*/ 200 w 5657"/>
                <a:gd name="T115" fmla="*/ 4172 h 7645"/>
                <a:gd name="T116" fmla="*/ 0 w 5657"/>
                <a:gd name="T117" fmla="*/ 4020 h 76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7"/>
                <a:gd name="T178" fmla="*/ 0 h 7645"/>
                <a:gd name="T179" fmla="*/ 5657 w 5657"/>
                <a:gd name="T180" fmla="*/ 7645 h 76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7" h="7645">
                  <a:moveTo>
                    <a:pt x="0" y="4020"/>
                  </a:moveTo>
                  <a:cubicBezTo>
                    <a:pt x="23" y="3965"/>
                    <a:pt x="32" y="3919"/>
                    <a:pt x="83" y="3883"/>
                  </a:cubicBezTo>
                  <a:cubicBezTo>
                    <a:pt x="130" y="3849"/>
                    <a:pt x="169" y="3825"/>
                    <a:pt x="138" y="3767"/>
                  </a:cubicBezTo>
                  <a:cubicBezTo>
                    <a:pt x="57" y="3613"/>
                    <a:pt x="130" y="3583"/>
                    <a:pt x="243" y="3492"/>
                  </a:cubicBezTo>
                  <a:cubicBezTo>
                    <a:pt x="213" y="3463"/>
                    <a:pt x="162" y="3339"/>
                    <a:pt x="212" y="3313"/>
                  </a:cubicBezTo>
                  <a:cubicBezTo>
                    <a:pt x="291" y="3271"/>
                    <a:pt x="300" y="3195"/>
                    <a:pt x="355" y="3126"/>
                  </a:cubicBezTo>
                  <a:cubicBezTo>
                    <a:pt x="423" y="3039"/>
                    <a:pt x="308" y="2957"/>
                    <a:pt x="417" y="2904"/>
                  </a:cubicBezTo>
                  <a:cubicBezTo>
                    <a:pt x="464" y="2880"/>
                    <a:pt x="508" y="2907"/>
                    <a:pt x="554" y="2883"/>
                  </a:cubicBezTo>
                  <a:cubicBezTo>
                    <a:pt x="609" y="2854"/>
                    <a:pt x="667" y="2875"/>
                    <a:pt x="723" y="2893"/>
                  </a:cubicBezTo>
                  <a:lnTo>
                    <a:pt x="691" y="1218"/>
                  </a:lnTo>
                  <a:cubicBezTo>
                    <a:pt x="803" y="1218"/>
                    <a:pt x="915" y="1218"/>
                    <a:pt x="1027" y="1218"/>
                  </a:cubicBezTo>
                  <a:cubicBezTo>
                    <a:pt x="1023" y="959"/>
                    <a:pt x="1014" y="695"/>
                    <a:pt x="1005" y="436"/>
                  </a:cubicBezTo>
                  <a:cubicBezTo>
                    <a:pt x="1439" y="436"/>
                    <a:pt x="1880" y="440"/>
                    <a:pt x="2315" y="440"/>
                  </a:cubicBezTo>
                  <a:cubicBezTo>
                    <a:pt x="2528" y="440"/>
                    <a:pt x="2741" y="440"/>
                    <a:pt x="2954" y="440"/>
                  </a:cubicBezTo>
                  <a:cubicBezTo>
                    <a:pt x="3038" y="440"/>
                    <a:pt x="3102" y="455"/>
                    <a:pt x="3151" y="376"/>
                  </a:cubicBezTo>
                  <a:cubicBezTo>
                    <a:pt x="3201" y="296"/>
                    <a:pt x="3219" y="406"/>
                    <a:pt x="3185" y="437"/>
                  </a:cubicBezTo>
                  <a:cubicBezTo>
                    <a:pt x="3288" y="455"/>
                    <a:pt x="3392" y="452"/>
                    <a:pt x="3496" y="448"/>
                  </a:cubicBezTo>
                  <a:cubicBezTo>
                    <a:pt x="3575" y="445"/>
                    <a:pt x="3702" y="414"/>
                    <a:pt x="3775" y="454"/>
                  </a:cubicBezTo>
                  <a:cubicBezTo>
                    <a:pt x="3858" y="500"/>
                    <a:pt x="4031" y="634"/>
                    <a:pt x="4067" y="458"/>
                  </a:cubicBezTo>
                  <a:cubicBezTo>
                    <a:pt x="4084" y="377"/>
                    <a:pt x="4105" y="360"/>
                    <a:pt x="4185" y="346"/>
                  </a:cubicBezTo>
                  <a:cubicBezTo>
                    <a:pt x="4266" y="332"/>
                    <a:pt x="4289" y="290"/>
                    <a:pt x="4315" y="215"/>
                  </a:cubicBezTo>
                  <a:cubicBezTo>
                    <a:pt x="4329" y="177"/>
                    <a:pt x="4349" y="93"/>
                    <a:pt x="4412" y="126"/>
                  </a:cubicBezTo>
                  <a:cubicBezTo>
                    <a:pt x="4461" y="151"/>
                    <a:pt x="4541" y="30"/>
                    <a:pt x="4571" y="0"/>
                  </a:cubicBezTo>
                  <a:cubicBezTo>
                    <a:pt x="4594" y="100"/>
                    <a:pt x="4662" y="134"/>
                    <a:pt x="4746" y="178"/>
                  </a:cubicBezTo>
                  <a:cubicBezTo>
                    <a:pt x="4822" y="217"/>
                    <a:pt x="4868" y="312"/>
                    <a:pt x="4940" y="363"/>
                  </a:cubicBezTo>
                  <a:cubicBezTo>
                    <a:pt x="5035" y="430"/>
                    <a:pt x="4991" y="469"/>
                    <a:pt x="5022" y="573"/>
                  </a:cubicBezTo>
                  <a:cubicBezTo>
                    <a:pt x="5047" y="659"/>
                    <a:pt x="5153" y="717"/>
                    <a:pt x="5158" y="810"/>
                  </a:cubicBezTo>
                  <a:cubicBezTo>
                    <a:pt x="5142" y="739"/>
                    <a:pt x="5079" y="771"/>
                    <a:pt x="5110" y="843"/>
                  </a:cubicBezTo>
                  <a:cubicBezTo>
                    <a:pt x="5133" y="894"/>
                    <a:pt x="5152" y="959"/>
                    <a:pt x="5144" y="1016"/>
                  </a:cubicBezTo>
                  <a:cubicBezTo>
                    <a:pt x="5127" y="1145"/>
                    <a:pt x="5167" y="1262"/>
                    <a:pt x="5173" y="1393"/>
                  </a:cubicBezTo>
                  <a:cubicBezTo>
                    <a:pt x="5178" y="1485"/>
                    <a:pt x="5211" y="1697"/>
                    <a:pt x="5320" y="1715"/>
                  </a:cubicBezTo>
                  <a:cubicBezTo>
                    <a:pt x="5383" y="1726"/>
                    <a:pt x="5501" y="1923"/>
                    <a:pt x="5543" y="1885"/>
                  </a:cubicBezTo>
                  <a:cubicBezTo>
                    <a:pt x="5546" y="1941"/>
                    <a:pt x="5649" y="1934"/>
                    <a:pt x="5657" y="1995"/>
                  </a:cubicBezTo>
                  <a:cubicBezTo>
                    <a:pt x="5644" y="2008"/>
                    <a:pt x="5593" y="2097"/>
                    <a:pt x="5572" y="2130"/>
                  </a:cubicBezTo>
                  <a:cubicBezTo>
                    <a:pt x="5546" y="2174"/>
                    <a:pt x="5434" y="2213"/>
                    <a:pt x="5386" y="2232"/>
                  </a:cubicBezTo>
                  <a:cubicBezTo>
                    <a:pt x="5297" y="2265"/>
                    <a:pt x="5309" y="2274"/>
                    <a:pt x="5286" y="2354"/>
                  </a:cubicBezTo>
                  <a:cubicBezTo>
                    <a:pt x="5275" y="2395"/>
                    <a:pt x="5190" y="2361"/>
                    <a:pt x="5160" y="2379"/>
                  </a:cubicBezTo>
                  <a:cubicBezTo>
                    <a:pt x="5118" y="2404"/>
                    <a:pt x="5124" y="2498"/>
                    <a:pt x="5116" y="2543"/>
                  </a:cubicBezTo>
                  <a:cubicBezTo>
                    <a:pt x="5108" y="2588"/>
                    <a:pt x="5132" y="2624"/>
                    <a:pt x="5122" y="2669"/>
                  </a:cubicBezTo>
                  <a:cubicBezTo>
                    <a:pt x="5113" y="2711"/>
                    <a:pt x="5092" y="2755"/>
                    <a:pt x="5077" y="2795"/>
                  </a:cubicBezTo>
                  <a:cubicBezTo>
                    <a:pt x="5039" y="2898"/>
                    <a:pt x="5026" y="3012"/>
                    <a:pt x="4981" y="3095"/>
                  </a:cubicBezTo>
                  <a:cubicBezTo>
                    <a:pt x="4949" y="3155"/>
                    <a:pt x="4976" y="3262"/>
                    <a:pt x="4980" y="3350"/>
                  </a:cubicBezTo>
                  <a:cubicBezTo>
                    <a:pt x="4984" y="3432"/>
                    <a:pt x="5003" y="3560"/>
                    <a:pt x="4978" y="3677"/>
                  </a:cubicBezTo>
                  <a:cubicBezTo>
                    <a:pt x="4961" y="3758"/>
                    <a:pt x="4912" y="3820"/>
                    <a:pt x="4909" y="3905"/>
                  </a:cubicBezTo>
                  <a:cubicBezTo>
                    <a:pt x="4909" y="3936"/>
                    <a:pt x="4917" y="4064"/>
                    <a:pt x="4874" y="4070"/>
                  </a:cubicBezTo>
                  <a:cubicBezTo>
                    <a:pt x="4809" y="4079"/>
                    <a:pt x="4756" y="4048"/>
                    <a:pt x="4714" y="4114"/>
                  </a:cubicBezTo>
                  <a:cubicBezTo>
                    <a:pt x="4673" y="4179"/>
                    <a:pt x="4647" y="4322"/>
                    <a:pt x="4582" y="4364"/>
                  </a:cubicBezTo>
                  <a:cubicBezTo>
                    <a:pt x="4515" y="4408"/>
                    <a:pt x="4562" y="4535"/>
                    <a:pt x="4500" y="4608"/>
                  </a:cubicBezTo>
                  <a:cubicBezTo>
                    <a:pt x="4475" y="4638"/>
                    <a:pt x="4553" y="4636"/>
                    <a:pt x="4500" y="4748"/>
                  </a:cubicBezTo>
                  <a:cubicBezTo>
                    <a:pt x="4479" y="4792"/>
                    <a:pt x="4466" y="4816"/>
                    <a:pt x="4439" y="4846"/>
                  </a:cubicBezTo>
                  <a:cubicBezTo>
                    <a:pt x="4440" y="4791"/>
                    <a:pt x="4374" y="4750"/>
                    <a:pt x="4335" y="4800"/>
                  </a:cubicBezTo>
                  <a:cubicBezTo>
                    <a:pt x="4284" y="4864"/>
                    <a:pt x="4291" y="4918"/>
                    <a:pt x="4294" y="4997"/>
                  </a:cubicBezTo>
                  <a:cubicBezTo>
                    <a:pt x="4297" y="5067"/>
                    <a:pt x="4265" y="5114"/>
                    <a:pt x="4244" y="5179"/>
                  </a:cubicBezTo>
                  <a:cubicBezTo>
                    <a:pt x="4218" y="5260"/>
                    <a:pt x="4218" y="5342"/>
                    <a:pt x="4225" y="5426"/>
                  </a:cubicBezTo>
                  <a:cubicBezTo>
                    <a:pt x="4233" y="5528"/>
                    <a:pt x="4296" y="5711"/>
                    <a:pt x="4140" y="5728"/>
                  </a:cubicBezTo>
                  <a:cubicBezTo>
                    <a:pt x="4092" y="5733"/>
                    <a:pt x="4034" y="5712"/>
                    <a:pt x="3983" y="5714"/>
                  </a:cubicBezTo>
                  <a:cubicBezTo>
                    <a:pt x="3906" y="5718"/>
                    <a:pt x="3919" y="5763"/>
                    <a:pt x="3908" y="5826"/>
                  </a:cubicBezTo>
                  <a:cubicBezTo>
                    <a:pt x="3899" y="5878"/>
                    <a:pt x="3799" y="5913"/>
                    <a:pt x="3884" y="5962"/>
                  </a:cubicBezTo>
                  <a:cubicBezTo>
                    <a:pt x="3939" y="5994"/>
                    <a:pt x="4006" y="5981"/>
                    <a:pt x="4064" y="6011"/>
                  </a:cubicBezTo>
                  <a:cubicBezTo>
                    <a:pt x="4128" y="6045"/>
                    <a:pt x="4159" y="6083"/>
                    <a:pt x="4198" y="6129"/>
                  </a:cubicBezTo>
                  <a:cubicBezTo>
                    <a:pt x="4241" y="6181"/>
                    <a:pt x="4283" y="6282"/>
                    <a:pt x="4315" y="6297"/>
                  </a:cubicBezTo>
                  <a:cubicBezTo>
                    <a:pt x="4354" y="6315"/>
                    <a:pt x="4378" y="6354"/>
                    <a:pt x="4428" y="6392"/>
                  </a:cubicBezTo>
                  <a:cubicBezTo>
                    <a:pt x="4482" y="6432"/>
                    <a:pt x="4479" y="6519"/>
                    <a:pt x="4506" y="6572"/>
                  </a:cubicBezTo>
                  <a:cubicBezTo>
                    <a:pt x="4538" y="6635"/>
                    <a:pt x="4541" y="6706"/>
                    <a:pt x="4574" y="6770"/>
                  </a:cubicBezTo>
                  <a:cubicBezTo>
                    <a:pt x="4586" y="6793"/>
                    <a:pt x="4595" y="6829"/>
                    <a:pt x="4620" y="6843"/>
                  </a:cubicBezTo>
                  <a:cubicBezTo>
                    <a:pt x="4649" y="6859"/>
                    <a:pt x="4638" y="6896"/>
                    <a:pt x="4662" y="6920"/>
                  </a:cubicBezTo>
                  <a:cubicBezTo>
                    <a:pt x="4701" y="6870"/>
                    <a:pt x="4745" y="6879"/>
                    <a:pt x="4785" y="6913"/>
                  </a:cubicBezTo>
                  <a:cubicBezTo>
                    <a:pt x="4823" y="6946"/>
                    <a:pt x="4811" y="6933"/>
                    <a:pt x="4824" y="6967"/>
                  </a:cubicBezTo>
                  <a:cubicBezTo>
                    <a:pt x="4840" y="7006"/>
                    <a:pt x="4814" y="7053"/>
                    <a:pt x="4814" y="7092"/>
                  </a:cubicBezTo>
                  <a:cubicBezTo>
                    <a:pt x="4814" y="7142"/>
                    <a:pt x="4844" y="7168"/>
                    <a:pt x="4873" y="7205"/>
                  </a:cubicBezTo>
                  <a:cubicBezTo>
                    <a:pt x="4714" y="7213"/>
                    <a:pt x="4526" y="7199"/>
                    <a:pt x="4371" y="7222"/>
                  </a:cubicBezTo>
                  <a:cubicBezTo>
                    <a:pt x="4272" y="7237"/>
                    <a:pt x="4188" y="7398"/>
                    <a:pt x="4124" y="7474"/>
                  </a:cubicBezTo>
                  <a:cubicBezTo>
                    <a:pt x="4112" y="7488"/>
                    <a:pt x="4034" y="7546"/>
                    <a:pt x="4009" y="7545"/>
                  </a:cubicBezTo>
                  <a:cubicBezTo>
                    <a:pt x="3944" y="7544"/>
                    <a:pt x="3890" y="7483"/>
                    <a:pt x="3840" y="7509"/>
                  </a:cubicBezTo>
                  <a:cubicBezTo>
                    <a:pt x="3750" y="7556"/>
                    <a:pt x="3551" y="7543"/>
                    <a:pt x="3590" y="7636"/>
                  </a:cubicBezTo>
                  <a:cubicBezTo>
                    <a:pt x="3530" y="7614"/>
                    <a:pt x="3505" y="7592"/>
                    <a:pt x="3472" y="7546"/>
                  </a:cubicBezTo>
                  <a:cubicBezTo>
                    <a:pt x="3446" y="7511"/>
                    <a:pt x="3402" y="7563"/>
                    <a:pt x="3376" y="7575"/>
                  </a:cubicBezTo>
                  <a:cubicBezTo>
                    <a:pt x="3332" y="7595"/>
                    <a:pt x="3315" y="7544"/>
                    <a:pt x="3276" y="7535"/>
                  </a:cubicBezTo>
                  <a:cubicBezTo>
                    <a:pt x="3212" y="7521"/>
                    <a:pt x="3150" y="7596"/>
                    <a:pt x="3130" y="7645"/>
                  </a:cubicBezTo>
                  <a:cubicBezTo>
                    <a:pt x="3123" y="7588"/>
                    <a:pt x="3072" y="7586"/>
                    <a:pt x="3026" y="7597"/>
                  </a:cubicBezTo>
                  <a:cubicBezTo>
                    <a:pt x="3077" y="7487"/>
                    <a:pt x="2914" y="7464"/>
                    <a:pt x="2857" y="7403"/>
                  </a:cubicBezTo>
                  <a:cubicBezTo>
                    <a:pt x="2832" y="7375"/>
                    <a:pt x="2814" y="7336"/>
                    <a:pt x="2791" y="7306"/>
                  </a:cubicBezTo>
                  <a:cubicBezTo>
                    <a:pt x="2767" y="7274"/>
                    <a:pt x="2762" y="7236"/>
                    <a:pt x="2728" y="7207"/>
                  </a:cubicBezTo>
                  <a:cubicBezTo>
                    <a:pt x="2626" y="7119"/>
                    <a:pt x="2650" y="7291"/>
                    <a:pt x="2565" y="7284"/>
                  </a:cubicBezTo>
                  <a:cubicBezTo>
                    <a:pt x="2480" y="7277"/>
                    <a:pt x="2466" y="7210"/>
                    <a:pt x="2367" y="7273"/>
                  </a:cubicBezTo>
                  <a:cubicBezTo>
                    <a:pt x="2302" y="7315"/>
                    <a:pt x="2287" y="7344"/>
                    <a:pt x="2218" y="7300"/>
                  </a:cubicBezTo>
                  <a:cubicBezTo>
                    <a:pt x="2200" y="7289"/>
                    <a:pt x="2164" y="7277"/>
                    <a:pt x="2150" y="7259"/>
                  </a:cubicBezTo>
                  <a:cubicBezTo>
                    <a:pt x="2123" y="7224"/>
                    <a:pt x="2051" y="7218"/>
                    <a:pt x="2043" y="7163"/>
                  </a:cubicBezTo>
                  <a:cubicBezTo>
                    <a:pt x="2036" y="7111"/>
                    <a:pt x="2020" y="7093"/>
                    <a:pt x="1976" y="7067"/>
                  </a:cubicBezTo>
                  <a:cubicBezTo>
                    <a:pt x="1944" y="7048"/>
                    <a:pt x="1931" y="6999"/>
                    <a:pt x="1907" y="6969"/>
                  </a:cubicBezTo>
                  <a:cubicBezTo>
                    <a:pt x="1874" y="6929"/>
                    <a:pt x="1888" y="6878"/>
                    <a:pt x="1884" y="6831"/>
                  </a:cubicBezTo>
                  <a:cubicBezTo>
                    <a:pt x="1878" y="6760"/>
                    <a:pt x="1801" y="6746"/>
                    <a:pt x="1752" y="6711"/>
                  </a:cubicBezTo>
                  <a:cubicBezTo>
                    <a:pt x="1697" y="6671"/>
                    <a:pt x="1623" y="6658"/>
                    <a:pt x="1623" y="6589"/>
                  </a:cubicBezTo>
                  <a:cubicBezTo>
                    <a:pt x="1623" y="6559"/>
                    <a:pt x="1585" y="6542"/>
                    <a:pt x="1570" y="6521"/>
                  </a:cubicBezTo>
                  <a:cubicBezTo>
                    <a:pt x="1543" y="6483"/>
                    <a:pt x="1593" y="6454"/>
                    <a:pt x="1578" y="6417"/>
                  </a:cubicBezTo>
                  <a:cubicBezTo>
                    <a:pt x="1566" y="6384"/>
                    <a:pt x="1514" y="6374"/>
                    <a:pt x="1494" y="6346"/>
                  </a:cubicBezTo>
                  <a:cubicBezTo>
                    <a:pt x="1465" y="6307"/>
                    <a:pt x="1479" y="6280"/>
                    <a:pt x="1432" y="6253"/>
                  </a:cubicBezTo>
                  <a:cubicBezTo>
                    <a:pt x="1341" y="6201"/>
                    <a:pt x="1252" y="6165"/>
                    <a:pt x="1182" y="6086"/>
                  </a:cubicBezTo>
                  <a:cubicBezTo>
                    <a:pt x="1157" y="6058"/>
                    <a:pt x="1202" y="6026"/>
                    <a:pt x="1202" y="5996"/>
                  </a:cubicBezTo>
                  <a:cubicBezTo>
                    <a:pt x="1202" y="5964"/>
                    <a:pt x="1183" y="5946"/>
                    <a:pt x="1147" y="5923"/>
                  </a:cubicBezTo>
                  <a:cubicBezTo>
                    <a:pt x="1111" y="5900"/>
                    <a:pt x="1099" y="5873"/>
                    <a:pt x="1072" y="5846"/>
                  </a:cubicBezTo>
                  <a:cubicBezTo>
                    <a:pt x="1046" y="5821"/>
                    <a:pt x="1008" y="5813"/>
                    <a:pt x="974" y="5807"/>
                  </a:cubicBezTo>
                  <a:cubicBezTo>
                    <a:pt x="924" y="5800"/>
                    <a:pt x="827" y="5806"/>
                    <a:pt x="827" y="5732"/>
                  </a:cubicBezTo>
                  <a:cubicBezTo>
                    <a:pt x="827" y="5711"/>
                    <a:pt x="844" y="5656"/>
                    <a:pt x="828" y="5638"/>
                  </a:cubicBezTo>
                  <a:cubicBezTo>
                    <a:pt x="784" y="5591"/>
                    <a:pt x="649" y="5609"/>
                    <a:pt x="590" y="5598"/>
                  </a:cubicBezTo>
                  <a:cubicBezTo>
                    <a:pt x="602" y="5566"/>
                    <a:pt x="622" y="5533"/>
                    <a:pt x="613" y="5497"/>
                  </a:cubicBezTo>
                  <a:cubicBezTo>
                    <a:pt x="601" y="5502"/>
                    <a:pt x="589" y="5506"/>
                    <a:pt x="577" y="5510"/>
                  </a:cubicBezTo>
                  <a:cubicBezTo>
                    <a:pt x="567" y="5457"/>
                    <a:pt x="595" y="5446"/>
                    <a:pt x="622" y="5408"/>
                  </a:cubicBezTo>
                  <a:cubicBezTo>
                    <a:pt x="654" y="5365"/>
                    <a:pt x="649" y="5295"/>
                    <a:pt x="649" y="5244"/>
                  </a:cubicBezTo>
                  <a:cubicBezTo>
                    <a:pt x="648" y="5124"/>
                    <a:pt x="578" y="5000"/>
                    <a:pt x="494" y="4916"/>
                  </a:cubicBezTo>
                  <a:cubicBezTo>
                    <a:pt x="448" y="4869"/>
                    <a:pt x="399" y="4823"/>
                    <a:pt x="371" y="4761"/>
                  </a:cubicBezTo>
                  <a:cubicBezTo>
                    <a:pt x="344" y="4702"/>
                    <a:pt x="420" y="4646"/>
                    <a:pt x="384" y="4585"/>
                  </a:cubicBezTo>
                  <a:cubicBezTo>
                    <a:pt x="359" y="4543"/>
                    <a:pt x="286" y="4536"/>
                    <a:pt x="257" y="4479"/>
                  </a:cubicBezTo>
                  <a:cubicBezTo>
                    <a:pt x="229" y="4421"/>
                    <a:pt x="295" y="4359"/>
                    <a:pt x="259" y="4302"/>
                  </a:cubicBezTo>
                  <a:cubicBezTo>
                    <a:pt x="247" y="4307"/>
                    <a:pt x="236" y="4312"/>
                    <a:pt x="224" y="4318"/>
                  </a:cubicBezTo>
                  <a:cubicBezTo>
                    <a:pt x="237" y="4270"/>
                    <a:pt x="224" y="4214"/>
                    <a:pt x="200" y="4172"/>
                  </a:cubicBezTo>
                  <a:cubicBezTo>
                    <a:pt x="180" y="4138"/>
                    <a:pt x="246" y="4096"/>
                    <a:pt x="202" y="4070"/>
                  </a:cubicBezTo>
                  <a:cubicBezTo>
                    <a:pt x="128" y="4027"/>
                    <a:pt x="44" y="4139"/>
                    <a:pt x="0" y="4020"/>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32" name="Freeform 34"/>
            <p:cNvSpPr>
              <a:spLocks/>
            </p:cNvSpPr>
            <p:nvPr/>
          </p:nvSpPr>
          <p:spPr bwMode="auto">
            <a:xfrm>
              <a:off x="3157742" y="1330695"/>
              <a:ext cx="1197137" cy="1129648"/>
            </a:xfrm>
            <a:custGeom>
              <a:avLst/>
              <a:gdLst>
                <a:gd name="T0" fmla="*/ 51 w 5403"/>
                <a:gd name="T1" fmla="*/ 3352 h 4644"/>
                <a:gd name="T2" fmla="*/ 371 w 5403"/>
                <a:gd name="T3" fmla="*/ 3283 h 4644"/>
                <a:gd name="T4" fmla="*/ 829 w 5403"/>
                <a:gd name="T5" fmla="*/ 3215 h 4644"/>
                <a:gd name="T6" fmla="*/ 1004 w 5403"/>
                <a:gd name="T7" fmla="*/ 3183 h 4644"/>
                <a:gd name="T8" fmla="*/ 1305 w 5403"/>
                <a:gd name="T9" fmla="*/ 3049 h 4644"/>
                <a:gd name="T10" fmla="*/ 1423 w 5403"/>
                <a:gd name="T11" fmla="*/ 2473 h 4644"/>
                <a:gd name="T12" fmla="*/ 1561 w 5403"/>
                <a:gd name="T13" fmla="*/ 1697 h 4644"/>
                <a:gd name="T14" fmla="*/ 2190 w 5403"/>
                <a:gd name="T15" fmla="*/ 1395 h 4644"/>
                <a:gd name="T16" fmla="*/ 3525 w 5403"/>
                <a:gd name="T17" fmla="*/ 380 h 4644"/>
                <a:gd name="T18" fmla="*/ 4434 w 5403"/>
                <a:gd name="T19" fmla="*/ 131 h 4644"/>
                <a:gd name="T20" fmla="*/ 4851 w 5403"/>
                <a:gd name="T21" fmla="*/ 360 h 4644"/>
                <a:gd name="T22" fmla="*/ 5129 w 5403"/>
                <a:gd name="T23" fmla="*/ 752 h 4644"/>
                <a:gd name="T24" fmla="*/ 5264 w 5403"/>
                <a:gd name="T25" fmla="*/ 1027 h 4644"/>
                <a:gd name="T26" fmla="*/ 5384 w 5403"/>
                <a:gd name="T27" fmla="*/ 1256 h 4644"/>
                <a:gd name="T28" fmla="*/ 5264 w 5403"/>
                <a:gd name="T29" fmla="*/ 2098 h 4644"/>
                <a:gd name="T30" fmla="*/ 5235 w 5403"/>
                <a:gd name="T31" fmla="*/ 2603 h 4644"/>
                <a:gd name="T32" fmla="*/ 4919 w 5403"/>
                <a:gd name="T33" fmla="*/ 2998 h 4644"/>
                <a:gd name="T34" fmla="*/ 4610 w 5403"/>
                <a:gd name="T35" fmla="*/ 3540 h 4644"/>
                <a:gd name="T36" fmla="*/ 4613 w 5403"/>
                <a:gd name="T37" fmla="*/ 3851 h 4644"/>
                <a:gd name="T38" fmla="*/ 4456 w 5403"/>
                <a:gd name="T39" fmla="*/ 3916 h 4644"/>
                <a:gd name="T40" fmla="*/ 4024 w 5403"/>
                <a:gd name="T41" fmla="*/ 4048 h 4644"/>
                <a:gd name="T42" fmla="*/ 3356 w 5403"/>
                <a:gd name="T43" fmla="*/ 4084 h 4644"/>
                <a:gd name="T44" fmla="*/ 3165 w 5403"/>
                <a:gd name="T45" fmla="*/ 4198 h 4644"/>
                <a:gd name="T46" fmla="*/ 2601 w 5403"/>
                <a:gd name="T47" fmla="*/ 4007 h 4644"/>
                <a:gd name="T48" fmla="*/ 2418 w 5403"/>
                <a:gd name="T49" fmla="*/ 4097 h 4644"/>
                <a:gd name="T50" fmla="*/ 2028 w 5403"/>
                <a:gd name="T51" fmla="*/ 3858 h 4644"/>
                <a:gd name="T52" fmla="*/ 1719 w 5403"/>
                <a:gd name="T53" fmla="*/ 3841 h 4644"/>
                <a:gd name="T54" fmla="*/ 1379 w 5403"/>
                <a:gd name="T55" fmla="*/ 4003 h 4644"/>
                <a:gd name="T56" fmla="*/ 1215 w 5403"/>
                <a:gd name="T57" fmla="*/ 4408 h 4644"/>
                <a:gd name="T58" fmla="*/ 922 w 5403"/>
                <a:gd name="T59" fmla="*/ 4366 h 4644"/>
                <a:gd name="T60" fmla="*/ 777 w 5403"/>
                <a:gd name="T61" fmla="*/ 4429 h 4644"/>
                <a:gd name="T62" fmla="*/ 695 w 5403"/>
                <a:gd name="T63" fmla="*/ 4435 h 4644"/>
                <a:gd name="T64" fmla="*/ 686 w 5403"/>
                <a:gd name="T65" fmla="*/ 4247 h 4644"/>
                <a:gd name="T66" fmla="*/ 314 w 5403"/>
                <a:gd name="T67" fmla="*/ 3987 h 4644"/>
                <a:gd name="T68" fmla="*/ 178 w 5403"/>
                <a:gd name="T69" fmla="*/ 3851 h 4644"/>
                <a:gd name="T70" fmla="*/ 48 w 5403"/>
                <a:gd name="T71" fmla="*/ 3575 h 46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03"/>
                <a:gd name="T109" fmla="*/ 0 h 4644"/>
                <a:gd name="T110" fmla="*/ 5403 w 5403"/>
                <a:gd name="T111" fmla="*/ 4644 h 46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03" h="4644">
                  <a:moveTo>
                    <a:pt x="48" y="3575"/>
                  </a:moveTo>
                  <a:cubicBezTo>
                    <a:pt x="0" y="3519"/>
                    <a:pt x="56" y="3416"/>
                    <a:pt x="51" y="3352"/>
                  </a:cubicBezTo>
                  <a:cubicBezTo>
                    <a:pt x="109" y="3372"/>
                    <a:pt x="179" y="3366"/>
                    <a:pt x="239" y="3367"/>
                  </a:cubicBezTo>
                  <a:cubicBezTo>
                    <a:pt x="310" y="3368"/>
                    <a:pt x="328" y="3331"/>
                    <a:pt x="371" y="3283"/>
                  </a:cubicBezTo>
                  <a:cubicBezTo>
                    <a:pt x="421" y="3224"/>
                    <a:pt x="480" y="3239"/>
                    <a:pt x="552" y="3233"/>
                  </a:cubicBezTo>
                  <a:cubicBezTo>
                    <a:pt x="645" y="3226"/>
                    <a:pt x="736" y="3217"/>
                    <a:pt x="829" y="3215"/>
                  </a:cubicBezTo>
                  <a:cubicBezTo>
                    <a:pt x="873" y="3215"/>
                    <a:pt x="915" y="3215"/>
                    <a:pt x="959" y="3220"/>
                  </a:cubicBezTo>
                  <a:cubicBezTo>
                    <a:pt x="1044" y="3230"/>
                    <a:pt x="964" y="3194"/>
                    <a:pt x="1004" y="3183"/>
                  </a:cubicBezTo>
                  <a:cubicBezTo>
                    <a:pt x="1068" y="3167"/>
                    <a:pt x="1152" y="3253"/>
                    <a:pt x="1180" y="3180"/>
                  </a:cubicBezTo>
                  <a:cubicBezTo>
                    <a:pt x="1204" y="3116"/>
                    <a:pt x="1280" y="3107"/>
                    <a:pt x="1305" y="3049"/>
                  </a:cubicBezTo>
                  <a:cubicBezTo>
                    <a:pt x="1331" y="2989"/>
                    <a:pt x="1330" y="2925"/>
                    <a:pt x="1363" y="2867"/>
                  </a:cubicBezTo>
                  <a:cubicBezTo>
                    <a:pt x="1432" y="2746"/>
                    <a:pt x="1416" y="2612"/>
                    <a:pt x="1423" y="2473"/>
                  </a:cubicBezTo>
                  <a:cubicBezTo>
                    <a:pt x="1433" y="2276"/>
                    <a:pt x="1430" y="2078"/>
                    <a:pt x="1429" y="1880"/>
                  </a:cubicBezTo>
                  <a:cubicBezTo>
                    <a:pt x="1428" y="1757"/>
                    <a:pt x="1439" y="1725"/>
                    <a:pt x="1561" y="1697"/>
                  </a:cubicBezTo>
                  <a:cubicBezTo>
                    <a:pt x="1669" y="1672"/>
                    <a:pt x="1781" y="1666"/>
                    <a:pt x="1889" y="1639"/>
                  </a:cubicBezTo>
                  <a:cubicBezTo>
                    <a:pt x="2016" y="1608"/>
                    <a:pt x="2099" y="1483"/>
                    <a:pt x="2190" y="1395"/>
                  </a:cubicBezTo>
                  <a:cubicBezTo>
                    <a:pt x="2321" y="1268"/>
                    <a:pt x="2446" y="1129"/>
                    <a:pt x="2590" y="1017"/>
                  </a:cubicBezTo>
                  <a:cubicBezTo>
                    <a:pt x="2884" y="788"/>
                    <a:pt x="3211" y="581"/>
                    <a:pt x="3525" y="380"/>
                  </a:cubicBezTo>
                  <a:cubicBezTo>
                    <a:pt x="3673" y="286"/>
                    <a:pt x="3815" y="183"/>
                    <a:pt x="3963" y="88"/>
                  </a:cubicBezTo>
                  <a:cubicBezTo>
                    <a:pt x="4101" y="0"/>
                    <a:pt x="4287" y="91"/>
                    <a:pt x="4434" y="131"/>
                  </a:cubicBezTo>
                  <a:cubicBezTo>
                    <a:pt x="4563" y="166"/>
                    <a:pt x="4667" y="250"/>
                    <a:pt x="4755" y="348"/>
                  </a:cubicBezTo>
                  <a:cubicBezTo>
                    <a:pt x="4793" y="390"/>
                    <a:pt x="4805" y="392"/>
                    <a:pt x="4851" y="360"/>
                  </a:cubicBezTo>
                  <a:cubicBezTo>
                    <a:pt x="4917" y="315"/>
                    <a:pt x="4988" y="279"/>
                    <a:pt x="5056" y="238"/>
                  </a:cubicBezTo>
                  <a:cubicBezTo>
                    <a:pt x="5089" y="410"/>
                    <a:pt x="5116" y="578"/>
                    <a:pt x="5129" y="752"/>
                  </a:cubicBezTo>
                  <a:cubicBezTo>
                    <a:pt x="5135" y="821"/>
                    <a:pt x="5175" y="869"/>
                    <a:pt x="5211" y="926"/>
                  </a:cubicBezTo>
                  <a:cubicBezTo>
                    <a:pt x="5231" y="958"/>
                    <a:pt x="5250" y="991"/>
                    <a:pt x="5264" y="1027"/>
                  </a:cubicBezTo>
                  <a:cubicBezTo>
                    <a:pt x="5277" y="1060"/>
                    <a:pt x="5240" y="1087"/>
                    <a:pt x="5269" y="1120"/>
                  </a:cubicBezTo>
                  <a:cubicBezTo>
                    <a:pt x="5306" y="1163"/>
                    <a:pt x="5368" y="1199"/>
                    <a:pt x="5384" y="1256"/>
                  </a:cubicBezTo>
                  <a:cubicBezTo>
                    <a:pt x="5403" y="1326"/>
                    <a:pt x="5323" y="1399"/>
                    <a:pt x="5317" y="1469"/>
                  </a:cubicBezTo>
                  <a:cubicBezTo>
                    <a:pt x="5297" y="1679"/>
                    <a:pt x="5264" y="1887"/>
                    <a:pt x="5264" y="2098"/>
                  </a:cubicBezTo>
                  <a:cubicBezTo>
                    <a:pt x="5264" y="2189"/>
                    <a:pt x="5255" y="2280"/>
                    <a:pt x="5252" y="2371"/>
                  </a:cubicBezTo>
                  <a:cubicBezTo>
                    <a:pt x="5250" y="2444"/>
                    <a:pt x="5260" y="2533"/>
                    <a:pt x="5235" y="2603"/>
                  </a:cubicBezTo>
                  <a:cubicBezTo>
                    <a:pt x="5214" y="2663"/>
                    <a:pt x="5154" y="2715"/>
                    <a:pt x="5115" y="2764"/>
                  </a:cubicBezTo>
                  <a:cubicBezTo>
                    <a:pt x="5052" y="2844"/>
                    <a:pt x="4983" y="2919"/>
                    <a:pt x="4919" y="2998"/>
                  </a:cubicBezTo>
                  <a:cubicBezTo>
                    <a:pt x="4814" y="3128"/>
                    <a:pt x="4725" y="3278"/>
                    <a:pt x="4666" y="3434"/>
                  </a:cubicBezTo>
                  <a:cubicBezTo>
                    <a:pt x="4652" y="3472"/>
                    <a:pt x="4635" y="3508"/>
                    <a:pt x="4610" y="3540"/>
                  </a:cubicBezTo>
                  <a:cubicBezTo>
                    <a:pt x="4597" y="3555"/>
                    <a:pt x="4572" y="3551"/>
                    <a:pt x="4562" y="3569"/>
                  </a:cubicBezTo>
                  <a:cubicBezTo>
                    <a:pt x="4533" y="3626"/>
                    <a:pt x="4604" y="3788"/>
                    <a:pt x="4613" y="3851"/>
                  </a:cubicBezTo>
                  <a:cubicBezTo>
                    <a:pt x="4582" y="3851"/>
                    <a:pt x="4542" y="3843"/>
                    <a:pt x="4514" y="3861"/>
                  </a:cubicBezTo>
                  <a:cubicBezTo>
                    <a:pt x="4484" y="3880"/>
                    <a:pt x="4489" y="3901"/>
                    <a:pt x="4456" y="3916"/>
                  </a:cubicBezTo>
                  <a:cubicBezTo>
                    <a:pt x="4381" y="3949"/>
                    <a:pt x="4327" y="3980"/>
                    <a:pt x="4270" y="4039"/>
                  </a:cubicBezTo>
                  <a:cubicBezTo>
                    <a:pt x="4182" y="4132"/>
                    <a:pt x="4130" y="4092"/>
                    <a:pt x="4024" y="4048"/>
                  </a:cubicBezTo>
                  <a:cubicBezTo>
                    <a:pt x="3899" y="3998"/>
                    <a:pt x="3787" y="3991"/>
                    <a:pt x="3654" y="3988"/>
                  </a:cubicBezTo>
                  <a:cubicBezTo>
                    <a:pt x="3541" y="3985"/>
                    <a:pt x="3443" y="4005"/>
                    <a:pt x="3356" y="4084"/>
                  </a:cubicBezTo>
                  <a:cubicBezTo>
                    <a:pt x="3327" y="4110"/>
                    <a:pt x="3305" y="4141"/>
                    <a:pt x="3283" y="4173"/>
                  </a:cubicBezTo>
                  <a:cubicBezTo>
                    <a:pt x="3244" y="4229"/>
                    <a:pt x="3221" y="4193"/>
                    <a:pt x="3165" y="4198"/>
                  </a:cubicBezTo>
                  <a:cubicBezTo>
                    <a:pt x="3034" y="4210"/>
                    <a:pt x="2978" y="4144"/>
                    <a:pt x="2869" y="4100"/>
                  </a:cubicBezTo>
                  <a:cubicBezTo>
                    <a:pt x="2789" y="4068"/>
                    <a:pt x="2697" y="3956"/>
                    <a:pt x="2601" y="4007"/>
                  </a:cubicBezTo>
                  <a:cubicBezTo>
                    <a:pt x="2564" y="4026"/>
                    <a:pt x="2537" y="4058"/>
                    <a:pt x="2501" y="4079"/>
                  </a:cubicBezTo>
                  <a:cubicBezTo>
                    <a:pt x="2474" y="4094"/>
                    <a:pt x="2431" y="4071"/>
                    <a:pt x="2418" y="4097"/>
                  </a:cubicBezTo>
                  <a:cubicBezTo>
                    <a:pt x="2368" y="4206"/>
                    <a:pt x="2280" y="4071"/>
                    <a:pt x="2259" y="4026"/>
                  </a:cubicBezTo>
                  <a:cubicBezTo>
                    <a:pt x="2211" y="3919"/>
                    <a:pt x="2136" y="3878"/>
                    <a:pt x="2028" y="3858"/>
                  </a:cubicBezTo>
                  <a:cubicBezTo>
                    <a:pt x="1966" y="3847"/>
                    <a:pt x="1919" y="3795"/>
                    <a:pt x="1856" y="3789"/>
                  </a:cubicBezTo>
                  <a:cubicBezTo>
                    <a:pt x="1800" y="3784"/>
                    <a:pt x="1778" y="3842"/>
                    <a:pt x="1719" y="3841"/>
                  </a:cubicBezTo>
                  <a:cubicBezTo>
                    <a:pt x="1611" y="3839"/>
                    <a:pt x="1513" y="3830"/>
                    <a:pt x="1435" y="3919"/>
                  </a:cubicBezTo>
                  <a:cubicBezTo>
                    <a:pt x="1409" y="3948"/>
                    <a:pt x="1382" y="3962"/>
                    <a:pt x="1379" y="4003"/>
                  </a:cubicBezTo>
                  <a:cubicBezTo>
                    <a:pt x="1373" y="4069"/>
                    <a:pt x="1371" y="4125"/>
                    <a:pt x="1331" y="4182"/>
                  </a:cubicBezTo>
                  <a:cubicBezTo>
                    <a:pt x="1277" y="4257"/>
                    <a:pt x="1211" y="4307"/>
                    <a:pt x="1215" y="4408"/>
                  </a:cubicBezTo>
                  <a:cubicBezTo>
                    <a:pt x="1216" y="4429"/>
                    <a:pt x="1204" y="4644"/>
                    <a:pt x="1191" y="4637"/>
                  </a:cubicBezTo>
                  <a:cubicBezTo>
                    <a:pt x="1127" y="4601"/>
                    <a:pt x="989" y="4358"/>
                    <a:pt x="922" y="4366"/>
                  </a:cubicBezTo>
                  <a:cubicBezTo>
                    <a:pt x="901" y="4369"/>
                    <a:pt x="893" y="4394"/>
                    <a:pt x="874" y="4402"/>
                  </a:cubicBezTo>
                  <a:cubicBezTo>
                    <a:pt x="849" y="4411"/>
                    <a:pt x="794" y="4404"/>
                    <a:pt x="777" y="4429"/>
                  </a:cubicBezTo>
                  <a:cubicBezTo>
                    <a:pt x="769" y="4442"/>
                    <a:pt x="806" y="4550"/>
                    <a:pt x="781" y="4549"/>
                  </a:cubicBezTo>
                  <a:cubicBezTo>
                    <a:pt x="758" y="4549"/>
                    <a:pt x="706" y="4453"/>
                    <a:pt x="695" y="4435"/>
                  </a:cubicBezTo>
                  <a:cubicBezTo>
                    <a:pt x="660" y="4378"/>
                    <a:pt x="687" y="4366"/>
                    <a:pt x="735" y="4347"/>
                  </a:cubicBezTo>
                  <a:cubicBezTo>
                    <a:pt x="720" y="4314"/>
                    <a:pt x="717" y="4270"/>
                    <a:pt x="686" y="4247"/>
                  </a:cubicBezTo>
                  <a:cubicBezTo>
                    <a:pt x="632" y="4205"/>
                    <a:pt x="598" y="4292"/>
                    <a:pt x="542" y="4282"/>
                  </a:cubicBezTo>
                  <a:cubicBezTo>
                    <a:pt x="437" y="4263"/>
                    <a:pt x="265" y="4097"/>
                    <a:pt x="314" y="3987"/>
                  </a:cubicBezTo>
                  <a:cubicBezTo>
                    <a:pt x="343" y="4008"/>
                    <a:pt x="372" y="4009"/>
                    <a:pt x="404" y="3993"/>
                  </a:cubicBezTo>
                  <a:cubicBezTo>
                    <a:pt x="389" y="3980"/>
                    <a:pt x="184" y="3837"/>
                    <a:pt x="178" y="3851"/>
                  </a:cubicBezTo>
                  <a:cubicBezTo>
                    <a:pt x="193" y="3820"/>
                    <a:pt x="117" y="3763"/>
                    <a:pt x="107" y="3729"/>
                  </a:cubicBezTo>
                  <a:cubicBezTo>
                    <a:pt x="90" y="3670"/>
                    <a:pt x="104" y="3616"/>
                    <a:pt x="48" y="3575"/>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33" name="Freeform 35"/>
            <p:cNvSpPr>
              <a:spLocks/>
            </p:cNvSpPr>
            <p:nvPr/>
          </p:nvSpPr>
          <p:spPr bwMode="auto">
            <a:xfrm>
              <a:off x="4806994" y="4342206"/>
              <a:ext cx="894510" cy="948905"/>
            </a:xfrm>
            <a:custGeom>
              <a:avLst/>
              <a:gdLst>
                <a:gd name="T0" fmla="*/ 2147483647 w 4038"/>
                <a:gd name="T1" fmla="*/ 2147483647 h 3902"/>
                <a:gd name="T2" fmla="*/ 2147483647 w 4038"/>
                <a:gd name="T3" fmla="*/ 2147483647 h 3902"/>
                <a:gd name="T4" fmla="*/ 2147483647 w 4038"/>
                <a:gd name="T5" fmla="*/ 2147483647 h 3902"/>
                <a:gd name="T6" fmla="*/ 2147483647 w 4038"/>
                <a:gd name="T7" fmla="*/ 2147483647 h 3902"/>
                <a:gd name="T8" fmla="*/ 2147483647 w 4038"/>
                <a:gd name="T9" fmla="*/ 2147483647 h 3902"/>
                <a:gd name="T10" fmla="*/ 2147483647 w 4038"/>
                <a:gd name="T11" fmla="*/ 2147483647 h 3902"/>
                <a:gd name="T12" fmla="*/ 2147483647 w 4038"/>
                <a:gd name="T13" fmla="*/ 2147483647 h 3902"/>
                <a:gd name="T14" fmla="*/ 2147483647 w 4038"/>
                <a:gd name="T15" fmla="*/ 2147483647 h 3902"/>
                <a:gd name="T16" fmla="*/ 2147483647 w 4038"/>
                <a:gd name="T17" fmla="*/ 2147483647 h 3902"/>
                <a:gd name="T18" fmla="*/ 2147483647 w 4038"/>
                <a:gd name="T19" fmla="*/ 2147483647 h 3902"/>
                <a:gd name="T20" fmla="*/ 2147483647 w 4038"/>
                <a:gd name="T21" fmla="*/ 2147483647 h 3902"/>
                <a:gd name="T22" fmla="*/ 2147483647 w 4038"/>
                <a:gd name="T23" fmla="*/ 2147483647 h 3902"/>
                <a:gd name="T24" fmla="*/ 2147483647 w 4038"/>
                <a:gd name="T25" fmla="*/ 2147483647 h 3902"/>
                <a:gd name="T26" fmla="*/ 2147483647 w 4038"/>
                <a:gd name="T27" fmla="*/ 2147483647 h 3902"/>
                <a:gd name="T28" fmla="*/ 2147483647 w 4038"/>
                <a:gd name="T29" fmla="*/ 2147483647 h 3902"/>
                <a:gd name="T30" fmla="*/ 2147483647 w 4038"/>
                <a:gd name="T31" fmla="*/ 2147483647 h 3902"/>
                <a:gd name="T32" fmla="*/ 2147483647 w 4038"/>
                <a:gd name="T33" fmla="*/ 2147483647 h 3902"/>
                <a:gd name="T34" fmla="*/ 2147483647 w 4038"/>
                <a:gd name="T35" fmla="*/ 2147483647 h 3902"/>
                <a:gd name="T36" fmla="*/ 2147483647 w 4038"/>
                <a:gd name="T37" fmla="*/ 2147483647 h 3902"/>
                <a:gd name="T38" fmla="*/ 2147483647 w 4038"/>
                <a:gd name="T39" fmla="*/ 2147483647 h 3902"/>
                <a:gd name="T40" fmla="*/ 2147483647 w 4038"/>
                <a:gd name="T41" fmla="*/ 2147483647 h 3902"/>
                <a:gd name="T42" fmla="*/ 2147483647 w 4038"/>
                <a:gd name="T43" fmla="*/ 2147483647 h 3902"/>
                <a:gd name="T44" fmla="*/ 2147483647 w 4038"/>
                <a:gd name="T45" fmla="*/ 2147483647 h 3902"/>
                <a:gd name="T46" fmla="*/ 2147483647 w 4038"/>
                <a:gd name="T47" fmla="*/ 2147483647 h 3902"/>
                <a:gd name="T48" fmla="*/ 2147483647 w 4038"/>
                <a:gd name="T49" fmla="*/ 2147483647 h 3902"/>
                <a:gd name="T50" fmla="*/ 2147483647 w 4038"/>
                <a:gd name="T51" fmla="*/ 2147483647 h 3902"/>
                <a:gd name="T52" fmla="*/ 2147483647 w 4038"/>
                <a:gd name="T53" fmla="*/ 2147483647 h 3902"/>
                <a:gd name="T54" fmla="*/ 2147483647 w 4038"/>
                <a:gd name="T55" fmla="*/ 2147483647 h 3902"/>
                <a:gd name="T56" fmla="*/ 2147483647 w 4038"/>
                <a:gd name="T57" fmla="*/ 2147483647 h 3902"/>
                <a:gd name="T58" fmla="*/ 2147483647 w 4038"/>
                <a:gd name="T59" fmla="*/ 2147483647 h 3902"/>
                <a:gd name="T60" fmla="*/ 2147483647 w 4038"/>
                <a:gd name="T61" fmla="*/ 2147483647 h 3902"/>
                <a:gd name="T62" fmla="*/ 2147483647 w 4038"/>
                <a:gd name="T63" fmla="*/ 2147483647 h 3902"/>
                <a:gd name="T64" fmla="*/ 2147483647 w 4038"/>
                <a:gd name="T65" fmla="*/ 2147483647 h 3902"/>
                <a:gd name="T66" fmla="*/ 2147483647 w 4038"/>
                <a:gd name="T67" fmla="*/ 2147483647 h 3902"/>
                <a:gd name="T68" fmla="*/ 2147483647 w 4038"/>
                <a:gd name="T69" fmla="*/ 2147483647 h 3902"/>
                <a:gd name="T70" fmla="*/ 2147483647 w 4038"/>
                <a:gd name="T71" fmla="*/ 2147483647 h 3902"/>
                <a:gd name="T72" fmla="*/ 2147483647 w 4038"/>
                <a:gd name="T73" fmla="*/ 2147483647 h 3902"/>
                <a:gd name="T74" fmla="*/ 2147483647 w 4038"/>
                <a:gd name="T75" fmla="*/ 2147483647 h 3902"/>
                <a:gd name="T76" fmla="*/ 2147483647 w 4038"/>
                <a:gd name="T77" fmla="*/ 2147483647 h 39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38"/>
                <a:gd name="T118" fmla="*/ 0 h 3902"/>
                <a:gd name="T119" fmla="*/ 4038 w 4038"/>
                <a:gd name="T120" fmla="*/ 3902 h 39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38" h="3902">
                  <a:moveTo>
                    <a:pt x="8" y="3094"/>
                  </a:moveTo>
                  <a:cubicBezTo>
                    <a:pt x="8" y="2726"/>
                    <a:pt x="9" y="2356"/>
                    <a:pt x="14" y="1988"/>
                  </a:cubicBezTo>
                  <a:cubicBezTo>
                    <a:pt x="14" y="1949"/>
                    <a:pt x="0" y="1867"/>
                    <a:pt x="55" y="1855"/>
                  </a:cubicBezTo>
                  <a:cubicBezTo>
                    <a:pt x="103" y="1845"/>
                    <a:pt x="162" y="1858"/>
                    <a:pt x="211" y="1860"/>
                  </a:cubicBezTo>
                  <a:cubicBezTo>
                    <a:pt x="375" y="1864"/>
                    <a:pt x="548" y="1892"/>
                    <a:pt x="707" y="1840"/>
                  </a:cubicBezTo>
                  <a:cubicBezTo>
                    <a:pt x="656" y="1783"/>
                    <a:pt x="682" y="1732"/>
                    <a:pt x="706" y="1671"/>
                  </a:cubicBezTo>
                  <a:cubicBezTo>
                    <a:pt x="735" y="1596"/>
                    <a:pt x="696" y="1538"/>
                    <a:pt x="700" y="1463"/>
                  </a:cubicBezTo>
                  <a:cubicBezTo>
                    <a:pt x="707" y="1325"/>
                    <a:pt x="766" y="1167"/>
                    <a:pt x="710" y="1030"/>
                  </a:cubicBezTo>
                  <a:cubicBezTo>
                    <a:pt x="762" y="1031"/>
                    <a:pt x="757" y="1087"/>
                    <a:pt x="811" y="1098"/>
                  </a:cubicBezTo>
                  <a:cubicBezTo>
                    <a:pt x="870" y="1110"/>
                    <a:pt x="844" y="1199"/>
                    <a:pt x="821" y="1234"/>
                  </a:cubicBezTo>
                  <a:cubicBezTo>
                    <a:pt x="892" y="1250"/>
                    <a:pt x="885" y="1248"/>
                    <a:pt x="955" y="1218"/>
                  </a:cubicBezTo>
                  <a:cubicBezTo>
                    <a:pt x="1023" y="1188"/>
                    <a:pt x="1100" y="1170"/>
                    <a:pt x="1174" y="1166"/>
                  </a:cubicBezTo>
                  <a:cubicBezTo>
                    <a:pt x="1147" y="1218"/>
                    <a:pt x="1160" y="1313"/>
                    <a:pt x="1202" y="1354"/>
                  </a:cubicBezTo>
                  <a:cubicBezTo>
                    <a:pt x="1234" y="1386"/>
                    <a:pt x="1287" y="1366"/>
                    <a:pt x="1327" y="1385"/>
                  </a:cubicBezTo>
                  <a:cubicBezTo>
                    <a:pt x="1385" y="1412"/>
                    <a:pt x="1428" y="1437"/>
                    <a:pt x="1494" y="1438"/>
                  </a:cubicBezTo>
                  <a:cubicBezTo>
                    <a:pt x="1601" y="1439"/>
                    <a:pt x="1701" y="1510"/>
                    <a:pt x="1739" y="1374"/>
                  </a:cubicBezTo>
                  <a:cubicBezTo>
                    <a:pt x="1780" y="1225"/>
                    <a:pt x="1824" y="1391"/>
                    <a:pt x="1876" y="1436"/>
                  </a:cubicBezTo>
                  <a:cubicBezTo>
                    <a:pt x="1911" y="1467"/>
                    <a:pt x="1906" y="1517"/>
                    <a:pt x="1932" y="1554"/>
                  </a:cubicBezTo>
                  <a:cubicBezTo>
                    <a:pt x="1973" y="1614"/>
                    <a:pt x="2017" y="1557"/>
                    <a:pt x="2053" y="1581"/>
                  </a:cubicBezTo>
                  <a:cubicBezTo>
                    <a:pt x="2107" y="1616"/>
                    <a:pt x="2128" y="1648"/>
                    <a:pt x="2186" y="1648"/>
                  </a:cubicBezTo>
                  <a:cubicBezTo>
                    <a:pt x="2255" y="1646"/>
                    <a:pt x="2239" y="1759"/>
                    <a:pt x="2285" y="1801"/>
                  </a:cubicBezTo>
                  <a:cubicBezTo>
                    <a:pt x="2352" y="1864"/>
                    <a:pt x="2365" y="1916"/>
                    <a:pt x="2403" y="1995"/>
                  </a:cubicBezTo>
                  <a:cubicBezTo>
                    <a:pt x="2451" y="2096"/>
                    <a:pt x="2592" y="1901"/>
                    <a:pt x="2645" y="1966"/>
                  </a:cubicBezTo>
                  <a:cubicBezTo>
                    <a:pt x="2622" y="1985"/>
                    <a:pt x="2621" y="2016"/>
                    <a:pt x="2650" y="2027"/>
                  </a:cubicBezTo>
                  <a:cubicBezTo>
                    <a:pt x="2702" y="2048"/>
                    <a:pt x="2684" y="1943"/>
                    <a:pt x="2685" y="1921"/>
                  </a:cubicBezTo>
                  <a:cubicBezTo>
                    <a:pt x="2688" y="1790"/>
                    <a:pt x="2693" y="1659"/>
                    <a:pt x="2693" y="1529"/>
                  </a:cubicBezTo>
                  <a:cubicBezTo>
                    <a:pt x="2669" y="1538"/>
                    <a:pt x="2643" y="1540"/>
                    <a:pt x="2619" y="1548"/>
                  </a:cubicBezTo>
                  <a:cubicBezTo>
                    <a:pt x="2578" y="1561"/>
                    <a:pt x="2590" y="1596"/>
                    <a:pt x="2573" y="1624"/>
                  </a:cubicBezTo>
                  <a:cubicBezTo>
                    <a:pt x="2542" y="1673"/>
                    <a:pt x="2405" y="1561"/>
                    <a:pt x="2374" y="1528"/>
                  </a:cubicBezTo>
                  <a:cubicBezTo>
                    <a:pt x="2280" y="1430"/>
                    <a:pt x="2171" y="1349"/>
                    <a:pt x="2227" y="1185"/>
                  </a:cubicBezTo>
                  <a:cubicBezTo>
                    <a:pt x="2257" y="1097"/>
                    <a:pt x="2283" y="1023"/>
                    <a:pt x="2307" y="948"/>
                  </a:cubicBezTo>
                  <a:cubicBezTo>
                    <a:pt x="2324" y="896"/>
                    <a:pt x="2290" y="809"/>
                    <a:pt x="2295" y="751"/>
                  </a:cubicBezTo>
                  <a:cubicBezTo>
                    <a:pt x="2302" y="655"/>
                    <a:pt x="2350" y="454"/>
                    <a:pt x="2222" y="414"/>
                  </a:cubicBezTo>
                  <a:cubicBezTo>
                    <a:pt x="2263" y="306"/>
                    <a:pt x="2493" y="245"/>
                    <a:pt x="2405" y="100"/>
                  </a:cubicBezTo>
                  <a:cubicBezTo>
                    <a:pt x="2594" y="60"/>
                    <a:pt x="2762" y="48"/>
                    <a:pt x="2978" y="0"/>
                  </a:cubicBezTo>
                  <a:cubicBezTo>
                    <a:pt x="2978" y="37"/>
                    <a:pt x="2933" y="83"/>
                    <a:pt x="2934" y="92"/>
                  </a:cubicBezTo>
                  <a:cubicBezTo>
                    <a:pt x="2937" y="112"/>
                    <a:pt x="2999" y="84"/>
                    <a:pt x="2968" y="135"/>
                  </a:cubicBezTo>
                  <a:cubicBezTo>
                    <a:pt x="2974" y="147"/>
                    <a:pt x="2998" y="82"/>
                    <a:pt x="3078" y="162"/>
                  </a:cubicBezTo>
                  <a:cubicBezTo>
                    <a:pt x="3161" y="245"/>
                    <a:pt x="3191" y="190"/>
                    <a:pt x="3183" y="149"/>
                  </a:cubicBezTo>
                  <a:cubicBezTo>
                    <a:pt x="3275" y="150"/>
                    <a:pt x="3298" y="183"/>
                    <a:pt x="3337" y="250"/>
                  </a:cubicBezTo>
                  <a:cubicBezTo>
                    <a:pt x="3353" y="280"/>
                    <a:pt x="3372" y="268"/>
                    <a:pt x="3398" y="259"/>
                  </a:cubicBezTo>
                  <a:cubicBezTo>
                    <a:pt x="3430" y="247"/>
                    <a:pt x="3442" y="301"/>
                    <a:pt x="3469" y="313"/>
                  </a:cubicBezTo>
                  <a:cubicBezTo>
                    <a:pt x="3523" y="336"/>
                    <a:pt x="3623" y="328"/>
                    <a:pt x="3641" y="392"/>
                  </a:cubicBezTo>
                  <a:cubicBezTo>
                    <a:pt x="3646" y="412"/>
                    <a:pt x="3683" y="404"/>
                    <a:pt x="3705" y="411"/>
                  </a:cubicBezTo>
                  <a:cubicBezTo>
                    <a:pt x="3743" y="423"/>
                    <a:pt x="3775" y="435"/>
                    <a:pt x="3789" y="451"/>
                  </a:cubicBezTo>
                  <a:cubicBezTo>
                    <a:pt x="3803" y="467"/>
                    <a:pt x="3802" y="487"/>
                    <a:pt x="3795" y="507"/>
                  </a:cubicBezTo>
                  <a:cubicBezTo>
                    <a:pt x="3778" y="562"/>
                    <a:pt x="3902" y="541"/>
                    <a:pt x="3924" y="622"/>
                  </a:cubicBezTo>
                  <a:cubicBezTo>
                    <a:pt x="3932" y="649"/>
                    <a:pt x="3910" y="665"/>
                    <a:pt x="3914" y="690"/>
                  </a:cubicBezTo>
                  <a:cubicBezTo>
                    <a:pt x="3921" y="729"/>
                    <a:pt x="3950" y="743"/>
                    <a:pt x="3977" y="767"/>
                  </a:cubicBezTo>
                  <a:cubicBezTo>
                    <a:pt x="4000" y="787"/>
                    <a:pt x="4009" y="858"/>
                    <a:pt x="4019" y="887"/>
                  </a:cubicBezTo>
                  <a:cubicBezTo>
                    <a:pt x="4038" y="941"/>
                    <a:pt x="3974" y="993"/>
                    <a:pt x="3922" y="1009"/>
                  </a:cubicBezTo>
                  <a:cubicBezTo>
                    <a:pt x="3865" y="1026"/>
                    <a:pt x="3898" y="1070"/>
                    <a:pt x="3912" y="1114"/>
                  </a:cubicBezTo>
                  <a:cubicBezTo>
                    <a:pt x="3934" y="1182"/>
                    <a:pt x="3893" y="1218"/>
                    <a:pt x="3891" y="1284"/>
                  </a:cubicBezTo>
                  <a:cubicBezTo>
                    <a:pt x="3888" y="1378"/>
                    <a:pt x="3845" y="1581"/>
                    <a:pt x="3963" y="1616"/>
                  </a:cubicBezTo>
                  <a:cubicBezTo>
                    <a:pt x="3915" y="1668"/>
                    <a:pt x="3767" y="1693"/>
                    <a:pt x="3768" y="1779"/>
                  </a:cubicBezTo>
                  <a:cubicBezTo>
                    <a:pt x="3769" y="1836"/>
                    <a:pt x="3783" y="1857"/>
                    <a:pt x="3772" y="1921"/>
                  </a:cubicBezTo>
                  <a:cubicBezTo>
                    <a:pt x="3755" y="2015"/>
                    <a:pt x="3695" y="2069"/>
                    <a:pt x="3672" y="2135"/>
                  </a:cubicBezTo>
                  <a:cubicBezTo>
                    <a:pt x="3660" y="2172"/>
                    <a:pt x="3702" y="2203"/>
                    <a:pt x="3731" y="2223"/>
                  </a:cubicBezTo>
                  <a:cubicBezTo>
                    <a:pt x="3772" y="2252"/>
                    <a:pt x="3792" y="2231"/>
                    <a:pt x="3808" y="2259"/>
                  </a:cubicBezTo>
                  <a:cubicBezTo>
                    <a:pt x="3487" y="2409"/>
                    <a:pt x="3144" y="2499"/>
                    <a:pt x="2818" y="2632"/>
                  </a:cubicBezTo>
                  <a:cubicBezTo>
                    <a:pt x="2776" y="2662"/>
                    <a:pt x="2889" y="2810"/>
                    <a:pt x="2868" y="2885"/>
                  </a:cubicBezTo>
                  <a:cubicBezTo>
                    <a:pt x="2837" y="2889"/>
                    <a:pt x="2751" y="2902"/>
                    <a:pt x="2720" y="2890"/>
                  </a:cubicBezTo>
                  <a:cubicBezTo>
                    <a:pt x="2661" y="2866"/>
                    <a:pt x="2591" y="2902"/>
                    <a:pt x="2535" y="2921"/>
                  </a:cubicBezTo>
                  <a:cubicBezTo>
                    <a:pt x="2455" y="2948"/>
                    <a:pt x="2352" y="2995"/>
                    <a:pt x="2335" y="3088"/>
                  </a:cubicBezTo>
                  <a:cubicBezTo>
                    <a:pt x="2328" y="3127"/>
                    <a:pt x="2338" y="3170"/>
                    <a:pt x="2320" y="3208"/>
                  </a:cubicBezTo>
                  <a:cubicBezTo>
                    <a:pt x="2294" y="3261"/>
                    <a:pt x="2224" y="3267"/>
                    <a:pt x="2175" y="3286"/>
                  </a:cubicBezTo>
                  <a:cubicBezTo>
                    <a:pt x="2091" y="3319"/>
                    <a:pt x="1977" y="3388"/>
                    <a:pt x="1931" y="3468"/>
                  </a:cubicBezTo>
                  <a:cubicBezTo>
                    <a:pt x="1883" y="3548"/>
                    <a:pt x="1698" y="3902"/>
                    <a:pt x="1558" y="3818"/>
                  </a:cubicBezTo>
                  <a:cubicBezTo>
                    <a:pt x="1527" y="3800"/>
                    <a:pt x="1495" y="3783"/>
                    <a:pt x="1461" y="3772"/>
                  </a:cubicBezTo>
                  <a:cubicBezTo>
                    <a:pt x="1412" y="3756"/>
                    <a:pt x="1362" y="3822"/>
                    <a:pt x="1323" y="3800"/>
                  </a:cubicBezTo>
                  <a:cubicBezTo>
                    <a:pt x="1293" y="3783"/>
                    <a:pt x="1281" y="3726"/>
                    <a:pt x="1242" y="3735"/>
                  </a:cubicBezTo>
                  <a:cubicBezTo>
                    <a:pt x="1233" y="3737"/>
                    <a:pt x="1134" y="3762"/>
                    <a:pt x="1084" y="3716"/>
                  </a:cubicBezTo>
                  <a:cubicBezTo>
                    <a:pt x="1029" y="3663"/>
                    <a:pt x="1003" y="3627"/>
                    <a:pt x="959" y="3615"/>
                  </a:cubicBezTo>
                  <a:cubicBezTo>
                    <a:pt x="912" y="3605"/>
                    <a:pt x="880" y="3654"/>
                    <a:pt x="794" y="3603"/>
                  </a:cubicBezTo>
                  <a:cubicBezTo>
                    <a:pt x="725" y="3593"/>
                    <a:pt x="678" y="3629"/>
                    <a:pt x="611" y="3634"/>
                  </a:cubicBezTo>
                  <a:cubicBezTo>
                    <a:pt x="576" y="3637"/>
                    <a:pt x="510" y="3663"/>
                    <a:pt x="487" y="3655"/>
                  </a:cubicBezTo>
                  <a:cubicBezTo>
                    <a:pt x="371" y="3610"/>
                    <a:pt x="293" y="3476"/>
                    <a:pt x="210" y="3384"/>
                  </a:cubicBezTo>
                  <a:cubicBezTo>
                    <a:pt x="165" y="3334"/>
                    <a:pt x="130" y="3293"/>
                    <a:pt x="81" y="3247"/>
                  </a:cubicBezTo>
                  <a:cubicBezTo>
                    <a:pt x="36" y="3203"/>
                    <a:pt x="23" y="3159"/>
                    <a:pt x="8" y="3094"/>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endParaRPr lang="en-US" sz="1400" b="1" dirty="0">
                <a:solidFill>
                  <a:srgbClr val="000000"/>
                </a:solidFill>
                <a:latin typeface="Calibri"/>
                <a:cs typeface="MS PGothic" pitchFamily="34" charset="-128"/>
              </a:endParaRPr>
            </a:p>
          </p:txBody>
        </p:sp>
        <p:sp>
          <p:nvSpPr>
            <p:cNvPr id="34" name="Freeform 36"/>
            <p:cNvSpPr>
              <a:spLocks/>
            </p:cNvSpPr>
            <p:nvPr/>
          </p:nvSpPr>
          <p:spPr bwMode="auto">
            <a:xfrm>
              <a:off x="5651675" y="2157329"/>
              <a:ext cx="1137584" cy="1084462"/>
            </a:xfrm>
            <a:custGeom>
              <a:avLst/>
              <a:gdLst>
                <a:gd name="T0" fmla="*/ 2147483647 w 5138"/>
                <a:gd name="T1" fmla="*/ 2147483647 h 4468"/>
                <a:gd name="T2" fmla="*/ 2147483647 w 5138"/>
                <a:gd name="T3" fmla="*/ 2147483647 h 4468"/>
                <a:gd name="T4" fmla="*/ 2147483647 w 5138"/>
                <a:gd name="T5" fmla="*/ 2147483647 h 4468"/>
                <a:gd name="T6" fmla="*/ 2147483647 w 5138"/>
                <a:gd name="T7" fmla="*/ 2147483647 h 4468"/>
                <a:gd name="T8" fmla="*/ 2147483647 w 5138"/>
                <a:gd name="T9" fmla="*/ 2147483647 h 4468"/>
                <a:gd name="T10" fmla="*/ 2147483647 w 5138"/>
                <a:gd name="T11" fmla="*/ 2147483647 h 4468"/>
                <a:gd name="T12" fmla="*/ 2147483647 w 5138"/>
                <a:gd name="T13" fmla="*/ 2147483647 h 4468"/>
                <a:gd name="T14" fmla="*/ 2147483647 w 5138"/>
                <a:gd name="T15" fmla="*/ 2147483647 h 4468"/>
                <a:gd name="T16" fmla="*/ 2147483647 w 5138"/>
                <a:gd name="T17" fmla="*/ 2147483647 h 4468"/>
                <a:gd name="T18" fmla="*/ 2147483647 w 5138"/>
                <a:gd name="T19" fmla="*/ 2147483647 h 4468"/>
                <a:gd name="T20" fmla="*/ 2147483647 w 5138"/>
                <a:gd name="T21" fmla="*/ 2147483647 h 4468"/>
                <a:gd name="T22" fmla="*/ 2147483647 w 5138"/>
                <a:gd name="T23" fmla="*/ 2147483647 h 4468"/>
                <a:gd name="T24" fmla="*/ 2147483647 w 5138"/>
                <a:gd name="T25" fmla="*/ 2147483647 h 4468"/>
                <a:gd name="T26" fmla="*/ 2147483647 w 5138"/>
                <a:gd name="T27" fmla="*/ 2147483647 h 4468"/>
                <a:gd name="T28" fmla="*/ 2147483647 w 5138"/>
                <a:gd name="T29" fmla="*/ 2147483647 h 4468"/>
                <a:gd name="T30" fmla="*/ 2147483647 w 5138"/>
                <a:gd name="T31" fmla="*/ 2147483647 h 4468"/>
                <a:gd name="T32" fmla="*/ 2147483647 w 5138"/>
                <a:gd name="T33" fmla="*/ 2147483647 h 4468"/>
                <a:gd name="T34" fmla="*/ 2147483647 w 5138"/>
                <a:gd name="T35" fmla="*/ 2147483647 h 4468"/>
                <a:gd name="T36" fmla="*/ 2147483647 w 5138"/>
                <a:gd name="T37" fmla="*/ 2147483647 h 4468"/>
                <a:gd name="T38" fmla="*/ 2147483647 w 5138"/>
                <a:gd name="T39" fmla="*/ 2147483647 h 4468"/>
                <a:gd name="T40" fmla="*/ 2147483647 w 5138"/>
                <a:gd name="T41" fmla="*/ 2147483647 h 4468"/>
                <a:gd name="T42" fmla="*/ 2147483647 w 5138"/>
                <a:gd name="T43" fmla="*/ 2147483647 h 4468"/>
                <a:gd name="T44" fmla="*/ 2147483647 w 5138"/>
                <a:gd name="T45" fmla="*/ 2147483647 h 4468"/>
                <a:gd name="T46" fmla="*/ 2147483647 w 5138"/>
                <a:gd name="T47" fmla="*/ 2147483647 h 4468"/>
                <a:gd name="T48" fmla="*/ 2147483647 w 5138"/>
                <a:gd name="T49" fmla="*/ 2147483647 h 4468"/>
                <a:gd name="T50" fmla="*/ 2147483647 w 5138"/>
                <a:gd name="T51" fmla="*/ 2147483647 h 4468"/>
                <a:gd name="T52" fmla="*/ 2147483647 w 5138"/>
                <a:gd name="T53" fmla="*/ 2147483647 h 4468"/>
                <a:gd name="T54" fmla="*/ 2147483647 w 5138"/>
                <a:gd name="T55" fmla="*/ 2147483647 h 4468"/>
                <a:gd name="T56" fmla="*/ 2147483647 w 5138"/>
                <a:gd name="T57" fmla="*/ 2147483647 h 4468"/>
                <a:gd name="T58" fmla="*/ 2147483647 w 5138"/>
                <a:gd name="T59" fmla="*/ 2147483647 h 4468"/>
                <a:gd name="T60" fmla="*/ 2147483647 w 5138"/>
                <a:gd name="T61" fmla="*/ 2147483647 h 4468"/>
                <a:gd name="T62" fmla="*/ 2147483647 w 5138"/>
                <a:gd name="T63" fmla="*/ 2147483647 h 4468"/>
                <a:gd name="T64" fmla="*/ 2147483647 w 5138"/>
                <a:gd name="T65" fmla="*/ 2147483647 h 4468"/>
                <a:gd name="T66" fmla="*/ 2147483647 w 5138"/>
                <a:gd name="T67" fmla="*/ 2147483647 h 4468"/>
                <a:gd name="T68" fmla="*/ 2147483647 w 5138"/>
                <a:gd name="T69" fmla="*/ 2147483647 h 4468"/>
                <a:gd name="T70" fmla="*/ 2147483647 w 5138"/>
                <a:gd name="T71" fmla="*/ 2147483647 h 4468"/>
                <a:gd name="T72" fmla="*/ 2147483647 w 5138"/>
                <a:gd name="T73" fmla="*/ 2147483647 h 4468"/>
                <a:gd name="T74" fmla="*/ 0 w 5138"/>
                <a:gd name="T75" fmla="*/ 2147483647 h 44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38"/>
                <a:gd name="T115" fmla="*/ 0 h 4468"/>
                <a:gd name="T116" fmla="*/ 5138 w 5138"/>
                <a:gd name="T117" fmla="*/ 4468 h 44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38" h="4468">
                  <a:moveTo>
                    <a:pt x="0" y="2725"/>
                  </a:moveTo>
                  <a:cubicBezTo>
                    <a:pt x="6" y="2672"/>
                    <a:pt x="56" y="2645"/>
                    <a:pt x="56" y="2591"/>
                  </a:cubicBezTo>
                  <a:cubicBezTo>
                    <a:pt x="57" y="2500"/>
                    <a:pt x="121" y="2491"/>
                    <a:pt x="198" y="2504"/>
                  </a:cubicBezTo>
                  <a:cubicBezTo>
                    <a:pt x="266" y="2516"/>
                    <a:pt x="325" y="2538"/>
                    <a:pt x="375" y="2462"/>
                  </a:cubicBezTo>
                  <a:cubicBezTo>
                    <a:pt x="411" y="2410"/>
                    <a:pt x="388" y="2320"/>
                    <a:pt x="381" y="2263"/>
                  </a:cubicBezTo>
                  <a:cubicBezTo>
                    <a:pt x="369" y="2167"/>
                    <a:pt x="355" y="2064"/>
                    <a:pt x="391" y="1972"/>
                  </a:cubicBezTo>
                  <a:cubicBezTo>
                    <a:pt x="405" y="1936"/>
                    <a:pt x="424" y="1902"/>
                    <a:pt x="437" y="1866"/>
                  </a:cubicBezTo>
                  <a:cubicBezTo>
                    <a:pt x="456" y="1812"/>
                    <a:pt x="435" y="1777"/>
                    <a:pt x="434" y="1724"/>
                  </a:cubicBezTo>
                  <a:cubicBezTo>
                    <a:pt x="433" y="1671"/>
                    <a:pt x="461" y="1618"/>
                    <a:pt x="496" y="1578"/>
                  </a:cubicBezTo>
                  <a:cubicBezTo>
                    <a:pt x="535" y="1532"/>
                    <a:pt x="594" y="1587"/>
                    <a:pt x="593" y="1636"/>
                  </a:cubicBezTo>
                  <a:cubicBezTo>
                    <a:pt x="615" y="1611"/>
                    <a:pt x="706" y="1472"/>
                    <a:pt x="661" y="1429"/>
                  </a:cubicBezTo>
                  <a:cubicBezTo>
                    <a:pt x="635" y="1404"/>
                    <a:pt x="677" y="1346"/>
                    <a:pt x="684" y="1321"/>
                  </a:cubicBezTo>
                  <a:cubicBezTo>
                    <a:pt x="699" y="1272"/>
                    <a:pt x="666" y="1209"/>
                    <a:pt x="710" y="1169"/>
                  </a:cubicBezTo>
                  <a:cubicBezTo>
                    <a:pt x="780" y="1105"/>
                    <a:pt x="808" y="1021"/>
                    <a:pt x="851" y="935"/>
                  </a:cubicBezTo>
                  <a:cubicBezTo>
                    <a:pt x="869" y="898"/>
                    <a:pt x="881" y="860"/>
                    <a:pt x="925" y="858"/>
                  </a:cubicBezTo>
                  <a:cubicBezTo>
                    <a:pt x="944" y="857"/>
                    <a:pt x="1031" y="866"/>
                    <a:pt x="1039" y="844"/>
                  </a:cubicBezTo>
                  <a:cubicBezTo>
                    <a:pt x="1064" y="777"/>
                    <a:pt x="1058" y="693"/>
                    <a:pt x="1069" y="623"/>
                  </a:cubicBezTo>
                  <a:cubicBezTo>
                    <a:pt x="1075" y="583"/>
                    <a:pt x="1091" y="552"/>
                    <a:pt x="1108" y="515"/>
                  </a:cubicBezTo>
                  <a:cubicBezTo>
                    <a:pt x="1137" y="448"/>
                    <a:pt x="1130" y="387"/>
                    <a:pt x="1143" y="318"/>
                  </a:cubicBezTo>
                  <a:cubicBezTo>
                    <a:pt x="1169" y="188"/>
                    <a:pt x="1223" y="235"/>
                    <a:pt x="1322" y="234"/>
                  </a:cubicBezTo>
                  <a:cubicBezTo>
                    <a:pt x="1360" y="234"/>
                    <a:pt x="1368" y="156"/>
                    <a:pt x="1421" y="187"/>
                  </a:cubicBezTo>
                  <a:cubicBezTo>
                    <a:pt x="1463" y="211"/>
                    <a:pt x="1486" y="267"/>
                    <a:pt x="1513" y="305"/>
                  </a:cubicBezTo>
                  <a:cubicBezTo>
                    <a:pt x="1553" y="205"/>
                    <a:pt x="1593" y="104"/>
                    <a:pt x="1619" y="0"/>
                  </a:cubicBezTo>
                  <a:cubicBezTo>
                    <a:pt x="1635" y="24"/>
                    <a:pt x="1652" y="54"/>
                    <a:pt x="1678" y="68"/>
                  </a:cubicBezTo>
                  <a:cubicBezTo>
                    <a:pt x="1706" y="84"/>
                    <a:pt x="1738" y="71"/>
                    <a:pt x="1755" y="105"/>
                  </a:cubicBezTo>
                  <a:cubicBezTo>
                    <a:pt x="1788" y="172"/>
                    <a:pt x="1829" y="180"/>
                    <a:pt x="1899" y="167"/>
                  </a:cubicBezTo>
                  <a:cubicBezTo>
                    <a:pt x="1924" y="162"/>
                    <a:pt x="1951" y="155"/>
                    <a:pt x="1972" y="138"/>
                  </a:cubicBezTo>
                  <a:cubicBezTo>
                    <a:pt x="1984" y="127"/>
                    <a:pt x="1994" y="87"/>
                    <a:pt x="2007" y="84"/>
                  </a:cubicBezTo>
                  <a:cubicBezTo>
                    <a:pt x="2031" y="77"/>
                    <a:pt x="2069" y="158"/>
                    <a:pt x="2073" y="175"/>
                  </a:cubicBezTo>
                  <a:cubicBezTo>
                    <a:pt x="2140" y="92"/>
                    <a:pt x="2252" y="189"/>
                    <a:pt x="2320" y="170"/>
                  </a:cubicBezTo>
                  <a:cubicBezTo>
                    <a:pt x="2413" y="146"/>
                    <a:pt x="2510" y="245"/>
                    <a:pt x="2589" y="279"/>
                  </a:cubicBezTo>
                  <a:cubicBezTo>
                    <a:pt x="2696" y="324"/>
                    <a:pt x="2727" y="462"/>
                    <a:pt x="2814" y="532"/>
                  </a:cubicBezTo>
                  <a:cubicBezTo>
                    <a:pt x="2866" y="574"/>
                    <a:pt x="2935" y="607"/>
                    <a:pt x="2967" y="668"/>
                  </a:cubicBezTo>
                  <a:cubicBezTo>
                    <a:pt x="2997" y="725"/>
                    <a:pt x="3011" y="772"/>
                    <a:pt x="3063" y="812"/>
                  </a:cubicBezTo>
                  <a:cubicBezTo>
                    <a:pt x="3152" y="880"/>
                    <a:pt x="3190" y="932"/>
                    <a:pt x="3131" y="1035"/>
                  </a:cubicBezTo>
                  <a:cubicBezTo>
                    <a:pt x="3062" y="1156"/>
                    <a:pt x="2968" y="1225"/>
                    <a:pt x="2990" y="1373"/>
                  </a:cubicBezTo>
                  <a:cubicBezTo>
                    <a:pt x="3001" y="1447"/>
                    <a:pt x="2972" y="1536"/>
                    <a:pt x="3077" y="1529"/>
                  </a:cubicBezTo>
                  <a:cubicBezTo>
                    <a:pt x="3139" y="1525"/>
                    <a:pt x="3200" y="1496"/>
                    <a:pt x="3260" y="1480"/>
                  </a:cubicBezTo>
                  <a:cubicBezTo>
                    <a:pt x="3308" y="1468"/>
                    <a:pt x="3327" y="1511"/>
                    <a:pt x="3372" y="1496"/>
                  </a:cubicBezTo>
                  <a:cubicBezTo>
                    <a:pt x="3367" y="1573"/>
                    <a:pt x="3278" y="1637"/>
                    <a:pt x="3321" y="1727"/>
                  </a:cubicBezTo>
                  <a:cubicBezTo>
                    <a:pt x="3372" y="1834"/>
                    <a:pt x="3419" y="1862"/>
                    <a:pt x="3486" y="1958"/>
                  </a:cubicBezTo>
                  <a:cubicBezTo>
                    <a:pt x="3508" y="1989"/>
                    <a:pt x="3547" y="2096"/>
                    <a:pt x="3573" y="2125"/>
                  </a:cubicBezTo>
                  <a:cubicBezTo>
                    <a:pt x="3598" y="2154"/>
                    <a:pt x="3620" y="2145"/>
                    <a:pt x="3649" y="2169"/>
                  </a:cubicBezTo>
                  <a:cubicBezTo>
                    <a:pt x="3694" y="2205"/>
                    <a:pt x="3764" y="2284"/>
                    <a:pt x="3821" y="2304"/>
                  </a:cubicBezTo>
                  <a:cubicBezTo>
                    <a:pt x="4051" y="2387"/>
                    <a:pt x="4257" y="2473"/>
                    <a:pt x="4486" y="2558"/>
                  </a:cubicBezTo>
                  <a:cubicBezTo>
                    <a:pt x="4595" y="2598"/>
                    <a:pt x="4683" y="2645"/>
                    <a:pt x="4795" y="2672"/>
                  </a:cubicBezTo>
                  <a:cubicBezTo>
                    <a:pt x="4899" y="2697"/>
                    <a:pt x="5033" y="2679"/>
                    <a:pt x="5138" y="2679"/>
                  </a:cubicBezTo>
                  <a:lnTo>
                    <a:pt x="4176" y="3821"/>
                  </a:lnTo>
                  <a:cubicBezTo>
                    <a:pt x="4117" y="3890"/>
                    <a:pt x="4071" y="3897"/>
                    <a:pt x="3987" y="3886"/>
                  </a:cubicBezTo>
                  <a:cubicBezTo>
                    <a:pt x="3850" y="3867"/>
                    <a:pt x="3658" y="3859"/>
                    <a:pt x="3479" y="4024"/>
                  </a:cubicBezTo>
                  <a:cubicBezTo>
                    <a:pt x="3432" y="4067"/>
                    <a:pt x="3416" y="4121"/>
                    <a:pt x="3347" y="4135"/>
                  </a:cubicBezTo>
                  <a:cubicBezTo>
                    <a:pt x="3283" y="4147"/>
                    <a:pt x="3216" y="4145"/>
                    <a:pt x="3158" y="4177"/>
                  </a:cubicBezTo>
                  <a:cubicBezTo>
                    <a:pt x="3094" y="4212"/>
                    <a:pt x="3098" y="4272"/>
                    <a:pt x="3015" y="4253"/>
                  </a:cubicBezTo>
                  <a:cubicBezTo>
                    <a:pt x="2945" y="4236"/>
                    <a:pt x="2847" y="4294"/>
                    <a:pt x="2785" y="4226"/>
                  </a:cubicBezTo>
                  <a:cubicBezTo>
                    <a:pt x="2759" y="4197"/>
                    <a:pt x="2738" y="4152"/>
                    <a:pt x="2694" y="4147"/>
                  </a:cubicBezTo>
                  <a:cubicBezTo>
                    <a:pt x="2652" y="4142"/>
                    <a:pt x="2595" y="4172"/>
                    <a:pt x="2559" y="4189"/>
                  </a:cubicBezTo>
                  <a:cubicBezTo>
                    <a:pt x="2502" y="4215"/>
                    <a:pt x="2406" y="4266"/>
                    <a:pt x="2369" y="4320"/>
                  </a:cubicBezTo>
                  <a:cubicBezTo>
                    <a:pt x="2330" y="4379"/>
                    <a:pt x="2301" y="4423"/>
                    <a:pt x="2274" y="4468"/>
                  </a:cubicBezTo>
                  <a:cubicBezTo>
                    <a:pt x="2231" y="4426"/>
                    <a:pt x="2133" y="4420"/>
                    <a:pt x="2076" y="4425"/>
                  </a:cubicBezTo>
                  <a:cubicBezTo>
                    <a:pt x="2032" y="4429"/>
                    <a:pt x="2002" y="4394"/>
                    <a:pt x="1963" y="4385"/>
                  </a:cubicBezTo>
                  <a:cubicBezTo>
                    <a:pt x="1922" y="4377"/>
                    <a:pt x="1876" y="4396"/>
                    <a:pt x="1836" y="4392"/>
                  </a:cubicBezTo>
                  <a:cubicBezTo>
                    <a:pt x="1670" y="4377"/>
                    <a:pt x="1810" y="4355"/>
                    <a:pt x="1374" y="4093"/>
                  </a:cubicBezTo>
                  <a:cubicBezTo>
                    <a:pt x="1299" y="4048"/>
                    <a:pt x="1191" y="4099"/>
                    <a:pt x="1100" y="4067"/>
                  </a:cubicBezTo>
                  <a:cubicBezTo>
                    <a:pt x="1058" y="4052"/>
                    <a:pt x="994" y="3969"/>
                    <a:pt x="975" y="3931"/>
                  </a:cubicBezTo>
                  <a:cubicBezTo>
                    <a:pt x="948" y="3877"/>
                    <a:pt x="993" y="3807"/>
                    <a:pt x="976" y="3748"/>
                  </a:cubicBezTo>
                  <a:cubicBezTo>
                    <a:pt x="961" y="3695"/>
                    <a:pt x="852" y="3663"/>
                    <a:pt x="816" y="3710"/>
                  </a:cubicBezTo>
                  <a:cubicBezTo>
                    <a:pt x="794" y="3688"/>
                    <a:pt x="763" y="3625"/>
                    <a:pt x="745" y="3597"/>
                  </a:cubicBezTo>
                  <a:cubicBezTo>
                    <a:pt x="703" y="3532"/>
                    <a:pt x="689" y="3445"/>
                    <a:pt x="660" y="3372"/>
                  </a:cubicBezTo>
                  <a:cubicBezTo>
                    <a:pt x="639" y="3318"/>
                    <a:pt x="628" y="3257"/>
                    <a:pt x="599" y="3207"/>
                  </a:cubicBezTo>
                  <a:cubicBezTo>
                    <a:pt x="586" y="3183"/>
                    <a:pt x="570" y="3175"/>
                    <a:pt x="547" y="3164"/>
                  </a:cubicBezTo>
                  <a:cubicBezTo>
                    <a:pt x="522" y="3151"/>
                    <a:pt x="521" y="3126"/>
                    <a:pt x="502" y="3109"/>
                  </a:cubicBezTo>
                  <a:cubicBezTo>
                    <a:pt x="491" y="3102"/>
                    <a:pt x="486" y="3095"/>
                    <a:pt x="473" y="3094"/>
                  </a:cubicBezTo>
                  <a:cubicBezTo>
                    <a:pt x="437" y="3084"/>
                    <a:pt x="433" y="3045"/>
                    <a:pt x="414" y="3020"/>
                  </a:cubicBezTo>
                  <a:cubicBezTo>
                    <a:pt x="372" y="2962"/>
                    <a:pt x="343" y="2892"/>
                    <a:pt x="287" y="2846"/>
                  </a:cubicBezTo>
                  <a:cubicBezTo>
                    <a:pt x="246" y="2812"/>
                    <a:pt x="196" y="2789"/>
                    <a:pt x="143" y="2782"/>
                  </a:cubicBezTo>
                  <a:cubicBezTo>
                    <a:pt x="94" y="2777"/>
                    <a:pt x="26" y="2776"/>
                    <a:pt x="0" y="2725"/>
                  </a:cubicBezTo>
                </a:path>
              </a:pathLst>
            </a:custGeom>
            <a:solidFill>
              <a:schemeClr val="bg1">
                <a:lumMod val="85000"/>
              </a:schemeClr>
            </a:solidFill>
            <a:ln w="6350">
              <a:solidFill>
                <a:srgbClr val="FFFFFF"/>
              </a:solidFill>
              <a:miter lim="800000"/>
              <a:headEnd/>
              <a:tailEnd/>
            </a:ln>
          </p:spPr>
          <p:txBody>
            <a:bodyPr/>
            <a:lstStyle/>
            <a:p>
              <a:pPr defTabSz="914400"/>
              <a:endParaRPr lang="en-US" dirty="0">
                <a:solidFill>
                  <a:prstClr val="black"/>
                </a:solidFill>
                <a:latin typeface="Calibri"/>
              </a:endParaRPr>
            </a:p>
          </p:txBody>
        </p:sp>
        <p:sp>
          <p:nvSpPr>
            <p:cNvPr id="35" name="Freeform 37"/>
            <p:cNvSpPr>
              <a:spLocks/>
            </p:cNvSpPr>
            <p:nvPr/>
          </p:nvSpPr>
          <p:spPr bwMode="auto">
            <a:xfrm>
              <a:off x="4166495" y="1349298"/>
              <a:ext cx="793635" cy="1504426"/>
            </a:xfrm>
            <a:custGeom>
              <a:avLst/>
              <a:gdLst>
                <a:gd name="T0" fmla="*/ 58 w 3580"/>
                <a:gd name="T1" fmla="*/ 3453 h 6189"/>
                <a:gd name="T2" fmla="*/ 141 w 3580"/>
                <a:gd name="T3" fmla="*/ 3255 h 6189"/>
                <a:gd name="T4" fmla="*/ 690 w 3580"/>
                <a:gd name="T5" fmla="*/ 2411 h 6189"/>
                <a:gd name="T6" fmla="*/ 801 w 3580"/>
                <a:gd name="T7" fmla="*/ 1274 h 6189"/>
                <a:gd name="T8" fmla="*/ 710 w 3580"/>
                <a:gd name="T9" fmla="*/ 1040 h 6189"/>
                <a:gd name="T10" fmla="*/ 583 w 3580"/>
                <a:gd name="T11" fmla="*/ 747 h 6189"/>
                <a:gd name="T12" fmla="*/ 507 w 3580"/>
                <a:gd name="T13" fmla="*/ 240 h 6189"/>
                <a:gd name="T14" fmla="*/ 872 w 3580"/>
                <a:gd name="T15" fmla="*/ 0 h 6189"/>
                <a:gd name="T16" fmla="*/ 3580 w 3580"/>
                <a:gd name="T17" fmla="*/ 3002 h 6189"/>
                <a:gd name="T18" fmla="*/ 3230 w 3580"/>
                <a:gd name="T19" fmla="*/ 3057 h 6189"/>
                <a:gd name="T20" fmla="*/ 3092 w 3580"/>
                <a:gd name="T21" fmla="*/ 3410 h 6189"/>
                <a:gd name="T22" fmla="*/ 3002 w 3580"/>
                <a:gd name="T23" fmla="*/ 3872 h 6189"/>
                <a:gd name="T24" fmla="*/ 2889 w 3580"/>
                <a:gd name="T25" fmla="*/ 4169 h 6189"/>
                <a:gd name="T26" fmla="*/ 3071 w 3580"/>
                <a:gd name="T27" fmla="*/ 4224 h 6189"/>
                <a:gd name="T28" fmla="*/ 3117 w 3580"/>
                <a:gd name="T29" fmla="*/ 4411 h 6189"/>
                <a:gd name="T30" fmla="*/ 3151 w 3580"/>
                <a:gd name="T31" fmla="*/ 4629 h 6189"/>
                <a:gd name="T32" fmla="*/ 3230 w 3580"/>
                <a:gd name="T33" fmla="*/ 4880 h 6189"/>
                <a:gd name="T34" fmla="*/ 3001 w 3580"/>
                <a:gd name="T35" fmla="*/ 4884 h 6189"/>
                <a:gd name="T36" fmla="*/ 2822 w 3580"/>
                <a:gd name="T37" fmla="*/ 5011 h 6189"/>
                <a:gd name="T38" fmla="*/ 2658 w 3580"/>
                <a:gd name="T39" fmla="*/ 5266 h 6189"/>
                <a:gd name="T40" fmla="*/ 2285 w 3580"/>
                <a:gd name="T41" fmla="*/ 5580 h 6189"/>
                <a:gd name="T42" fmla="*/ 1874 w 3580"/>
                <a:gd name="T43" fmla="*/ 5678 h 6189"/>
                <a:gd name="T44" fmla="*/ 1838 w 3580"/>
                <a:gd name="T45" fmla="*/ 5889 h 6189"/>
                <a:gd name="T46" fmla="*/ 1535 w 3580"/>
                <a:gd name="T47" fmla="*/ 5998 h 6189"/>
                <a:gd name="T48" fmla="*/ 1157 w 3580"/>
                <a:gd name="T49" fmla="*/ 6177 h 6189"/>
                <a:gd name="T50" fmla="*/ 1014 w 3580"/>
                <a:gd name="T51" fmla="*/ 6118 h 6189"/>
                <a:gd name="T52" fmla="*/ 706 w 3580"/>
                <a:gd name="T53" fmla="*/ 6183 h 6189"/>
                <a:gd name="T54" fmla="*/ 578 w 3580"/>
                <a:gd name="T55" fmla="*/ 5785 h 6189"/>
                <a:gd name="T56" fmla="*/ 272 w 3580"/>
                <a:gd name="T57" fmla="*/ 5477 h 6189"/>
                <a:gd name="T58" fmla="*/ 328 w 3580"/>
                <a:gd name="T59" fmla="*/ 5220 h 6189"/>
                <a:gd name="T60" fmla="*/ 667 w 3580"/>
                <a:gd name="T61" fmla="*/ 5247 h 6189"/>
                <a:gd name="T62" fmla="*/ 537 w 3580"/>
                <a:gd name="T63" fmla="*/ 4743 h 6189"/>
                <a:gd name="T64" fmla="*/ 556 w 3580"/>
                <a:gd name="T65" fmla="*/ 4513 h 6189"/>
                <a:gd name="T66" fmla="*/ 495 w 3580"/>
                <a:gd name="T67" fmla="*/ 4367 h 6189"/>
                <a:gd name="T68" fmla="*/ 393 w 3580"/>
                <a:gd name="T69" fmla="*/ 4161 h 6189"/>
                <a:gd name="T70" fmla="*/ 203 w 3580"/>
                <a:gd name="T71" fmla="*/ 4016 h 6189"/>
                <a:gd name="T72" fmla="*/ 0 w 3580"/>
                <a:gd name="T73" fmla="*/ 3501 h 61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80"/>
                <a:gd name="T112" fmla="*/ 0 h 6189"/>
                <a:gd name="T113" fmla="*/ 3580 w 3580"/>
                <a:gd name="T114" fmla="*/ 6189 h 61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80" h="6189">
                  <a:moveTo>
                    <a:pt x="0" y="3501"/>
                  </a:moveTo>
                  <a:cubicBezTo>
                    <a:pt x="12" y="3470"/>
                    <a:pt x="42" y="3477"/>
                    <a:pt x="58" y="3453"/>
                  </a:cubicBezTo>
                  <a:cubicBezTo>
                    <a:pt x="71" y="3431"/>
                    <a:pt x="75" y="3400"/>
                    <a:pt x="97" y="3384"/>
                  </a:cubicBezTo>
                  <a:cubicBezTo>
                    <a:pt x="125" y="3364"/>
                    <a:pt x="129" y="3286"/>
                    <a:pt x="141" y="3255"/>
                  </a:cubicBezTo>
                  <a:cubicBezTo>
                    <a:pt x="205" y="3089"/>
                    <a:pt x="347" y="2937"/>
                    <a:pt x="460" y="2803"/>
                  </a:cubicBezTo>
                  <a:cubicBezTo>
                    <a:pt x="564" y="2680"/>
                    <a:pt x="682" y="2577"/>
                    <a:pt x="690" y="2411"/>
                  </a:cubicBezTo>
                  <a:cubicBezTo>
                    <a:pt x="700" y="2203"/>
                    <a:pt x="704" y="1995"/>
                    <a:pt x="718" y="1787"/>
                  </a:cubicBezTo>
                  <a:cubicBezTo>
                    <a:pt x="730" y="1627"/>
                    <a:pt x="722" y="1416"/>
                    <a:pt x="801" y="1274"/>
                  </a:cubicBezTo>
                  <a:cubicBezTo>
                    <a:pt x="847" y="1192"/>
                    <a:pt x="817" y="1154"/>
                    <a:pt x="761" y="1090"/>
                  </a:cubicBezTo>
                  <a:cubicBezTo>
                    <a:pt x="746" y="1072"/>
                    <a:pt x="726" y="1058"/>
                    <a:pt x="710" y="1040"/>
                  </a:cubicBezTo>
                  <a:cubicBezTo>
                    <a:pt x="682" y="1009"/>
                    <a:pt x="718" y="981"/>
                    <a:pt x="706" y="949"/>
                  </a:cubicBezTo>
                  <a:cubicBezTo>
                    <a:pt x="677" y="875"/>
                    <a:pt x="617" y="818"/>
                    <a:pt x="583" y="747"/>
                  </a:cubicBezTo>
                  <a:cubicBezTo>
                    <a:pt x="554" y="688"/>
                    <a:pt x="572" y="616"/>
                    <a:pt x="566" y="552"/>
                  </a:cubicBezTo>
                  <a:cubicBezTo>
                    <a:pt x="555" y="446"/>
                    <a:pt x="524" y="344"/>
                    <a:pt x="507" y="240"/>
                  </a:cubicBezTo>
                  <a:cubicBezTo>
                    <a:pt x="505" y="227"/>
                    <a:pt x="485" y="184"/>
                    <a:pt x="502" y="176"/>
                  </a:cubicBezTo>
                  <a:lnTo>
                    <a:pt x="872" y="0"/>
                  </a:lnTo>
                  <a:lnTo>
                    <a:pt x="3552" y="1518"/>
                  </a:lnTo>
                  <a:lnTo>
                    <a:pt x="3580" y="3002"/>
                  </a:lnTo>
                  <a:cubicBezTo>
                    <a:pt x="3491" y="2974"/>
                    <a:pt x="3483" y="2985"/>
                    <a:pt x="3391" y="3000"/>
                  </a:cubicBezTo>
                  <a:cubicBezTo>
                    <a:pt x="3329" y="3010"/>
                    <a:pt x="3250" y="3000"/>
                    <a:pt x="3230" y="3057"/>
                  </a:cubicBezTo>
                  <a:cubicBezTo>
                    <a:pt x="3216" y="3099"/>
                    <a:pt x="3256" y="3179"/>
                    <a:pt x="3225" y="3220"/>
                  </a:cubicBezTo>
                  <a:cubicBezTo>
                    <a:pt x="3197" y="3258"/>
                    <a:pt x="3153" y="3388"/>
                    <a:pt x="3092" y="3410"/>
                  </a:cubicBezTo>
                  <a:cubicBezTo>
                    <a:pt x="3023" y="3434"/>
                    <a:pt x="3051" y="3554"/>
                    <a:pt x="3100" y="3601"/>
                  </a:cubicBezTo>
                  <a:cubicBezTo>
                    <a:pt x="2988" y="3691"/>
                    <a:pt x="2915" y="3747"/>
                    <a:pt x="3002" y="3872"/>
                  </a:cubicBezTo>
                  <a:cubicBezTo>
                    <a:pt x="3061" y="3957"/>
                    <a:pt x="2924" y="3993"/>
                    <a:pt x="2886" y="4064"/>
                  </a:cubicBezTo>
                  <a:cubicBezTo>
                    <a:pt x="2860" y="4113"/>
                    <a:pt x="2850" y="4130"/>
                    <a:pt x="2889" y="4169"/>
                  </a:cubicBezTo>
                  <a:cubicBezTo>
                    <a:pt x="2923" y="4203"/>
                    <a:pt x="2980" y="4167"/>
                    <a:pt x="3017" y="4167"/>
                  </a:cubicBezTo>
                  <a:cubicBezTo>
                    <a:pt x="3062" y="4168"/>
                    <a:pt x="3100" y="4189"/>
                    <a:pt x="3071" y="4224"/>
                  </a:cubicBezTo>
                  <a:cubicBezTo>
                    <a:pt x="3028" y="4276"/>
                    <a:pt x="3114" y="4337"/>
                    <a:pt x="3081" y="4427"/>
                  </a:cubicBezTo>
                  <a:cubicBezTo>
                    <a:pt x="3093" y="4421"/>
                    <a:pt x="3104" y="4416"/>
                    <a:pt x="3117" y="4411"/>
                  </a:cubicBezTo>
                  <a:cubicBezTo>
                    <a:pt x="3143" y="4453"/>
                    <a:pt x="3113" y="4500"/>
                    <a:pt x="3113" y="4544"/>
                  </a:cubicBezTo>
                  <a:cubicBezTo>
                    <a:pt x="3114" y="4594"/>
                    <a:pt x="3120" y="4595"/>
                    <a:pt x="3151" y="4629"/>
                  </a:cubicBezTo>
                  <a:cubicBezTo>
                    <a:pt x="3180" y="4661"/>
                    <a:pt x="3249" y="4644"/>
                    <a:pt x="3253" y="4729"/>
                  </a:cubicBezTo>
                  <a:cubicBezTo>
                    <a:pt x="3256" y="4767"/>
                    <a:pt x="3219" y="4836"/>
                    <a:pt x="3230" y="4880"/>
                  </a:cubicBezTo>
                  <a:cubicBezTo>
                    <a:pt x="3210" y="4847"/>
                    <a:pt x="3117" y="4815"/>
                    <a:pt x="3076" y="4837"/>
                  </a:cubicBezTo>
                  <a:cubicBezTo>
                    <a:pt x="3051" y="4849"/>
                    <a:pt x="3017" y="4860"/>
                    <a:pt x="3001" y="4884"/>
                  </a:cubicBezTo>
                  <a:cubicBezTo>
                    <a:pt x="2982" y="4913"/>
                    <a:pt x="2977" y="4894"/>
                    <a:pt x="2955" y="4919"/>
                  </a:cubicBezTo>
                  <a:cubicBezTo>
                    <a:pt x="2920" y="4959"/>
                    <a:pt x="2834" y="4949"/>
                    <a:pt x="2822" y="5011"/>
                  </a:cubicBezTo>
                  <a:cubicBezTo>
                    <a:pt x="2817" y="5036"/>
                    <a:pt x="2837" y="5057"/>
                    <a:pt x="2829" y="5084"/>
                  </a:cubicBezTo>
                  <a:cubicBezTo>
                    <a:pt x="2801" y="5172"/>
                    <a:pt x="2722" y="5208"/>
                    <a:pt x="2658" y="5266"/>
                  </a:cubicBezTo>
                  <a:cubicBezTo>
                    <a:pt x="2608" y="5312"/>
                    <a:pt x="2582" y="5377"/>
                    <a:pt x="2536" y="5428"/>
                  </a:cubicBezTo>
                  <a:cubicBezTo>
                    <a:pt x="2455" y="5518"/>
                    <a:pt x="2399" y="5538"/>
                    <a:pt x="2285" y="5580"/>
                  </a:cubicBezTo>
                  <a:cubicBezTo>
                    <a:pt x="2220" y="5604"/>
                    <a:pt x="2058" y="5615"/>
                    <a:pt x="1990" y="5608"/>
                  </a:cubicBezTo>
                  <a:cubicBezTo>
                    <a:pt x="1967" y="5606"/>
                    <a:pt x="1823" y="5640"/>
                    <a:pt x="1874" y="5678"/>
                  </a:cubicBezTo>
                  <a:cubicBezTo>
                    <a:pt x="1897" y="5695"/>
                    <a:pt x="1956" y="5706"/>
                    <a:pt x="1942" y="5746"/>
                  </a:cubicBezTo>
                  <a:cubicBezTo>
                    <a:pt x="1927" y="5792"/>
                    <a:pt x="1874" y="5856"/>
                    <a:pt x="1838" y="5889"/>
                  </a:cubicBezTo>
                  <a:cubicBezTo>
                    <a:pt x="1810" y="5915"/>
                    <a:pt x="1786" y="5979"/>
                    <a:pt x="1751" y="5988"/>
                  </a:cubicBezTo>
                  <a:cubicBezTo>
                    <a:pt x="1684" y="6004"/>
                    <a:pt x="1604" y="5992"/>
                    <a:pt x="1535" y="5998"/>
                  </a:cubicBezTo>
                  <a:cubicBezTo>
                    <a:pt x="1444" y="6006"/>
                    <a:pt x="1377" y="6028"/>
                    <a:pt x="1299" y="6076"/>
                  </a:cubicBezTo>
                  <a:cubicBezTo>
                    <a:pt x="1257" y="6103"/>
                    <a:pt x="1177" y="6126"/>
                    <a:pt x="1157" y="6177"/>
                  </a:cubicBezTo>
                  <a:cubicBezTo>
                    <a:pt x="1126" y="6133"/>
                    <a:pt x="1083" y="6102"/>
                    <a:pt x="1069" y="6047"/>
                  </a:cubicBezTo>
                  <a:cubicBezTo>
                    <a:pt x="1041" y="6057"/>
                    <a:pt x="1027" y="6095"/>
                    <a:pt x="1014" y="6118"/>
                  </a:cubicBezTo>
                  <a:cubicBezTo>
                    <a:pt x="1004" y="6135"/>
                    <a:pt x="949" y="6140"/>
                    <a:pt x="930" y="6148"/>
                  </a:cubicBezTo>
                  <a:cubicBezTo>
                    <a:pt x="837" y="6189"/>
                    <a:pt x="805" y="6182"/>
                    <a:pt x="706" y="6183"/>
                  </a:cubicBezTo>
                  <a:cubicBezTo>
                    <a:pt x="758" y="6118"/>
                    <a:pt x="700" y="6094"/>
                    <a:pt x="681" y="6032"/>
                  </a:cubicBezTo>
                  <a:cubicBezTo>
                    <a:pt x="656" y="5949"/>
                    <a:pt x="633" y="5855"/>
                    <a:pt x="578" y="5785"/>
                  </a:cubicBezTo>
                  <a:cubicBezTo>
                    <a:pt x="531" y="5726"/>
                    <a:pt x="467" y="5684"/>
                    <a:pt x="408" y="5637"/>
                  </a:cubicBezTo>
                  <a:cubicBezTo>
                    <a:pt x="351" y="5590"/>
                    <a:pt x="318" y="5533"/>
                    <a:pt x="272" y="5477"/>
                  </a:cubicBezTo>
                  <a:cubicBezTo>
                    <a:pt x="240" y="5439"/>
                    <a:pt x="159" y="5367"/>
                    <a:pt x="197" y="5312"/>
                  </a:cubicBezTo>
                  <a:cubicBezTo>
                    <a:pt x="236" y="5256"/>
                    <a:pt x="255" y="5216"/>
                    <a:pt x="328" y="5220"/>
                  </a:cubicBezTo>
                  <a:cubicBezTo>
                    <a:pt x="409" y="5223"/>
                    <a:pt x="488" y="5256"/>
                    <a:pt x="569" y="5229"/>
                  </a:cubicBezTo>
                  <a:cubicBezTo>
                    <a:pt x="604" y="5217"/>
                    <a:pt x="635" y="5235"/>
                    <a:pt x="667" y="5247"/>
                  </a:cubicBezTo>
                  <a:cubicBezTo>
                    <a:pt x="696" y="5259"/>
                    <a:pt x="737" y="5232"/>
                    <a:pt x="765" y="5224"/>
                  </a:cubicBezTo>
                  <a:cubicBezTo>
                    <a:pt x="604" y="5135"/>
                    <a:pt x="529" y="4919"/>
                    <a:pt x="537" y="4743"/>
                  </a:cubicBezTo>
                  <a:cubicBezTo>
                    <a:pt x="539" y="4703"/>
                    <a:pt x="559" y="4671"/>
                    <a:pt x="563" y="4633"/>
                  </a:cubicBezTo>
                  <a:cubicBezTo>
                    <a:pt x="568" y="4593"/>
                    <a:pt x="557" y="4553"/>
                    <a:pt x="556" y="4513"/>
                  </a:cubicBezTo>
                  <a:cubicBezTo>
                    <a:pt x="556" y="4483"/>
                    <a:pt x="562" y="4434"/>
                    <a:pt x="544" y="4408"/>
                  </a:cubicBezTo>
                  <a:cubicBezTo>
                    <a:pt x="530" y="4387"/>
                    <a:pt x="492" y="4402"/>
                    <a:pt x="495" y="4367"/>
                  </a:cubicBezTo>
                  <a:cubicBezTo>
                    <a:pt x="498" y="4321"/>
                    <a:pt x="479" y="4259"/>
                    <a:pt x="470" y="4213"/>
                  </a:cubicBezTo>
                  <a:cubicBezTo>
                    <a:pt x="463" y="4181"/>
                    <a:pt x="416" y="4176"/>
                    <a:pt x="393" y="4161"/>
                  </a:cubicBezTo>
                  <a:cubicBezTo>
                    <a:pt x="318" y="4115"/>
                    <a:pt x="413" y="4045"/>
                    <a:pt x="266" y="4023"/>
                  </a:cubicBezTo>
                  <a:cubicBezTo>
                    <a:pt x="230" y="4017"/>
                    <a:pt x="241" y="4045"/>
                    <a:pt x="203" y="4016"/>
                  </a:cubicBezTo>
                  <a:cubicBezTo>
                    <a:pt x="150" y="3954"/>
                    <a:pt x="80" y="3832"/>
                    <a:pt x="61" y="3799"/>
                  </a:cubicBezTo>
                  <a:cubicBezTo>
                    <a:pt x="12" y="3709"/>
                    <a:pt x="19" y="3598"/>
                    <a:pt x="0" y="3501"/>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36" name="Freeform 38"/>
            <p:cNvSpPr>
              <a:spLocks/>
            </p:cNvSpPr>
            <p:nvPr/>
          </p:nvSpPr>
          <p:spPr bwMode="auto">
            <a:xfrm>
              <a:off x="2006788" y="2127862"/>
              <a:ext cx="13369" cy="17277"/>
            </a:xfrm>
            <a:custGeom>
              <a:avLst/>
              <a:gdLst>
                <a:gd name="T0" fmla="*/ 20 w 55"/>
                <a:gd name="T1" fmla="*/ 0 h 72"/>
                <a:gd name="T2" fmla="*/ 39 w 55"/>
                <a:gd name="T3" fmla="*/ 72 h 72"/>
                <a:gd name="T4" fmla="*/ 55 w 55"/>
                <a:gd name="T5" fmla="*/ 4 h 72"/>
                <a:gd name="T6" fmla="*/ 20 w 55"/>
                <a:gd name="T7" fmla="*/ 0 h 72"/>
                <a:gd name="T8" fmla="*/ 0 60000 65536"/>
                <a:gd name="T9" fmla="*/ 0 60000 65536"/>
                <a:gd name="T10" fmla="*/ 0 60000 65536"/>
                <a:gd name="T11" fmla="*/ 0 60000 65536"/>
                <a:gd name="T12" fmla="*/ 0 w 55"/>
                <a:gd name="T13" fmla="*/ 0 h 72"/>
                <a:gd name="T14" fmla="*/ 55 w 55"/>
                <a:gd name="T15" fmla="*/ 72 h 72"/>
              </a:gdLst>
              <a:ahLst/>
              <a:cxnLst>
                <a:cxn ang="T8">
                  <a:pos x="T0" y="T1"/>
                </a:cxn>
                <a:cxn ang="T9">
                  <a:pos x="T2" y="T3"/>
                </a:cxn>
                <a:cxn ang="T10">
                  <a:pos x="T4" y="T5"/>
                </a:cxn>
                <a:cxn ang="T11">
                  <a:pos x="T6" y="T7"/>
                </a:cxn>
              </a:cxnLst>
              <a:rect l="T12" t="T13" r="T14" b="T15"/>
              <a:pathLst>
                <a:path w="55" h="72">
                  <a:moveTo>
                    <a:pt x="20" y="0"/>
                  </a:moveTo>
                  <a:cubicBezTo>
                    <a:pt x="0" y="25"/>
                    <a:pt x="2" y="66"/>
                    <a:pt x="39" y="72"/>
                  </a:cubicBezTo>
                  <a:cubicBezTo>
                    <a:pt x="29" y="45"/>
                    <a:pt x="34" y="23"/>
                    <a:pt x="55" y="4"/>
                  </a:cubicBezTo>
                  <a:cubicBezTo>
                    <a:pt x="43" y="2"/>
                    <a:pt x="31" y="1"/>
                    <a:pt x="20" y="0"/>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37" name="Freeform 39"/>
            <p:cNvSpPr>
              <a:spLocks/>
            </p:cNvSpPr>
            <p:nvPr/>
          </p:nvSpPr>
          <p:spPr bwMode="auto">
            <a:xfrm>
              <a:off x="2012866" y="1964395"/>
              <a:ext cx="555423" cy="519639"/>
            </a:xfrm>
            <a:custGeom>
              <a:avLst/>
              <a:gdLst>
                <a:gd name="T0" fmla="*/ 97 w 2504"/>
                <a:gd name="T1" fmla="*/ 469 h 2135"/>
                <a:gd name="T2" fmla="*/ 397 w 2504"/>
                <a:gd name="T3" fmla="*/ 386 h 2135"/>
                <a:gd name="T4" fmla="*/ 362 w 2504"/>
                <a:gd name="T5" fmla="*/ 184 h 2135"/>
                <a:gd name="T6" fmla="*/ 454 w 2504"/>
                <a:gd name="T7" fmla="*/ 1 h 2135"/>
                <a:gd name="T8" fmla="*/ 684 w 2504"/>
                <a:gd name="T9" fmla="*/ 25 h 2135"/>
                <a:gd name="T10" fmla="*/ 841 w 2504"/>
                <a:gd name="T11" fmla="*/ 114 h 2135"/>
                <a:gd name="T12" fmla="*/ 1047 w 2504"/>
                <a:gd name="T13" fmla="*/ 104 h 2135"/>
                <a:gd name="T14" fmla="*/ 1256 w 2504"/>
                <a:gd name="T15" fmla="*/ 254 h 2135"/>
                <a:gd name="T16" fmla="*/ 1540 w 2504"/>
                <a:gd name="T17" fmla="*/ 242 h 2135"/>
                <a:gd name="T18" fmla="*/ 1865 w 2504"/>
                <a:gd name="T19" fmla="*/ 195 h 2135"/>
                <a:gd name="T20" fmla="*/ 1998 w 2504"/>
                <a:gd name="T21" fmla="*/ 73 h 2135"/>
                <a:gd name="T22" fmla="*/ 2103 w 2504"/>
                <a:gd name="T23" fmla="*/ 251 h 2135"/>
                <a:gd name="T24" fmla="*/ 2273 w 2504"/>
                <a:gd name="T25" fmla="*/ 540 h 2135"/>
                <a:gd name="T26" fmla="*/ 2164 w 2504"/>
                <a:gd name="T27" fmla="*/ 670 h 2135"/>
                <a:gd name="T28" fmla="*/ 2298 w 2504"/>
                <a:gd name="T29" fmla="*/ 751 h 2135"/>
                <a:gd name="T30" fmla="*/ 2412 w 2504"/>
                <a:gd name="T31" fmla="*/ 940 h 2135"/>
                <a:gd name="T32" fmla="*/ 2334 w 2504"/>
                <a:gd name="T33" fmla="*/ 1134 h 2135"/>
                <a:gd name="T34" fmla="*/ 2475 w 2504"/>
                <a:gd name="T35" fmla="*/ 1403 h 2135"/>
                <a:gd name="T36" fmla="*/ 2504 w 2504"/>
                <a:gd name="T37" fmla="*/ 1675 h 2135"/>
                <a:gd name="T38" fmla="*/ 2397 w 2504"/>
                <a:gd name="T39" fmla="*/ 1814 h 2135"/>
                <a:gd name="T40" fmla="*/ 2352 w 2504"/>
                <a:gd name="T41" fmla="*/ 1911 h 2135"/>
                <a:gd name="T42" fmla="*/ 2220 w 2504"/>
                <a:gd name="T43" fmla="*/ 1987 h 2135"/>
                <a:gd name="T44" fmla="*/ 2114 w 2504"/>
                <a:gd name="T45" fmla="*/ 2036 h 2135"/>
                <a:gd name="T46" fmla="*/ 1869 w 2504"/>
                <a:gd name="T47" fmla="*/ 2070 h 2135"/>
                <a:gd name="T48" fmla="*/ 1886 w 2504"/>
                <a:gd name="T49" fmla="*/ 1798 h 2135"/>
                <a:gd name="T50" fmla="*/ 1871 w 2504"/>
                <a:gd name="T51" fmla="*/ 1685 h 2135"/>
                <a:gd name="T52" fmla="*/ 1649 w 2504"/>
                <a:gd name="T53" fmla="*/ 1627 h 2135"/>
                <a:gd name="T54" fmla="*/ 1455 w 2504"/>
                <a:gd name="T55" fmla="*/ 1714 h 2135"/>
                <a:gd name="T56" fmla="*/ 1464 w 2504"/>
                <a:gd name="T57" fmla="*/ 1387 h 2135"/>
                <a:gd name="T58" fmla="*/ 1116 w 2504"/>
                <a:gd name="T59" fmla="*/ 1039 h 2135"/>
                <a:gd name="T60" fmla="*/ 840 w 2504"/>
                <a:gd name="T61" fmla="*/ 1139 h 2135"/>
                <a:gd name="T62" fmla="*/ 680 w 2504"/>
                <a:gd name="T63" fmla="*/ 1380 h 2135"/>
                <a:gd name="T64" fmla="*/ 616 w 2504"/>
                <a:gd name="T65" fmla="*/ 1364 h 2135"/>
                <a:gd name="T66" fmla="*/ 567 w 2504"/>
                <a:gd name="T67" fmla="*/ 1364 h 2135"/>
                <a:gd name="T68" fmla="*/ 528 w 2504"/>
                <a:gd name="T69" fmla="*/ 1302 h 2135"/>
                <a:gd name="T70" fmla="*/ 454 w 2504"/>
                <a:gd name="T71" fmla="*/ 1105 h 2135"/>
                <a:gd name="T72" fmla="*/ 441 w 2504"/>
                <a:gd name="T73" fmla="*/ 1062 h 2135"/>
                <a:gd name="T74" fmla="*/ 330 w 2504"/>
                <a:gd name="T75" fmla="*/ 978 h 2135"/>
                <a:gd name="T76" fmla="*/ 156 w 2504"/>
                <a:gd name="T77" fmla="*/ 845 h 2135"/>
                <a:gd name="T78" fmla="*/ 168 w 2504"/>
                <a:gd name="T79" fmla="*/ 703 h 2135"/>
                <a:gd name="T80" fmla="*/ 81 w 2504"/>
                <a:gd name="T81" fmla="*/ 771 h 2135"/>
                <a:gd name="T82" fmla="*/ 0 w 2504"/>
                <a:gd name="T83" fmla="*/ 664 h 2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04"/>
                <a:gd name="T127" fmla="*/ 0 h 2135"/>
                <a:gd name="T128" fmla="*/ 2504 w 2504"/>
                <a:gd name="T129" fmla="*/ 2135 h 21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04" h="2135">
                  <a:moveTo>
                    <a:pt x="0" y="664"/>
                  </a:moveTo>
                  <a:cubicBezTo>
                    <a:pt x="45" y="608"/>
                    <a:pt x="40" y="516"/>
                    <a:pt x="97" y="469"/>
                  </a:cubicBezTo>
                  <a:cubicBezTo>
                    <a:pt x="136" y="436"/>
                    <a:pt x="210" y="430"/>
                    <a:pt x="256" y="406"/>
                  </a:cubicBezTo>
                  <a:cubicBezTo>
                    <a:pt x="302" y="382"/>
                    <a:pt x="350" y="411"/>
                    <a:pt x="397" y="386"/>
                  </a:cubicBezTo>
                  <a:cubicBezTo>
                    <a:pt x="428" y="369"/>
                    <a:pt x="454" y="340"/>
                    <a:pt x="449" y="303"/>
                  </a:cubicBezTo>
                  <a:cubicBezTo>
                    <a:pt x="443" y="248"/>
                    <a:pt x="346" y="227"/>
                    <a:pt x="362" y="184"/>
                  </a:cubicBezTo>
                  <a:cubicBezTo>
                    <a:pt x="376" y="146"/>
                    <a:pt x="453" y="157"/>
                    <a:pt x="463" y="119"/>
                  </a:cubicBezTo>
                  <a:cubicBezTo>
                    <a:pt x="475" y="76"/>
                    <a:pt x="443" y="14"/>
                    <a:pt x="454" y="1"/>
                  </a:cubicBezTo>
                  <a:lnTo>
                    <a:pt x="617" y="0"/>
                  </a:lnTo>
                  <a:cubicBezTo>
                    <a:pt x="641" y="6"/>
                    <a:pt x="667" y="24"/>
                    <a:pt x="684" y="25"/>
                  </a:cubicBezTo>
                  <a:cubicBezTo>
                    <a:pt x="697" y="29"/>
                    <a:pt x="668" y="103"/>
                    <a:pt x="718" y="72"/>
                  </a:cubicBezTo>
                  <a:cubicBezTo>
                    <a:pt x="752" y="52"/>
                    <a:pt x="822" y="99"/>
                    <a:pt x="841" y="114"/>
                  </a:cubicBezTo>
                  <a:cubicBezTo>
                    <a:pt x="844" y="116"/>
                    <a:pt x="916" y="139"/>
                    <a:pt x="915" y="139"/>
                  </a:cubicBezTo>
                  <a:cubicBezTo>
                    <a:pt x="962" y="134"/>
                    <a:pt x="996" y="98"/>
                    <a:pt x="1047" y="104"/>
                  </a:cubicBezTo>
                  <a:cubicBezTo>
                    <a:pt x="1122" y="112"/>
                    <a:pt x="1196" y="79"/>
                    <a:pt x="1250" y="103"/>
                  </a:cubicBezTo>
                  <a:cubicBezTo>
                    <a:pt x="1224" y="156"/>
                    <a:pt x="1185" y="194"/>
                    <a:pt x="1256" y="254"/>
                  </a:cubicBezTo>
                  <a:cubicBezTo>
                    <a:pt x="1296" y="287"/>
                    <a:pt x="1355" y="159"/>
                    <a:pt x="1402" y="177"/>
                  </a:cubicBezTo>
                  <a:cubicBezTo>
                    <a:pt x="1514" y="219"/>
                    <a:pt x="1442" y="354"/>
                    <a:pt x="1540" y="242"/>
                  </a:cubicBezTo>
                  <a:cubicBezTo>
                    <a:pt x="1667" y="98"/>
                    <a:pt x="1744" y="263"/>
                    <a:pt x="1792" y="251"/>
                  </a:cubicBezTo>
                  <a:cubicBezTo>
                    <a:pt x="1820" y="243"/>
                    <a:pt x="1839" y="216"/>
                    <a:pt x="1865" y="195"/>
                  </a:cubicBezTo>
                  <a:cubicBezTo>
                    <a:pt x="1886" y="177"/>
                    <a:pt x="1938" y="172"/>
                    <a:pt x="1948" y="155"/>
                  </a:cubicBezTo>
                  <a:cubicBezTo>
                    <a:pt x="1968" y="122"/>
                    <a:pt x="1888" y="45"/>
                    <a:pt x="1998" y="73"/>
                  </a:cubicBezTo>
                  <a:cubicBezTo>
                    <a:pt x="2022" y="79"/>
                    <a:pt x="2079" y="106"/>
                    <a:pt x="2074" y="151"/>
                  </a:cubicBezTo>
                  <a:cubicBezTo>
                    <a:pt x="2073" y="165"/>
                    <a:pt x="2093" y="241"/>
                    <a:pt x="2103" y="251"/>
                  </a:cubicBezTo>
                  <a:cubicBezTo>
                    <a:pt x="2155" y="300"/>
                    <a:pt x="2093" y="430"/>
                    <a:pt x="2158" y="395"/>
                  </a:cubicBezTo>
                  <a:cubicBezTo>
                    <a:pt x="2166" y="460"/>
                    <a:pt x="2286" y="463"/>
                    <a:pt x="2273" y="540"/>
                  </a:cubicBezTo>
                  <a:cubicBezTo>
                    <a:pt x="2245" y="541"/>
                    <a:pt x="2233" y="539"/>
                    <a:pt x="2215" y="561"/>
                  </a:cubicBezTo>
                  <a:cubicBezTo>
                    <a:pt x="2189" y="592"/>
                    <a:pt x="2174" y="633"/>
                    <a:pt x="2164" y="670"/>
                  </a:cubicBezTo>
                  <a:cubicBezTo>
                    <a:pt x="2197" y="665"/>
                    <a:pt x="2217" y="637"/>
                    <a:pt x="2255" y="633"/>
                  </a:cubicBezTo>
                  <a:cubicBezTo>
                    <a:pt x="2318" y="626"/>
                    <a:pt x="2299" y="706"/>
                    <a:pt x="2298" y="751"/>
                  </a:cubicBezTo>
                  <a:cubicBezTo>
                    <a:pt x="2297" y="783"/>
                    <a:pt x="2282" y="837"/>
                    <a:pt x="2342" y="871"/>
                  </a:cubicBezTo>
                  <a:cubicBezTo>
                    <a:pt x="2354" y="877"/>
                    <a:pt x="2404" y="910"/>
                    <a:pt x="2412" y="940"/>
                  </a:cubicBezTo>
                  <a:cubicBezTo>
                    <a:pt x="2423" y="979"/>
                    <a:pt x="2384" y="999"/>
                    <a:pt x="2354" y="1021"/>
                  </a:cubicBezTo>
                  <a:cubicBezTo>
                    <a:pt x="2334" y="1036"/>
                    <a:pt x="2334" y="1103"/>
                    <a:pt x="2334" y="1134"/>
                  </a:cubicBezTo>
                  <a:cubicBezTo>
                    <a:pt x="2334" y="1190"/>
                    <a:pt x="2354" y="1317"/>
                    <a:pt x="2433" y="1266"/>
                  </a:cubicBezTo>
                  <a:cubicBezTo>
                    <a:pt x="2415" y="1356"/>
                    <a:pt x="2425" y="1343"/>
                    <a:pt x="2475" y="1403"/>
                  </a:cubicBezTo>
                  <a:cubicBezTo>
                    <a:pt x="2414" y="1412"/>
                    <a:pt x="2414" y="1462"/>
                    <a:pt x="2397" y="1509"/>
                  </a:cubicBezTo>
                  <a:cubicBezTo>
                    <a:pt x="2490" y="1525"/>
                    <a:pt x="2481" y="1604"/>
                    <a:pt x="2504" y="1675"/>
                  </a:cubicBezTo>
                  <a:cubicBezTo>
                    <a:pt x="2457" y="1658"/>
                    <a:pt x="2318" y="1604"/>
                    <a:pt x="2300" y="1650"/>
                  </a:cubicBezTo>
                  <a:cubicBezTo>
                    <a:pt x="2278" y="1711"/>
                    <a:pt x="2369" y="1771"/>
                    <a:pt x="2397" y="1814"/>
                  </a:cubicBezTo>
                  <a:cubicBezTo>
                    <a:pt x="2363" y="1796"/>
                    <a:pt x="2339" y="1862"/>
                    <a:pt x="2339" y="1865"/>
                  </a:cubicBezTo>
                  <a:cubicBezTo>
                    <a:pt x="2347" y="1900"/>
                    <a:pt x="2359" y="1889"/>
                    <a:pt x="2352" y="1911"/>
                  </a:cubicBezTo>
                  <a:cubicBezTo>
                    <a:pt x="2345" y="1933"/>
                    <a:pt x="2306" y="1991"/>
                    <a:pt x="2306" y="1995"/>
                  </a:cubicBezTo>
                  <a:cubicBezTo>
                    <a:pt x="2297" y="1987"/>
                    <a:pt x="2247" y="1963"/>
                    <a:pt x="2220" y="1987"/>
                  </a:cubicBezTo>
                  <a:cubicBezTo>
                    <a:pt x="2206" y="2000"/>
                    <a:pt x="2224" y="1962"/>
                    <a:pt x="2181" y="1940"/>
                  </a:cubicBezTo>
                  <a:cubicBezTo>
                    <a:pt x="2138" y="1925"/>
                    <a:pt x="2124" y="2015"/>
                    <a:pt x="2114" y="2036"/>
                  </a:cubicBezTo>
                  <a:cubicBezTo>
                    <a:pt x="2084" y="2096"/>
                    <a:pt x="2062" y="2108"/>
                    <a:pt x="1996" y="2135"/>
                  </a:cubicBezTo>
                  <a:cubicBezTo>
                    <a:pt x="1992" y="2059"/>
                    <a:pt x="1930" y="2047"/>
                    <a:pt x="1869" y="2070"/>
                  </a:cubicBezTo>
                  <a:cubicBezTo>
                    <a:pt x="1886" y="2021"/>
                    <a:pt x="1897" y="1970"/>
                    <a:pt x="1898" y="1917"/>
                  </a:cubicBezTo>
                  <a:cubicBezTo>
                    <a:pt x="1899" y="1897"/>
                    <a:pt x="1892" y="1788"/>
                    <a:pt x="1886" y="1798"/>
                  </a:cubicBezTo>
                  <a:cubicBezTo>
                    <a:pt x="1882" y="1805"/>
                    <a:pt x="1874" y="1825"/>
                    <a:pt x="1873" y="1760"/>
                  </a:cubicBezTo>
                  <a:cubicBezTo>
                    <a:pt x="1873" y="1750"/>
                    <a:pt x="1850" y="1714"/>
                    <a:pt x="1871" y="1685"/>
                  </a:cubicBezTo>
                  <a:cubicBezTo>
                    <a:pt x="1767" y="1566"/>
                    <a:pt x="1760" y="1630"/>
                    <a:pt x="1743" y="1622"/>
                  </a:cubicBezTo>
                  <a:cubicBezTo>
                    <a:pt x="1708" y="1650"/>
                    <a:pt x="1697" y="1632"/>
                    <a:pt x="1649" y="1627"/>
                  </a:cubicBezTo>
                  <a:cubicBezTo>
                    <a:pt x="1616" y="1624"/>
                    <a:pt x="1580" y="1632"/>
                    <a:pt x="1552" y="1649"/>
                  </a:cubicBezTo>
                  <a:cubicBezTo>
                    <a:pt x="1535" y="1659"/>
                    <a:pt x="1462" y="1697"/>
                    <a:pt x="1455" y="1714"/>
                  </a:cubicBezTo>
                  <a:cubicBezTo>
                    <a:pt x="1448" y="1648"/>
                    <a:pt x="1537" y="1564"/>
                    <a:pt x="1523" y="1544"/>
                  </a:cubicBezTo>
                  <a:cubicBezTo>
                    <a:pt x="1466" y="1467"/>
                    <a:pt x="1553" y="1443"/>
                    <a:pt x="1464" y="1387"/>
                  </a:cubicBezTo>
                  <a:cubicBezTo>
                    <a:pt x="1437" y="1369"/>
                    <a:pt x="1473" y="1340"/>
                    <a:pt x="1460" y="1316"/>
                  </a:cubicBezTo>
                  <a:cubicBezTo>
                    <a:pt x="1365" y="1142"/>
                    <a:pt x="1329" y="1007"/>
                    <a:pt x="1116" y="1039"/>
                  </a:cubicBezTo>
                  <a:cubicBezTo>
                    <a:pt x="1059" y="1048"/>
                    <a:pt x="1045" y="1065"/>
                    <a:pt x="994" y="1077"/>
                  </a:cubicBezTo>
                  <a:cubicBezTo>
                    <a:pt x="906" y="1097"/>
                    <a:pt x="878" y="1052"/>
                    <a:pt x="840" y="1139"/>
                  </a:cubicBezTo>
                  <a:cubicBezTo>
                    <a:pt x="809" y="1209"/>
                    <a:pt x="784" y="1289"/>
                    <a:pt x="740" y="1309"/>
                  </a:cubicBezTo>
                  <a:cubicBezTo>
                    <a:pt x="701" y="1327"/>
                    <a:pt x="698" y="1341"/>
                    <a:pt x="680" y="1380"/>
                  </a:cubicBezTo>
                  <a:cubicBezTo>
                    <a:pt x="658" y="1427"/>
                    <a:pt x="602" y="1389"/>
                    <a:pt x="570" y="1419"/>
                  </a:cubicBezTo>
                  <a:cubicBezTo>
                    <a:pt x="566" y="1389"/>
                    <a:pt x="586" y="1367"/>
                    <a:pt x="616" y="1364"/>
                  </a:cubicBezTo>
                  <a:cubicBezTo>
                    <a:pt x="609" y="1351"/>
                    <a:pt x="600" y="1340"/>
                    <a:pt x="590" y="1331"/>
                  </a:cubicBezTo>
                  <a:cubicBezTo>
                    <a:pt x="582" y="1342"/>
                    <a:pt x="574" y="1352"/>
                    <a:pt x="567" y="1364"/>
                  </a:cubicBezTo>
                  <a:cubicBezTo>
                    <a:pt x="564" y="1342"/>
                    <a:pt x="563" y="1321"/>
                    <a:pt x="564" y="1299"/>
                  </a:cubicBezTo>
                  <a:cubicBezTo>
                    <a:pt x="552" y="1300"/>
                    <a:pt x="540" y="1301"/>
                    <a:pt x="528" y="1302"/>
                  </a:cubicBezTo>
                  <a:cubicBezTo>
                    <a:pt x="538" y="1262"/>
                    <a:pt x="480" y="1254"/>
                    <a:pt x="505" y="1215"/>
                  </a:cubicBezTo>
                  <a:cubicBezTo>
                    <a:pt x="446" y="1275"/>
                    <a:pt x="475" y="1119"/>
                    <a:pt x="454" y="1105"/>
                  </a:cubicBezTo>
                  <a:cubicBezTo>
                    <a:pt x="457" y="1131"/>
                    <a:pt x="442" y="1140"/>
                    <a:pt x="418" y="1134"/>
                  </a:cubicBezTo>
                  <a:cubicBezTo>
                    <a:pt x="428" y="1111"/>
                    <a:pt x="436" y="1087"/>
                    <a:pt x="441" y="1062"/>
                  </a:cubicBezTo>
                  <a:cubicBezTo>
                    <a:pt x="427" y="1110"/>
                    <a:pt x="395" y="1094"/>
                    <a:pt x="366" y="1072"/>
                  </a:cubicBezTo>
                  <a:cubicBezTo>
                    <a:pt x="324" y="1042"/>
                    <a:pt x="346" y="1020"/>
                    <a:pt x="330" y="978"/>
                  </a:cubicBezTo>
                  <a:cubicBezTo>
                    <a:pt x="308" y="986"/>
                    <a:pt x="293" y="1001"/>
                    <a:pt x="285" y="1024"/>
                  </a:cubicBezTo>
                  <a:cubicBezTo>
                    <a:pt x="280" y="942"/>
                    <a:pt x="108" y="949"/>
                    <a:pt x="156" y="845"/>
                  </a:cubicBezTo>
                  <a:cubicBezTo>
                    <a:pt x="141" y="851"/>
                    <a:pt x="126" y="854"/>
                    <a:pt x="110" y="855"/>
                  </a:cubicBezTo>
                  <a:cubicBezTo>
                    <a:pt x="136" y="808"/>
                    <a:pt x="153" y="755"/>
                    <a:pt x="168" y="703"/>
                  </a:cubicBezTo>
                  <a:cubicBezTo>
                    <a:pt x="149" y="722"/>
                    <a:pt x="134" y="745"/>
                    <a:pt x="123" y="771"/>
                  </a:cubicBezTo>
                  <a:cubicBezTo>
                    <a:pt x="118" y="718"/>
                    <a:pt x="97" y="745"/>
                    <a:pt x="81" y="771"/>
                  </a:cubicBezTo>
                  <a:cubicBezTo>
                    <a:pt x="73" y="735"/>
                    <a:pt x="68" y="660"/>
                    <a:pt x="113" y="644"/>
                  </a:cubicBezTo>
                  <a:cubicBezTo>
                    <a:pt x="77" y="664"/>
                    <a:pt x="40" y="663"/>
                    <a:pt x="0" y="664"/>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38" name="Freeform 42"/>
            <p:cNvSpPr>
              <a:spLocks/>
            </p:cNvSpPr>
            <p:nvPr/>
          </p:nvSpPr>
          <p:spPr bwMode="auto">
            <a:xfrm>
              <a:off x="3346122" y="2249031"/>
              <a:ext cx="929756" cy="922325"/>
            </a:xfrm>
            <a:custGeom>
              <a:avLst/>
              <a:gdLst>
                <a:gd name="T0" fmla="*/ 2147483647 w 4197"/>
                <a:gd name="T1" fmla="*/ 2147483647 h 3799"/>
                <a:gd name="T2" fmla="*/ 2147483647 w 4197"/>
                <a:gd name="T3" fmla="*/ 2147483647 h 3799"/>
                <a:gd name="T4" fmla="*/ 2147483647 w 4197"/>
                <a:gd name="T5" fmla="*/ 2147483647 h 3799"/>
                <a:gd name="T6" fmla="*/ 2147483647 w 4197"/>
                <a:gd name="T7" fmla="*/ 2147483647 h 3799"/>
                <a:gd name="T8" fmla="*/ 2147483647 w 4197"/>
                <a:gd name="T9" fmla="*/ 2147483647 h 3799"/>
                <a:gd name="T10" fmla="*/ 2147483647 w 4197"/>
                <a:gd name="T11" fmla="*/ 2147483647 h 3799"/>
                <a:gd name="T12" fmla="*/ 2147483647 w 4197"/>
                <a:gd name="T13" fmla="*/ 2147483647 h 3799"/>
                <a:gd name="T14" fmla="*/ 2147483647 w 4197"/>
                <a:gd name="T15" fmla="*/ 2147483647 h 3799"/>
                <a:gd name="T16" fmla="*/ 2147483647 w 4197"/>
                <a:gd name="T17" fmla="*/ 2147483647 h 3799"/>
                <a:gd name="T18" fmla="*/ 2147483647 w 4197"/>
                <a:gd name="T19" fmla="*/ 2147483647 h 3799"/>
                <a:gd name="T20" fmla="*/ 2147483647 w 4197"/>
                <a:gd name="T21" fmla="*/ 2147483647 h 3799"/>
                <a:gd name="T22" fmla="*/ 2147483647 w 4197"/>
                <a:gd name="T23" fmla="*/ 2147483647 h 3799"/>
                <a:gd name="T24" fmla="*/ 2147483647 w 4197"/>
                <a:gd name="T25" fmla="*/ 2147483647 h 3799"/>
                <a:gd name="T26" fmla="*/ 2147483647 w 4197"/>
                <a:gd name="T27" fmla="*/ 2147483647 h 3799"/>
                <a:gd name="T28" fmla="*/ 2147483647 w 4197"/>
                <a:gd name="T29" fmla="*/ 2147483647 h 3799"/>
                <a:gd name="T30" fmla="*/ 2147483647 w 4197"/>
                <a:gd name="T31" fmla="*/ 2147483647 h 3799"/>
                <a:gd name="T32" fmla="*/ 2147483647 w 4197"/>
                <a:gd name="T33" fmla="*/ 2147483647 h 3799"/>
                <a:gd name="T34" fmla="*/ 2147483647 w 4197"/>
                <a:gd name="T35" fmla="*/ 2147483647 h 3799"/>
                <a:gd name="T36" fmla="*/ 2147483647 w 4197"/>
                <a:gd name="T37" fmla="*/ 2147483647 h 3799"/>
                <a:gd name="T38" fmla="*/ 2147483647 w 4197"/>
                <a:gd name="T39" fmla="*/ 2147483647 h 3799"/>
                <a:gd name="T40" fmla="*/ 2147483647 w 4197"/>
                <a:gd name="T41" fmla="*/ 2147483647 h 3799"/>
                <a:gd name="T42" fmla="*/ 2147483647 w 4197"/>
                <a:gd name="T43" fmla="*/ 2147483647 h 3799"/>
                <a:gd name="T44" fmla="*/ 2147483647 w 4197"/>
                <a:gd name="T45" fmla="*/ 2147483647 h 3799"/>
                <a:gd name="T46" fmla="*/ 2147483647 w 4197"/>
                <a:gd name="T47" fmla="*/ 2147483647 h 3799"/>
                <a:gd name="T48" fmla="*/ 2147483647 w 4197"/>
                <a:gd name="T49" fmla="*/ 2147483647 h 3799"/>
                <a:gd name="T50" fmla="*/ 2147483647 w 4197"/>
                <a:gd name="T51" fmla="*/ 2147483647 h 3799"/>
                <a:gd name="T52" fmla="*/ 2147483647 w 4197"/>
                <a:gd name="T53" fmla="*/ 2147483647 h 3799"/>
                <a:gd name="T54" fmla="*/ 2147483647 w 4197"/>
                <a:gd name="T55" fmla="*/ 2147483647 h 3799"/>
                <a:gd name="T56" fmla="*/ 2147483647 w 4197"/>
                <a:gd name="T57" fmla="*/ 2147483647 h 3799"/>
                <a:gd name="T58" fmla="*/ 2147483647 w 4197"/>
                <a:gd name="T59" fmla="*/ 2147483647 h 3799"/>
                <a:gd name="T60" fmla="*/ 2147483647 w 4197"/>
                <a:gd name="T61" fmla="*/ 2147483647 h 3799"/>
                <a:gd name="T62" fmla="*/ 2147483647 w 4197"/>
                <a:gd name="T63" fmla="*/ 2147483647 h 3799"/>
                <a:gd name="T64" fmla="*/ 2147483647 w 4197"/>
                <a:gd name="T65" fmla="*/ 2147483647 h 3799"/>
                <a:gd name="T66" fmla="*/ 2147483647 w 4197"/>
                <a:gd name="T67" fmla="*/ 2147483647 h 3799"/>
                <a:gd name="T68" fmla="*/ 2147483647 w 4197"/>
                <a:gd name="T69" fmla="*/ 2147483647 h 3799"/>
                <a:gd name="T70" fmla="*/ 2147483647 w 4197"/>
                <a:gd name="T71" fmla="*/ 2147483647 h 3799"/>
                <a:gd name="T72" fmla="*/ 2147483647 w 4197"/>
                <a:gd name="T73" fmla="*/ 2147483647 h 3799"/>
                <a:gd name="T74" fmla="*/ 2147483647 w 4197"/>
                <a:gd name="T75" fmla="*/ 2147483647 h 3799"/>
                <a:gd name="T76" fmla="*/ 2147483647 w 4197"/>
                <a:gd name="T77" fmla="*/ 2147483647 h 3799"/>
                <a:gd name="T78" fmla="*/ 2147483647 w 4197"/>
                <a:gd name="T79" fmla="*/ 2147483647 h 3799"/>
                <a:gd name="T80" fmla="*/ 2147483647 w 4197"/>
                <a:gd name="T81" fmla="*/ 2147483647 h 3799"/>
                <a:gd name="T82" fmla="*/ 2147483647 w 4197"/>
                <a:gd name="T83" fmla="*/ 2147483647 h 3799"/>
                <a:gd name="T84" fmla="*/ 2147483647 w 4197"/>
                <a:gd name="T85" fmla="*/ 2147483647 h 3799"/>
                <a:gd name="T86" fmla="*/ 2147483647 w 4197"/>
                <a:gd name="T87" fmla="*/ 2147483647 h 3799"/>
                <a:gd name="T88" fmla="*/ 2147483647 w 4197"/>
                <a:gd name="T89" fmla="*/ 2147483647 h 3799"/>
                <a:gd name="T90" fmla="*/ 2147483647 w 4197"/>
                <a:gd name="T91" fmla="*/ 2147483647 h 3799"/>
                <a:gd name="T92" fmla="*/ 2147483647 w 4197"/>
                <a:gd name="T93" fmla="*/ 2147483647 h 3799"/>
                <a:gd name="T94" fmla="*/ 2147483647 w 4197"/>
                <a:gd name="T95" fmla="*/ 2147483647 h 3799"/>
                <a:gd name="T96" fmla="*/ 2147483647 w 4197"/>
                <a:gd name="T97" fmla="*/ 2147483647 h 3799"/>
                <a:gd name="T98" fmla="*/ 2147483647 w 4197"/>
                <a:gd name="T99" fmla="*/ 2147483647 h 3799"/>
                <a:gd name="T100" fmla="*/ 2147483647 w 4197"/>
                <a:gd name="T101" fmla="*/ 2147483647 h 3799"/>
                <a:gd name="T102" fmla="*/ 2147483647 w 4197"/>
                <a:gd name="T103" fmla="*/ 2147483647 h 37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97"/>
                <a:gd name="T157" fmla="*/ 0 h 3799"/>
                <a:gd name="T158" fmla="*/ 4197 w 4197"/>
                <a:gd name="T159" fmla="*/ 3799 h 37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97" h="3799">
                  <a:moveTo>
                    <a:pt x="18" y="2345"/>
                  </a:moveTo>
                  <a:cubicBezTo>
                    <a:pt x="58" y="2204"/>
                    <a:pt x="0" y="2037"/>
                    <a:pt x="62" y="1904"/>
                  </a:cubicBezTo>
                  <a:cubicBezTo>
                    <a:pt x="77" y="1872"/>
                    <a:pt x="134" y="1901"/>
                    <a:pt x="161" y="1870"/>
                  </a:cubicBezTo>
                  <a:cubicBezTo>
                    <a:pt x="207" y="1816"/>
                    <a:pt x="165" y="1751"/>
                    <a:pt x="213" y="1698"/>
                  </a:cubicBezTo>
                  <a:cubicBezTo>
                    <a:pt x="244" y="1663"/>
                    <a:pt x="242" y="1608"/>
                    <a:pt x="280" y="1585"/>
                  </a:cubicBezTo>
                  <a:cubicBezTo>
                    <a:pt x="320" y="1562"/>
                    <a:pt x="379" y="1513"/>
                    <a:pt x="360" y="1456"/>
                  </a:cubicBezTo>
                  <a:cubicBezTo>
                    <a:pt x="345" y="1412"/>
                    <a:pt x="325" y="1376"/>
                    <a:pt x="383" y="1364"/>
                  </a:cubicBezTo>
                  <a:cubicBezTo>
                    <a:pt x="465" y="1347"/>
                    <a:pt x="399" y="1230"/>
                    <a:pt x="391" y="1194"/>
                  </a:cubicBezTo>
                  <a:cubicBezTo>
                    <a:pt x="382" y="1159"/>
                    <a:pt x="394" y="1127"/>
                    <a:pt x="375" y="1092"/>
                  </a:cubicBezTo>
                  <a:cubicBezTo>
                    <a:pt x="359" y="1062"/>
                    <a:pt x="334" y="1039"/>
                    <a:pt x="319" y="1008"/>
                  </a:cubicBezTo>
                  <a:cubicBezTo>
                    <a:pt x="287" y="946"/>
                    <a:pt x="333" y="894"/>
                    <a:pt x="351" y="836"/>
                  </a:cubicBezTo>
                  <a:cubicBezTo>
                    <a:pt x="374" y="767"/>
                    <a:pt x="358" y="693"/>
                    <a:pt x="363" y="621"/>
                  </a:cubicBezTo>
                  <a:cubicBezTo>
                    <a:pt x="369" y="534"/>
                    <a:pt x="392" y="516"/>
                    <a:pt x="453" y="456"/>
                  </a:cubicBezTo>
                  <a:cubicBezTo>
                    <a:pt x="506" y="404"/>
                    <a:pt x="528" y="327"/>
                    <a:pt x="527" y="255"/>
                  </a:cubicBezTo>
                  <a:cubicBezTo>
                    <a:pt x="525" y="194"/>
                    <a:pt x="567" y="158"/>
                    <a:pt x="610" y="122"/>
                  </a:cubicBezTo>
                  <a:cubicBezTo>
                    <a:pt x="661" y="80"/>
                    <a:pt x="724" y="68"/>
                    <a:pt x="789" y="65"/>
                  </a:cubicBezTo>
                  <a:cubicBezTo>
                    <a:pt x="873" y="62"/>
                    <a:pt x="919" y="32"/>
                    <a:pt x="996" y="12"/>
                  </a:cubicBezTo>
                  <a:cubicBezTo>
                    <a:pt x="1042" y="0"/>
                    <a:pt x="1101" y="53"/>
                    <a:pt x="1139" y="71"/>
                  </a:cubicBezTo>
                  <a:cubicBezTo>
                    <a:pt x="1203" y="104"/>
                    <a:pt x="1270" y="85"/>
                    <a:pt x="1327" y="139"/>
                  </a:cubicBezTo>
                  <a:cubicBezTo>
                    <a:pt x="1376" y="187"/>
                    <a:pt x="1400" y="244"/>
                    <a:pt x="1433" y="302"/>
                  </a:cubicBezTo>
                  <a:cubicBezTo>
                    <a:pt x="1446" y="324"/>
                    <a:pt x="1463" y="348"/>
                    <a:pt x="1489" y="356"/>
                  </a:cubicBezTo>
                  <a:cubicBezTo>
                    <a:pt x="1542" y="373"/>
                    <a:pt x="1550" y="313"/>
                    <a:pt x="1592" y="309"/>
                  </a:cubicBezTo>
                  <a:cubicBezTo>
                    <a:pt x="1734" y="293"/>
                    <a:pt x="1781" y="166"/>
                    <a:pt x="1929" y="271"/>
                  </a:cubicBezTo>
                  <a:cubicBezTo>
                    <a:pt x="1950" y="286"/>
                    <a:pt x="1973" y="303"/>
                    <a:pt x="1986" y="325"/>
                  </a:cubicBezTo>
                  <a:cubicBezTo>
                    <a:pt x="1993" y="335"/>
                    <a:pt x="2031" y="330"/>
                    <a:pt x="2043" y="336"/>
                  </a:cubicBezTo>
                  <a:cubicBezTo>
                    <a:pt x="2105" y="369"/>
                    <a:pt x="2129" y="415"/>
                    <a:pt x="2209" y="418"/>
                  </a:cubicBezTo>
                  <a:cubicBezTo>
                    <a:pt x="2256" y="420"/>
                    <a:pt x="2354" y="446"/>
                    <a:pt x="2395" y="428"/>
                  </a:cubicBezTo>
                  <a:cubicBezTo>
                    <a:pt x="2452" y="402"/>
                    <a:pt x="2472" y="328"/>
                    <a:pt x="2521" y="290"/>
                  </a:cubicBezTo>
                  <a:cubicBezTo>
                    <a:pt x="2640" y="201"/>
                    <a:pt x="2819" y="193"/>
                    <a:pt x="2961" y="207"/>
                  </a:cubicBezTo>
                  <a:cubicBezTo>
                    <a:pt x="3036" y="214"/>
                    <a:pt x="3102" y="234"/>
                    <a:pt x="3168" y="268"/>
                  </a:cubicBezTo>
                  <a:cubicBezTo>
                    <a:pt x="3223" y="297"/>
                    <a:pt x="3293" y="340"/>
                    <a:pt x="3358" y="317"/>
                  </a:cubicBezTo>
                  <a:cubicBezTo>
                    <a:pt x="3420" y="294"/>
                    <a:pt x="3453" y="222"/>
                    <a:pt x="3504" y="184"/>
                  </a:cubicBezTo>
                  <a:cubicBezTo>
                    <a:pt x="3532" y="163"/>
                    <a:pt x="3559" y="143"/>
                    <a:pt x="3596" y="141"/>
                  </a:cubicBezTo>
                  <a:cubicBezTo>
                    <a:pt x="3651" y="138"/>
                    <a:pt x="3613" y="126"/>
                    <a:pt x="3643" y="106"/>
                  </a:cubicBezTo>
                  <a:cubicBezTo>
                    <a:pt x="3761" y="27"/>
                    <a:pt x="3799" y="139"/>
                    <a:pt x="3842" y="219"/>
                  </a:cubicBezTo>
                  <a:cubicBezTo>
                    <a:pt x="3879" y="287"/>
                    <a:pt x="3952" y="292"/>
                    <a:pt x="3934" y="481"/>
                  </a:cubicBezTo>
                  <a:cubicBezTo>
                    <a:pt x="3932" y="502"/>
                    <a:pt x="3965" y="585"/>
                    <a:pt x="3983" y="600"/>
                  </a:cubicBezTo>
                  <a:cubicBezTo>
                    <a:pt x="4006" y="618"/>
                    <a:pt x="4023" y="601"/>
                    <a:pt x="4051" y="611"/>
                  </a:cubicBezTo>
                  <a:cubicBezTo>
                    <a:pt x="4197" y="664"/>
                    <a:pt x="4065" y="808"/>
                    <a:pt x="4109" y="877"/>
                  </a:cubicBezTo>
                  <a:cubicBezTo>
                    <a:pt x="4165" y="964"/>
                    <a:pt x="3984" y="1031"/>
                    <a:pt x="3919" y="1024"/>
                  </a:cubicBezTo>
                  <a:cubicBezTo>
                    <a:pt x="3820" y="1014"/>
                    <a:pt x="3785" y="1229"/>
                    <a:pt x="3759" y="1307"/>
                  </a:cubicBezTo>
                  <a:cubicBezTo>
                    <a:pt x="3744" y="1352"/>
                    <a:pt x="3736" y="1398"/>
                    <a:pt x="3722" y="1443"/>
                  </a:cubicBezTo>
                  <a:cubicBezTo>
                    <a:pt x="3708" y="1492"/>
                    <a:pt x="3652" y="1484"/>
                    <a:pt x="3651" y="1540"/>
                  </a:cubicBezTo>
                  <a:cubicBezTo>
                    <a:pt x="3650" y="1590"/>
                    <a:pt x="3662" y="1653"/>
                    <a:pt x="3623" y="1698"/>
                  </a:cubicBezTo>
                  <a:cubicBezTo>
                    <a:pt x="3591" y="1735"/>
                    <a:pt x="3544" y="1752"/>
                    <a:pt x="3501" y="1774"/>
                  </a:cubicBezTo>
                  <a:cubicBezTo>
                    <a:pt x="3549" y="1784"/>
                    <a:pt x="3501" y="1908"/>
                    <a:pt x="3497" y="1936"/>
                  </a:cubicBezTo>
                  <a:cubicBezTo>
                    <a:pt x="3487" y="2017"/>
                    <a:pt x="3435" y="2063"/>
                    <a:pt x="3355" y="2066"/>
                  </a:cubicBezTo>
                  <a:cubicBezTo>
                    <a:pt x="3362" y="2108"/>
                    <a:pt x="3330" y="2117"/>
                    <a:pt x="3307" y="2144"/>
                  </a:cubicBezTo>
                  <a:cubicBezTo>
                    <a:pt x="3279" y="2178"/>
                    <a:pt x="3302" y="2227"/>
                    <a:pt x="3294" y="2267"/>
                  </a:cubicBezTo>
                  <a:cubicBezTo>
                    <a:pt x="3276" y="2359"/>
                    <a:pt x="3230" y="2456"/>
                    <a:pt x="3173" y="2532"/>
                  </a:cubicBezTo>
                  <a:cubicBezTo>
                    <a:pt x="3123" y="2598"/>
                    <a:pt x="3215" y="2638"/>
                    <a:pt x="3100" y="2713"/>
                  </a:cubicBezTo>
                  <a:cubicBezTo>
                    <a:pt x="3051" y="2744"/>
                    <a:pt x="3080" y="2779"/>
                    <a:pt x="3063" y="2824"/>
                  </a:cubicBezTo>
                  <a:cubicBezTo>
                    <a:pt x="3052" y="2854"/>
                    <a:pt x="3013" y="2882"/>
                    <a:pt x="2997" y="2910"/>
                  </a:cubicBezTo>
                  <a:cubicBezTo>
                    <a:pt x="2983" y="2938"/>
                    <a:pt x="2934" y="2922"/>
                    <a:pt x="2913" y="2913"/>
                  </a:cubicBezTo>
                  <a:cubicBezTo>
                    <a:pt x="2888" y="2903"/>
                    <a:pt x="2894" y="2828"/>
                    <a:pt x="2892" y="2806"/>
                  </a:cubicBezTo>
                  <a:cubicBezTo>
                    <a:pt x="2890" y="2780"/>
                    <a:pt x="2801" y="2756"/>
                    <a:pt x="2789" y="2726"/>
                  </a:cubicBezTo>
                  <a:cubicBezTo>
                    <a:pt x="2769" y="2679"/>
                    <a:pt x="2745" y="2695"/>
                    <a:pt x="2732" y="2639"/>
                  </a:cubicBezTo>
                  <a:cubicBezTo>
                    <a:pt x="2723" y="2673"/>
                    <a:pt x="2720" y="2734"/>
                    <a:pt x="2677" y="2743"/>
                  </a:cubicBezTo>
                  <a:cubicBezTo>
                    <a:pt x="2622" y="2755"/>
                    <a:pt x="2598" y="2696"/>
                    <a:pt x="2554" y="2711"/>
                  </a:cubicBezTo>
                  <a:cubicBezTo>
                    <a:pt x="2475" y="2736"/>
                    <a:pt x="2458" y="2860"/>
                    <a:pt x="2406" y="2895"/>
                  </a:cubicBezTo>
                  <a:cubicBezTo>
                    <a:pt x="2339" y="2939"/>
                    <a:pt x="2124" y="3158"/>
                    <a:pt x="2153" y="3187"/>
                  </a:cubicBezTo>
                  <a:cubicBezTo>
                    <a:pt x="2199" y="3234"/>
                    <a:pt x="2116" y="3354"/>
                    <a:pt x="2116" y="3387"/>
                  </a:cubicBezTo>
                  <a:cubicBezTo>
                    <a:pt x="2116" y="3445"/>
                    <a:pt x="2094" y="3492"/>
                    <a:pt x="2025" y="3603"/>
                  </a:cubicBezTo>
                  <a:cubicBezTo>
                    <a:pt x="1997" y="3595"/>
                    <a:pt x="1971" y="3556"/>
                    <a:pt x="1984" y="3530"/>
                  </a:cubicBezTo>
                  <a:cubicBezTo>
                    <a:pt x="1955" y="3549"/>
                    <a:pt x="1932" y="3520"/>
                    <a:pt x="1919" y="3498"/>
                  </a:cubicBezTo>
                  <a:cubicBezTo>
                    <a:pt x="1948" y="3604"/>
                    <a:pt x="1975" y="3628"/>
                    <a:pt x="1851" y="3646"/>
                  </a:cubicBezTo>
                  <a:cubicBezTo>
                    <a:pt x="1802" y="3653"/>
                    <a:pt x="1641" y="3686"/>
                    <a:pt x="1686" y="3585"/>
                  </a:cubicBezTo>
                  <a:cubicBezTo>
                    <a:pt x="1665" y="3626"/>
                    <a:pt x="1664" y="3637"/>
                    <a:pt x="1615" y="3634"/>
                  </a:cubicBezTo>
                  <a:cubicBezTo>
                    <a:pt x="1561" y="3631"/>
                    <a:pt x="1570" y="3616"/>
                    <a:pt x="1518" y="3582"/>
                  </a:cubicBezTo>
                  <a:cubicBezTo>
                    <a:pt x="1542" y="3600"/>
                    <a:pt x="1572" y="3693"/>
                    <a:pt x="1513" y="3670"/>
                  </a:cubicBezTo>
                  <a:cubicBezTo>
                    <a:pt x="1474" y="3654"/>
                    <a:pt x="1532" y="3559"/>
                    <a:pt x="1463" y="3595"/>
                  </a:cubicBezTo>
                  <a:cubicBezTo>
                    <a:pt x="1482" y="3634"/>
                    <a:pt x="1499" y="3671"/>
                    <a:pt x="1482" y="3715"/>
                  </a:cubicBezTo>
                  <a:cubicBezTo>
                    <a:pt x="1450" y="3701"/>
                    <a:pt x="1413" y="3585"/>
                    <a:pt x="1424" y="3550"/>
                  </a:cubicBezTo>
                  <a:cubicBezTo>
                    <a:pt x="1387" y="3582"/>
                    <a:pt x="1448" y="3675"/>
                    <a:pt x="1429" y="3719"/>
                  </a:cubicBezTo>
                  <a:cubicBezTo>
                    <a:pt x="1402" y="3780"/>
                    <a:pt x="1403" y="3637"/>
                    <a:pt x="1404" y="3624"/>
                  </a:cubicBezTo>
                  <a:cubicBezTo>
                    <a:pt x="1398" y="3642"/>
                    <a:pt x="1388" y="3740"/>
                    <a:pt x="1385" y="3653"/>
                  </a:cubicBezTo>
                  <a:cubicBezTo>
                    <a:pt x="1384" y="3679"/>
                    <a:pt x="1380" y="3708"/>
                    <a:pt x="1362" y="3728"/>
                  </a:cubicBezTo>
                  <a:cubicBezTo>
                    <a:pt x="1361" y="3705"/>
                    <a:pt x="1355" y="3683"/>
                    <a:pt x="1343" y="3663"/>
                  </a:cubicBezTo>
                  <a:cubicBezTo>
                    <a:pt x="1357" y="3691"/>
                    <a:pt x="1356" y="3736"/>
                    <a:pt x="1313" y="3732"/>
                  </a:cubicBezTo>
                  <a:cubicBezTo>
                    <a:pt x="1236" y="3725"/>
                    <a:pt x="1257" y="3743"/>
                    <a:pt x="1236" y="3669"/>
                  </a:cubicBezTo>
                  <a:cubicBezTo>
                    <a:pt x="1237" y="3739"/>
                    <a:pt x="1183" y="3799"/>
                    <a:pt x="1171" y="3699"/>
                  </a:cubicBezTo>
                  <a:cubicBezTo>
                    <a:pt x="1172" y="3764"/>
                    <a:pt x="1155" y="3721"/>
                    <a:pt x="1108" y="3698"/>
                  </a:cubicBezTo>
                  <a:cubicBezTo>
                    <a:pt x="1061" y="3675"/>
                    <a:pt x="1030" y="3630"/>
                    <a:pt x="1006" y="3585"/>
                  </a:cubicBezTo>
                  <a:cubicBezTo>
                    <a:pt x="984" y="3544"/>
                    <a:pt x="956" y="3498"/>
                    <a:pt x="968" y="3450"/>
                  </a:cubicBezTo>
                  <a:cubicBezTo>
                    <a:pt x="975" y="3417"/>
                    <a:pt x="980" y="3388"/>
                    <a:pt x="934" y="3401"/>
                  </a:cubicBezTo>
                  <a:cubicBezTo>
                    <a:pt x="926" y="3365"/>
                    <a:pt x="930" y="3346"/>
                    <a:pt x="966" y="3338"/>
                  </a:cubicBezTo>
                  <a:cubicBezTo>
                    <a:pt x="1036" y="3324"/>
                    <a:pt x="970" y="3299"/>
                    <a:pt x="1022" y="3268"/>
                  </a:cubicBezTo>
                  <a:cubicBezTo>
                    <a:pt x="985" y="3271"/>
                    <a:pt x="952" y="3321"/>
                    <a:pt x="916" y="3313"/>
                  </a:cubicBezTo>
                  <a:cubicBezTo>
                    <a:pt x="800" y="3286"/>
                    <a:pt x="959" y="3246"/>
                    <a:pt x="987" y="3242"/>
                  </a:cubicBezTo>
                  <a:cubicBezTo>
                    <a:pt x="968" y="3219"/>
                    <a:pt x="946" y="3216"/>
                    <a:pt x="922" y="3232"/>
                  </a:cubicBezTo>
                  <a:cubicBezTo>
                    <a:pt x="923" y="3218"/>
                    <a:pt x="924" y="3204"/>
                    <a:pt x="925" y="3190"/>
                  </a:cubicBezTo>
                  <a:cubicBezTo>
                    <a:pt x="918" y="3230"/>
                    <a:pt x="867" y="3260"/>
                    <a:pt x="847" y="3209"/>
                  </a:cubicBezTo>
                  <a:cubicBezTo>
                    <a:pt x="829" y="3164"/>
                    <a:pt x="884" y="3144"/>
                    <a:pt x="909" y="3119"/>
                  </a:cubicBezTo>
                  <a:cubicBezTo>
                    <a:pt x="879" y="3131"/>
                    <a:pt x="853" y="3151"/>
                    <a:pt x="831" y="3174"/>
                  </a:cubicBezTo>
                  <a:cubicBezTo>
                    <a:pt x="786" y="3073"/>
                    <a:pt x="688" y="2961"/>
                    <a:pt x="578" y="2933"/>
                  </a:cubicBezTo>
                  <a:cubicBezTo>
                    <a:pt x="524" y="2919"/>
                    <a:pt x="460" y="2912"/>
                    <a:pt x="404" y="2915"/>
                  </a:cubicBezTo>
                  <a:cubicBezTo>
                    <a:pt x="361" y="2918"/>
                    <a:pt x="298" y="2937"/>
                    <a:pt x="261" y="2905"/>
                  </a:cubicBezTo>
                  <a:cubicBezTo>
                    <a:pt x="308" y="2914"/>
                    <a:pt x="377" y="2883"/>
                    <a:pt x="403" y="2843"/>
                  </a:cubicBezTo>
                  <a:cubicBezTo>
                    <a:pt x="355" y="2841"/>
                    <a:pt x="321" y="2898"/>
                    <a:pt x="274" y="2860"/>
                  </a:cubicBezTo>
                  <a:cubicBezTo>
                    <a:pt x="257" y="2880"/>
                    <a:pt x="253" y="2903"/>
                    <a:pt x="261" y="2928"/>
                  </a:cubicBezTo>
                  <a:cubicBezTo>
                    <a:pt x="183" y="2938"/>
                    <a:pt x="104" y="2923"/>
                    <a:pt x="27" y="2941"/>
                  </a:cubicBezTo>
                  <a:cubicBezTo>
                    <a:pt x="25" y="2892"/>
                    <a:pt x="52" y="2849"/>
                    <a:pt x="53" y="2801"/>
                  </a:cubicBezTo>
                  <a:cubicBezTo>
                    <a:pt x="55" y="2752"/>
                    <a:pt x="33" y="2715"/>
                    <a:pt x="45" y="2664"/>
                  </a:cubicBezTo>
                  <a:cubicBezTo>
                    <a:pt x="65" y="2581"/>
                    <a:pt x="67" y="2420"/>
                    <a:pt x="18" y="2345"/>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39" name="Freeform 43"/>
            <p:cNvSpPr>
              <a:spLocks/>
            </p:cNvSpPr>
            <p:nvPr/>
          </p:nvSpPr>
          <p:spPr bwMode="auto">
            <a:xfrm>
              <a:off x="4035238" y="5163527"/>
              <a:ext cx="1013616" cy="1140280"/>
            </a:xfrm>
            <a:custGeom>
              <a:avLst/>
              <a:gdLst>
                <a:gd name="T0" fmla="*/ 14 w 4580"/>
                <a:gd name="T1" fmla="*/ 139 h 4695"/>
                <a:gd name="T2" fmla="*/ 150 w 4580"/>
                <a:gd name="T3" fmla="*/ 98 h 4695"/>
                <a:gd name="T4" fmla="*/ 278 w 4580"/>
                <a:gd name="T5" fmla="*/ 130 h 4695"/>
                <a:gd name="T6" fmla="*/ 548 w 4580"/>
                <a:gd name="T7" fmla="*/ 30 h 4695"/>
                <a:gd name="T8" fmla="*/ 768 w 4580"/>
                <a:gd name="T9" fmla="*/ 180 h 4695"/>
                <a:gd name="T10" fmla="*/ 1050 w 4580"/>
                <a:gd name="T11" fmla="*/ 191 h 4695"/>
                <a:gd name="T12" fmla="*/ 2159 w 4580"/>
                <a:gd name="T13" fmla="*/ 187 h 4695"/>
                <a:gd name="T14" fmla="*/ 2336 w 4580"/>
                <a:gd name="T15" fmla="*/ 262 h 4695"/>
                <a:gd name="T16" fmla="*/ 2588 w 4580"/>
                <a:gd name="T17" fmla="*/ 359 h 4695"/>
                <a:gd name="T18" fmla="*/ 3003 w 4580"/>
                <a:gd name="T19" fmla="*/ 413 h 4695"/>
                <a:gd name="T20" fmla="*/ 3142 w 4580"/>
                <a:gd name="T21" fmla="*/ 410 h 4695"/>
                <a:gd name="T22" fmla="*/ 3274 w 4580"/>
                <a:gd name="T23" fmla="*/ 409 h 4695"/>
                <a:gd name="T24" fmla="*/ 3402 w 4580"/>
                <a:gd name="T25" fmla="*/ 405 h 4695"/>
                <a:gd name="T26" fmla="*/ 4138 w 4580"/>
                <a:gd name="T27" fmla="*/ 251 h 4695"/>
                <a:gd name="T28" fmla="*/ 4283 w 4580"/>
                <a:gd name="T29" fmla="*/ 227 h 4695"/>
                <a:gd name="T30" fmla="*/ 4385 w 4580"/>
                <a:gd name="T31" fmla="*/ 245 h 4695"/>
                <a:gd name="T32" fmla="*/ 4580 w 4580"/>
                <a:gd name="T33" fmla="*/ 338 h 4695"/>
                <a:gd name="T34" fmla="*/ 4442 w 4580"/>
                <a:gd name="T35" fmla="*/ 369 h 4695"/>
                <a:gd name="T36" fmla="*/ 4325 w 4580"/>
                <a:gd name="T37" fmla="*/ 421 h 4695"/>
                <a:gd name="T38" fmla="*/ 4027 w 4580"/>
                <a:gd name="T39" fmla="*/ 618 h 4695"/>
                <a:gd name="T40" fmla="*/ 3885 w 4580"/>
                <a:gd name="T41" fmla="*/ 431 h 4695"/>
                <a:gd name="T42" fmla="*/ 3544 w 4580"/>
                <a:gd name="T43" fmla="*/ 496 h 4695"/>
                <a:gd name="T44" fmla="*/ 3157 w 4580"/>
                <a:gd name="T45" fmla="*/ 550 h 4695"/>
                <a:gd name="T46" fmla="*/ 3112 w 4580"/>
                <a:gd name="T47" fmla="*/ 1985 h 4695"/>
                <a:gd name="T48" fmla="*/ 2806 w 4580"/>
                <a:gd name="T49" fmla="*/ 1981 h 4695"/>
                <a:gd name="T50" fmla="*/ 2740 w 4580"/>
                <a:gd name="T51" fmla="*/ 4428 h 4695"/>
                <a:gd name="T52" fmla="*/ 2599 w 4580"/>
                <a:gd name="T53" fmla="*/ 4543 h 4695"/>
                <a:gd name="T54" fmla="*/ 2522 w 4580"/>
                <a:gd name="T55" fmla="*/ 4611 h 4695"/>
                <a:gd name="T56" fmla="*/ 2499 w 4580"/>
                <a:gd name="T57" fmla="*/ 4671 h 4695"/>
                <a:gd name="T58" fmla="*/ 2346 w 4580"/>
                <a:gd name="T59" fmla="*/ 4654 h 4695"/>
                <a:gd name="T60" fmla="*/ 2107 w 4580"/>
                <a:gd name="T61" fmla="*/ 4664 h 4695"/>
                <a:gd name="T62" fmla="*/ 1864 w 4580"/>
                <a:gd name="T63" fmla="*/ 4551 h 4695"/>
                <a:gd name="T64" fmla="*/ 1866 w 4580"/>
                <a:gd name="T65" fmla="*/ 4447 h 4695"/>
                <a:gd name="T66" fmla="*/ 1820 w 4580"/>
                <a:gd name="T67" fmla="*/ 4410 h 4695"/>
                <a:gd name="T68" fmla="*/ 1744 w 4580"/>
                <a:gd name="T69" fmla="*/ 4344 h 4695"/>
                <a:gd name="T70" fmla="*/ 1653 w 4580"/>
                <a:gd name="T71" fmla="*/ 4502 h 4695"/>
                <a:gd name="T72" fmla="*/ 1513 w 4580"/>
                <a:gd name="T73" fmla="*/ 4523 h 4695"/>
                <a:gd name="T74" fmla="*/ 1323 w 4580"/>
                <a:gd name="T75" fmla="*/ 4312 h 4695"/>
                <a:gd name="T76" fmla="*/ 1203 w 4580"/>
                <a:gd name="T77" fmla="*/ 4092 h 4695"/>
                <a:gd name="T78" fmla="*/ 1174 w 4580"/>
                <a:gd name="T79" fmla="*/ 3966 h 4695"/>
                <a:gd name="T80" fmla="*/ 1128 w 4580"/>
                <a:gd name="T81" fmla="*/ 3858 h 4695"/>
                <a:gd name="T82" fmla="*/ 1090 w 4580"/>
                <a:gd name="T83" fmla="*/ 3688 h 4695"/>
                <a:gd name="T84" fmla="*/ 1076 w 4580"/>
                <a:gd name="T85" fmla="*/ 3609 h 4695"/>
                <a:gd name="T86" fmla="*/ 1052 w 4580"/>
                <a:gd name="T87" fmla="*/ 3449 h 4695"/>
                <a:gd name="T88" fmla="*/ 1040 w 4580"/>
                <a:gd name="T89" fmla="*/ 3332 h 4695"/>
                <a:gd name="T90" fmla="*/ 1041 w 4580"/>
                <a:gd name="T91" fmla="*/ 3171 h 4695"/>
                <a:gd name="T92" fmla="*/ 944 w 4580"/>
                <a:gd name="T93" fmla="*/ 2905 h 4695"/>
                <a:gd name="T94" fmla="*/ 925 w 4580"/>
                <a:gd name="T95" fmla="*/ 2621 h 4695"/>
                <a:gd name="T96" fmla="*/ 914 w 4580"/>
                <a:gd name="T97" fmla="*/ 2433 h 4695"/>
                <a:gd name="T98" fmla="*/ 940 w 4580"/>
                <a:gd name="T99" fmla="*/ 2254 h 4695"/>
                <a:gd name="T100" fmla="*/ 840 w 4580"/>
                <a:gd name="T101" fmla="*/ 2006 h 4695"/>
                <a:gd name="T102" fmla="*/ 755 w 4580"/>
                <a:gd name="T103" fmla="*/ 1885 h 4695"/>
                <a:gd name="T104" fmla="*/ 700 w 4580"/>
                <a:gd name="T105" fmla="*/ 1760 h 4695"/>
                <a:gd name="T106" fmla="*/ 441 w 4580"/>
                <a:gd name="T107" fmla="*/ 1208 h 4695"/>
                <a:gd name="T108" fmla="*/ 176 w 4580"/>
                <a:gd name="T109" fmla="*/ 683 h 4695"/>
                <a:gd name="T110" fmla="*/ 14 w 4580"/>
                <a:gd name="T111" fmla="*/ 139 h 46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80"/>
                <a:gd name="T169" fmla="*/ 0 h 4695"/>
                <a:gd name="T170" fmla="*/ 4580 w 4580"/>
                <a:gd name="T171" fmla="*/ 4695 h 46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80" h="4695">
                  <a:moveTo>
                    <a:pt x="14" y="139"/>
                  </a:moveTo>
                  <a:cubicBezTo>
                    <a:pt x="61" y="131"/>
                    <a:pt x="99" y="89"/>
                    <a:pt x="150" y="98"/>
                  </a:cubicBezTo>
                  <a:cubicBezTo>
                    <a:pt x="193" y="106"/>
                    <a:pt x="232" y="139"/>
                    <a:pt x="278" y="130"/>
                  </a:cubicBezTo>
                  <a:cubicBezTo>
                    <a:pt x="374" y="112"/>
                    <a:pt x="439" y="0"/>
                    <a:pt x="548" y="30"/>
                  </a:cubicBezTo>
                  <a:cubicBezTo>
                    <a:pt x="635" y="54"/>
                    <a:pt x="681" y="151"/>
                    <a:pt x="768" y="180"/>
                  </a:cubicBezTo>
                  <a:cubicBezTo>
                    <a:pt x="818" y="197"/>
                    <a:pt x="970" y="190"/>
                    <a:pt x="1050" y="191"/>
                  </a:cubicBezTo>
                  <a:cubicBezTo>
                    <a:pt x="1420" y="194"/>
                    <a:pt x="1790" y="201"/>
                    <a:pt x="2159" y="187"/>
                  </a:cubicBezTo>
                  <a:cubicBezTo>
                    <a:pt x="2257" y="183"/>
                    <a:pt x="2290" y="175"/>
                    <a:pt x="2336" y="262"/>
                  </a:cubicBezTo>
                  <a:cubicBezTo>
                    <a:pt x="2395" y="371"/>
                    <a:pt x="2483" y="347"/>
                    <a:pt x="2588" y="359"/>
                  </a:cubicBezTo>
                  <a:cubicBezTo>
                    <a:pt x="2727" y="374"/>
                    <a:pt x="2874" y="368"/>
                    <a:pt x="3003" y="413"/>
                  </a:cubicBezTo>
                  <a:cubicBezTo>
                    <a:pt x="3053" y="431"/>
                    <a:pt x="3098" y="437"/>
                    <a:pt x="3142" y="410"/>
                  </a:cubicBezTo>
                  <a:cubicBezTo>
                    <a:pt x="3181" y="387"/>
                    <a:pt x="3218" y="395"/>
                    <a:pt x="3274" y="409"/>
                  </a:cubicBezTo>
                  <a:cubicBezTo>
                    <a:pt x="3331" y="423"/>
                    <a:pt x="3364" y="413"/>
                    <a:pt x="3402" y="405"/>
                  </a:cubicBezTo>
                  <a:cubicBezTo>
                    <a:pt x="3633" y="351"/>
                    <a:pt x="3894" y="297"/>
                    <a:pt x="4138" y="251"/>
                  </a:cubicBezTo>
                  <a:cubicBezTo>
                    <a:pt x="4186" y="242"/>
                    <a:pt x="4234" y="220"/>
                    <a:pt x="4283" y="227"/>
                  </a:cubicBezTo>
                  <a:cubicBezTo>
                    <a:pt x="4312" y="232"/>
                    <a:pt x="4356" y="260"/>
                    <a:pt x="4385" y="245"/>
                  </a:cubicBezTo>
                  <a:cubicBezTo>
                    <a:pt x="4477" y="200"/>
                    <a:pt x="4519" y="297"/>
                    <a:pt x="4580" y="338"/>
                  </a:cubicBezTo>
                  <a:cubicBezTo>
                    <a:pt x="4536" y="327"/>
                    <a:pt x="4484" y="353"/>
                    <a:pt x="4442" y="369"/>
                  </a:cubicBezTo>
                  <a:cubicBezTo>
                    <a:pt x="4390" y="389"/>
                    <a:pt x="4375" y="467"/>
                    <a:pt x="4325" y="421"/>
                  </a:cubicBezTo>
                  <a:cubicBezTo>
                    <a:pt x="4244" y="347"/>
                    <a:pt x="4087" y="590"/>
                    <a:pt x="4027" y="618"/>
                  </a:cubicBezTo>
                  <a:cubicBezTo>
                    <a:pt x="3999" y="563"/>
                    <a:pt x="3967" y="439"/>
                    <a:pt x="3885" y="431"/>
                  </a:cubicBezTo>
                  <a:cubicBezTo>
                    <a:pt x="3779" y="421"/>
                    <a:pt x="3647" y="475"/>
                    <a:pt x="3544" y="496"/>
                  </a:cubicBezTo>
                  <a:cubicBezTo>
                    <a:pt x="3422" y="522"/>
                    <a:pt x="3278" y="527"/>
                    <a:pt x="3157" y="550"/>
                  </a:cubicBezTo>
                  <a:lnTo>
                    <a:pt x="3112" y="1985"/>
                  </a:lnTo>
                  <a:lnTo>
                    <a:pt x="2806" y="1981"/>
                  </a:lnTo>
                  <a:lnTo>
                    <a:pt x="2740" y="4428"/>
                  </a:lnTo>
                  <a:cubicBezTo>
                    <a:pt x="2747" y="4539"/>
                    <a:pt x="2652" y="4492"/>
                    <a:pt x="2599" y="4543"/>
                  </a:cubicBezTo>
                  <a:cubicBezTo>
                    <a:pt x="2572" y="4568"/>
                    <a:pt x="2574" y="4592"/>
                    <a:pt x="2522" y="4611"/>
                  </a:cubicBezTo>
                  <a:cubicBezTo>
                    <a:pt x="2486" y="4623"/>
                    <a:pt x="2469" y="4638"/>
                    <a:pt x="2499" y="4671"/>
                  </a:cubicBezTo>
                  <a:cubicBezTo>
                    <a:pt x="2418" y="4695"/>
                    <a:pt x="2422" y="4665"/>
                    <a:pt x="2346" y="4654"/>
                  </a:cubicBezTo>
                  <a:cubicBezTo>
                    <a:pt x="2268" y="4642"/>
                    <a:pt x="2200" y="4685"/>
                    <a:pt x="2107" y="4664"/>
                  </a:cubicBezTo>
                  <a:cubicBezTo>
                    <a:pt x="1959" y="4633"/>
                    <a:pt x="1871" y="4578"/>
                    <a:pt x="1864" y="4551"/>
                  </a:cubicBezTo>
                  <a:cubicBezTo>
                    <a:pt x="1846" y="4475"/>
                    <a:pt x="1863" y="4507"/>
                    <a:pt x="1866" y="4447"/>
                  </a:cubicBezTo>
                  <a:cubicBezTo>
                    <a:pt x="1863" y="4423"/>
                    <a:pt x="1838" y="4429"/>
                    <a:pt x="1820" y="4410"/>
                  </a:cubicBezTo>
                  <a:cubicBezTo>
                    <a:pt x="1794" y="4384"/>
                    <a:pt x="1772" y="4327"/>
                    <a:pt x="1744" y="4344"/>
                  </a:cubicBezTo>
                  <a:cubicBezTo>
                    <a:pt x="1659" y="4398"/>
                    <a:pt x="1682" y="4479"/>
                    <a:pt x="1653" y="4502"/>
                  </a:cubicBezTo>
                  <a:cubicBezTo>
                    <a:pt x="1610" y="4535"/>
                    <a:pt x="1557" y="4579"/>
                    <a:pt x="1513" y="4523"/>
                  </a:cubicBezTo>
                  <a:cubicBezTo>
                    <a:pt x="1454" y="4449"/>
                    <a:pt x="1376" y="4391"/>
                    <a:pt x="1323" y="4312"/>
                  </a:cubicBezTo>
                  <a:cubicBezTo>
                    <a:pt x="1277" y="4242"/>
                    <a:pt x="1240" y="4167"/>
                    <a:pt x="1203" y="4092"/>
                  </a:cubicBezTo>
                  <a:cubicBezTo>
                    <a:pt x="1183" y="4052"/>
                    <a:pt x="1181" y="4009"/>
                    <a:pt x="1174" y="3966"/>
                  </a:cubicBezTo>
                  <a:cubicBezTo>
                    <a:pt x="1167" y="3922"/>
                    <a:pt x="1137" y="3898"/>
                    <a:pt x="1128" y="3858"/>
                  </a:cubicBezTo>
                  <a:cubicBezTo>
                    <a:pt x="1112" y="3784"/>
                    <a:pt x="1145" y="3757"/>
                    <a:pt x="1090" y="3688"/>
                  </a:cubicBezTo>
                  <a:cubicBezTo>
                    <a:pt x="1068" y="3661"/>
                    <a:pt x="1076" y="3644"/>
                    <a:pt x="1076" y="3609"/>
                  </a:cubicBezTo>
                  <a:cubicBezTo>
                    <a:pt x="1078" y="3552"/>
                    <a:pt x="1058" y="3504"/>
                    <a:pt x="1052" y="3449"/>
                  </a:cubicBezTo>
                  <a:cubicBezTo>
                    <a:pt x="1048" y="3410"/>
                    <a:pt x="1051" y="3370"/>
                    <a:pt x="1040" y="3332"/>
                  </a:cubicBezTo>
                  <a:cubicBezTo>
                    <a:pt x="1024" y="3278"/>
                    <a:pt x="1051" y="3225"/>
                    <a:pt x="1041" y="3171"/>
                  </a:cubicBezTo>
                  <a:cubicBezTo>
                    <a:pt x="1022" y="3078"/>
                    <a:pt x="978" y="2993"/>
                    <a:pt x="944" y="2905"/>
                  </a:cubicBezTo>
                  <a:cubicBezTo>
                    <a:pt x="906" y="2806"/>
                    <a:pt x="935" y="2722"/>
                    <a:pt x="925" y="2621"/>
                  </a:cubicBezTo>
                  <a:cubicBezTo>
                    <a:pt x="918" y="2553"/>
                    <a:pt x="908" y="2468"/>
                    <a:pt x="914" y="2433"/>
                  </a:cubicBezTo>
                  <a:cubicBezTo>
                    <a:pt x="917" y="2416"/>
                    <a:pt x="958" y="2250"/>
                    <a:pt x="940" y="2254"/>
                  </a:cubicBezTo>
                  <a:cubicBezTo>
                    <a:pt x="936" y="2165"/>
                    <a:pt x="891" y="2078"/>
                    <a:pt x="840" y="2006"/>
                  </a:cubicBezTo>
                  <a:cubicBezTo>
                    <a:pt x="812" y="1966"/>
                    <a:pt x="779" y="1928"/>
                    <a:pt x="755" y="1885"/>
                  </a:cubicBezTo>
                  <a:cubicBezTo>
                    <a:pt x="733" y="1845"/>
                    <a:pt x="729" y="1796"/>
                    <a:pt x="700" y="1760"/>
                  </a:cubicBezTo>
                  <a:cubicBezTo>
                    <a:pt x="568" y="1593"/>
                    <a:pt x="539" y="1390"/>
                    <a:pt x="441" y="1208"/>
                  </a:cubicBezTo>
                  <a:cubicBezTo>
                    <a:pt x="352" y="1042"/>
                    <a:pt x="321" y="814"/>
                    <a:pt x="176" y="683"/>
                  </a:cubicBezTo>
                  <a:cubicBezTo>
                    <a:pt x="19" y="542"/>
                    <a:pt x="0" y="337"/>
                    <a:pt x="14" y="139"/>
                  </a:cubicBezTo>
                </a:path>
              </a:pathLst>
            </a:custGeom>
            <a:solidFill>
              <a:schemeClr val="bg1">
                <a:lumMod val="85000"/>
              </a:schemeClr>
            </a:solidFill>
            <a:ln w="6350" cap="flat" cmpd="sng">
              <a:solidFill>
                <a:srgbClr val="FFFFFF"/>
              </a:solidFill>
              <a:prstDash val="solid"/>
              <a:miter lim="800000"/>
              <a:headEnd type="none" w="med" len="med"/>
              <a:tailEnd type="none" w="med" len="me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40" name="Freeform 44"/>
            <p:cNvSpPr>
              <a:spLocks/>
            </p:cNvSpPr>
            <p:nvPr/>
          </p:nvSpPr>
          <p:spPr bwMode="auto">
            <a:xfrm>
              <a:off x="4382833" y="5652598"/>
              <a:ext cx="1208075" cy="1205402"/>
            </a:xfrm>
            <a:custGeom>
              <a:avLst/>
              <a:gdLst>
                <a:gd name="T0" fmla="*/ 91 w 5458"/>
                <a:gd name="T1" fmla="*/ 2456 h 4958"/>
                <a:gd name="T2" fmla="*/ 264 w 5458"/>
                <a:gd name="T3" fmla="*/ 2401 h 4958"/>
                <a:gd name="T4" fmla="*/ 535 w 5458"/>
                <a:gd name="T5" fmla="*/ 2642 h 4958"/>
                <a:gd name="T6" fmla="*/ 926 w 5458"/>
                <a:gd name="T7" fmla="*/ 2654 h 4958"/>
                <a:gd name="T8" fmla="*/ 1059 w 5458"/>
                <a:gd name="T9" fmla="*/ 2504 h 4958"/>
                <a:gd name="T10" fmla="*/ 1195 w 5458"/>
                <a:gd name="T11" fmla="*/ 1044 h 4958"/>
                <a:gd name="T12" fmla="*/ 1427 w 5458"/>
                <a:gd name="T13" fmla="*/ 1401 h 4958"/>
                <a:gd name="T14" fmla="*/ 1409 w 5458"/>
                <a:gd name="T15" fmla="*/ 1877 h 4958"/>
                <a:gd name="T16" fmla="*/ 1785 w 5458"/>
                <a:gd name="T17" fmla="*/ 1787 h 4958"/>
                <a:gd name="T18" fmla="*/ 1981 w 5458"/>
                <a:gd name="T19" fmla="*/ 1627 h 4958"/>
                <a:gd name="T20" fmla="*/ 2173 w 5458"/>
                <a:gd name="T21" fmla="*/ 1287 h 4958"/>
                <a:gd name="T22" fmla="*/ 2516 w 5458"/>
                <a:gd name="T23" fmla="*/ 1388 h 4958"/>
                <a:gd name="T24" fmla="*/ 3018 w 5458"/>
                <a:gd name="T25" fmla="*/ 1405 h 4958"/>
                <a:gd name="T26" fmla="*/ 3157 w 5458"/>
                <a:gd name="T27" fmla="*/ 1108 h 4958"/>
                <a:gd name="T28" fmla="*/ 3363 w 5458"/>
                <a:gd name="T29" fmla="*/ 970 h 4958"/>
                <a:gd name="T30" fmla="*/ 3565 w 5458"/>
                <a:gd name="T31" fmla="*/ 608 h 4958"/>
                <a:gd name="T32" fmla="*/ 3871 w 5458"/>
                <a:gd name="T33" fmla="*/ 361 h 4958"/>
                <a:gd name="T34" fmla="*/ 4156 w 5458"/>
                <a:gd name="T35" fmla="*/ 170 h 4958"/>
                <a:gd name="T36" fmla="*/ 4353 w 5458"/>
                <a:gd name="T37" fmla="*/ 32 h 4958"/>
                <a:gd name="T38" fmla="*/ 5033 w 5458"/>
                <a:gd name="T39" fmla="*/ 211 h 4958"/>
                <a:gd name="T40" fmla="*/ 5164 w 5458"/>
                <a:gd name="T41" fmla="*/ 716 h 4958"/>
                <a:gd name="T42" fmla="*/ 5181 w 5458"/>
                <a:gd name="T43" fmla="*/ 1419 h 4958"/>
                <a:gd name="T44" fmla="*/ 5092 w 5458"/>
                <a:gd name="T45" fmla="*/ 1485 h 4958"/>
                <a:gd name="T46" fmla="*/ 4872 w 5458"/>
                <a:gd name="T47" fmla="*/ 1592 h 4958"/>
                <a:gd name="T48" fmla="*/ 4910 w 5458"/>
                <a:gd name="T49" fmla="*/ 1947 h 4958"/>
                <a:gd name="T50" fmla="*/ 5196 w 5458"/>
                <a:gd name="T51" fmla="*/ 1864 h 4958"/>
                <a:gd name="T52" fmla="*/ 5458 w 5458"/>
                <a:gd name="T53" fmla="*/ 1872 h 4958"/>
                <a:gd name="T54" fmla="*/ 5135 w 5458"/>
                <a:gd name="T55" fmla="*/ 2619 h 4958"/>
                <a:gd name="T56" fmla="*/ 4992 w 5458"/>
                <a:gd name="T57" fmla="*/ 2735 h 4958"/>
                <a:gd name="T58" fmla="*/ 4713 w 5458"/>
                <a:gd name="T59" fmla="*/ 3160 h 4958"/>
                <a:gd name="T60" fmla="*/ 4249 w 5458"/>
                <a:gd name="T61" fmla="*/ 3722 h 4958"/>
                <a:gd name="T62" fmla="*/ 3578 w 5458"/>
                <a:gd name="T63" fmla="*/ 4346 h 4958"/>
                <a:gd name="T64" fmla="*/ 3010 w 5458"/>
                <a:gd name="T65" fmla="*/ 4537 h 4958"/>
                <a:gd name="T66" fmla="*/ 2723 w 5458"/>
                <a:gd name="T67" fmla="*/ 4635 h 4958"/>
                <a:gd name="T68" fmla="*/ 2209 w 5458"/>
                <a:gd name="T69" fmla="*/ 4650 h 4958"/>
                <a:gd name="T70" fmla="*/ 2005 w 5458"/>
                <a:gd name="T71" fmla="*/ 4637 h 4958"/>
                <a:gd name="T72" fmla="*/ 1709 w 5458"/>
                <a:gd name="T73" fmla="*/ 4770 h 4958"/>
                <a:gd name="T74" fmla="*/ 1264 w 5458"/>
                <a:gd name="T75" fmla="*/ 4821 h 4958"/>
                <a:gd name="T76" fmla="*/ 1036 w 5458"/>
                <a:gd name="T77" fmla="*/ 4935 h 4958"/>
                <a:gd name="T78" fmla="*/ 874 w 5458"/>
                <a:gd name="T79" fmla="*/ 4867 h 4958"/>
                <a:gd name="T80" fmla="*/ 637 w 5458"/>
                <a:gd name="T81" fmla="*/ 4671 h 4958"/>
                <a:gd name="T82" fmla="*/ 595 w 5458"/>
                <a:gd name="T83" fmla="*/ 4574 h 4958"/>
                <a:gd name="T84" fmla="*/ 499 w 5458"/>
                <a:gd name="T85" fmla="*/ 4326 h 4958"/>
                <a:gd name="T86" fmla="*/ 440 w 5458"/>
                <a:gd name="T87" fmla="*/ 4141 h 4958"/>
                <a:gd name="T88" fmla="*/ 468 w 5458"/>
                <a:gd name="T89" fmla="*/ 3629 h 4958"/>
                <a:gd name="T90" fmla="*/ 125 w 5458"/>
                <a:gd name="T91" fmla="*/ 2802 h 49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58"/>
                <a:gd name="T139" fmla="*/ 0 h 4958"/>
                <a:gd name="T140" fmla="*/ 5458 w 5458"/>
                <a:gd name="T141" fmla="*/ 4958 h 49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58" h="4958">
                  <a:moveTo>
                    <a:pt x="0" y="2531"/>
                  </a:moveTo>
                  <a:cubicBezTo>
                    <a:pt x="34" y="2499"/>
                    <a:pt x="85" y="2506"/>
                    <a:pt x="91" y="2456"/>
                  </a:cubicBezTo>
                  <a:cubicBezTo>
                    <a:pt x="97" y="2413"/>
                    <a:pt x="127" y="2340"/>
                    <a:pt x="172" y="2325"/>
                  </a:cubicBezTo>
                  <a:cubicBezTo>
                    <a:pt x="231" y="2307"/>
                    <a:pt x="223" y="2389"/>
                    <a:pt x="264" y="2401"/>
                  </a:cubicBezTo>
                  <a:cubicBezTo>
                    <a:pt x="334" y="2421"/>
                    <a:pt x="263" y="2491"/>
                    <a:pt x="296" y="2533"/>
                  </a:cubicBezTo>
                  <a:cubicBezTo>
                    <a:pt x="356" y="2608"/>
                    <a:pt x="448" y="2615"/>
                    <a:pt x="535" y="2642"/>
                  </a:cubicBezTo>
                  <a:cubicBezTo>
                    <a:pt x="615" y="2668"/>
                    <a:pt x="679" y="2632"/>
                    <a:pt x="757" y="2634"/>
                  </a:cubicBezTo>
                  <a:cubicBezTo>
                    <a:pt x="827" y="2636"/>
                    <a:pt x="854" y="2675"/>
                    <a:pt x="926" y="2654"/>
                  </a:cubicBezTo>
                  <a:cubicBezTo>
                    <a:pt x="883" y="2605"/>
                    <a:pt x="937" y="2597"/>
                    <a:pt x="966" y="2586"/>
                  </a:cubicBezTo>
                  <a:cubicBezTo>
                    <a:pt x="1006" y="2570"/>
                    <a:pt x="1009" y="2518"/>
                    <a:pt x="1059" y="2504"/>
                  </a:cubicBezTo>
                  <a:cubicBezTo>
                    <a:pt x="1092" y="2494"/>
                    <a:pt x="1160" y="2489"/>
                    <a:pt x="1164" y="2444"/>
                  </a:cubicBezTo>
                  <a:lnTo>
                    <a:pt x="1195" y="1044"/>
                  </a:lnTo>
                  <a:cubicBezTo>
                    <a:pt x="1233" y="1098"/>
                    <a:pt x="1299" y="1124"/>
                    <a:pt x="1335" y="1180"/>
                  </a:cubicBezTo>
                  <a:cubicBezTo>
                    <a:pt x="1376" y="1244"/>
                    <a:pt x="1401" y="1330"/>
                    <a:pt x="1427" y="1401"/>
                  </a:cubicBezTo>
                  <a:cubicBezTo>
                    <a:pt x="1454" y="1472"/>
                    <a:pt x="1478" y="1550"/>
                    <a:pt x="1443" y="1625"/>
                  </a:cubicBezTo>
                  <a:cubicBezTo>
                    <a:pt x="1398" y="1719"/>
                    <a:pt x="1365" y="1771"/>
                    <a:pt x="1409" y="1877"/>
                  </a:cubicBezTo>
                  <a:cubicBezTo>
                    <a:pt x="1486" y="1787"/>
                    <a:pt x="1677" y="1923"/>
                    <a:pt x="1761" y="1841"/>
                  </a:cubicBezTo>
                  <a:cubicBezTo>
                    <a:pt x="1775" y="1828"/>
                    <a:pt x="1765" y="1793"/>
                    <a:pt x="1785" y="1787"/>
                  </a:cubicBezTo>
                  <a:cubicBezTo>
                    <a:pt x="1808" y="1781"/>
                    <a:pt x="1828" y="1786"/>
                    <a:pt x="1850" y="1773"/>
                  </a:cubicBezTo>
                  <a:cubicBezTo>
                    <a:pt x="1908" y="1740"/>
                    <a:pt x="1920" y="1663"/>
                    <a:pt x="1981" y="1627"/>
                  </a:cubicBezTo>
                  <a:cubicBezTo>
                    <a:pt x="2047" y="1588"/>
                    <a:pt x="2090" y="1544"/>
                    <a:pt x="2105" y="1465"/>
                  </a:cubicBezTo>
                  <a:cubicBezTo>
                    <a:pt x="2118" y="1396"/>
                    <a:pt x="2116" y="1339"/>
                    <a:pt x="2173" y="1287"/>
                  </a:cubicBezTo>
                  <a:cubicBezTo>
                    <a:pt x="2222" y="1242"/>
                    <a:pt x="2287" y="1233"/>
                    <a:pt x="2347" y="1260"/>
                  </a:cubicBezTo>
                  <a:cubicBezTo>
                    <a:pt x="2397" y="1283"/>
                    <a:pt x="2469" y="1389"/>
                    <a:pt x="2516" y="1388"/>
                  </a:cubicBezTo>
                  <a:cubicBezTo>
                    <a:pt x="2623" y="1385"/>
                    <a:pt x="2748" y="1513"/>
                    <a:pt x="2849" y="1433"/>
                  </a:cubicBezTo>
                  <a:cubicBezTo>
                    <a:pt x="2894" y="1398"/>
                    <a:pt x="2961" y="1447"/>
                    <a:pt x="3018" y="1405"/>
                  </a:cubicBezTo>
                  <a:cubicBezTo>
                    <a:pt x="3078" y="1361"/>
                    <a:pt x="3100" y="1286"/>
                    <a:pt x="3125" y="1218"/>
                  </a:cubicBezTo>
                  <a:cubicBezTo>
                    <a:pt x="3139" y="1182"/>
                    <a:pt x="3151" y="1146"/>
                    <a:pt x="3157" y="1108"/>
                  </a:cubicBezTo>
                  <a:cubicBezTo>
                    <a:pt x="3167" y="1046"/>
                    <a:pt x="3137" y="1050"/>
                    <a:pt x="3200" y="1033"/>
                  </a:cubicBezTo>
                  <a:cubicBezTo>
                    <a:pt x="3236" y="1022"/>
                    <a:pt x="3343" y="1004"/>
                    <a:pt x="3363" y="970"/>
                  </a:cubicBezTo>
                  <a:cubicBezTo>
                    <a:pt x="3398" y="909"/>
                    <a:pt x="3469" y="882"/>
                    <a:pt x="3499" y="817"/>
                  </a:cubicBezTo>
                  <a:cubicBezTo>
                    <a:pt x="3531" y="747"/>
                    <a:pt x="3517" y="675"/>
                    <a:pt x="3565" y="608"/>
                  </a:cubicBezTo>
                  <a:cubicBezTo>
                    <a:pt x="3606" y="552"/>
                    <a:pt x="3652" y="547"/>
                    <a:pt x="3706" y="510"/>
                  </a:cubicBezTo>
                  <a:cubicBezTo>
                    <a:pt x="3760" y="472"/>
                    <a:pt x="3830" y="413"/>
                    <a:pt x="3871" y="361"/>
                  </a:cubicBezTo>
                  <a:cubicBezTo>
                    <a:pt x="3907" y="316"/>
                    <a:pt x="3930" y="247"/>
                    <a:pt x="3983" y="220"/>
                  </a:cubicBezTo>
                  <a:cubicBezTo>
                    <a:pt x="4037" y="193"/>
                    <a:pt x="4100" y="191"/>
                    <a:pt x="4156" y="170"/>
                  </a:cubicBezTo>
                  <a:cubicBezTo>
                    <a:pt x="4209" y="151"/>
                    <a:pt x="4207" y="127"/>
                    <a:pt x="4234" y="86"/>
                  </a:cubicBezTo>
                  <a:cubicBezTo>
                    <a:pt x="4256" y="51"/>
                    <a:pt x="4316" y="39"/>
                    <a:pt x="4353" y="32"/>
                  </a:cubicBezTo>
                  <a:cubicBezTo>
                    <a:pt x="4503" y="0"/>
                    <a:pt x="4595" y="99"/>
                    <a:pt x="4741" y="100"/>
                  </a:cubicBezTo>
                  <a:cubicBezTo>
                    <a:pt x="4872" y="101"/>
                    <a:pt x="4990" y="51"/>
                    <a:pt x="5033" y="211"/>
                  </a:cubicBezTo>
                  <a:cubicBezTo>
                    <a:pt x="5056" y="300"/>
                    <a:pt x="5077" y="391"/>
                    <a:pt x="5079" y="483"/>
                  </a:cubicBezTo>
                  <a:cubicBezTo>
                    <a:pt x="5082" y="568"/>
                    <a:pt x="5133" y="640"/>
                    <a:pt x="5164" y="716"/>
                  </a:cubicBezTo>
                  <a:cubicBezTo>
                    <a:pt x="5229" y="878"/>
                    <a:pt x="5213" y="1032"/>
                    <a:pt x="5204" y="1203"/>
                  </a:cubicBezTo>
                  <a:cubicBezTo>
                    <a:pt x="5201" y="1269"/>
                    <a:pt x="5205" y="1350"/>
                    <a:pt x="5181" y="1419"/>
                  </a:cubicBezTo>
                  <a:cubicBezTo>
                    <a:pt x="5170" y="1453"/>
                    <a:pt x="5164" y="1451"/>
                    <a:pt x="5177" y="1549"/>
                  </a:cubicBezTo>
                  <a:cubicBezTo>
                    <a:pt x="5182" y="1551"/>
                    <a:pt x="5137" y="1500"/>
                    <a:pt x="5092" y="1485"/>
                  </a:cubicBezTo>
                  <a:cubicBezTo>
                    <a:pt x="5050" y="1470"/>
                    <a:pt x="5012" y="1476"/>
                    <a:pt x="4977" y="1476"/>
                  </a:cubicBezTo>
                  <a:cubicBezTo>
                    <a:pt x="4948" y="1532"/>
                    <a:pt x="4905" y="1521"/>
                    <a:pt x="4872" y="1592"/>
                  </a:cubicBezTo>
                  <a:cubicBezTo>
                    <a:pt x="4833" y="1677"/>
                    <a:pt x="4797" y="1808"/>
                    <a:pt x="4785" y="1799"/>
                  </a:cubicBezTo>
                  <a:cubicBezTo>
                    <a:pt x="4849" y="1856"/>
                    <a:pt x="4870" y="1902"/>
                    <a:pt x="4910" y="1947"/>
                  </a:cubicBezTo>
                  <a:cubicBezTo>
                    <a:pt x="4974" y="2020"/>
                    <a:pt x="5066" y="2059"/>
                    <a:pt x="5136" y="1990"/>
                  </a:cubicBezTo>
                  <a:cubicBezTo>
                    <a:pt x="5155" y="1971"/>
                    <a:pt x="5126" y="1961"/>
                    <a:pt x="5196" y="1864"/>
                  </a:cubicBezTo>
                  <a:lnTo>
                    <a:pt x="5254" y="1865"/>
                  </a:lnTo>
                  <a:lnTo>
                    <a:pt x="5458" y="1872"/>
                  </a:lnTo>
                  <a:cubicBezTo>
                    <a:pt x="5419" y="2043"/>
                    <a:pt x="5370" y="2193"/>
                    <a:pt x="5325" y="2362"/>
                  </a:cubicBezTo>
                  <a:cubicBezTo>
                    <a:pt x="5301" y="2450"/>
                    <a:pt x="5255" y="2627"/>
                    <a:pt x="5135" y="2619"/>
                  </a:cubicBezTo>
                  <a:cubicBezTo>
                    <a:pt x="5154" y="2661"/>
                    <a:pt x="5098" y="2660"/>
                    <a:pt x="5072" y="2665"/>
                  </a:cubicBezTo>
                  <a:cubicBezTo>
                    <a:pt x="5040" y="2672"/>
                    <a:pt x="5012" y="2712"/>
                    <a:pt x="4992" y="2735"/>
                  </a:cubicBezTo>
                  <a:cubicBezTo>
                    <a:pt x="4919" y="2815"/>
                    <a:pt x="4845" y="2911"/>
                    <a:pt x="4812" y="3014"/>
                  </a:cubicBezTo>
                  <a:cubicBezTo>
                    <a:pt x="4794" y="3072"/>
                    <a:pt x="4743" y="3108"/>
                    <a:pt x="4713" y="3160"/>
                  </a:cubicBezTo>
                  <a:cubicBezTo>
                    <a:pt x="4669" y="3239"/>
                    <a:pt x="4622" y="3318"/>
                    <a:pt x="4570" y="3393"/>
                  </a:cubicBezTo>
                  <a:cubicBezTo>
                    <a:pt x="4476" y="3527"/>
                    <a:pt x="4375" y="3618"/>
                    <a:pt x="4249" y="3722"/>
                  </a:cubicBezTo>
                  <a:cubicBezTo>
                    <a:pt x="4145" y="3808"/>
                    <a:pt x="4083" y="3933"/>
                    <a:pt x="3979" y="4019"/>
                  </a:cubicBezTo>
                  <a:cubicBezTo>
                    <a:pt x="3846" y="4129"/>
                    <a:pt x="3715" y="4241"/>
                    <a:pt x="3578" y="4346"/>
                  </a:cubicBezTo>
                  <a:cubicBezTo>
                    <a:pt x="3470" y="4427"/>
                    <a:pt x="3347" y="4525"/>
                    <a:pt x="3208" y="4544"/>
                  </a:cubicBezTo>
                  <a:cubicBezTo>
                    <a:pt x="3142" y="4553"/>
                    <a:pt x="3075" y="4517"/>
                    <a:pt x="3010" y="4537"/>
                  </a:cubicBezTo>
                  <a:cubicBezTo>
                    <a:pt x="2962" y="4551"/>
                    <a:pt x="2895" y="4609"/>
                    <a:pt x="2961" y="4650"/>
                  </a:cubicBezTo>
                  <a:cubicBezTo>
                    <a:pt x="2883" y="4685"/>
                    <a:pt x="2796" y="4585"/>
                    <a:pt x="2723" y="4635"/>
                  </a:cubicBezTo>
                  <a:cubicBezTo>
                    <a:pt x="2638" y="4694"/>
                    <a:pt x="2620" y="4728"/>
                    <a:pt x="2502" y="4684"/>
                  </a:cubicBezTo>
                  <a:cubicBezTo>
                    <a:pt x="2415" y="4650"/>
                    <a:pt x="2302" y="4615"/>
                    <a:pt x="2209" y="4650"/>
                  </a:cubicBezTo>
                  <a:cubicBezTo>
                    <a:pt x="2167" y="4666"/>
                    <a:pt x="2188" y="4693"/>
                    <a:pt x="2125" y="4670"/>
                  </a:cubicBezTo>
                  <a:cubicBezTo>
                    <a:pt x="2088" y="4657"/>
                    <a:pt x="2024" y="4680"/>
                    <a:pt x="2005" y="4637"/>
                  </a:cubicBezTo>
                  <a:cubicBezTo>
                    <a:pt x="2004" y="4642"/>
                    <a:pt x="2004" y="4648"/>
                    <a:pt x="2005" y="4653"/>
                  </a:cubicBezTo>
                  <a:cubicBezTo>
                    <a:pt x="1910" y="4638"/>
                    <a:pt x="1757" y="4682"/>
                    <a:pt x="1709" y="4770"/>
                  </a:cubicBezTo>
                  <a:cubicBezTo>
                    <a:pt x="1666" y="4847"/>
                    <a:pt x="1453" y="4768"/>
                    <a:pt x="1386" y="4797"/>
                  </a:cubicBezTo>
                  <a:cubicBezTo>
                    <a:pt x="1345" y="4814"/>
                    <a:pt x="1302" y="4803"/>
                    <a:pt x="1264" y="4821"/>
                  </a:cubicBezTo>
                  <a:cubicBezTo>
                    <a:pt x="1218" y="4842"/>
                    <a:pt x="1167" y="4887"/>
                    <a:pt x="1127" y="4918"/>
                  </a:cubicBezTo>
                  <a:cubicBezTo>
                    <a:pt x="1075" y="4958"/>
                    <a:pt x="1096" y="4950"/>
                    <a:pt x="1036" y="4935"/>
                  </a:cubicBezTo>
                  <a:cubicBezTo>
                    <a:pt x="1011" y="4928"/>
                    <a:pt x="982" y="4943"/>
                    <a:pt x="959" y="4924"/>
                  </a:cubicBezTo>
                  <a:cubicBezTo>
                    <a:pt x="933" y="4903"/>
                    <a:pt x="908" y="4877"/>
                    <a:pt x="874" y="4867"/>
                  </a:cubicBezTo>
                  <a:cubicBezTo>
                    <a:pt x="933" y="4786"/>
                    <a:pt x="752" y="4783"/>
                    <a:pt x="713" y="4776"/>
                  </a:cubicBezTo>
                  <a:cubicBezTo>
                    <a:pt x="737" y="4713"/>
                    <a:pt x="711" y="4657"/>
                    <a:pt x="637" y="4671"/>
                  </a:cubicBezTo>
                  <a:cubicBezTo>
                    <a:pt x="586" y="4680"/>
                    <a:pt x="604" y="4740"/>
                    <a:pt x="605" y="4776"/>
                  </a:cubicBezTo>
                  <a:cubicBezTo>
                    <a:pt x="513" y="4740"/>
                    <a:pt x="586" y="4630"/>
                    <a:pt x="595" y="4574"/>
                  </a:cubicBezTo>
                  <a:cubicBezTo>
                    <a:pt x="603" y="4525"/>
                    <a:pt x="576" y="4475"/>
                    <a:pt x="552" y="4435"/>
                  </a:cubicBezTo>
                  <a:cubicBezTo>
                    <a:pt x="538" y="4412"/>
                    <a:pt x="423" y="4252"/>
                    <a:pt x="499" y="4326"/>
                  </a:cubicBezTo>
                  <a:cubicBezTo>
                    <a:pt x="466" y="4293"/>
                    <a:pt x="480" y="4257"/>
                    <a:pt x="432" y="4258"/>
                  </a:cubicBezTo>
                  <a:cubicBezTo>
                    <a:pt x="391" y="4258"/>
                    <a:pt x="436" y="4155"/>
                    <a:pt x="440" y="4141"/>
                  </a:cubicBezTo>
                  <a:cubicBezTo>
                    <a:pt x="545" y="4203"/>
                    <a:pt x="572" y="4082"/>
                    <a:pt x="574" y="4002"/>
                  </a:cubicBezTo>
                  <a:cubicBezTo>
                    <a:pt x="577" y="3864"/>
                    <a:pt x="539" y="3747"/>
                    <a:pt x="468" y="3629"/>
                  </a:cubicBezTo>
                  <a:cubicBezTo>
                    <a:pt x="361" y="3453"/>
                    <a:pt x="267" y="3278"/>
                    <a:pt x="206" y="3080"/>
                  </a:cubicBezTo>
                  <a:cubicBezTo>
                    <a:pt x="178" y="2988"/>
                    <a:pt x="159" y="2892"/>
                    <a:pt x="125" y="2802"/>
                  </a:cubicBezTo>
                  <a:cubicBezTo>
                    <a:pt x="91" y="2711"/>
                    <a:pt x="9" y="2630"/>
                    <a:pt x="0" y="2531"/>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endParaRPr lang="en-US" sz="1400" b="1" dirty="0">
                <a:solidFill>
                  <a:srgbClr val="000000"/>
                </a:solidFill>
                <a:latin typeface="Calibri"/>
                <a:cs typeface="MS PGothic" pitchFamily="34" charset="-128"/>
              </a:endParaRPr>
            </a:p>
          </p:txBody>
        </p:sp>
        <p:sp>
          <p:nvSpPr>
            <p:cNvPr id="41" name="Freeform 45"/>
            <p:cNvSpPr>
              <a:spLocks/>
            </p:cNvSpPr>
            <p:nvPr/>
          </p:nvSpPr>
          <p:spPr bwMode="auto">
            <a:xfrm>
              <a:off x="6123239" y="4106974"/>
              <a:ext cx="32815" cy="77082"/>
            </a:xfrm>
            <a:custGeom>
              <a:avLst/>
              <a:gdLst>
                <a:gd name="T0" fmla="*/ 10 w 156"/>
                <a:gd name="T1" fmla="*/ 108 h 312"/>
                <a:gd name="T2" fmla="*/ 99 w 156"/>
                <a:gd name="T3" fmla="*/ 273 h 312"/>
                <a:gd name="T4" fmla="*/ 84 w 156"/>
                <a:gd name="T5" fmla="*/ 175 h 312"/>
                <a:gd name="T6" fmla="*/ 55 w 156"/>
                <a:gd name="T7" fmla="*/ 0 h 312"/>
                <a:gd name="T8" fmla="*/ 10 w 156"/>
                <a:gd name="T9" fmla="*/ 108 h 312"/>
                <a:gd name="T10" fmla="*/ 0 60000 65536"/>
                <a:gd name="T11" fmla="*/ 0 60000 65536"/>
                <a:gd name="T12" fmla="*/ 0 60000 65536"/>
                <a:gd name="T13" fmla="*/ 0 60000 65536"/>
                <a:gd name="T14" fmla="*/ 0 60000 65536"/>
                <a:gd name="T15" fmla="*/ 0 w 156"/>
                <a:gd name="T16" fmla="*/ 0 h 312"/>
                <a:gd name="T17" fmla="*/ 156 w 156"/>
                <a:gd name="T18" fmla="*/ 312 h 312"/>
              </a:gdLst>
              <a:ahLst/>
              <a:cxnLst>
                <a:cxn ang="T10">
                  <a:pos x="T0" y="T1"/>
                </a:cxn>
                <a:cxn ang="T11">
                  <a:pos x="T2" y="T3"/>
                </a:cxn>
                <a:cxn ang="T12">
                  <a:pos x="T4" y="T5"/>
                </a:cxn>
                <a:cxn ang="T13">
                  <a:pos x="T6" y="T7"/>
                </a:cxn>
                <a:cxn ang="T14">
                  <a:pos x="T8" y="T9"/>
                </a:cxn>
              </a:cxnLst>
              <a:rect l="T15" t="T16" r="T17" b="T18"/>
              <a:pathLst>
                <a:path w="156" h="312">
                  <a:moveTo>
                    <a:pt x="10" y="108"/>
                  </a:moveTo>
                  <a:cubicBezTo>
                    <a:pt x="23" y="188"/>
                    <a:pt x="35" y="217"/>
                    <a:pt x="99" y="273"/>
                  </a:cubicBezTo>
                  <a:cubicBezTo>
                    <a:pt x="143" y="312"/>
                    <a:pt x="156" y="116"/>
                    <a:pt x="84" y="175"/>
                  </a:cubicBezTo>
                  <a:cubicBezTo>
                    <a:pt x="96" y="126"/>
                    <a:pt x="81" y="44"/>
                    <a:pt x="55" y="0"/>
                  </a:cubicBezTo>
                  <a:cubicBezTo>
                    <a:pt x="45" y="35"/>
                    <a:pt x="0" y="67"/>
                    <a:pt x="10" y="108"/>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42" name="Freeform 46"/>
            <p:cNvSpPr>
              <a:spLocks/>
            </p:cNvSpPr>
            <p:nvPr/>
          </p:nvSpPr>
          <p:spPr bwMode="auto">
            <a:xfrm>
              <a:off x="6154836" y="4294357"/>
              <a:ext cx="21877" cy="25251"/>
            </a:xfrm>
            <a:custGeom>
              <a:avLst/>
              <a:gdLst>
                <a:gd name="T0" fmla="*/ 8 w 101"/>
                <a:gd name="T1" fmla="*/ 110 h 110"/>
                <a:gd name="T2" fmla="*/ 79 w 101"/>
                <a:gd name="T3" fmla="*/ 0 h 110"/>
                <a:gd name="T4" fmla="*/ 8 w 101"/>
                <a:gd name="T5" fmla="*/ 110 h 110"/>
                <a:gd name="T6" fmla="*/ 0 60000 65536"/>
                <a:gd name="T7" fmla="*/ 0 60000 65536"/>
                <a:gd name="T8" fmla="*/ 0 60000 65536"/>
                <a:gd name="T9" fmla="*/ 0 w 101"/>
                <a:gd name="T10" fmla="*/ 0 h 110"/>
                <a:gd name="T11" fmla="*/ 101 w 101"/>
                <a:gd name="T12" fmla="*/ 110 h 110"/>
              </a:gdLst>
              <a:ahLst/>
              <a:cxnLst>
                <a:cxn ang="T6">
                  <a:pos x="T0" y="T1"/>
                </a:cxn>
                <a:cxn ang="T7">
                  <a:pos x="T2" y="T3"/>
                </a:cxn>
                <a:cxn ang="T8">
                  <a:pos x="T4" y="T5"/>
                </a:cxn>
              </a:cxnLst>
              <a:rect l="T9" t="T10" r="T11" b="T12"/>
              <a:pathLst>
                <a:path w="101" h="110">
                  <a:moveTo>
                    <a:pt x="8" y="110"/>
                  </a:moveTo>
                  <a:cubicBezTo>
                    <a:pt x="43" y="79"/>
                    <a:pt x="101" y="58"/>
                    <a:pt x="79" y="0"/>
                  </a:cubicBezTo>
                  <a:cubicBezTo>
                    <a:pt x="59" y="47"/>
                    <a:pt x="0" y="49"/>
                    <a:pt x="8" y="110"/>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43" name="Freeform 47"/>
            <p:cNvSpPr>
              <a:spLocks/>
            </p:cNvSpPr>
            <p:nvPr/>
          </p:nvSpPr>
          <p:spPr bwMode="auto">
            <a:xfrm>
              <a:off x="6153623" y="4028558"/>
              <a:ext cx="25522" cy="57147"/>
            </a:xfrm>
            <a:custGeom>
              <a:avLst/>
              <a:gdLst>
                <a:gd name="T0" fmla="*/ 40 w 121"/>
                <a:gd name="T1" fmla="*/ 33 h 232"/>
                <a:gd name="T2" fmla="*/ 34 w 121"/>
                <a:gd name="T3" fmla="*/ 114 h 232"/>
                <a:gd name="T4" fmla="*/ 67 w 121"/>
                <a:gd name="T5" fmla="*/ 136 h 232"/>
                <a:gd name="T6" fmla="*/ 88 w 121"/>
                <a:gd name="T7" fmla="*/ 171 h 232"/>
                <a:gd name="T8" fmla="*/ 44 w 121"/>
                <a:gd name="T9" fmla="*/ 0 h 232"/>
                <a:gd name="T10" fmla="*/ 40 w 121"/>
                <a:gd name="T11" fmla="*/ 33 h 232"/>
                <a:gd name="T12" fmla="*/ 0 60000 65536"/>
                <a:gd name="T13" fmla="*/ 0 60000 65536"/>
                <a:gd name="T14" fmla="*/ 0 60000 65536"/>
                <a:gd name="T15" fmla="*/ 0 60000 65536"/>
                <a:gd name="T16" fmla="*/ 0 60000 65536"/>
                <a:gd name="T17" fmla="*/ 0 60000 65536"/>
                <a:gd name="T18" fmla="*/ 0 w 121"/>
                <a:gd name="T19" fmla="*/ 0 h 232"/>
                <a:gd name="T20" fmla="*/ 121 w 121"/>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21" h="232">
                  <a:moveTo>
                    <a:pt x="40" y="33"/>
                  </a:moveTo>
                  <a:cubicBezTo>
                    <a:pt x="46" y="74"/>
                    <a:pt x="81" y="109"/>
                    <a:pt x="34" y="114"/>
                  </a:cubicBezTo>
                  <a:cubicBezTo>
                    <a:pt x="45" y="121"/>
                    <a:pt x="56" y="128"/>
                    <a:pt x="67" y="136"/>
                  </a:cubicBezTo>
                  <a:cubicBezTo>
                    <a:pt x="0" y="174"/>
                    <a:pt x="60" y="232"/>
                    <a:pt x="88" y="171"/>
                  </a:cubicBezTo>
                  <a:cubicBezTo>
                    <a:pt x="121" y="98"/>
                    <a:pt x="112" y="28"/>
                    <a:pt x="44" y="0"/>
                  </a:cubicBezTo>
                  <a:cubicBezTo>
                    <a:pt x="43" y="11"/>
                    <a:pt x="42" y="22"/>
                    <a:pt x="40" y="33"/>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44" name="Freeform 48"/>
            <p:cNvSpPr>
              <a:spLocks/>
            </p:cNvSpPr>
            <p:nvPr/>
          </p:nvSpPr>
          <p:spPr bwMode="auto">
            <a:xfrm>
              <a:off x="5392801" y="3653780"/>
              <a:ext cx="827665" cy="1027316"/>
            </a:xfrm>
            <a:custGeom>
              <a:avLst/>
              <a:gdLst>
                <a:gd name="T0" fmla="*/ 2147483647 w 3738"/>
                <a:gd name="T1" fmla="*/ 2147483647 h 4232"/>
                <a:gd name="T2" fmla="*/ 2147483647 w 3738"/>
                <a:gd name="T3" fmla="*/ 2147483647 h 4232"/>
                <a:gd name="T4" fmla="*/ 2147483647 w 3738"/>
                <a:gd name="T5" fmla="*/ 2147483647 h 4232"/>
                <a:gd name="T6" fmla="*/ 2147483647 w 3738"/>
                <a:gd name="T7" fmla="*/ 2147483647 h 4232"/>
                <a:gd name="T8" fmla="*/ 2147483647 w 3738"/>
                <a:gd name="T9" fmla="*/ 2147483647 h 4232"/>
                <a:gd name="T10" fmla="*/ 2147483647 w 3738"/>
                <a:gd name="T11" fmla="*/ 2147483647 h 4232"/>
                <a:gd name="T12" fmla="*/ 2147483647 w 3738"/>
                <a:gd name="T13" fmla="*/ 2147483647 h 4232"/>
                <a:gd name="T14" fmla="*/ 2147483647 w 3738"/>
                <a:gd name="T15" fmla="*/ 2147483647 h 4232"/>
                <a:gd name="T16" fmla="*/ 2147483647 w 3738"/>
                <a:gd name="T17" fmla="*/ 2147483647 h 4232"/>
                <a:gd name="T18" fmla="*/ 2147483647 w 3738"/>
                <a:gd name="T19" fmla="*/ 2147483647 h 4232"/>
                <a:gd name="T20" fmla="*/ 2147483647 w 3738"/>
                <a:gd name="T21" fmla="*/ 2147483647 h 4232"/>
                <a:gd name="T22" fmla="*/ 2147483647 w 3738"/>
                <a:gd name="T23" fmla="*/ 2147483647 h 4232"/>
                <a:gd name="T24" fmla="*/ 2147483647 w 3738"/>
                <a:gd name="T25" fmla="*/ 2147483647 h 4232"/>
                <a:gd name="T26" fmla="*/ 2147483647 w 3738"/>
                <a:gd name="T27" fmla="*/ 2147483647 h 4232"/>
                <a:gd name="T28" fmla="*/ 2147483647 w 3738"/>
                <a:gd name="T29" fmla="*/ 2147483647 h 4232"/>
                <a:gd name="T30" fmla="*/ 2147483647 w 3738"/>
                <a:gd name="T31" fmla="*/ 2147483647 h 4232"/>
                <a:gd name="T32" fmla="*/ 2147483647 w 3738"/>
                <a:gd name="T33" fmla="*/ 2147483647 h 4232"/>
                <a:gd name="T34" fmla="*/ 2147483647 w 3738"/>
                <a:gd name="T35" fmla="*/ 2147483647 h 4232"/>
                <a:gd name="T36" fmla="*/ 2147483647 w 3738"/>
                <a:gd name="T37" fmla="*/ 2147483647 h 4232"/>
                <a:gd name="T38" fmla="*/ 2147483647 w 3738"/>
                <a:gd name="T39" fmla="*/ 2147483647 h 4232"/>
                <a:gd name="T40" fmla="*/ 2147483647 w 3738"/>
                <a:gd name="T41" fmla="*/ 2147483647 h 4232"/>
                <a:gd name="T42" fmla="*/ 2147483647 w 3738"/>
                <a:gd name="T43" fmla="*/ 2147483647 h 4232"/>
                <a:gd name="T44" fmla="*/ 2147483647 w 3738"/>
                <a:gd name="T45" fmla="*/ 2147483647 h 4232"/>
                <a:gd name="T46" fmla="*/ 2147483647 w 3738"/>
                <a:gd name="T47" fmla="*/ 2147483647 h 4232"/>
                <a:gd name="T48" fmla="*/ 2147483647 w 3738"/>
                <a:gd name="T49" fmla="*/ 2147483647 h 4232"/>
                <a:gd name="T50" fmla="*/ 2147483647 w 3738"/>
                <a:gd name="T51" fmla="*/ 2147483647 h 4232"/>
                <a:gd name="T52" fmla="*/ 2147483647 w 3738"/>
                <a:gd name="T53" fmla="*/ 2147483647 h 4232"/>
                <a:gd name="T54" fmla="*/ 2147483647 w 3738"/>
                <a:gd name="T55" fmla="*/ 2147483647 h 4232"/>
                <a:gd name="T56" fmla="*/ 2147483647 w 3738"/>
                <a:gd name="T57" fmla="*/ 2147483647 h 4232"/>
                <a:gd name="T58" fmla="*/ 2147483647 w 3738"/>
                <a:gd name="T59" fmla="*/ 2147483647 h 4232"/>
                <a:gd name="T60" fmla="*/ 2147483647 w 3738"/>
                <a:gd name="T61" fmla="*/ 2147483647 h 4232"/>
                <a:gd name="T62" fmla="*/ 2147483647 w 3738"/>
                <a:gd name="T63" fmla="*/ 2147483647 h 4232"/>
                <a:gd name="T64" fmla="*/ 2147483647 w 3738"/>
                <a:gd name="T65" fmla="*/ 2147483647 h 4232"/>
                <a:gd name="T66" fmla="*/ 2147483647 w 3738"/>
                <a:gd name="T67" fmla="*/ 2147483647 h 4232"/>
                <a:gd name="T68" fmla="*/ 2147483647 w 3738"/>
                <a:gd name="T69" fmla="*/ 2147483647 h 4232"/>
                <a:gd name="T70" fmla="*/ 2147483647 w 3738"/>
                <a:gd name="T71" fmla="*/ 2147483647 h 4232"/>
                <a:gd name="T72" fmla="*/ 2147483647 w 3738"/>
                <a:gd name="T73" fmla="*/ 2147483647 h 4232"/>
                <a:gd name="T74" fmla="*/ 2147483647 w 3738"/>
                <a:gd name="T75" fmla="*/ 2147483647 h 4232"/>
                <a:gd name="T76" fmla="*/ 2147483647 w 3738"/>
                <a:gd name="T77" fmla="*/ 2147483647 h 4232"/>
                <a:gd name="T78" fmla="*/ 2147483647 w 3738"/>
                <a:gd name="T79" fmla="*/ 2147483647 h 4232"/>
                <a:gd name="T80" fmla="*/ 2147483647 w 3738"/>
                <a:gd name="T81" fmla="*/ 2147483647 h 4232"/>
                <a:gd name="T82" fmla="*/ 2147483647 w 3738"/>
                <a:gd name="T83" fmla="*/ 2147483647 h 4232"/>
                <a:gd name="T84" fmla="*/ 2147483647 w 3738"/>
                <a:gd name="T85" fmla="*/ 2147483647 h 4232"/>
                <a:gd name="T86" fmla="*/ 2147483647 w 3738"/>
                <a:gd name="T87" fmla="*/ 2147483647 h 4232"/>
                <a:gd name="T88" fmla="*/ 2147483647 w 3738"/>
                <a:gd name="T89" fmla="*/ 2147483647 h 4232"/>
                <a:gd name="T90" fmla="*/ 2147483647 w 3738"/>
                <a:gd name="T91" fmla="*/ 2147483647 h 4232"/>
                <a:gd name="T92" fmla="*/ 2147483647 w 3738"/>
                <a:gd name="T93" fmla="*/ 2147483647 h 4232"/>
                <a:gd name="T94" fmla="*/ 2147483647 w 3738"/>
                <a:gd name="T95" fmla="*/ 2147483647 h 42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8"/>
                <a:gd name="T145" fmla="*/ 0 h 4232"/>
                <a:gd name="T146" fmla="*/ 3738 w 3738"/>
                <a:gd name="T147" fmla="*/ 4232 h 42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8" h="4232">
                  <a:moveTo>
                    <a:pt x="64" y="1737"/>
                  </a:moveTo>
                  <a:cubicBezTo>
                    <a:pt x="90" y="1547"/>
                    <a:pt x="97" y="1679"/>
                    <a:pt x="16" y="1508"/>
                  </a:cubicBezTo>
                  <a:cubicBezTo>
                    <a:pt x="1" y="1476"/>
                    <a:pt x="36" y="1417"/>
                    <a:pt x="19" y="1363"/>
                  </a:cubicBezTo>
                  <a:cubicBezTo>
                    <a:pt x="98" y="1354"/>
                    <a:pt x="111" y="1348"/>
                    <a:pt x="162" y="1289"/>
                  </a:cubicBezTo>
                  <a:cubicBezTo>
                    <a:pt x="203" y="1243"/>
                    <a:pt x="269" y="1179"/>
                    <a:pt x="311" y="1128"/>
                  </a:cubicBezTo>
                  <a:cubicBezTo>
                    <a:pt x="340" y="1091"/>
                    <a:pt x="277" y="1056"/>
                    <a:pt x="290" y="1029"/>
                  </a:cubicBezTo>
                  <a:cubicBezTo>
                    <a:pt x="306" y="997"/>
                    <a:pt x="370" y="1023"/>
                    <a:pt x="359" y="984"/>
                  </a:cubicBezTo>
                  <a:cubicBezTo>
                    <a:pt x="351" y="959"/>
                    <a:pt x="415" y="923"/>
                    <a:pt x="429" y="910"/>
                  </a:cubicBezTo>
                  <a:cubicBezTo>
                    <a:pt x="467" y="872"/>
                    <a:pt x="412" y="829"/>
                    <a:pt x="446" y="793"/>
                  </a:cubicBezTo>
                  <a:cubicBezTo>
                    <a:pt x="342" y="823"/>
                    <a:pt x="277" y="760"/>
                    <a:pt x="335" y="667"/>
                  </a:cubicBezTo>
                  <a:cubicBezTo>
                    <a:pt x="279" y="673"/>
                    <a:pt x="319" y="632"/>
                    <a:pt x="339" y="599"/>
                  </a:cubicBezTo>
                  <a:cubicBezTo>
                    <a:pt x="365" y="557"/>
                    <a:pt x="416" y="574"/>
                    <a:pt x="438" y="531"/>
                  </a:cubicBezTo>
                  <a:cubicBezTo>
                    <a:pt x="479" y="452"/>
                    <a:pt x="416" y="311"/>
                    <a:pt x="381" y="235"/>
                  </a:cubicBezTo>
                  <a:cubicBezTo>
                    <a:pt x="356" y="181"/>
                    <a:pt x="269" y="60"/>
                    <a:pt x="351" y="33"/>
                  </a:cubicBezTo>
                  <a:cubicBezTo>
                    <a:pt x="453" y="0"/>
                    <a:pt x="679" y="25"/>
                    <a:pt x="788" y="29"/>
                  </a:cubicBezTo>
                  <a:cubicBezTo>
                    <a:pt x="833" y="199"/>
                    <a:pt x="754" y="202"/>
                    <a:pt x="760" y="222"/>
                  </a:cubicBezTo>
                  <a:cubicBezTo>
                    <a:pt x="781" y="290"/>
                    <a:pt x="721" y="371"/>
                    <a:pt x="724" y="388"/>
                  </a:cubicBezTo>
                  <a:cubicBezTo>
                    <a:pt x="759" y="436"/>
                    <a:pt x="720" y="481"/>
                    <a:pt x="728" y="506"/>
                  </a:cubicBezTo>
                  <a:cubicBezTo>
                    <a:pt x="752" y="589"/>
                    <a:pt x="773" y="523"/>
                    <a:pt x="783" y="724"/>
                  </a:cubicBezTo>
                  <a:cubicBezTo>
                    <a:pt x="788" y="682"/>
                    <a:pt x="819" y="659"/>
                    <a:pt x="845" y="705"/>
                  </a:cubicBezTo>
                  <a:cubicBezTo>
                    <a:pt x="835" y="623"/>
                    <a:pt x="846" y="615"/>
                    <a:pt x="897" y="621"/>
                  </a:cubicBezTo>
                  <a:cubicBezTo>
                    <a:pt x="858" y="600"/>
                    <a:pt x="884" y="553"/>
                    <a:pt x="944" y="519"/>
                  </a:cubicBezTo>
                  <a:cubicBezTo>
                    <a:pt x="956" y="531"/>
                    <a:pt x="1015" y="657"/>
                    <a:pt x="1077" y="576"/>
                  </a:cubicBezTo>
                  <a:cubicBezTo>
                    <a:pt x="1069" y="596"/>
                    <a:pt x="1115" y="603"/>
                    <a:pt x="1123" y="628"/>
                  </a:cubicBezTo>
                  <a:cubicBezTo>
                    <a:pt x="1138" y="679"/>
                    <a:pt x="1137" y="770"/>
                    <a:pt x="1093" y="750"/>
                  </a:cubicBezTo>
                  <a:lnTo>
                    <a:pt x="1119" y="784"/>
                  </a:lnTo>
                  <a:cubicBezTo>
                    <a:pt x="1141" y="758"/>
                    <a:pt x="1102" y="749"/>
                    <a:pt x="1189" y="742"/>
                  </a:cubicBezTo>
                  <a:cubicBezTo>
                    <a:pt x="1136" y="752"/>
                    <a:pt x="1057" y="455"/>
                    <a:pt x="1330" y="625"/>
                  </a:cubicBezTo>
                  <a:cubicBezTo>
                    <a:pt x="1342" y="552"/>
                    <a:pt x="1527" y="469"/>
                    <a:pt x="1471" y="464"/>
                  </a:cubicBezTo>
                  <a:cubicBezTo>
                    <a:pt x="1403" y="457"/>
                    <a:pt x="1411" y="485"/>
                    <a:pt x="1374" y="480"/>
                  </a:cubicBezTo>
                  <a:cubicBezTo>
                    <a:pt x="1261" y="465"/>
                    <a:pt x="1266" y="443"/>
                    <a:pt x="1260" y="448"/>
                  </a:cubicBezTo>
                  <a:cubicBezTo>
                    <a:pt x="1287" y="418"/>
                    <a:pt x="1262" y="418"/>
                    <a:pt x="1380" y="409"/>
                  </a:cubicBezTo>
                  <a:cubicBezTo>
                    <a:pt x="1369" y="366"/>
                    <a:pt x="1263" y="390"/>
                    <a:pt x="1288" y="383"/>
                  </a:cubicBezTo>
                  <a:cubicBezTo>
                    <a:pt x="1300" y="372"/>
                    <a:pt x="1252" y="354"/>
                    <a:pt x="1382" y="337"/>
                  </a:cubicBezTo>
                  <a:cubicBezTo>
                    <a:pt x="1397" y="335"/>
                    <a:pt x="1416" y="312"/>
                    <a:pt x="1410" y="286"/>
                  </a:cubicBezTo>
                  <a:cubicBezTo>
                    <a:pt x="1407" y="270"/>
                    <a:pt x="1426" y="283"/>
                    <a:pt x="1432" y="275"/>
                  </a:cubicBezTo>
                  <a:cubicBezTo>
                    <a:pt x="1381" y="221"/>
                    <a:pt x="1417" y="214"/>
                    <a:pt x="1429" y="207"/>
                  </a:cubicBezTo>
                  <a:cubicBezTo>
                    <a:pt x="1441" y="201"/>
                    <a:pt x="1454" y="214"/>
                    <a:pt x="1512" y="226"/>
                  </a:cubicBezTo>
                  <a:cubicBezTo>
                    <a:pt x="1500" y="227"/>
                    <a:pt x="1468" y="177"/>
                    <a:pt x="1494" y="148"/>
                  </a:cubicBezTo>
                  <a:cubicBezTo>
                    <a:pt x="1510" y="127"/>
                    <a:pt x="1494" y="171"/>
                    <a:pt x="1509" y="151"/>
                  </a:cubicBezTo>
                  <a:cubicBezTo>
                    <a:pt x="1491" y="139"/>
                    <a:pt x="1497" y="109"/>
                    <a:pt x="1511" y="93"/>
                  </a:cubicBezTo>
                  <a:cubicBezTo>
                    <a:pt x="1524" y="76"/>
                    <a:pt x="1543" y="57"/>
                    <a:pt x="1556" y="40"/>
                  </a:cubicBezTo>
                  <a:lnTo>
                    <a:pt x="2584" y="685"/>
                  </a:lnTo>
                  <a:cubicBezTo>
                    <a:pt x="2671" y="740"/>
                    <a:pt x="2779" y="780"/>
                    <a:pt x="2805" y="886"/>
                  </a:cubicBezTo>
                  <a:cubicBezTo>
                    <a:pt x="2816" y="931"/>
                    <a:pt x="2780" y="929"/>
                    <a:pt x="2771" y="968"/>
                  </a:cubicBezTo>
                  <a:cubicBezTo>
                    <a:pt x="2764" y="997"/>
                    <a:pt x="2814" y="1030"/>
                    <a:pt x="2830" y="1053"/>
                  </a:cubicBezTo>
                  <a:cubicBezTo>
                    <a:pt x="2886" y="1136"/>
                    <a:pt x="2998" y="1191"/>
                    <a:pt x="3071" y="1257"/>
                  </a:cubicBezTo>
                  <a:cubicBezTo>
                    <a:pt x="3115" y="1297"/>
                    <a:pt x="3322" y="1430"/>
                    <a:pt x="3315" y="1488"/>
                  </a:cubicBezTo>
                  <a:cubicBezTo>
                    <a:pt x="3302" y="1580"/>
                    <a:pt x="3269" y="1684"/>
                    <a:pt x="3230" y="1770"/>
                  </a:cubicBezTo>
                  <a:cubicBezTo>
                    <a:pt x="3211" y="1813"/>
                    <a:pt x="3190" y="1856"/>
                    <a:pt x="3176" y="1901"/>
                  </a:cubicBezTo>
                  <a:cubicBezTo>
                    <a:pt x="3169" y="1923"/>
                    <a:pt x="3165" y="1945"/>
                    <a:pt x="3163" y="1967"/>
                  </a:cubicBezTo>
                  <a:cubicBezTo>
                    <a:pt x="3161" y="1998"/>
                    <a:pt x="3189" y="2026"/>
                    <a:pt x="3185" y="2053"/>
                  </a:cubicBezTo>
                  <a:cubicBezTo>
                    <a:pt x="3164" y="2170"/>
                    <a:pt x="3352" y="2179"/>
                    <a:pt x="3329" y="2303"/>
                  </a:cubicBezTo>
                  <a:cubicBezTo>
                    <a:pt x="3431" y="2271"/>
                    <a:pt x="3417" y="2392"/>
                    <a:pt x="3379" y="2440"/>
                  </a:cubicBezTo>
                  <a:cubicBezTo>
                    <a:pt x="3318" y="2517"/>
                    <a:pt x="3354" y="2608"/>
                    <a:pt x="3313" y="2682"/>
                  </a:cubicBezTo>
                  <a:cubicBezTo>
                    <a:pt x="3383" y="2618"/>
                    <a:pt x="3379" y="2751"/>
                    <a:pt x="3362" y="2785"/>
                  </a:cubicBezTo>
                  <a:cubicBezTo>
                    <a:pt x="3338" y="2836"/>
                    <a:pt x="3319" y="2896"/>
                    <a:pt x="3326" y="2952"/>
                  </a:cubicBezTo>
                  <a:cubicBezTo>
                    <a:pt x="3333" y="3004"/>
                    <a:pt x="3409" y="3092"/>
                    <a:pt x="3352" y="3103"/>
                  </a:cubicBezTo>
                  <a:cubicBezTo>
                    <a:pt x="3395" y="3112"/>
                    <a:pt x="3370" y="3193"/>
                    <a:pt x="3403" y="3189"/>
                  </a:cubicBezTo>
                  <a:cubicBezTo>
                    <a:pt x="3458" y="3184"/>
                    <a:pt x="3430" y="3244"/>
                    <a:pt x="3418" y="3271"/>
                  </a:cubicBezTo>
                  <a:cubicBezTo>
                    <a:pt x="3396" y="3320"/>
                    <a:pt x="3453" y="3338"/>
                    <a:pt x="3463" y="3382"/>
                  </a:cubicBezTo>
                  <a:cubicBezTo>
                    <a:pt x="3469" y="3407"/>
                    <a:pt x="3450" y="3422"/>
                    <a:pt x="3463" y="3447"/>
                  </a:cubicBezTo>
                  <a:cubicBezTo>
                    <a:pt x="3481" y="3480"/>
                    <a:pt x="3489" y="3499"/>
                    <a:pt x="3455" y="3528"/>
                  </a:cubicBezTo>
                  <a:cubicBezTo>
                    <a:pt x="3512" y="3517"/>
                    <a:pt x="3535" y="3566"/>
                    <a:pt x="3546" y="3612"/>
                  </a:cubicBezTo>
                  <a:cubicBezTo>
                    <a:pt x="3541" y="3531"/>
                    <a:pt x="3738" y="3648"/>
                    <a:pt x="3675" y="3737"/>
                  </a:cubicBezTo>
                  <a:cubicBezTo>
                    <a:pt x="3539" y="3842"/>
                    <a:pt x="3419" y="3904"/>
                    <a:pt x="3294" y="3981"/>
                  </a:cubicBezTo>
                  <a:cubicBezTo>
                    <a:pt x="3248" y="3997"/>
                    <a:pt x="3241" y="3968"/>
                    <a:pt x="3195" y="3984"/>
                  </a:cubicBezTo>
                  <a:cubicBezTo>
                    <a:pt x="3147" y="4001"/>
                    <a:pt x="3074" y="4059"/>
                    <a:pt x="3024" y="4075"/>
                  </a:cubicBezTo>
                  <a:cubicBezTo>
                    <a:pt x="2976" y="4091"/>
                    <a:pt x="2917" y="3996"/>
                    <a:pt x="2862" y="4023"/>
                  </a:cubicBezTo>
                  <a:cubicBezTo>
                    <a:pt x="2799" y="4055"/>
                    <a:pt x="2771" y="4152"/>
                    <a:pt x="2704" y="4182"/>
                  </a:cubicBezTo>
                  <a:cubicBezTo>
                    <a:pt x="2591" y="4232"/>
                    <a:pt x="2569" y="4193"/>
                    <a:pt x="2533" y="4163"/>
                  </a:cubicBezTo>
                  <a:cubicBezTo>
                    <a:pt x="2463" y="4103"/>
                    <a:pt x="2437" y="4213"/>
                    <a:pt x="2360" y="4204"/>
                  </a:cubicBezTo>
                  <a:cubicBezTo>
                    <a:pt x="2271" y="4194"/>
                    <a:pt x="2241" y="4206"/>
                    <a:pt x="2192" y="4144"/>
                  </a:cubicBezTo>
                  <a:cubicBezTo>
                    <a:pt x="2155" y="4097"/>
                    <a:pt x="2111" y="4074"/>
                    <a:pt x="2056" y="4126"/>
                  </a:cubicBezTo>
                  <a:cubicBezTo>
                    <a:pt x="2016" y="4162"/>
                    <a:pt x="1881" y="4155"/>
                    <a:pt x="1811" y="4141"/>
                  </a:cubicBezTo>
                  <a:cubicBezTo>
                    <a:pt x="1805" y="4135"/>
                    <a:pt x="1801" y="4099"/>
                    <a:pt x="1792" y="4085"/>
                  </a:cubicBezTo>
                  <a:cubicBezTo>
                    <a:pt x="1768" y="4049"/>
                    <a:pt x="1743" y="4012"/>
                    <a:pt x="1722" y="3971"/>
                  </a:cubicBezTo>
                  <a:cubicBezTo>
                    <a:pt x="1694" y="3915"/>
                    <a:pt x="1713" y="3854"/>
                    <a:pt x="1702" y="3794"/>
                  </a:cubicBezTo>
                  <a:cubicBezTo>
                    <a:pt x="1686" y="3714"/>
                    <a:pt x="1699" y="3640"/>
                    <a:pt x="1679" y="3562"/>
                  </a:cubicBezTo>
                  <a:cubicBezTo>
                    <a:pt x="1659" y="3480"/>
                    <a:pt x="1607" y="3404"/>
                    <a:pt x="1542" y="3353"/>
                  </a:cubicBezTo>
                  <a:cubicBezTo>
                    <a:pt x="1479" y="3304"/>
                    <a:pt x="1467" y="3400"/>
                    <a:pt x="1473" y="3414"/>
                  </a:cubicBezTo>
                  <a:cubicBezTo>
                    <a:pt x="1408" y="3345"/>
                    <a:pt x="1347" y="3410"/>
                    <a:pt x="1287" y="3343"/>
                  </a:cubicBezTo>
                  <a:cubicBezTo>
                    <a:pt x="1268" y="3322"/>
                    <a:pt x="1196" y="3317"/>
                    <a:pt x="1168" y="3301"/>
                  </a:cubicBezTo>
                  <a:cubicBezTo>
                    <a:pt x="1121" y="3274"/>
                    <a:pt x="1079" y="3251"/>
                    <a:pt x="1008" y="3241"/>
                  </a:cubicBezTo>
                  <a:cubicBezTo>
                    <a:pt x="997" y="3239"/>
                    <a:pt x="987" y="3222"/>
                    <a:pt x="982" y="3212"/>
                  </a:cubicBezTo>
                  <a:cubicBezTo>
                    <a:pt x="959" y="3184"/>
                    <a:pt x="941" y="3191"/>
                    <a:pt x="912" y="3177"/>
                  </a:cubicBezTo>
                  <a:cubicBezTo>
                    <a:pt x="886" y="3163"/>
                    <a:pt x="850" y="3168"/>
                    <a:pt x="823" y="3154"/>
                  </a:cubicBezTo>
                  <a:cubicBezTo>
                    <a:pt x="799" y="3141"/>
                    <a:pt x="793" y="3110"/>
                    <a:pt x="771" y="3099"/>
                  </a:cubicBezTo>
                  <a:cubicBezTo>
                    <a:pt x="752" y="3090"/>
                    <a:pt x="731" y="3112"/>
                    <a:pt x="711" y="3106"/>
                  </a:cubicBezTo>
                  <a:cubicBezTo>
                    <a:pt x="680" y="3097"/>
                    <a:pt x="675" y="3063"/>
                    <a:pt x="659" y="3040"/>
                  </a:cubicBezTo>
                  <a:cubicBezTo>
                    <a:pt x="626" y="2994"/>
                    <a:pt x="584" y="2985"/>
                    <a:pt x="539" y="2989"/>
                  </a:cubicBezTo>
                  <a:cubicBezTo>
                    <a:pt x="518" y="2941"/>
                    <a:pt x="406" y="2714"/>
                    <a:pt x="355" y="2576"/>
                  </a:cubicBezTo>
                  <a:cubicBezTo>
                    <a:pt x="307" y="2450"/>
                    <a:pt x="343" y="2215"/>
                    <a:pt x="165" y="2148"/>
                  </a:cubicBezTo>
                  <a:cubicBezTo>
                    <a:pt x="139" y="2137"/>
                    <a:pt x="161" y="2168"/>
                    <a:pt x="130" y="2154"/>
                  </a:cubicBezTo>
                  <a:cubicBezTo>
                    <a:pt x="65" y="2124"/>
                    <a:pt x="0" y="2051"/>
                    <a:pt x="115" y="1937"/>
                  </a:cubicBezTo>
                  <a:cubicBezTo>
                    <a:pt x="159" y="1893"/>
                    <a:pt x="84" y="1810"/>
                    <a:pt x="64" y="1736"/>
                  </a:cubicBezTo>
                </a:path>
              </a:pathLst>
            </a:custGeom>
            <a:solidFill>
              <a:schemeClr val="bg1">
                <a:lumMod val="85000"/>
              </a:schemeClr>
            </a:solidFill>
            <a:ln w="6350">
              <a:solidFill>
                <a:srgbClr val="FFFFFF"/>
              </a:solidFill>
              <a:miter lim="800000"/>
              <a:headEnd/>
              <a:tailEnd/>
            </a:ln>
          </p:spPr>
          <p:txBody>
            <a:bodyPr/>
            <a:lstStyle/>
            <a:p>
              <a:pPr defTabSz="914400"/>
              <a:endParaRPr lang="en-US" dirty="0">
                <a:solidFill>
                  <a:prstClr val="black"/>
                </a:solidFill>
                <a:latin typeface="Calibri"/>
              </a:endParaRPr>
            </a:p>
          </p:txBody>
        </p:sp>
        <p:sp>
          <p:nvSpPr>
            <p:cNvPr id="45" name="Freeform 51"/>
            <p:cNvSpPr>
              <a:spLocks/>
            </p:cNvSpPr>
            <p:nvPr/>
          </p:nvSpPr>
          <p:spPr bwMode="auto">
            <a:xfrm>
              <a:off x="5149730" y="6262604"/>
              <a:ext cx="182305" cy="212640"/>
            </a:xfrm>
            <a:custGeom>
              <a:avLst/>
              <a:gdLst>
                <a:gd name="T0" fmla="*/ 0 w 818"/>
                <a:gd name="T1" fmla="*/ 438 h 876"/>
                <a:gd name="T2" fmla="*/ 73 w 818"/>
                <a:gd name="T3" fmla="*/ 585 h 876"/>
                <a:gd name="T4" fmla="*/ 125 w 818"/>
                <a:gd name="T5" fmla="*/ 704 h 876"/>
                <a:gd name="T6" fmla="*/ 336 w 818"/>
                <a:gd name="T7" fmla="*/ 820 h 876"/>
                <a:gd name="T8" fmla="*/ 413 w 818"/>
                <a:gd name="T9" fmla="*/ 680 h 876"/>
                <a:gd name="T10" fmla="*/ 556 w 818"/>
                <a:gd name="T11" fmla="*/ 620 h 876"/>
                <a:gd name="T12" fmla="*/ 697 w 818"/>
                <a:gd name="T13" fmla="*/ 534 h 876"/>
                <a:gd name="T14" fmla="*/ 758 w 818"/>
                <a:gd name="T15" fmla="*/ 404 h 876"/>
                <a:gd name="T16" fmla="*/ 810 w 818"/>
                <a:gd name="T17" fmla="*/ 313 h 876"/>
                <a:gd name="T18" fmla="*/ 698 w 818"/>
                <a:gd name="T19" fmla="*/ 169 h 876"/>
                <a:gd name="T20" fmla="*/ 568 w 818"/>
                <a:gd name="T21" fmla="*/ 38 h 876"/>
                <a:gd name="T22" fmla="*/ 437 w 818"/>
                <a:gd name="T23" fmla="*/ 75 h 876"/>
                <a:gd name="T24" fmla="*/ 347 w 818"/>
                <a:gd name="T25" fmla="*/ 128 h 876"/>
                <a:gd name="T26" fmla="*/ 228 w 818"/>
                <a:gd name="T27" fmla="*/ 185 h 876"/>
                <a:gd name="T28" fmla="*/ 141 w 818"/>
                <a:gd name="T29" fmla="*/ 338 h 876"/>
                <a:gd name="T30" fmla="*/ 0 w 818"/>
                <a:gd name="T31" fmla="*/ 438 h 8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8"/>
                <a:gd name="T49" fmla="*/ 0 h 876"/>
                <a:gd name="T50" fmla="*/ 818 w 818"/>
                <a:gd name="T51" fmla="*/ 876 h 8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8" h="876">
                  <a:moveTo>
                    <a:pt x="0" y="438"/>
                  </a:moveTo>
                  <a:cubicBezTo>
                    <a:pt x="42" y="480"/>
                    <a:pt x="39" y="541"/>
                    <a:pt x="73" y="585"/>
                  </a:cubicBezTo>
                  <a:cubicBezTo>
                    <a:pt x="103" y="623"/>
                    <a:pt x="93" y="673"/>
                    <a:pt x="125" y="704"/>
                  </a:cubicBezTo>
                  <a:cubicBezTo>
                    <a:pt x="164" y="744"/>
                    <a:pt x="268" y="876"/>
                    <a:pt x="336" y="820"/>
                  </a:cubicBezTo>
                  <a:cubicBezTo>
                    <a:pt x="366" y="796"/>
                    <a:pt x="391" y="715"/>
                    <a:pt x="413" y="680"/>
                  </a:cubicBezTo>
                  <a:cubicBezTo>
                    <a:pt x="446" y="624"/>
                    <a:pt x="502" y="635"/>
                    <a:pt x="556" y="620"/>
                  </a:cubicBezTo>
                  <a:cubicBezTo>
                    <a:pt x="596" y="609"/>
                    <a:pt x="680" y="576"/>
                    <a:pt x="697" y="534"/>
                  </a:cubicBezTo>
                  <a:cubicBezTo>
                    <a:pt x="718" y="481"/>
                    <a:pt x="720" y="451"/>
                    <a:pt x="758" y="404"/>
                  </a:cubicBezTo>
                  <a:cubicBezTo>
                    <a:pt x="772" y="387"/>
                    <a:pt x="818" y="339"/>
                    <a:pt x="810" y="313"/>
                  </a:cubicBezTo>
                  <a:cubicBezTo>
                    <a:pt x="786" y="231"/>
                    <a:pt x="752" y="226"/>
                    <a:pt x="698" y="169"/>
                  </a:cubicBezTo>
                  <a:cubicBezTo>
                    <a:pt x="656" y="125"/>
                    <a:pt x="610" y="83"/>
                    <a:pt x="568" y="38"/>
                  </a:cubicBezTo>
                  <a:cubicBezTo>
                    <a:pt x="532" y="0"/>
                    <a:pt x="470" y="61"/>
                    <a:pt x="437" y="75"/>
                  </a:cubicBezTo>
                  <a:cubicBezTo>
                    <a:pt x="400" y="91"/>
                    <a:pt x="383" y="108"/>
                    <a:pt x="347" y="128"/>
                  </a:cubicBezTo>
                  <a:cubicBezTo>
                    <a:pt x="305" y="151"/>
                    <a:pt x="261" y="142"/>
                    <a:pt x="228" y="185"/>
                  </a:cubicBezTo>
                  <a:cubicBezTo>
                    <a:pt x="192" y="232"/>
                    <a:pt x="174" y="289"/>
                    <a:pt x="141" y="338"/>
                  </a:cubicBezTo>
                  <a:cubicBezTo>
                    <a:pt x="104" y="394"/>
                    <a:pt x="51" y="401"/>
                    <a:pt x="0" y="438"/>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endParaRPr lang="en-US" sz="1400" b="1" dirty="0">
                <a:solidFill>
                  <a:srgbClr val="000000"/>
                </a:solidFill>
                <a:latin typeface="Calibri"/>
                <a:cs typeface="MS PGothic" pitchFamily="34" charset="-128"/>
              </a:endParaRPr>
            </a:p>
          </p:txBody>
        </p:sp>
        <p:sp>
          <p:nvSpPr>
            <p:cNvPr id="46" name="Freeform 52"/>
            <p:cNvSpPr>
              <a:spLocks/>
            </p:cNvSpPr>
            <p:nvPr/>
          </p:nvSpPr>
          <p:spPr bwMode="auto">
            <a:xfrm>
              <a:off x="5353911" y="3774725"/>
              <a:ext cx="148275" cy="208652"/>
            </a:xfrm>
            <a:custGeom>
              <a:avLst/>
              <a:gdLst>
                <a:gd name="T0" fmla="*/ 0 w 670"/>
                <a:gd name="T1" fmla="*/ 201 h 861"/>
                <a:gd name="T2" fmla="*/ 127 w 670"/>
                <a:gd name="T3" fmla="*/ 215 h 861"/>
                <a:gd name="T4" fmla="*/ 321 w 670"/>
                <a:gd name="T5" fmla="*/ 32 h 861"/>
                <a:gd name="T6" fmla="*/ 565 w 670"/>
                <a:gd name="T7" fmla="*/ 65 h 861"/>
                <a:gd name="T8" fmla="*/ 515 w 670"/>
                <a:gd name="T9" fmla="*/ 165 h 861"/>
                <a:gd name="T10" fmla="*/ 625 w 670"/>
                <a:gd name="T11" fmla="*/ 291 h 861"/>
                <a:gd name="T12" fmla="*/ 594 w 670"/>
                <a:gd name="T13" fmla="*/ 423 h 861"/>
                <a:gd name="T14" fmla="*/ 538 w 670"/>
                <a:gd name="T15" fmla="*/ 498 h 861"/>
                <a:gd name="T16" fmla="*/ 471 w 670"/>
                <a:gd name="T17" fmla="*/ 525 h 861"/>
                <a:gd name="T18" fmla="*/ 499 w 670"/>
                <a:gd name="T19" fmla="*/ 608 h 861"/>
                <a:gd name="T20" fmla="*/ 433 w 670"/>
                <a:gd name="T21" fmla="*/ 693 h 861"/>
                <a:gd name="T22" fmla="*/ 296 w 670"/>
                <a:gd name="T23" fmla="*/ 834 h 861"/>
                <a:gd name="T24" fmla="*/ 202 w 670"/>
                <a:gd name="T25" fmla="*/ 861 h 861"/>
                <a:gd name="T26" fmla="*/ 107 w 670"/>
                <a:gd name="T27" fmla="*/ 625 h 861"/>
                <a:gd name="T28" fmla="*/ 68 w 670"/>
                <a:gd name="T29" fmla="*/ 422 h 861"/>
                <a:gd name="T30" fmla="*/ 63 w 670"/>
                <a:gd name="T31" fmla="*/ 308 h 861"/>
                <a:gd name="T32" fmla="*/ 0 w 670"/>
                <a:gd name="T33" fmla="*/ 201 h 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0"/>
                <a:gd name="T52" fmla="*/ 0 h 861"/>
                <a:gd name="T53" fmla="*/ 670 w 670"/>
                <a:gd name="T54" fmla="*/ 861 h 8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0" h="861">
                  <a:moveTo>
                    <a:pt x="0" y="201"/>
                  </a:moveTo>
                  <a:cubicBezTo>
                    <a:pt x="43" y="64"/>
                    <a:pt x="116" y="214"/>
                    <a:pt x="127" y="215"/>
                  </a:cubicBezTo>
                  <a:cubicBezTo>
                    <a:pt x="278" y="233"/>
                    <a:pt x="308" y="183"/>
                    <a:pt x="321" y="32"/>
                  </a:cubicBezTo>
                  <a:cubicBezTo>
                    <a:pt x="404" y="104"/>
                    <a:pt x="377" y="0"/>
                    <a:pt x="565" y="65"/>
                  </a:cubicBezTo>
                  <a:cubicBezTo>
                    <a:pt x="533" y="81"/>
                    <a:pt x="453" y="168"/>
                    <a:pt x="515" y="165"/>
                  </a:cubicBezTo>
                  <a:cubicBezTo>
                    <a:pt x="463" y="303"/>
                    <a:pt x="567" y="309"/>
                    <a:pt x="625" y="291"/>
                  </a:cubicBezTo>
                  <a:cubicBezTo>
                    <a:pt x="590" y="346"/>
                    <a:pt x="670" y="368"/>
                    <a:pt x="594" y="423"/>
                  </a:cubicBezTo>
                  <a:cubicBezTo>
                    <a:pt x="547" y="456"/>
                    <a:pt x="548" y="437"/>
                    <a:pt x="538" y="498"/>
                  </a:cubicBezTo>
                  <a:cubicBezTo>
                    <a:pt x="535" y="513"/>
                    <a:pt x="480" y="505"/>
                    <a:pt x="471" y="525"/>
                  </a:cubicBezTo>
                  <a:cubicBezTo>
                    <a:pt x="461" y="546"/>
                    <a:pt x="504" y="595"/>
                    <a:pt x="499" y="608"/>
                  </a:cubicBezTo>
                  <a:cubicBezTo>
                    <a:pt x="496" y="617"/>
                    <a:pt x="472" y="664"/>
                    <a:pt x="433" y="693"/>
                  </a:cubicBezTo>
                  <a:cubicBezTo>
                    <a:pt x="371" y="738"/>
                    <a:pt x="362" y="792"/>
                    <a:pt x="296" y="834"/>
                  </a:cubicBezTo>
                  <a:cubicBezTo>
                    <a:pt x="264" y="855"/>
                    <a:pt x="231" y="861"/>
                    <a:pt x="202" y="861"/>
                  </a:cubicBezTo>
                  <a:cubicBezTo>
                    <a:pt x="190" y="822"/>
                    <a:pt x="120" y="674"/>
                    <a:pt x="107" y="625"/>
                  </a:cubicBezTo>
                  <a:cubicBezTo>
                    <a:pt x="87" y="555"/>
                    <a:pt x="115" y="483"/>
                    <a:pt x="68" y="422"/>
                  </a:cubicBezTo>
                  <a:cubicBezTo>
                    <a:pt x="74" y="387"/>
                    <a:pt x="90" y="346"/>
                    <a:pt x="63" y="308"/>
                  </a:cubicBezTo>
                  <a:cubicBezTo>
                    <a:pt x="39" y="274"/>
                    <a:pt x="11" y="242"/>
                    <a:pt x="0" y="201"/>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47" name="Freeform 53"/>
            <p:cNvSpPr>
              <a:spLocks/>
            </p:cNvSpPr>
            <p:nvPr/>
          </p:nvSpPr>
          <p:spPr bwMode="auto">
            <a:xfrm>
              <a:off x="6304326" y="2361995"/>
              <a:ext cx="139767" cy="178086"/>
            </a:xfrm>
            <a:custGeom>
              <a:avLst/>
              <a:gdLst>
                <a:gd name="T0" fmla="*/ 40 w 628"/>
                <a:gd name="T1" fmla="*/ 654 h 729"/>
                <a:gd name="T2" fmla="*/ 63 w 628"/>
                <a:gd name="T3" fmla="*/ 352 h 729"/>
                <a:gd name="T4" fmla="*/ 196 w 628"/>
                <a:gd name="T5" fmla="*/ 142 h 729"/>
                <a:gd name="T6" fmla="*/ 337 w 628"/>
                <a:gd name="T7" fmla="*/ 120 h 729"/>
                <a:gd name="T8" fmla="*/ 384 w 628"/>
                <a:gd name="T9" fmla="*/ 56 h 729"/>
                <a:gd name="T10" fmla="*/ 471 w 628"/>
                <a:gd name="T11" fmla="*/ 0 h 729"/>
                <a:gd name="T12" fmla="*/ 567 w 628"/>
                <a:gd name="T13" fmla="*/ 266 h 729"/>
                <a:gd name="T14" fmla="*/ 392 w 628"/>
                <a:gd name="T15" fmla="*/ 369 h 729"/>
                <a:gd name="T16" fmla="*/ 283 w 628"/>
                <a:gd name="T17" fmla="*/ 453 h 729"/>
                <a:gd name="T18" fmla="*/ 477 w 628"/>
                <a:gd name="T19" fmla="*/ 444 h 729"/>
                <a:gd name="T20" fmla="*/ 453 w 628"/>
                <a:gd name="T21" fmla="*/ 623 h 729"/>
                <a:gd name="T22" fmla="*/ 297 w 628"/>
                <a:gd name="T23" fmla="*/ 635 h 729"/>
                <a:gd name="T24" fmla="*/ 40 w 628"/>
                <a:gd name="T25" fmla="*/ 654 h 7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8"/>
                <a:gd name="T40" fmla="*/ 0 h 729"/>
                <a:gd name="T41" fmla="*/ 628 w 628"/>
                <a:gd name="T42" fmla="*/ 729 h 7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8" h="729">
                  <a:moveTo>
                    <a:pt x="40" y="654"/>
                  </a:moveTo>
                  <a:cubicBezTo>
                    <a:pt x="40" y="550"/>
                    <a:pt x="0" y="446"/>
                    <a:pt x="63" y="352"/>
                  </a:cubicBezTo>
                  <a:cubicBezTo>
                    <a:pt x="111" y="281"/>
                    <a:pt x="154" y="216"/>
                    <a:pt x="196" y="142"/>
                  </a:cubicBezTo>
                  <a:cubicBezTo>
                    <a:pt x="244" y="54"/>
                    <a:pt x="268" y="101"/>
                    <a:pt x="337" y="120"/>
                  </a:cubicBezTo>
                  <a:cubicBezTo>
                    <a:pt x="372" y="129"/>
                    <a:pt x="370" y="74"/>
                    <a:pt x="384" y="56"/>
                  </a:cubicBezTo>
                  <a:cubicBezTo>
                    <a:pt x="405" y="28"/>
                    <a:pt x="442" y="17"/>
                    <a:pt x="471" y="0"/>
                  </a:cubicBezTo>
                  <a:cubicBezTo>
                    <a:pt x="501" y="66"/>
                    <a:pt x="628" y="189"/>
                    <a:pt x="567" y="266"/>
                  </a:cubicBezTo>
                  <a:cubicBezTo>
                    <a:pt x="536" y="306"/>
                    <a:pt x="438" y="351"/>
                    <a:pt x="392" y="369"/>
                  </a:cubicBezTo>
                  <a:cubicBezTo>
                    <a:pt x="344" y="388"/>
                    <a:pt x="338" y="445"/>
                    <a:pt x="283" y="453"/>
                  </a:cubicBezTo>
                  <a:cubicBezTo>
                    <a:pt x="319" y="499"/>
                    <a:pt x="426" y="424"/>
                    <a:pt x="477" y="444"/>
                  </a:cubicBezTo>
                  <a:cubicBezTo>
                    <a:pt x="571" y="480"/>
                    <a:pt x="478" y="572"/>
                    <a:pt x="453" y="623"/>
                  </a:cubicBezTo>
                  <a:cubicBezTo>
                    <a:pt x="415" y="701"/>
                    <a:pt x="355" y="620"/>
                    <a:pt x="297" y="635"/>
                  </a:cubicBezTo>
                  <a:cubicBezTo>
                    <a:pt x="237" y="651"/>
                    <a:pt x="80" y="729"/>
                    <a:pt x="40" y="654"/>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48" name="Freeform 54"/>
            <p:cNvSpPr>
              <a:spLocks/>
            </p:cNvSpPr>
            <p:nvPr/>
          </p:nvSpPr>
          <p:spPr bwMode="auto">
            <a:xfrm>
              <a:off x="3992699" y="3211224"/>
              <a:ext cx="572438" cy="839927"/>
            </a:xfrm>
            <a:custGeom>
              <a:avLst/>
              <a:gdLst>
                <a:gd name="T0" fmla="*/ 108 w 2589"/>
                <a:gd name="T1" fmla="*/ 2829 h 3455"/>
                <a:gd name="T2" fmla="*/ 271 w 2589"/>
                <a:gd name="T3" fmla="*/ 2789 h 3455"/>
                <a:gd name="T4" fmla="*/ 140 w 2589"/>
                <a:gd name="T5" fmla="*/ 2548 h 3455"/>
                <a:gd name="T6" fmla="*/ 269 w 2589"/>
                <a:gd name="T7" fmla="*/ 2364 h 3455"/>
                <a:gd name="T8" fmla="*/ 468 w 2589"/>
                <a:gd name="T9" fmla="*/ 2304 h 3455"/>
                <a:gd name="T10" fmla="*/ 642 w 2589"/>
                <a:gd name="T11" fmla="*/ 2373 h 3455"/>
                <a:gd name="T12" fmla="*/ 904 w 2589"/>
                <a:gd name="T13" fmla="*/ 2266 h 3455"/>
                <a:gd name="T14" fmla="*/ 1061 w 2589"/>
                <a:gd name="T15" fmla="*/ 2343 h 3455"/>
                <a:gd name="T16" fmla="*/ 1118 w 2589"/>
                <a:gd name="T17" fmla="*/ 2075 h 3455"/>
                <a:gd name="T18" fmla="*/ 1155 w 2589"/>
                <a:gd name="T19" fmla="*/ 1672 h 3455"/>
                <a:gd name="T20" fmla="*/ 1002 w 2589"/>
                <a:gd name="T21" fmla="*/ 1555 h 3455"/>
                <a:gd name="T22" fmla="*/ 1014 w 2589"/>
                <a:gd name="T23" fmla="*/ 1242 h 3455"/>
                <a:gd name="T24" fmla="*/ 1099 w 2589"/>
                <a:gd name="T25" fmla="*/ 1035 h 3455"/>
                <a:gd name="T26" fmla="*/ 707 w 2589"/>
                <a:gd name="T27" fmla="*/ 977 h 3455"/>
                <a:gd name="T28" fmla="*/ 739 w 2589"/>
                <a:gd name="T29" fmla="*/ 605 h 3455"/>
                <a:gd name="T30" fmla="*/ 1249 w 2589"/>
                <a:gd name="T31" fmla="*/ 624 h 3455"/>
                <a:gd name="T32" fmla="*/ 1698 w 2589"/>
                <a:gd name="T33" fmla="*/ 808 h 3455"/>
                <a:gd name="T34" fmla="*/ 1769 w 2589"/>
                <a:gd name="T35" fmla="*/ 530 h 3455"/>
                <a:gd name="T36" fmla="*/ 1844 w 2589"/>
                <a:gd name="T37" fmla="*/ 198 h 3455"/>
                <a:gd name="T38" fmla="*/ 2060 w 2589"/>
                <a:gd name="T39" fmla="*/ 62 h 3455"/>
                <a:gd name="T40" fmla="*/ 2394 w 2589"/>
                <a:gd name="T41" fmla="*/ 72 h 3455"/>
                <a:gd name="T42" fmla="*/ 2447 w 2589"/>
                <a:gd name="T43" fmla="*/ 475 h 3455"/>
                <a:gd name="T44" fmla="*/ 2358 w 2589"/>
                <a:gd name="T45" fmla="*/ 960 h 3455"/>
                <a:gd name="T46" fmla="*/ 2312 w 2589"/>
                <a:gd name="T47" fmla="*/ 1288 h 3455"/>
                <a:gd name="T48" fmla="*/ 2208 w 2589"/>
                <a:gd name="T49" fmla="*/ 1758 h 3455"/>
                <a:gd name="T50" fmla="*/ 1885 w 2589"/>
                <a:gd name="T51" fmla="*/ 2165 h 3455"/>
                <a:gd name="T52" fmla="*/ 1745 w 2589"/>
                <a:gd name="T53" fmla="*/ 2688 h 3455"/>
                <a:gd name="T54" fmla="*/ 1488 w 2589"/>
                <a:gd name="T55" fmla="*/ 3095 h 3455"/>
                <a:gd name="T56" fmla="*/ 1275 w 2589"/>
                <a:gd name="T57" fmla="*/ 3323 h 3455"/>
                <a:gd name="T58" fmla="*/ 1119 w 2589"/>
                <a:gd name="T59" fmla="*/ 3203 h 3455"/>
                <a:gd name="T60" fmla="*/ 917 w 2589"/>
                <a:gd name="T61" fmla="*/ 3173 h 3455"/>
                <a:gd name="T62" fmla="*/ 781 w 2589"/>
                <a:gd name="T63" fmla="*/ 3351 h 3455"/>
                <a:gd name="T64" fmla="*/ 539 w 2589"/>
                <a:gd name="T65" fmla="*/ 3199 h 3455"/>
                <a:gd name="T66" fmla="*/ 336 w 2589"/>
                <a:gd name="T67" fmla="*/ 3376 h 3455"/>
                <a:gd name="T68" fmla="*/ 0 w 2589"/>
                <a:gd name="T69" fmla="*/ 2982 h 34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9"/>
                <a:gd name="T106" fmla="*/ 0 h 3455"/>
                <a:gd name="T107" fmla="*/ 2589 w 2589"/>
                <a:gd name="T108" fmla="*/ 3455 h 34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9" h="3455">
                  <a:moveTo>
                    <a:pt x="0" y="2982"/>
                  </a:moveTo>
                  <a:cubicBezTo>
                    <a:pt x="27" y="2903"/>
                    <a:pt x="43" y="2879"/>
                    <a:pt x="108" y="2829"/>
                  </a:cubicBezTo>
                  <a:cubicBezTo>
                    <a:pt x="166" y="2785"/>
                    <a:pt x="186" y="2932"/>
                    <a:pt x="262" y="2885"/>
                  </a:cubicBezTo>
                  <a:cubicBezTo>
                    <a:pt x="273" y="2878"/>
                    <a:pt x="259" y="2813"/>
                    <a:pt x="271" y="2789"/>
                  </a:cubicBezTo>
                  <a:cubicBezTo>
                    <a:pt x="296" y="2736"/>
                    <a:pt x="242" y="2724"/>
                    <a:pt x="211" y="2704"/>
                  </a:cubicBezTo>
                  <a:cubicBezTo>
                    <a:pt x="183" y="2687"/>
                    <a:pt x="261" y="2515"/>
                    <a:pt x="140" y="2548"/>
                  </a:cubicBezTo>
                  <a:cubicBezTo>
                    <a:pt x="182" y="2490"/>
                    <a:pt x="170" y="2421"/>
                    <a:pt x="153" y="2357"/>
                  </a:cubicBezTo>
                  <a:cubicBezTo>
                    <a:pt x="202" y="2369"/>
                    <a:pt x="222" y="2363"/>
                    <a:pt x="269" y="2364"/>
                  </a:cubicBezTo>
                  <a:cubicBezTo>
                    <a:pt x="290" y="2364"/>
                    <a:pt x="300" y="2396"/>
                    <a:pt x="320" y="2391"/>
                  </a:cubicBezTo>
                  <a:cubicBezTo>
                    <a:pt x="378" y="2377"/>
                    <a:pt x="481" y="2392"/>
                    <a:pt x="468" y="2304"/>
                  </a:cubicBezTo>
                  <a:cubicBezTo>
                    <a:pt x="459" y="2244"/>
                    <a:pt x="438" y="2117"/>
                    <a:pt x="553" y="2179"/>
                  </a:cubicBezTo>
                  <a:cubicBezTo>
                    <a:pt x="595" y="2201"/>
                    <a:pt x="669" y="2326"/>
                    <a:pt x="642" y="2373"/>
                  </a:cubicBezTo>
                  <a:cubicBezTo>
                    <a:pt x="696" y="2343"/>
                    <a:pt x="746" y="2409"/>
                    <a:pt x="800" y="2396"/>
                  </a:cubicBezTo>
                  <a:cubicBezTo>
                    <a:pt x="847" y="2384"/>
                    <a:pt x="892" y="2309"/>
                    <a:pt x="904" y="2266"/>
                  </a:cubicBezTo>
                  <a:cubicBezTo>
                    <a:pt x="919" y="2292"/>
                    <a:pt x="944" y="2439"/>
                    <a:pt x="977" y="2436"/>
                  </a:cubicBezTo>
                  <a:cubicBezTo>
                    <a:pt x="1002" y="2434"/>
                    <a:pt x="1066" y="2371"/>
                    <a:pt x="1061" y="2343"/>
                  </a:cubicBezTo>
                  <a:cubicBezTo>
                    <a:pt x="1057" y="2315"/>
                    <a:pt x="1064" y="2218"/>
                    <a:pt x="1092" y="2201"/>
                  </a:cubicBezTo>
                  <a:cubicBezTo>
                    <a:pt x="1130" y="2179"/>
                    <a:pt x="1166" y="2107"/>
                    <a:pt x="1118" y="2075"/>
                  </a:cubicBezTo>
                  <a:cubicBezTo>
                    <a:pt x="1184" y="2052"/>
                    <a:pt x="1151" y="1926"/>
                    <a:pt x="1137" y="1881"/>
                  </a:cubicBezTo>
                  <a:cubicBezTo>
                    <a:pt x="1116" y="1811"/>
                    <a:pt x="1188" y="1734"/>
                    <a:pt x="1155" y="1672"/>
                  </a:cubicBezTo>
                  <a:cubicBezTo>
                    <a:pt x="1135" y="1636"/>
                    <a:pt x="1084" y="1625"/>
                    <a:pt x="1047" y="1625"/>
                  </a:cubicBezTo>
                  <a:cubicBezTo>
                    <a:pt x="1027" y="1610"/>
                    <a:pt x="1045" y="1559"/>
                    <a:pt x="1002" y="1555"/>
                  </a:cubicBezTo>
                  <a:cubicBezTo>
                    <a:pt x="889" y="1544"/>
                    <a:pt x="977" y="1485"/>
                    <a:pt x="963" y="1416"/>
                  </a:cubicBezTo>
                  <a:cubicBezTo>
                    <a:pt x="954" y="1368"/>
                    <a:pt x="970" y="1274"/>
                    <a:pt x="1014" y="1242"/>
                  </a:cubicBezTo>
                  <a:cubicBezTo>
                    <a:pt x="1061" y="1209"/>
                    <a:pt x="1101" y="1226"/>
                    <a:pt x="1131" y="1163"/>
                  </a:cubicBezTo>
                  <a:cubicBezTo>
                    <a:pt x="1154" y="1114"/>
                    <a:pt x="1117" y="1077"/>
                    <a:pt x="1099" y="1035"/>
                  </a:cubicBezTo>
                  <a:cubicBezTo>
                    <a:pt x="1066" y="958"/>
                    <a:pt x="1055" y="885"/>
                    <a:pt x="955" y="901"/>
                  </a:cubicBezTo>
                  <a:cubicBezTo>
                    <a:pt x="869" y="915"/>
                    <a:pt x="792" y="962"/>
                    <a:pt x="707" y="977"/>
                  </a:cubicBezTo>
                  <a:cubicBezTo>
                    <a:pt x="731" y="913"/>
                    <a:pt x="704" y="843"/>
                    <a:pt x="698" y="779"/>
                  </a:cubicBezTo>
                  <a:cubicBezTo>
                    <a:pt x="692" y="708"/>
                    <a:pt x="737" y="641"/>
                    <a:pt x="739" y="605"/>
                  </a:cubicBezTo>
                  <a:cubicBezTo>
                    <a:pt x="739" y="576"/>
                    <a:pt x="1085" y="614"/>
                    <a:pt x="1115" y="611"/>
                  </a:cubicBezTo>
                  <a:cubicBezTo>
                    <a:pt x="1173" y="604"/>
                    <a:pt x="1193" y="620"/>
                    <a:pt x="1249" y="624"/>
                  </a:cubicBezTo>
                  <a:cubicBezTo>
                    <a:pt x="1295" y="627"/>
                    <a:pt x="1302" y="690"/>
                    <a:pt x="1364" y="673"/>
                  </a:cubicBezTo>
                  <a:cubicBezTo>
                    <a:pt x="1486" y="639"/>
                    <a:pt x="1614" y="726"/>
                    <a:pt x="1698" y="808"/>
                  </a:cubicBezTo>
                  <a:cubicBezTo>
                    <a:pt x="1738" y="752"/>
                    <a:pt x="1698" y="710"/>
                    <a:pt x="1701" y="651"/>
                  </a:cubicBezTo>
                  <a:cubicBezTo>
                    <a:pt x="1703" y="602"/>
                    <a:pt x="1752" y="573"/>
                    <a:pt x="1769" y="530"/>
                  </a:cubicBezTo>
                  <a:cubicBezTo>
                    <a:pt x="1794" y="469"/>
                    <a:pt x="1825" y="411"/>
                    <a:pt x="1839" y="347"/>
                  </a:cubicBezTo>
                  <a:cubicBezTo>
                    <a:pt x="1851" y="295"/>
                    <a:pt x="1833" y="248"/>
                    <a:pt x="1844" y="198"/>
                  </a:cubicBezTo>
                  <a:cubicBezTo>
                    <a:pt x="1852" y="161"/>
                    <a:pt x="1863" y="105"/>
                    <a:pt x="1900" y="84"/>
                  </a:cubicBezTo>
                  <a:cubicBezTo>
                    <a:pt x="1948" y="58"/>
                    <a:pt x="2009" y="84"/>
                    <a:pt x="2060" y="62"/>
                  </a:cubicBezTo>
                  <a:cubicBezTo>
                    <a:pt x="2116" y="38"/>
                    <a:pt x="2159" y="0"/>
                    <a:pt x="2222" y="29"/>
                  </a:cubicBezTo>
                  <a:cubicBezTo>
                    <a:pt x="2283" y="57"/>
                    <a:pt x="2324" y="83"/>
                    <a:pt x="2394" y="72"/>
                  </a:cubicBezTo>
                  <a:cubicBezTo>
                    <a:pt x="2478" y="58"/>
                    <a:pt x="2589" y="26"/>
                    <a:pt x="2578" y="145"/>
                  </a:cubicBezTo>
                  <a:cubicBezTo>
                    <a:pt x="2568" y="247"/>
                    <a:pt x="2496" y="388"/>
                    <a:pt x="2447" y="475"/>
                  </a:cubicBezTo>
                  <a:cubicBezTo>
                    <a:pt x="2390" y="578"/>
                    <a:pt x="2391" y="645"/>
                    <a:pt x="2390" y="764"/>
                  </a:cubicBezTo>
                  <a:cubicBezTo>
                    <a:pt x="2389" y="830"/>
                    <a:pt x="2378" y="897"/>
                    <a:pt x="2358" y="960"/>
                  </a:cubicBezTo>
                  <a:cubicBezTo>
                    <a:pt x="2336" y="1029"/>
                    <a:pt x="2319" y="1067"/>
                    <a:pt x="2318" y="1142"/>
                  </a:cubicBezTo>
                  <a:cubicBezTo>
                    <a:pt x="2318" y="1191"/>
                    <a:pt x="2315" y="1238"/>
                    <a:pt x="2312" y="1288"/>
                  </a:cubicBezTo>
                  <a:cubicBezTo>
                    <a:pt x="2308" y="1337"/>
                    <a:pt x="2294" y="1399"/>
                    <a:pt x="2282" y="1447"/>
                  </a:cubicBezTo>
                  <a:cubicBezTo>
                    <a:pt x="2251" y="1568"/>
                    <a:pt x="2309" y="1646"/>
                    <a:pt x="2208" y="1758"/>
                  </a:cubicBezTo>
                  <a:cubicBezTo>
                    <a:pt x="2118" y="1857"/>
                    <a:pt x="2022" y="1885"/>
                    <a:pt x="1961" y="1996"/>
                  </a:cubicBezTo>
                  <a:cubicBezTo>
                    <a:pt x="1932" y="2049"/>
                    <a:pt x="1908" y="2107"/>
                    <a:pt x="1885" y="2165"/>
                  </a:cubicBezTo>
                  <a:cubicBezTo>
                    <a:pt x="1841" y="2272"/>
                    <a:pt x="1737" y="2289"/>
                    <a:pt x="1744" y="2354"/>
                  </a:cubicBezTo>
                  <a:cubicBezTo>
                    <a:pt x="1755" y="2462"/>
                    <a:pt x="1746" y="2568"/>
                    <a:pt x="1745" y="2688"/>
                  </a:cubicBezTo>
                  <a:cubicBezTo>
                    <a:pt x="1745" y="2804"/>
                    <a:pt x="1694" y="2983"/>
                    <a:pt x="1583" y="3003"/>
                  </a:cubicBezTo>
                  <a:cubicBezTo>
                    <a:pt x="1542" y="3010"/>
                    <a:pt x="1500" y="3053"/>
                    <a:pt x="1488" y="3095"/>
                  </a:cubicBezTo>
                  <a:cubicBezTo>
                    <a:pt x="1481" y="3118"/>
                    <a:pt x="1408" y="3149"/>
                    <a:pt x="1386" y="3175"/>
                  </a:cubicBezTo>
                  <a:cubicBezTo>
                    <a:pt x="1348" y="3222"/>
                    <a:pt x="1320" y="3277"/>
                    <a:pt x="1275" y="3323"/>
                  </a:cubicBezTo>
                  <a:cubicBezTo>
                    <a:pt x="1218" y="3381"/>
                    <a:pt x="1161" y="3312"/>
                    <a:pt x="1128" y="3355"/>
                  </a:cubicBezTo>
                  <a:cubicBezTo>
                    <a:pt x="1128" y="3313"/>
                    <a:pt x="1090" y="3238"/>
                    <a:pt x="1119" y="3203"/>
                  </a:cubicBezTo>
                  <a:cubicBezTo>
                    <a:pt x="1142" y="3176"/>
                    <a:pt x="1154" y="3151"/>
                    <a:pt x="1106" y="3137"/>
                  </a:cubicBezTo>
                  <a:cubicBezTo>
                    <a:pt x="1048" y="3118"/>
                    <a:pt x="968" y="3240"/>
                    <a:pt x="917" y="3173"/>
                  </a:cubicBezTo>
                  <a:cubicBezTo>
                    <a:pt x="892" y="3200"/>
                    <a:pt x="897" y="3233"/>
                    <a:pt x="884" y="3264"/>
                  </a:cubicBezTo>
                  <a:cubicBezTo>
                    <a:pt x="866" y="3305"/>
                    <a:pt x="811" y="3321"/>
                    <a:pt x="781" y="3351"/>
                  </a:cubicBezTo>
                  <a:cubicBezTo>
                    <a:pt x="778" y="3297"/>
                    <a:pt x="703" y="3290"/>
                    <a:pt x="690" y="3238"/>
                  </a:cubicBezTo>
                  <a:cubicBezTo>
                    <a:pt x="650" y="3312"/>
                    <a:pt x="609" y="3091"/>
                    <a:pt x="539" y="3199"/>
                  </a:cubicBezTo>
                  <a:cubicBezTo>
                    <a:pt x="515" y="3237"/>
                    <a:pt x="476" y="3234"/>
                    <a:pt x="446" y="3259"/>
                  </a:cubicBezTo>
                  <a:cubicBezTo>
                    <a:pt x="417" y="3284"/>
                    <a:pt x="367" y="3343"/>
                    <a:pt x="336" y="3376"/>
                  </a:cubicBezTo>
                  <a:cubicBezTo>
                    <a:pt x="265" y="3455"/>
                    <a:pt x="243" y="3308"/>
                    <a:pt x="232" y="3266"/>
                  </a:cubicBezTo>
                  <a:cubicBezTo>
                    <a:pt x="202" y="3155"/>
                    <a:pt x="82" y="3058"/>
                    <a:pt x="0" y="2982"/>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49" name="Freeform 55"/>
            <p:cNvSpPr>
              <a:spLocks/>
            </p:cNvSpPr>
            <p:nvPr/>
          </p:nvSpPr>
          <p:spPr bwMode="auto">
            <a:xfrm>
              <a:off x="5338111" y="3660431"/>
              <a:ext cx="159214" cy="171440"/>
            </a:xfrm>
            <a:custGeom>
              <a:avLst/>
              <a:gdLst>
                <a:gd name="T0" fmla="*/ 24 w 718"/>
                <a:gd name="T1" fmla="*/ 574 h 705"/>
                <a:gd name="T2" fmla="*/ 123 w 718"/>
                <a:gd name="T3" fmla="*/ 375 h 705"/>
                <a:gd name="T4" fmla="*/ 270 w 718"/>
                <a:gd name="T5" fmla="*/ 154 h 705"/>
                <a:gd name="T6" fmla="*/ 356 w 718"/>
                <a:gd name="T7" fmla="*/ 121 h 705"/>
                <a:gd name="T8" fmla="*/ 418 w 718"/>
                <a:gd name="T9" fmla="*/ 156 h 705"/>
                <a:gd name="T10" fmla="*/ 578 w 718"/>
                <a:gd name="T11" fmla="*/ 16 h 705"/>
                <a:gd name="T12" fmla="*/ 642 w 718"/>
                <a:gd name="T13" fmla="*/ 214 h 705"/>
                <a:gd name="T14" fmla="*/ 708 w 718"/>
                <a:gd name="T15" fmla="*/ 450 h 705"/>
                <a:gd name="T16" fmla="*/ 571 w 718"/>
                <a:gd name="T17" fmla="*/ 522 h 705"/>
                <a:gd name="T18" fmla="*/ 393 w 718"/>
                <a:gd name="T19" fmla="*/ 502 h 705"/>
                <a:gd name="T20" fmla="*/ 293 w 718"/>
                <a:gd name="T21" fmla="*/ 689 h 705"/>
                <a:gd name="T22" fmla="*/ 174 w 718"/>
                <a:gd name="T23" fmla="*/ 656 h 705"/>
                <a:gd name="T24" fmla="*/ 72 w 718"/>
                <a:gd name="T25" fmla="*/ 671 h 705"/>
                <a:gd name="T26" fmla="*/ 24 w 718"/>
                <a:gd name="T27" fmla="*/ 574 h 7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8"/>
                <a:gd name="T43" fmla="*/ 0 h 705"/>
                <a:gd name="T44" fmla="*/ 718 w 718"/>
                <a:gd name="T45" fmla="*/ 705 h 7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8" h="705">
                  <a:moveTo>
                    <a:pt x="24" y="574"/>
                  </a:moveTo>
                  <a:cubicBezTo>
                    <a:pt x="0" y="525"/>
                    <a:pt x="124" y="441"/>
                    <a:pt x="123" y="375"/>
                  </a:cubicBezTo>
                  <a:cubicBezTo>
                    <a:pt x="120" y="260"/>
                    <a:pt x="172" y="211"/>
                    <a:pt x="270" y="154"/>
                  </a:cubicBezTo>
                  <a:cubicBezTo>
                    <a:pt x="282" y="146"/>
                    <a:pt x="341" y="109"/>
                    <a:pt x="356" y="121"/>
                  </a:cubicBezTo>
                  <a:cubicBezTo>
                    <a:pt x="377" y="137"/>
                    <a:pt x="385" y="193"/>
                    <a:pt x="418" y="156"/>
                  </a:cubicBezTo>
                  <a:cubicBezTo>
                    <a:pt x="444" y="127"/>
                    <a:pt x="530" y="0"/>
                    <a:pt x="578" y="16"/>
                  </a:cubicBezTo>
                  <a:cubicBezTo>
                    <a:pt x="556" y="82"/>
                    <a:pt x="612" y="165"/>
                    <a:pt x="642" y="214"/>
                  </a:cubicBezTo>
                  <a:cubicBezTo>
                    <a:pt x="680" y="275"/>
                    <a:pt x="718" y="380"/>
                    <a:pt x="708" y="450"/>
                  </a:cubicBezTo>
                  <a:cubicBezTo>
                    <a:pt x="695" y="539"/>
                    <a:pt x="645" y="550"/>
                    <a:pt x="571" y="522"/>
                  </a:cubicBezTo>
                  <a:cubicBezTo>
                    <a:pt x="486" y="490"/>
                    <a:pt x="465" y="566"/>
                    <a:pt x="393" y="502"/>
                  </a:cubicBezTo>
                  <a:cubicBezTo>
                    <a:pt x="382" y="582"/>
                    <a:pt x="389" y="669"/>
                    <a:pt x="293" y="689"/>
                  </a:cubicBezTo>
                  <a:cubicBezTo>
                    <a:pt x="244" y="699"/>
                    <a:pt x="198" y="705"/>
                    <a:pt x="174" y="656"/>
                  </a:cubicBezTo>
                  <a:cubicBezTo>
                    <a:pt x="148" y="602"/>
                    <a:pt x="78" y="606"/>
                    <a:pt x="72" y="671"/>
                  </a:cubicBezTo>
                  <a:cubicBezTo>
                    <a:pt x="42" y="642"/>
                    <a:pt x="27" y="616"/>
                    <a:pt x="24" y="574"/>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50" name="Freeform 56"/>
            <p:cNvSpPr>
              <a:spLocks/>
            </p:cNvSpPr>
            <p:nvPr/>
          </p:nvSpPr>
          <p:spPr bwMode="auto">
            <a:xfrm>
              <a:off x="1832992" y="1975261"/>
              <a:ext cx="460625" cy="426608"/>
            </a:xfrm>
            <a:custGeom>
              <a:avLst/>
              <a:gdLst>
                <a:gd name="T0" fmla="*/ 6 w 2083"/>
                <a:gd name="T1" fmla="*/ 823 h 1752"/>
                <a:gd name="T2" fmla="*/ 302 w 2083"/>
                <a:gd name="T3" fmla="*/ 467 h 1752"/>
                <a:gd name="T4" fmla="*/ 833 w 2083"/>
                <a:gd name="T5" fmla="*/ 68 h 1752"/>
                <a:gd name="T6" fmla="*/ 1351 w 2083"/>
                <a:gd name="T7" fmla="*/ 256 h 1752"/>
                <a:gd name="T8" fmla="*/ 1556 w 2083"/>
                <a:gd name="T9" fmla="*/ 532 h 1752"/>
                <a:gd name="T10" fmla="*/ 1709 w 2083"/>
                <a:gd name="T11" fmla="*/ 704 h 1752"/>
                <a:gd name="T12" fmla="*/ 1810 w 2083"/>
                <a:gd name="T13" fmla="*/ 933 h 1752"/>
                <a:gd name="T14" fmla="*/ 1865 w 2083"/>
                <a:gd name="T15" fmla="*/ 1186 h 1752"/>
                <a:gd name="T16" fmla="*/ 1889 w 2083"/>
                <a:gd name="T17" fmla="*/ 1288 h 1752"/>
                <a:gd name="T18" fmla="*/ 2044 w 2083"/>
                <a:gd name="T19" fmla="*/ 1444 h 1752"/>
                <a:gd name="T20" fmla="*/ 2066 w 2083"/>
                <a:gd name="T21" fmla="*/ 1707 h 1752"/>
                <a:gd name="T22" fmla="*/ 1735 w 2083"/>
                <a:gd name="T23" fmla="*/ 1744 h 1752"/>
                <a:gd name="T24" fmla="*/ 1496 w 2083"/>
                <a:gd name="T25" fmla="*/ 1630 h 1752"/>
                <a:gd name="T26" fmla="*/ 848 w 2083"/>
                <a:gd name="T27" fmla="*/ 1604 h 1752"/>
                <a:gd name="T28" fmla="*/ 496 w 2083"/>
                <a:gd name="T29" fmla="*/ 1685 h 1752"/>
                <a:gd name="T30" fmla="*/ 243 w 2083"/>
                <a:gd name="T31" fmla="*/ 1743 h 1752"/>
                <a:gd name="T32" fmla="*/ 340 w 2083"/>
                <a:gd name="T33" fmla="*/ 1646 h 1752"/>
                <a:gd name="T34" fmla="*/ 554 w 2083"/>
                <a:gd name="T35" fmla="*/ 1644 h 1752"/>
                <a:gd name="T36" fmla="*/ 699 w 2083"/>
                <a:gd name="T37" fmla="*/ 1542 h 1752"/>
                <a:gd name="T38" fmla="*/ 482 w 2083"/>
                <a:gd name="T39" fmla="*/ 1584 h 1752"/>
                <a:gd name="T40" fmla="*/ 226 w 2083"/>
                <a:gd name="T41" fmla="*/ 1646 h 1752"/>
                <a:gd name="T42" fmla="*/ 236 w 2083"/>
                <a:gd name="T43" fmla="*/ 1468 h 1752"/>
                <a:gd name="T44" fmla="*/ 558 w 2083"/>
                <a:gd name="T45" fmla="*/ 1406 h 1752"/>
                <a:gd name="T46" fmla="*/ 738 w 2083"/>
                <a:gd name="T47" fmla="*/ 1329 h 1752"/>
                <a:gd name="T48" fmla="*/ 1178 w 2083"/>
                <a:gd name="T49" fmla="*/ 1373 h 1752"/>
                <a:gd name="T50" fmla="*/ 1067 w 2083"/>
                <a:gd name="T51" fmla="*/ 1293 h 1752"/>
                <a:gd name="T52" fmla="*/ 895 w 2083"/>
                <a:gd name="T53" fmla="*/ 1185 h 1752"/>
                <a:gd name="T54" fmla="*/ 704 w 2083"/>
                <a:gd name="T55" fmla="*/ 1191 h 1752"/>
                <a:gd name="T56" fmla="*/ 331 w 2083"/>
                <a:gd name="T57" fmla="*/ 1246 h 1752"/>
                <a:gd name="T58" fmla="*/ 333 w 2083"/>
                <a:gd name="T59" fmla="*/ 1170 h 1752"/>
                <a:gd name="T60" fmla="*/ 252 w 2083"/>
                <a:gd name="T61" fmla="*/ 1160 h 1752"/>
                <a:gd name="T62" fmla="*/ 236 w 2083"/>
                <a:gd name="T63" fmla="*/ 1144 h 17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83"/>
                <a:gd name="T97" fmla="*/ 0 h 1752"/>
                <a:gd name="T98" fmla="*/ 2083 w 2083"/>
                <a:gd name="T99" fmla="*/ 1752 h 17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83" h="1752">
                  <a:moveTo>
                    <a:pt x="58" y="804"/>
                  </a:moveTo>
                  <a:cubicBezTo>
                    <a:pt x="38" y="803"/>
                    <a:pt x="21" y="809"/>
                    <a:pt x="6" y="823"/>
                  </a:cubicBezTo>
                  <a:cubicBezTo>
                    <a:pt x="0" y="768"/>
                    <a:pt x="104" y="750"/>
                    <a:pt x="136" y="719"/>
                  </a:cubicBezTo>
                  <a:cubicBezTo>
                    <a:pt x="205" y="649"/>
                    <a:pt x="261" y="556"/>
                    <a:pt x="302" y="467"/>
                  </a:cubicBezTo>
                  <a:cubicBezTo>
                    <a:pt x="321" y="425"/>
                    <a:pt x="415" y="20"/>
                    <a:pt x="514" y="113"/>
                  </a:cubicBezTo>
                  <a:cubicBezTo>
                    <a:pt x="559" y="155"/>
                    <a:pt x="795" y="113"/>
                    <a:pt x="833" y="68"/>
                  </a:cubicBezTo>
                  <a:cubicBezTo>
                    <a:pt x="892" y="0"/>
                    <a:pt x="1122" y="77"/>
                    <a:pt x="1170" y="135"/>
                  </a:cubicBezTo>
                  <a:cubicBezTo>
                    <a:pt x="1235" y="213"/>
                    <a:pt x="1244" y="245"/>
                    <a:pt x="1351" y="256"/>
                  </a:cubicBezTo>
                  <a:cubicBezTo>
                    <a:pt x="1409" y="261"/>
                    <a:pt x="1474" y="376"/>
                    <a:pt x="1462" y="432"/>
                  </a:cubicBezTo>
                  <a:cubicBezTo>
                    <a:pt x="1456" y="458"/>
                    <a:pt x="1541" y="504"/>
                    <a:pt x="1556" y="532"/>
                  </a:cubicBezTo>
                  <a:cubicBezTo>
                    <a:pt x="1575" y="566"/>
                    <a:pt x="1584" y="607"/>
                    <a:pt x="1611" y="636"/>
                  </a:cubicBezTo>
                  <a:cubicBezTo>
                    <a:pt x="1638" y="665"/>
                    <a:pt x="1692" y="669"/>
                    <a:pt x="1709" y="704"/>
                  </a:cubicBezTo>
                  <a:cubicBezTo>
                    <a:pt x="1735" y="756"/>
                    <a:pt x="1813" y="785"/>
                    <a:pt x="1820" y="846"/>
                  </a:cubicBezTo>
                  <a:cubicBezTo>
                    <a:pt x="1823" y="873"/>
                    <a:pt x="1778" y="905"/>
                    <a:pt x="1810" y="933"/>
                  </a:cubicBezTo>
                  <a:cubicBezTo>
                    <a:pt x="1836" y="956"/>
                    <a:pt x="1854" y="971"/>
                    <a:pt x="1858" y="1011"/>
                  </a:cubicBezTo>
                  <a:cubicBezTo>
                    <a:pt x="1862" y="1053"/>
                    <a:pt x="1899" y="1154"/>
                    <a:pt x="1865" y="1186"/>
                  </a:cubicBezTo>
                  <a:cubicBezTo>
                    <a:pt x="1829" y="1194"/>
                    <a:pt x="1826" y="1211"/>
                    <a:pt x="1855" y="1238"/>
                  </a:cubicBezTo>
                  <a:cubicBezTo>
                    <a:pt x="1862" y="1258"/>
                    <a:pt x="1874" y="1274"/>
                    <a:pt x="1889" y="1288"/>
                  </a:cubicBezTo>
                  <a:cubicBezTo>
                    <a:pt x="1920" y="1305"/>
                    <a:pt x="1890" y="1339"/>
                    <a:pt x="1934" y="1351"/>
                  </a:cubicBezTo>
                  <a:cubicBezTo>
                    <a:pt x="1957" y="1259"/>
                    <a:pt x="2031" y="1419"/>
                    <a:pt x="2044" y="1444"/>
                  </a:cubicBezTo>
                  <a:cubicBezTo>
                    <a:pt x="2063" y="1482"/>
                    <a:pt x="2073" y="1510"/>
                    <a:pt x="2063" y="1554"/>
                  </a:cubicBezTo>
                  <a:cubicBezTo>
                    <a:pt x="2051" y="1603"/>
                    <a:pt x="2083" y="1667"/>
                    <a:pt x="2066" y="1707"/>
                  </a:cubicBezTo>
                  <a:cubicBezTo>
                    <a:pt x="2010" y="1683"/>
                    <a:pt x="1949" y="1721"/>
                    <a:pt x="1890" y="1711"/>
                  </a:cubicBezTo>
                  <a:cubicBezTo>
                    <a:pt x="1829" y="1700"/>
                    <a:pt x="1793" y="1736"/>
                    <a:pt x="1735" y="1744"/>
                  </a:cubicBezTo>
                  <a:cubicBezTo>
                    <a:pt x="1675" y="1752"/>
                    <a:pt x="1579" y="1646"/>
                    <a:pt x="1529" y="1679"/>
                  </a:cubicBezTo>
                  <a:cubicBezTo>
                    <a:pt x="1490" y="1705"/>
                    <a:pt x="1505" y="1632"/>
                    <a:pt x="1496" y="1630"/>
                  </a:cubicBezTo>
                  <a:cubicBezTo>
                    <a:pt x="1444" y="1614"/>
                    <a:pt x="1461" y="1605"/>
                    <a:pt x="1417" y="1605"/>
                  </a:cubicBezTo>
                  <a:lnTo>
                    <a:pt x="848" y="1604"/>
                  </a:lnTo>
                  <a:cubicBezTo>
                    <a:pt x="774" y="1604"/>
                    <a:pt x="742" y="1608"/>
                    <a:pt x="686" y="1652"/>
                  </a:cubicBezTo>
                  <a:cubicBezTo>
                    <a:pt x="637" y="1691"/>
                    <a:pt x="570" y="1688"/>
                    <a:pt x="496" y="1685"/>
                  </a:cubicBezTo>
                  <a:cubicBezTo>
                    <a:pt x="433" y="1683"/>
                    <a:pt x="389" y="1721"/>
                    <a:pt x="330" y="1730"/>
                  </a:cubicBezTo>
                  <a:cubicBezTo>
                    <a:pt x="300" y="1735"/>
                    <a:pt x="269" y="1725"/>
                    <a:pt x="243" y="1743"/>
                  </a:cubicBezTo>
                  <a:cubicBezTo>
                    <a:pt x="237" y="1728"/>
                    <a:pt x="206" y="1697"/>
                    <a:pt x="222" y="1679"/>
                  </a:cubicBezTo>
                  <a:cubicBezTo>
                    <a:pt x="263" y="1634"/>
                    <a:pt x="286" y="1612"/>
                    <a:pt x="340" y="1646"/>
                  </a:cubicBezTo>
                  <a:cubicBezTo>
                    <a:pt x="381" y="1672"/>
                    <a:pt x="431" y="1632"/>
                    <a:pt x="474" y="1631"/>
                  </a:cubicBezTo>
                  <a:cubicBezTo>
                    <a:pt x="506" y="1630"/>
                    <a:pt x="522" y="1655"/>
                    <a:pt x="554" y="1644"/>
                  </a:cubicBezTo>
                  <a:cubicBezTo>
                    <a:pt x="579" y="1636"/>
                    <a:pt x="591" y="1642"/>
                    <a:pt x="614" y="1649"/>
                  </a:cubicBezTo>
                  <a:cubicBezTo>
                    <a:pt x="656" y="1663"/>
                    <a:pt x="653" y="1558"/>
                    <a:pt x="699" y="1542"/>
                  </a:cubicBezTo>
                  <a:cubicBezTo>
                    <a:pt x="630" y="1547"/>
                    <a:pt x="670" y="1606"/>
                    <a:pt x="628" y="1636"/>
                  </a:cubicBezTo>
                  <a:cubicBezTo>
                    <a:pt x="591" y="1662"/>
                    <a:pt x="494" y="1628"/>
                    <a:pt x="482" y="1584"/>
                  </a:cubicBezTo>
                  <a:cubicBezTo>
                    <a:pt x="457" y="1693"/>
                    <a:pt x="240" y="1614"/>
                    <a:pt x="288" y="1558"/>
                  </a:cubicBezTo>
                  <a:cubicBezTo>
                    <a:pt x="267" y="1588"/>
                    <a:pt x="269" y="1636"/>
                    <a:pt x="226" y="1646"/>
                  </a:cubicBezTo>
                  <a:cubicBezTo>
                    <a:pt x="219" y="1619"/>
                    <a:pt x="227" y="1598"/>
                    <a:pt x="249" y="1581"/>
                  </a:cubicBezTo>
                  <a:cubicBezTo>
                    <a:pt x="191" y="1594"/>
                    <a:pt x="223" y="1507"/>
                    <a:pt x="236" y="1468"/>
                  </a:cubicBezTo>
                  <a:cubicBezTo>
                    <a:pt x="255" y="1410"/>
                    <a:pt x="321" y="1407"/>
                    <a:pt x="372" y="1407"/>
                  </a:cubicBezTo>
                  <a:lnTo>
                    <a:pt x="558" y="1406"/>
                  </a:lnTo>
                  <a:cubicBezTo>
                    <a:pt x="592" y="1425"/>
                    <a:pt x="518" y="1394"/>
                    <a:pt x="579" y="1354"/>
                  </a:cubicBezTo>
                  <a:cubicBezTo>
                    <a:pt x="631" y="1320"/>
                    <a:pt x="686" y="1343"/>
                    <a:pt x="738" y="1329"/>
                  </a:cubicBezTo>
                  <a:cubicBezTo>
                    <a:pt x="795" y="1312"/>
                    <a:pt x="765" y="1230"/>
                    <a:pt x="841" y="1278"/>
                  </a:cubicBezTo>
                  <a:cubicBezTo>
                    <a:pt x="948" y="1344"/>
                    <a:pt x="1055" y="1414"/>
                    <a:pt x="1178" y="1373"/>
                  </a:cubicBezTo>
                  <a:cubicBezTo>
                    <a:pt x="1225" y="1357"/>
                    <a:pt x="1278" y="1311"/>
                    <a:pt x="1218" y="1279"/>
                  </a:cubicBezTo>
                  <a:cubicBezTo>
                    <a:pt x="1142" y="1238"/>
                    <a:pt x="1127" y="1296"/>
                    <a:pt x="1067" y="1293"/>
                  </a:cubicBezTo>
                  <a:cubicBezTo>
                    <a:pt x="1007" y="1290"/>
                    <a:pt x="1023" y="1200"/>
                    <a:pt x="954" y="1228"/>
                  </a:cubicBezTo>
                  <a:cubicBezTo>
                    <a:pt x="928" y="1238"/>
                    <a:pt x="904" y="1202"/>
                    <a:pt x="895" y="1185"/>
                  </a:cubicBezTo>
                  <a:cubicBezTo>
                    <a:pt x="878" y="1149"/>
                    <a:pt x="822" y="1161"/>
                    <a:pt x="788" y="1182"/>
                  </a:cubicBezTo>
                  <a:cubicBezTo>
                    <a:pt x="740" y="1211"/>
                    <a:pt x="730" y="1165"/>
                    <a:pt x="704" y="1191"/>
                  </a:cubicBezTo>
                  <a:cubicBezTo>
                    <a:pt x="686" y="1210"/>
                    <a:pt x="692" y="1235"/>
                    <a:pt x="669" y="1248"/>
                  </a:cubicBezTo>
                  <a:lnTo>
                    <a:pt x="331" y="1246"/>
                  </a:lnTo>
                  <a:cubicBezTo>
                    <a:pt x="345" y="1218"/>
                    <a:pt x="318" y="1199"/>
                    <a:pt x="284" y="1196"/>
                  </a:cubicBezTo>
                  <a:cubicBezTo>
                    <a:pt x="290" y="1169"/>
                    <a:pt x="307" y="1158"/>
                    <a:pt x="333" y="1170"/>
                  </a:cubicBezTo>
                  <a:cubicBezTo>
                    <a:pt x="327" y="1142"/>
                    <a:pt x="329" y="1115"/>
                    <a:pt x="339" y="1089"/>
                  </a:cubicBezTo>
                  <a:cubicBezTo>
                    <a:pt x="320" y="1126"/>
                    <a:pt x="296" y="1154"/>
                    <a:pt x="252" y="1160"/>
                  </a:cubicBezTo>
                  <a:cubicBezTo>
                    <a:pt x="240" y="1124"/>
                    <a:pt x="345" y="1032"/>
                    <a:pt x="382" y="1027"/>
                  </a:cubicBezTo>
                  <a:cubicBezTo>
                    <a:pt x="342" y="1010"/>
                    <a:pt x="236" y="1106"/>
                    <a:pt x="236" y="1144"/>
                  </a:cubicBezTo>
                  <a:cubicBezTo>
                    <a:pt x="236" y="1037"/>
                    <a:pt x="171" y="845"/>
                    <a:pt x="58" y="804"/>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51" name="Freeform 57"/>
            <p:cNvSpPr>
              <a:spLocks/>
            </p:cNvSpPr>
            <p:nvPr/>
          </p:nvSpPr>
          <p:spPr bwMode="auto">
            <a:xfrm>
              <a:off x="3137079" y="2510845"/>
              <a:ext cx="145844" cy="475781"/>
            </a:xfrm>
            <a:custGeom>
              <a:avLst/>
              <a:gdLst>
                <a:gd name="T0" fmla="*/ 0 w 657"/>
                <a:gd name="T1" fmla="*/ 0 h 1960"/>
                <a:gd name="T2" fmla="*/ 198 w 657"/>
                <a:gd name="T3" fmla="*/ 53 h 1960"/>
                <a:gd name="T4" fmla="*/ 369 w 657"/>
                <a:gd name="T5" fmla="*/ 44 h 1960"/>
                <a:gd name="T6" fmla="*/ 346 w 657"/>
                <a:gd name="T7" fmla="*/ 317 h 1960"/>
                <a:gd name="T8" fmla="*/ 510 w 657"/>
                <a:gd name="T9" fmla="*/ 460 h 1960"/>
                <a:gd name="T10" fmla="*/ 542 w 657"/>
                <a:gd name="T11" fmla="*/ 715 h 1960"/>
                <a:gd name="T12" fmla="*/ 610 w 657"/>
                <a:gd name="T13" fmla="*/ 958 h 1960"/>
                <a:gd name="T14" fmla="*/ 613 w 657"/>
                <a:gd name="T15" fmla="*/ 1483 h 1960"/>
                <a:gd name="T16" fmla="*/ 573 w 657"/>
                <a:gd name="T17" fmla="*/ 1613 h 1960"/>
                <a:gd name="T18" fmla="*/ 605 w 657"/>
                <a:gd name="T19" fmla="*/ 1770 h 1960"/>
                <a:gd name="T20" fmla="*/ 657 w 657"/>
                <a:gd name="T21" fmla="*/ 1892 h 1960"/>
                <a:gd name="T22" fmla="*/ 450 w 657"/>
                <a:gd name="T23" fmla="*/ 1960 h 1960"/>
                <a:gd name="T24" fmla="*/ 344 w 657"/>
                <a:gd name="T25" fmla="*/ 1865 h 1960"/>
                <a:gd name="T26" fmla="*/ 230 w 657"/>
                <a:gd name="T27" fmla="*/ 1738 h 1960"/>
                <a:gd name="T28" fmla="*/ 266 w 657"/>
                <a:gd name="T29" fmla="*/ 1514 h 1960"/>
                <a:gd name="T30" fmla="*/ 218 w 657"/>
                <a:gd name="T31" fmla="*/ 1409 h 1960"/>
                <a:gd name="T32" fmla="*/ 256 w 657"/>
                <a:gd name="T33" fmla="*/ 1252 h 1960"/>
                <a:gd name="T34" fmla="*/ 256 w 657"/>
                <a:gd name="T35" fmla="*/ 1148 h 1960"/>
                <a:gd name="T36" fmla="*/ 286 w 657"/>
                <a:gd name="T37" fmla="*/ 1083 h 1960"/>
                <a:gd name="T38" fmla="*/ 174 w 657"/>
                <a:gd name="T39" fmla="*/ 927 h 1960"/>
                <a:gd name="T40" fmla="*/ 222 w 657"/>
                <a:gd name="T41" fmla="*/ 764 h 1960"/>
                <a:gd name="T42" fmla="*/ 224 w 657"/>
                <a:gd name="T43" fmla="*/ 666 h 1960"/>
                <a:gd name="T44" fmla="*/ 123 w 657"/>
                <a:gd name="T45" fmla="*/ 664 h 1960"/>
                <a:gd name="T46" fmla="*/ 171 w 657"/>
                <a:gd name="T47" fmla="*/ 609 h 1960"/>
                <a:gd name="T48" fmla="*/ 181 w 657"/>
                <a:gd name="T49" fmla="*/ 419 h 1960"/>
                <a:gd name="T50" fmla="*/ 126 w 657"/>
                <a:gd name="T51" fmla="*/ 289 h 1960"/>
                <a:gd name="T52" fmla="*/ 32 w 657"/>
                <a:gd name="T53" fmla="*/ 136 h 1960"/>
                <a:gd name="T54" fmla="*/ 57 w 657"/>
                <a:gd name="T55" fmla="*/ 32 h 1960"/>
                <a:gd name="T56" fmla="*/ 0 w 657"/>
                <a:gd name="T57" fmla="*/ 0 h 19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7"/>
                <a:gd name="T88" fmla="*/ 0 h 1960"/>
                <a:gd name="T89" fmla="*/ 657 w 657"/>
                <a:gd name="T90" fmla="*/ 1960 h 19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7" h="1960">
                  <a:moveTo>
                    <a:pt x="0" y="0"/>
                  </a:moveTo>
                  <a:cubicBezTo>
                    <a:pt x="67" y="18"/>
                    <a:pt x="135" y="24"/>
                    <a:pt x="198" y="53"/>
                  </a:cubicBezTo>
                  <a:cubicBezTo>
                    <a:pt x="250" y="76"/>
                    <a:pt x="330" y="62"/>
                    <a:pt x="369" y="44"/>
                  </a:cubicBezTo>
                  <a:cubicBezTo>
                    <a:pt x="342" y="118"/>
                    <a:pt x="286" y="245"/>
                    <a:pt x="346" y="317"/>
                  </a:cubicBezTo>
                  <a:cubicBezTo>
                    <a:pt x="380" y="358"/>
                    <a:pt x="505" y="405"/>
                    <a:pt x="510" y="460"/>
                  </a:cubicBezTo>
                  <a:cubicBezTo>
                    <a:pt x="518" y="543"/>
                    <a:pt x="499" y="639"/>
                    <a:pt x="542" y="715"/>
                  </a:cubicBezTo>
                  <a:cubicBezTo>
                    <a:pt x="589" y="799"/>
                    <a:pt x="612" y="857"/>
                    <a:pt x="610" y="958"/>
                  </a:cubicBezTo>
                  <a:cubicBezTo>
                    <a:pt x="607" y="1133"/>
                    <a:pt x="608" y="1308"/>
                    <a:pt x="613" y="1483"/>
                  </a:cubicBezTo>
                  <a:cubicBezTo>
                    <a:pt x="613" y="1511"/>
                    <a:pt x="622" y="1615"/>
                    <a:pt x="573" y="1613"/>
                  </a:cubicBezTo>
                  <a:cubicBezTo>
                    <a:pt x="590" y="1664"/>
                    <a:pt x="580" y="1722"/>
                    <a:pt x="605" y="1770"/>
                  </a:cubicBezTo>
                  <a:cubicBezTo>
                    <a:pt x="624" y="1810"/>
                    <a:pt x="653" y="1846"/>
                    <a:pt x="657" y="1892"/>
                  </a:cubicBezTo>
                  <a:cubicBezTo>
                    <a:pt x="586" y="1899"/>
                    <a:pt x="515" y="1931"/>
                    <a:pt x="450" y="1960"/>
                  </a:cubicBezTo>
                  <a:cubicBezTo>
                    <a:pt x="450" y="1927"/>
                    <a:pt x="366" y="1885"/>
                    <a:pt x="344" y="1865"/>
                  </a:cubicBezTo>
                  <a:cubicBezTo>
                    <a:pt x="297" y="1822"/>
                    <a:pt x="260" y="1793"/>
                    <a:pt x="230" y="1738"/>
                  </a:cubicBezTo>
                  <a:cubicBezTo>
                    <a:pt x="189" y="1664"/>
                    <a:pt x="269" y="1590"/>
                    <a:pt x="266" y="1514"/>
                  </a:cubicBezTo>
                  <a:cubicBezTo>
                    <a:pt x="265" y="1463"/>
                    <a:pt x="208" y="1458"/>
                    <a:pt x="218" y="1409"/>
                  </a:cubicBezTo>
                  <a:cubicBezTo>
                    <a:pt x="231" y="1350"/>
                    <a:pt x="264" y="1317"/>
                    <a:pt x="256" y="1252"/>
                  </a:cubicBezTo>
                  <a:cubicBezTo>
                    <a:pt x="252" y="1218"/>
                    <a:pt x="245" y="1182"/>
                    <a:pt x="256" y="1148"/>
                  </a:cubicBezTo>
                  <a:cubicBezTo>
                    <a:pt x="263" y="1127"/>
                    <a:pt x="293" y="1107"/>
                    <a:pt x="286" y="1083"/>
                  </a:cubicBezTo>
                  <a:cubicBezTo>
                    <a:pt x="266" y="1017"/>
                    <a:pt x="199" y="988"/>
                    <a:pt x="174" y="927"/>
                  </a:cubicBezTo>
                  <a:cubicBezTo>
                    <a:pt x="250" y="919"/>
                    <a:pt x="200" y="813"/>
                    <a:pt x="222" y="764"/>
                  </a:cubicBezTo>
                  <a:cubicBezTo>
                    <a:pt x="235" y="738"/>
                    <a:pt x="237" y="693"/>
                    <a:pt x="224" y="666"/>
                  </a:cubicBezTo>
                  <a:cubicBezTo>
                    <a:pt x="198" y="615"/>
                    <a:pt x="160" y="671"/>
                    <a:pt x="123" y="664"/>
                  </a:cubicBezTo>
                  <a:cubicBezTo>
                    <a:pt x="144" y="636"/>
                    <a:pt x="123" y="602"/>
                    <a:pt x="171" y="609"/>
                  </a:cubicBezTo>
                  <a:cubicBezTo>
                    <a:pt x="161" y="556"/>
                    <a:pt x="199" y="464"/>
                    <a:pt x="181" y="419"/>
                  </a:cubicBezTo>
                  <a:cubicBezTo>
                    <a:pt x="150" y="342"/>
                    <a:pt x="205" y="334"/>
                    <a:pt x="126" y="289"/>
                  </a:cubicBezTo>
                  <a:cubicBezTo>
                    <a:pt x="85" y="266"/>
                    <a:pt x="27" y="185"/>
                    <a:pt x="32" y="136"/>
                  </a:cubicBezTo>
                  <a:cubicBezTo>
                    <a:pt x="36" y="98"/>
                    <a:pt x="72" y="73"/>
                    <a:pt x="57" y="32"/>
                  </a:cubicBezTo>
                  <a:cubicBezTo>
                    <a:pt x="51" y="15"/>
                    <a:pt x="13" y="14"/>
                    <a:pt x="0" y="0"/>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52" name="Freeform 59"/>
            <p:cNvSpPr>
              <a:spLocks/>
            </p:cNvSpPr>
            <p:nvPr/>
          </p:nvSpPr>
          <p:spPr bwMode="auto">
            <a:xfrm>
              <a:off x="3809177" y="3334821"/>
              <a:ext cx="448471" cy="602037"/>
            </a:xfrm>
            <a:custGeom>
              <a:avLst/>
              <a:gdLst>
                <a:gd name="T0" fmla="*/ 18 w 2029"/>
                <a:gd name="T1" fmla="*/ 1189 h 2475"/>
                <a:gd name="T2" fmla="*/ 95 w 2029"/>
                <a:gd name="T3" fmla="*/ 1286 h 2475"/>
                <a:gd name="T4" fmla="*/ 225 w 2029"/>
                <a:gd name="T5" fmla="*/ 833 h 2475"/>
                <a:gd name="T6" fmla="*/ 367 w 2029"/>
                <a:gd name="T7" fmla="*/ 927 h 2475"/>
                <a:gd name="T8" fmla="*/ 247 w 2029"/>
                <a:gd name="T9" fmla="*/ 782 h 2475"/>
                <a:gd name="T10" fmla="*/ 302 w 2029"/>
                <a:gd name="T11" fmla="*/ 745 h 2475"/>
                <a:gd name="T12" fmla="*/ 372 w 2029"/>
                <a:gd name="T13" fmla="*/ 547 h 2475"/>
                <a:gd name="T14" fmla="*/ 893 w 2029"/>
                <a:gd name="T15" fmla="*/ 549 h 2475"/>
                <a:gd name="T16" fmla="*/ 1030 w 2029"/>
                <a:gd name="T17" fmla="*/ 43 h 2475"/>
                <a:gd name="T18" fmla="*/ 1424 w 2029"/>
                <a:gd name="T19" fmla="*/ 68 h 2475"/>
                <a:gd name="T20" fmla="*/ 1533 w 2029"/>
                <a:gd name="T21" fmla="*/ 470 h 2475"/>
                <a:gd name="T22" fmla="*/ 1927 w 2029"/>
                <a:gd name="T23" fmla="*/ 525 h 2475"/>
                <a:gd name="T24" fmla="*/ 1793 w 2029"/>
                <a:gd name="T25" fmla="*/ 929 h 2475"/>
                <a:gd name="T26" fmla="*/ 1866 w 2029"/>
                <a:gd name="T27" fmla="*/ 1090 h 2475"/>
                <a:gd name="T28" fmla="*/ 1964 w 2029"/>
                <a:gd name="T29" fmla="*/ 1356 h 2475"/>
                <a:gd name="T30" fmla="*/ 1915 w 2029"/>
                <a:gd name="T31" fmla="*/ 1704 h 2475"/>
                <a:gd name="T32" fmla="*/ 1802 w 2029"/>
                <a:gd name="T33" fmla="*/ 1931 h 2475"/>
                <a:gd name="T34" fmla="*/ 1622 w 2029"/>
                <a:gd name="T35" fmla="*/ 1893 h 2475"/>
                <a:gd name="T36" fmla="*/ 1293 w 2029"/>
                <a:gd name="T37" fmla="*/ 1750 h 2475"/>
                <a:gd name="T38" fmla="*/ 1085 w 2029"/>
                <a:gd name="T39" fmla="*/ 1862 h 2475"/>
                <a:gd name="T40" fmla="*/ 967 w 2029"/>
                <a:gd name="T41" fmla="*/ 2041 h 2475"/>
                <a:gd name="T42" fmla="*/ 1039 w 2029"/>
                <a:gd name="T43" fmla="*/ 2193 h 2475"/>
                <a:gd name="T44" fmla="*/ 1095 w 2029"/>
                <a:gd name="T45" fmla="*/ 2316 h 2475"/>
                <a:gd name="T46" fmla="*/ 966 w 2029"/>
                <a:gd name="T47" fmla="*/ 2320 h 2475"/>
                <a:gd name="T48" fmla="*/ 636 w 2029"/>
                <a:gd name="T49" fmla="*/ 2216 h 2475"/>
                <a:gd name="T50" fmla="*/ 471 w 2029"/>
                <a:gd name="T51" fmla="*/ 1940 h 2475"/>
                <a:gd name="T52" fmla="*/ 192 w 2029"/>
                <a:gd name="T53" fmla="*/ 1675 h 2475"/>
                <a:gd name="T54" fmla="*/ 195 w 2029"/>
                <a:gd name="T55" fmla="*/ 1661 h 2475"/>
                <a:gd name="T56" fmla="*/ 102 w 2029"/>
                <a:gd name="T57" fmla="*/ 1458 h 2475"/>
                <a:gd name="T58" fmla="*/ 286 w 2029"/>
                <a:gd name="T59" fmla="*/ 1572 h 2475"/>
                <a:gd name="T60" fmla="*/ 189 w 2029"/>
                <a:gd name="T61" fmla="*/ 1545 h 2475"/>
                <a:gd name="T62" fmla="*/ 37 w 2029"/>
                <a:gd name="T63" fmla="*/ 1289 h 2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9"/>
                <a:gd name="T97" fmla="*/ 0 h 2475"/>
                <a:gd name="T98" fmla="*/ 2029 w 2029"/>
                <a:gd name="T99" fmla="*/ 2475 h 2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9" h="2475">
                  <a:moveTo>
                    <a:pt x="37" y="1289"/>
                  </a:moveTo>
                  <a:cubicBezTo>
                    <a:pt x="16" y="1261"/>
                    <a:pt x="0" y="1224"/>
                    <a:pt x="18" y="1189"/>
                  </a:cubicBezTo>
                  <a:cubicBezTo>
                    <a:pt x="19" y="1215"/>
                    <a:pt x="28" y="1238"/>
                    <a:pt x="47" y="1257"/>
                  </a:cubicBezTo>
                  <a:cubicBezTo>
                    <a:pt x="54" y="1184"/>
                    <a:pt x="98" y="1244"/>
                    <a:pt x="95" y="1286"/>
                  </a:cubicBezTo>
                  <a:cubicBezTo>
                    <a:pt x="103" y="1196"/>
                    <a:pt x="194" y="1145"/>
                    <a:pt x="204" y="1058"/>
                  </a:cubicBezTo>
                  <a:cubicBezTo>
                    <a:pt x="211" y="997"/>
                    <a:pt x="172" y="879"/>
                    <a:pt x="225" y="833"/>
                  </a:cubicBezTo>
                  <a:cubicBezTo>
                    <a:pt x="227" y="862"/>
                    <a:pt x="249" y="884"/>
                    <a:pt x="264" y="907"/>
                  </a:cubicBezTo>
                  <a:cubicBezTo>
                    <a:pt x="274" y="859"/>
                    <a:pt x="345" y="886"/>
                    <a:pt x="367" y="927"/>
                  </a:cubicBezTo>
                  <a:cubicBezTo>
                    <a:pt x="361" y="885"/>
                    <a:pt x="406" y="870"/>
                    <a:pt x="439" y="871"/>
                  </a:cubicBezTo>
                  <a:cubicBezTo>
                    <a:pt x="357" y="871"/>
                    <a:pt x="294" y="854"/>
                    <a:pt x="247" y="782"/>
                  </a:cubicBezTo>
                  <a:cubicBezTo>
                    <a:pt x="228" y="753"/>
                    <a:pt x="168" y="716"/>
                    <a:pt x="234" y="703"/>
                  </a:cubicBezTo>
                  <a:cubicBezTo>
                    <a:pt x="263" y="697"/>
                    <a:pt x="301" y="712"/>
                    <a:pt x="302" y="745"/>
                  </a:cubicBezTo>
                  <a:cubicBezTo>
                    <a:pt x="326" y="692"/>
                    <a:pt x="286" y="620"/>
                    <a:pt x="301" y="563"/>
                  </a:cubicBezTo>
                  <a:cubicBezTo>
                    <a:pt x="310" y="531"/>
                    <a:pt x="348" y="534"/>
                    <a:pt x="372" y="547"/>
                  </a:cubicBezTo>
                  <a:cubicBezTo>
                    <a:pt x="414" y="570"/>
                    <a:pt x="443" y="542"/>
                    <a:pt x="489" y="542"/>
                  </a:cubicBezTo>
                  <a:lnTo>
                    <a:pt x="893" y="549"/>
                  </a:lnTo>
                  <a:lnTo>
                    <a:pt x="892" y="103"/>
                  </a:lnTo>
                  <a:cubicBezTo>
                    <a:pt x="910" y="0"/>
                    <a:pt x="952" y="40"/>
                    <a:pt x="1030" y="43"/>
                  </a:cubicBezTo>
                  <a:cubicBezTo>
                    <a:pt x="1096" y="46"/>
                    <a:pt x="1177" y="55"/>
                    <a:pt x="1246" y="51"/>
                  </a:cubicBezTo>
                  <a:cubicBezTo>
                    <a:pt x="1312" y="48"/>
                    <a:pt x="1380" y="70"/>
                    <a:pt x="1424" y="68"/>
                  </a:cubicBezTo>
                  <a:cubicBezTo>
                    <a:pt x="1529" y="62"/>
                    <a:pt x="1613" y="7"/>
                    <a:pt x="1541" y="174"/>
                  </a:cubicBezTo>
                  <a:cubicBezTo>
                    <a:pt x="1497" y="278"/>
                    <a:pt x="1569" y="377"/>
                    <a:pt x="1533" y="470"/>
                  </a:cubicBezTo>
                  <a:cubicBezTo>
                    <a:pt x="1611" y="457"/>
                    <a:pt x="1681" y="415"/>
                    <a:pt x="1758" y="399"/>
                  </a:cubicBezTo>
                  <a:cubicBezTo>
                    <a:pt x="1901" y="367"/>
                    <a:pt x="1884" y="453"/>
                    <a:pt x="1927" y="525"/>
                  </a:cubicBezTo>
                  <a:cubicBezTo>
                    <a:pt x="1968" y="593"/>
                    <a:pt x="2003" y="692"/>
                    <a:pt x="1866" y="724"/>
                  </a:cubicBezTo>
                  <a:cubicBezTo>
                    <a:pt x="1790" y="741"/>
                    <a:pt x="1786" y="870"/>
                    <a:pt x="1793" y="929"/>
                  </a:cubicBezTo>
                  <a:cubicBezTo>
                    <a:pt x="1797" y="957"/>
                    <a:pt x="1737" y="1035"/>
                    <a:pt x="1804" y="1039"/>
                  </a:cubicBezTo>
                  <a:cubicBezTo>
                    <a:pt x="1837" y="1041"/>
                    <a:pt x="1869" y="1066"/>
                    <a:pt x="1866" y="1090"/>
                  </a:cubicBezTo>
                  <a:cubicBezTo>
                    <a:pt x="1860" y="1124"/>
                    <a:pt x="1938" y="1117"/>
                    <a:pt x="1966" y="1146"/>
                  </a:cubicBezTo>
                  <a:cubicBezTo>
                    <a:pt x="2029" y="1209"/>
                    <a:pt x="1953" y="1288"/>
                    <a:pt x="1964" y="1356"/>
                  </a:cubicBezTo>
                  <a:cubicBezTo>
                    <a:pt x="1971" y="1399"/>
                    <a:pt x="2022" y="1528"/>
                    <a:pt x="1945" y="1568"/>
                  </a:cubicBezTo>
                  <a:cubicBezTo>
                    <a:pt x="1994" y="1601"/>
                    <a:pt x="1960" y="1686"/>
                    <a:pt x="1915" y="1704"/>
                  </a:cubicBezTo>
                  <a:cubicBezTo>
                    <a:pt x="1902" y="1709"/>
                    <a:pt x="1884" y="1817"/>
                    <a:pt x="1888" y="1821"/>
                  </a:cubicBezTo>
                  <a:cubicBezTo>
                    <a:pt x="1916" y="1854"/>
                    <a:pt x="1839" y="1935"/>
                    <a:pt x="1802" y="1931"/>
                  </a:cubicBezTo>
                  <a:cubicBezTo>
                    <a:pt x="1762" y="1927"/>
                    <a:pt x="1749" y="1791"/>
                    <a:pt x="1731" y="1759"/>
                  </a:cubicBezTo>
                  <a:cubicBezTo>
                    <a:pt x="1719" y="1801"/>
                    <a:pt x="1670" y="1887"/>
                    <a:pt x="1622" y="1893"/>
                  </a:cubicBezTo>
                  <a:cubicBezTo>
                    <a:pt x="1573" y="1899"/>
                    <a:pt x="1517" y="1839"/>
                    <a:pt x="1469" y="1866"/>
                  </a:cubicBezTo>
                  <a:cubicBezTo>
                    <a:pt x="1502" y="1739"/>
                    <a:pt x="1258" y="1538"/>
                    <a:pt x="1293" y="1750"/>
                  </a:cubicBezTo>
                  <a:cubicBezTo>
                    <a:pt x="1313" y="1874"/>
                    <a:pt x="1264" y="1876"/>
                    <a:pt x="1148" y="1887"/>
                  </a:cubicBezTo>
                  <a:cubicBezTo>
                    <a:pt x="1111" y="1890"/>
                    <a:pt x="1122" y="1859"/>
                    <a:pt x="1085" y="1862"/>
                  </a:cubicBezTo>
                  <a:cubicBezTo>
                    <a:pt x="1037" y="1865"/>
                    <a:pt x="1027" y="1861"/>
                    <a:pt x="980" y="1850"/>
                  </a:cubicBezTo>
                  <a:cubicBezTo>
                    <a:pt x="997" y="1914"/>
                    <a:pt x="1009" y="1983"/>
                    <a:pt x="967" y="2041"/>
                  </a:cubicBezTo>
                  <a:cubicBezTo>
                    <a:pt x="1014" y="2025"/>
                    <a:pt x="1046" y="2051"/>
                    <a:pt x="1043" y="2098"/>
                  </a:cubicBezTo>
                  <a:cubicBezTo>
                    <a:pt x="1042" y="2138"/>
                    <a:pt x="1034" y="2172"/>
                    <a:pt x="1039" y="2193"/>
                  </a:cubicBezTo>
                  <a:cubicBezTo>
                    <a:pt x="1059" y="2212"/>
                    <a:pt x="1083" y="2212"/>
                    <a:pt x="1096" y="2231"/>
                  </a:cubicBezTo>
                  <a:cubicBezTo>
                    <a:pt x="1124" y="2274"/>
                    <a:pt x="1091" y="2280"/>
                    <a:pt x="1095" y="2316"/>
                  </a:cubicBezTo>
                  <a:cubicBezTo>
                    <a:pt x="1098" y="2346"/>
                    <a:pt x="1117" y="2387"/>
                    <a:pt x="1064" y="2390"/>
                  </a:cubicBezTo>
                  <a:cubicBezTo>
                    <a:pt x="1008" y="2393"/>
                    <a:pt x="1007" y="2345"/>
                    <a:pt x="966" y="2320"/>
                  </a:cubicBezTo>
                  <a:cubicBezTo>
                    <a:pt x="926" y="2296"/>
                    <a:pt x="837" y="2447"/>
                    <a:pt x="827" y="2475"/>
                  </a:cubicBezTo>
                  <a:cubicBezTo>
                    <a:pt x="753" y="2416"/>
                    <a:pt x="688" y="2295"/>
                    <a:pt x="636" y="2216"/>
                  </a:cubicBezTo>
                  <a:cubicBezTo>
                    <a:pt x="560" y="2100"/>
                    <a:pt x="446" y="2007"/>
                    <a:pt x="348" y="1912"/>
                  </a:cubicBezTo>
                  <a:cubicBezTo>
                    <a:pt x="402" y="1878"/>
                    <a:pt x="420" y="2003"/>
                    <a:pt x="471" y="1940"/>
                  </a:cubicBezTo>
                  <a:cubicBezTo>
                    <a:pt x="435" y="1944"/>
                    <a:pt x="382" y="1899"/>
                    <a:pt x="343" y="1889"/>
                  </a:cubicBezTo>
                  <a:cubicBezTo>
                    <a:pt x="279" y="1873"/>
                    <a:pt x="233" y="1727"/>
                    <a:pt x="192" y="1675"/>
                  </a:cubicBezTo>
                  <a:cubicBezTo>
                    <a:pt x="233" y="1679"/>
                    <a:pt x="248" y="1724"/>
                    <a:pt x="286" y="1734"/>
                  </a:cubicBezTo>
                  <a:cubicBezTo>
                    <a:pt x="252" y="1677"/>
                    <a:pt x="245" y="1691"/>
                    <a:pt x="195" y="1661"/>
                  </a:cubicBezTo>
                  <a:cubicBezTo>
                    <a:pt x="173" y="1648"/>
                    <a:pt x="180" y="1608"/>
                    <a:pt x="174" y="1588"/>
                  </a:cubicBezTo>
                  <a:cubicBezTo>
                    <a:pt x="161" y="1540"/>
                    <a:pt x="126" y="1501"/>
                    <a:pt x="102" y="1458"/>
                  </a:cubicBezTo>
                  <a:cubicBezTo>
                    <a:pt x="133" y="1484"/>
                    <a:pt x="195" y="1541"/>
                    <a:pt x="186" y="1588"/>
                  </a:cubicBezTo>
                  <a:cubicBezTo>
                    <a:pt x="218" y="1577"/>
                    <a:pt x="252" y="1569"/>
                    <a:pt x="286" y="1572"/>
                  </a:cubicBezTo>
                  <a:cubicBezTo>
                    <a:pt x="268" y="1557"/>
                    <a:pt x="253" y="1540"/>
                    <a:pt x="241" y="1519"/>
                  </a:cubicBezTo>
                  <a:cubicBezTo>
                    <a:pt x="234" y="1545"/>
                    <a:pt x="215" y="1558"/>
                    <a:pt x="189" y="1545"/>
                  </a:cubicBezTo>
                  <a:cubicBezTo>
                    <a:pt x="193" y="1512"/>
                    <a:pt x="220" y="1481"/>
                    <a:pt x="205" y="1445"/>
                  </a:cubicBezTo>
                  <a:cubicBezTo>
                    <a:pt x="155" y="1593"/>
                    <a:pt x="61" y="1307"/>
                    <a:pt x="37" y="1289"/>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53" name="Freeform 60"/>
            <p:cNvSpPr>
              <a:spLocks/>
            </p:cNvSpPr>
            <p:nvPr/>
          </p:nvSpPr>
          <p:spPr bwMode="auto">
            <a:xfrm>
              <a:off x="5616429" y="4451182"/>
              <a:ext cx="243073" cy="736265"/>
            </a:xfrm>
            <a:custGeom>
              <a:avLst/>
              <a:gdLst>
                <a:gd name="T0" fmla="*/ 2147483647 w 1099"/>
                <a:gd name="T1" fmla="*/ 2147483647 h 3032"/>
                <a:gd name="T2" fmla="*/ 2147483647 w 1099"/>
                <a:gd name="T3" fmla="*/ 2147483647 h 3032"/>
                <a:gd name="T4" fmla="*/ 2147483647 w 1099"/>
                <a:gd name="T5" fmla="*/ 2147483647 h 3032"/>
                <a:gd name="T6" fmla="*/ 2147483647 w 1099"/>
                <a:gd name="T7" fmla="*/ 2147483647 h 3032"/>
                <a:gd name="T8" fmla="*/ 2147483647 w 1099"/>
                <a:gd name="T9" fmla="*/ 2147483647 h 3032"/>
                <a:gd name="T10" fmla="*/ 2147483647 w 1099"/>
                <a:gd name="T11" fmla="*/ 2147483647 h 3032"/>
                <a:gd name="T12" fmla="*/ 2147483647 w 1099"/>
                <a:gd name="T13" fmla="*/ 2147483647 h 3032"/>
                <a:gd name="T14" fmla="*/ 2147483647 w 1099"/>
                <a:gd name="T15" fmla="*/ 2147483647 h 3032"/>
                <a:gd name="T16" fmla="*/ 2147483647 w 1099"/>
                <a:gd name="T17" fmla="*/ 2147483647 h 3032"/>
                <a:gd name="T18" fmla="*/ 2147483647 w 1099"/>
                <a:gd name="T19" fmla="*/ 2147483647 h 3032"/>
                <a:gd name="T20" fmla="*/ 2147483647 w 1099"/>
                <a:gd name="T21" fmla="*/ 0 h 3032"/>
                <a:gd name="T22" fmla="*/ 2147483647 w 1099"/>
                <a:gd name="T23" fmla="*/ 2147483647 h 3032"/>
                <a:gd name="T24" fmla="*/ 2147483647 w 1099"/>
                <a:gd name="T25" fmla="*/ 2147483647 h 3032"/>
                <a:gd name="T26" fmla="*/ 2147483647 w 1099"/>
                <a:gd name="T27" fmla="*/ 2147483647 h 3032"/>
                <a:gd name="T28" fmla="*/ 2147483647 w 1099"/>
                <a:gd name="T29" fmla="*/ 2147483647 h 3032"/>
                <a:gd name="T30" fmla="*/ 2147483647 w 1099"/>
                <a:gd name="T31" fmla="*/ 2147483647 h 3032"/>
                <a:gd name="T32" fmla="*/ 2147483647 w 1099"/>
                <a:gd name="T33" fmla="*/ 2147483647 h 3032"/>
                <a:gd name="T34" fmla="*/ 2147483647 w 1099"/>
                <a:gd name="T35" fmla="*/ 2147483647 h 3032"/>
                <a:gd name="T36" fmla="*/ 2147483647 w 1099"/>
                <a:gd name="T37" fmla="*/ 2147483647 h 3032"/>
                <a:gd name="T38" fmla="*/ 2147483647 w 1099"/>
                <a:gd name="T39" fmla="*/ 2147483647 h 3032"/>
                <a:gd name="T40" fmla="*/ 2147483647 w 1099"/>
                <a:gd name="T41" fmla="*/ 2147483647 h 3032"/>
                <a:gd name="T42" fmla="*/ 2147483647 w 1099"/>
                <a:gd name="T43" fmla="*/ 2147483647 h 3032"/>
                <a:gd name="T44" fmla="*/ 2147483647 w 1099"/>
                <a:gd name="T45" fmla="*/ 2147483647 h 3032"/>
                <a:gd name="T46" fmla="*/ 2147483647 w 1099"/>
                <a:gd name="T47" fmla="*/ 2147483647 h 3032"/>
                <a:gd name="T48" fmla="*/ 2147483647 w 1099"/>
                <a:gd name="T49" fmla="*/ 2147483647 h 3032"/>
                <a:gd name="T50" fmla="*/ 2147483647 w 1099"/>
                <a:gd name="T51" fmla="*/ 2147483647 h 3032"/>
                <a:gd name="T52" fmla="*/ 2147483647 w 1099"/>
                <a:gd name="T53" fmla="*/ 2147483647 h 3032"/>
                <a:gd name="T54" fmla="*/ 2147483647 w 1099"/>
                <a:gd name="T55" fmla="*/ 2147483647 h 3032"/>
                <a:gd name="T56" fmla="*/ 2147483647 w 1099"/>
                <a:gd name="T57" fmla="*/ 2147483647 h 3032"/>
                <a:gd name="T58" fmla="*/ 2147483647 w 1099"/>
                <a:gd name="T59" fmla="*/ 2147483647 h 3032"/>
                <a:gd name="T60" fmla="*/ 2147483647 w 1099"/>
                <a:gd name="T61" fmla="*/ 2147483647 h 3032"/>
                <a:gd name="T62" fmla="*/ 2147483647 w 1099"/>
                <a:gd name="T63" fmla="*/ 2147483647 h 3032"/>
                <a:gd name="T64" fmla="*/ 2147483647 w 1099"/>
                <a:gd name="T65" fmla="*/ 2147483647 h 3032"/>
                <a:gd name="T66" fmla="*/ 2147483647 w 1099"/>
                <a:gd name="T67" fmla="*/ 2147483647 h 3032"/>
                <a:gd name="T68" fmla="*/ 2147483647 w 1099"/>
                <a:gd name="T69" fmla="*/ 2147483647 h 3032"/>
                <a:gd name="T70" fmla="*/ 2147483647 w 1099"/>
                <a:gd name="T71" fmla="*/ 2147483647 h 3032"/>
                <a:gd name="T72" fmla="*/ 2147483647 w 1099"/>
                <a:gd name="T73" fmla="*/ 2147483647 h 3032"/>
                <a:gd name="T74" fmla="*/ 2147483647 w 1099"/>
                <a:gd name="T75" fmla="*/ 2147483647 h 3032"/>
                <a:gd name="T76" fmla="*/ 2147483647 w 1099"/>
                <a:gd name="T77" fmla="*/ 2147483647 h 3032"/>
                <a:gd name="T78" fmla="*/ 2147483647 w 1099"/>
                <a:gd name="T79" fmla="*/ 2147483647 h 3032"/>
                <a:gd name="T80" fmla="*/ 2147483647 w 1099"/>
                <a:gd name="T81" fmla="*/ 2147483647 h 3032"/>
                <a:gd name="T82" fmla="*/ 2147483647 w 1099"/>
                <a:gd name="T83" fmla="*/ 2147483647 h 3032"/>
                <a:gd name="T84" fmla="*/ 2147483647 w 1099"/>
                <a:gd name="T85" fmla="*/ 2147483647 h 3032"/>
                <a:gd name="T86" fmla="*/ 2147483647 w 1099"/>
                <a:gd name="T87" fmla="*/ 2147483647 h 30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9"/>
                <a:gd name="T133" fmla="*/ 0 h 3032"/>
                <a:gd name="T134" fmla="*/ 1099 w 1099"/>
                <a:gd name="T135" fmla="*/ 3032 h 30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9" h="3032">
                  <a:moveTo>
                    <a:pt x="11" y="1684"/>
                  </a:moveTo>
                  <a:cubicBezTo>
                    <a:pt x="22" y="1662"/>
                    <a:pt x="83" y="1565"/>
                    <a:pt x="104" y="1500"/>
                  </a:cubicBezTo>
                  <a:cubicBezTo>
                    <a:pt x="126" y="1436"/>
                    <a:pt x="122" y="1418"/>
                    <a:pt x="108" y="1333"/>
                  </a:cubicBezTo>
                  <a:cubicBezTo>
                    <a:pt x="96" y="1256"/>
                    <a:pt x="271" y="1207"/>
                    <a:pt x="307" y="1168"/>
                  </a:cubicBezTo>
                  <a:cubicBezTo>
                    <a:pt x="180" y="1130"/>
                    <a:pt x="233" y="921"/>
                    <a:pt x="233" y="830"/>
                  </a:cubicBezTo>
                  <a:cubicBezTo>
                    <a:pt x="233" y="753"/>
                    <a:pt x="282" y="721"/>
                    <a:pt x="241" y="643"/>
                  </a:cubicBezTo>
                  <a:cubicBezTo>
                    <a:pt x="192" y="553"/>
                    <a:pt x="264" y="574"/>
                    <a:pt x="313" y="538"/>
                  </a:cubicBezTo>
                  <a:cubicBezTo>
                    <a:pt x="369" y="496"/>
                    <a:pt x="383" y="408"/>
                    <a:pt x="288" y="298"/>
                  </a:cubicBezTo>
                  <a:cubicBezTo>
                    <a:pt x="212" y="210"/>
                    <a:pt x="307" y="183"/>
                    <a:pt x="235" y="135"/>
                  </a:cubicBezTo>
                  <a:cubicBezTo>
                    <a:pt x="176" y="95"/>
                    <a:pt x="152" y="97"/>
                    <a:pt x="138" y="82"/>
                  </a:cubicBezTo>
                  <a:cubicBezTo>
                    <a:pt x="131" y="74"/>
                    <a:pt x="153" y="25"/>
                    <a:pt x="132" y="0"/>
                  </a:cubicBezTo>
                  <a:cubicBezTo>
                    <a:pt x="142" y="8"/>
                    <a:pt x="217" y="36"/>
                    <a:pt x="253" y="41"/>
                  </a:cubicBezTo>
                  <a:cubicBezTo>
                    <a:pt x="297" y="47"/>
                    <a:pt x="285" y="81"/>
                    <a:pt x="323" y="86"/>
                  </a:cubicBezTo>
                  <a:cubicBezTo>
                    <a:pt x="359" y="91"/>
                    <a:pt x="440" y="85"/>
                    <a:pt x="463" y="128"/>
                  </a:cubicBezTo>
                  <a:cubicBezTo>
                    <a:pt x="464" y="187"/>
                    <a:pt x="467" y="257"/>
                    <a:pt x="538" y="344"/>
                  </a:cubicBezTo>
                  <a:cubicBezTo>
                    <a:pt x="603" y="422"/>
                    <a:pt x="542" y="438"/>
                    <a:pt x="551" y="500"/>
                  </a:cubicBezTo>
                  <a:cubicBezTo>
                    <a:pt x="559" y="553"/>
                    <a:pt x="579" y="803"/>
                    <a:pt x="580" y="832"/>
                  </a:cubicBezTo>
                  <a:cubicBezTo>
                    <a:pt x="583" y="947"/>
                    <a:pt x="435" y="1061"/>
                    <a:pt x="474" y="1129"/>
                  </a:cubicBezTo>
                  <a:cubicBezTo>
                    <a:pt x="626" y="1392"/>
                    <a:pt x="578" y="1388"/>
                    <a:pt x="569" y="1441"/>
                  </a:cubicBezTo>
                  <a:cubicBezTo>
                    <a:pt x="534" y="1661"/>
                    <a:pt x="683" y="1612"/>
                    <a:pt x="661" y="1711"/>
                  </a:cubicBezTo>
                  <a:cubicBezTo>
                    <a:pt x="605" y="1957"/>
                    <a:pt x="753" y="1917"/>
                    <a:pt x="746" y="1800"/>
                  </a:cubicBezTo>
                  <a:lnTo>
                    <a:pt x="868" y="1957"/>
                  </a:lnTo>
                  <a:cubicBezTo>
                    <a:pt x="897" y="1972"/>
                    <a:pt x="880" y="1756"/>
                    <a:pt x="798" y="1691"/>
                  </a:cubicBezTo>
                  <a:cubicBezTo>
                    <a:pt x="724" y="1702"/>
                    <a:pt x="756" y="1633"/>
                    <a:pt x="746" y="1613"/>
                  </a:cubicBezTo>
                  <a:cubicBezTo>
                    <a:pt x="805" y="1641"/>
                    <a:pt x="811" y="1645"/>
                    <a:pt x="880" y="1750"/>
                  </a:cubicBezTo>
                  <a:cubicBezTo>
                    <a:pt x="926" y="1819"/>
                    <a:pt x="967" y="1892"/>
                    <a:pt x="1028" y="1963"/>
                  </a:cubicBezTo>
                  <a:cubicBezTo>
                    <a:pt x="1097" y="2043"/>
                    <a:pt x="1099" y="2120"/>
                    <a:pt x="1073" y="2221"/>
                  </a:cubicBezTo>
                  <a:cubicBezTo>
                    <a:pt x="1050" y="2310"/>
                    <a:pt x="1084" y="2397"/>
                    <a:pt x="1069" y="2489"/>
                  </a:cubicBezTo>
                  <a:cubicBezTo>
                    <a:pt x="1063" y="2529"/>
                    <a:pt x="1051" y="2577"/>
                    <a:pt x="1017" y="2602"/>
                  </a:cubicBezTo>
                  <a:cubicBezTo>
                    <a:pt x="979" y="2630"/>
                    <a:pt x="925" y="2621"/>
                    <a:pt x="888" y="2652"/>
                  </a:cubicBezTo>
                  <a:cubicBezTo>
                    <a:pt x="853" y="2683"/>
                    <a:pt x="864" y="2748"/>
                    <a:pt x="812" y="2790"/>
                  </a:cubicBezTo>
                  <a:cubicBezTo>
                    <a:pt x="823" y="2805"/>
                    <a:pt x="862" y="2882"/>
                    <a:pt x="865" y="2924"/>
                  </a:cubicBezTo>
                  <a:cubicBezTo>
                    <a:pt x="866" y="2942"/>
                    <a:pt x="866" y="2996"/>
                    <a:pt x="849" y="3014"/>
                  </a:cubicBezTo>
                  <a:cubicBezTo>
                    <a:pt x="832" y="3032"/>
                    <a:pt x="769" y="3028"/>
                    <a:pt x="778" y="2995"/>
                  </a:cubicBezTo>
                  <a:cubicBezTo>
                    <a:pt x="797" y="2924"/>
                    <a:pt x="830" y="2944"/>
                    <a:pt x="756" y="2872"/>
                  </a:cubicBezTo>
                  <a:cubicBezTo>
                    <a:pt x="706" y="2824"/>
                    <a:pt x="568" y="2688"/>
                    <a:pt x="561" y="2634"/>
                  </a:cubicBezTo>
                  <a:cubicBezTo>
                    <a:pt x="549" y="2540"/>
                    <a:pt x="524" y="2562"/>
                    <a:pt x="543" y="2488"/>
                  </a:cubicBezTo>
                  <a:cubicBezTo>
                    <a:pt x="551" y="2455"/>
                    <a:pt x="572" y="2382"/>
                    <a:pt x="596" y="2350"/>
                  </a:cubicBezTo>
                  <a:cubicBezTo>
                    <a:pt x="635" y="2300"/>
                    <a:pt x="628" y="2285"/>
                    <a:pt x="634" y="2222"/>
                  </a:cubicBezTo>
                  <a:cubicBezTo>
                    <a:pt x="641" y="2147"/>
                    <a:pt x="642" y="2047"/>
                    <a:pt x="590" y="1972"/>
                  </a:cubicBezTo>
                  <a:cubicBezTo>
                    <a:pt x="570" y="1943"/>
                    <a:pt x="509" y="1983"/>
                    <a:pt x="455" y="1990"/>
                  </a:cubicBezTo>
                  <a:cubicBezTo>
                    <a:pt x="410" y="1995"/>
                    <a:pt x="344" y="1982"/>
                    <a:pt x="343" y="2024"/>
                  </a:cubicBezTo>
                  <a:cubicBezTo>
                    <a:pt x="317" y="1996"/>
                    <a:pt x="146" y="1796"/>
                    <a:pt x="136" y="1800"/>
                  </a:cubicBezTo>
                  <a:cubicBezTo>
                    <a:pt x="91" y="1818"/>
                    <a:pt x="0" y="1720"/>
                    <a:pt x="11" y="1684"/>
                  </a:cubicBezTo>
                  <a:close/>
                </a:path>
              </a:pathLst>
            </a:custGeom>
            <a:solidFill>
              <a:schemeClr val="bg1">
                <a:lumMod val="85000"/>
              </a:schemeClr>
            </a:solidFill>
            <a:ln w="6350">
              <a:solidFill>
                <a:srgbClr val="FFFFFF"/>
              </a:solidFill>
              <a:miter lim="800000"/>
              <a:headEnd/>
              <a:tailEnd/>
            </a:ln>
          </p:spPr>
          <p:txBody>
            <a:bodyPr/>
            <a:lstStyle/>
            <a:p>
              <a:pPr defTabSz="914400">
                <a:defRPr/>
              </a:pPr>
              <a:endParaRPr lang="en-US" dirty="0">
                <a:solidFill>
                  <a:prstClr val="black"/>
                </a:solidFill>
                <a:latin typeface="Calibri"/>
              </a:endParaRPr>
            </a:p>
          </p:txBody>
        </p:sp>
        <p:sp>
          <p:nvSpPr>
            <p:cNvPr id="54" name="Freeform 61"/>
            <p:cNvSpPr>
              <a:spLocks/>
            </p:cNvSpPr>
            <p:nvPr/>
          </p:nvSpPr>
          <p:spPr bwMode="auto">
            <a:xfrm>
              <a:off x="2274168" y="2355124"/>
              <a:ext cx="314780" cy="396041"/>
            </a:xfrm>
            <a:custGeom>
              <a:avLst/>
              <a:gdLst>
                <a:gd name="T0" fmla="*/ 0 w 1425"/>
                <a:gd name="T1" fmla="*/ 628 h 1628"/>
                <a:gd name="T2" fmla="*/ 82 w 1425"/>
                <a:gd name="T3" fmla="*/ 503 h 1628"/>
                <a:gd name="T4" fmla="*/ 275 w 1425"/>
                <a:gd name="T5" fmla="*/ 323 h 1628"/>
                <a:gd name="T6" fmla="*/ 316 w 1425"/>
                <a:gd name="T7" fmla="*/ 185 h 1628"/>
                <a:gd name="T8" fmla="*/ 417 w 1425"/>
                <a:gd name="T9" fmla="*/ 78 h 1628"/>
                <a:gd name="T10" fmla="*/ 425 w 1425"/>
                <a:gd name="T11" fmla="*/ 33 h 1628"/>
                <a:gd name="T12" fmla="*/ 518 w 1425"/>
                <a:gd name="T13" fmla="*/ 24 h 1628"/>
                <a:gd name="T14" fmla="*/ 595 w 1425"/>
                <a:gd name="T15" fmla="*/ 2 h 1628"/>
                <a:gd name="T16" fmla="*/ 693 w 1425"/>
                <a:gd name="T17" fmla="*/ 74 h 1628"/>
                <a:gd name="T18" fmla="*/ 694 w 1425"/>
                <a:gd name="T19" fmla="*/ 147 h 1628"/>
                <a:gd name="T20" fmla="*/ 710 w 1425"/>
                <a:gd name="T21" fmla="*/ 188 h 1628"/>
                <a:gd name="T22" fmla="*/ 690 w 1425"/>
                <a:gd name="T23" fmla="*/ 460 h 1628"/>
                <a:gd name="T24" fmla="*/ 816 w 1425"/>
                <a:gd name="T25" fmla="*/ 525 h 1628"/>
                <a:gd name="T26" fmla="*/ 944 w 1425"/>
                <a:gd name="T27" fmla="*/ 397 h 1628"/>
                <a:gd name="T28" fmla="*/ 987 w 1425"/>
                <a:gd name="T29" fmla="*/ 327 h 1628"/>
                <a:gd name="T30" fmla="*/ 1062 w 1425"/>
                <a:gd name="T31" fmla="*/ 418 h 1628"/>
                <a:gd name="T32" fmla="*/ 1088 w 1425"/>
                <a:gd name="T33" fmla="*/ 659 h 1628"/>
                <a:gd name="T34" fmla="*/ 1034 w 1425"/>
                <a:gd name="T35" fmla="*/ 746 h 1628"/>
                <a:gd name="T36" fmla="*/ 989 w 1425"/>
                <a:gd name="T37" fmla="*/ 786 h 1628"/>
                <a:gd name="T38" fmla="*/ 1063 w 1425"/>
                <a:gd name="T39" fmla="*/ 816 h 1628"/>
                <a:gd name="T40" fmla="*/ 1247 w 1425"/>
                <a:gd name="T41" fmla="*/ 904 h 1628"/>
                <a:gd name="T42" fmla="*/ 1293 w 1425"/>
                <a:gd name="T43" fmla="*/ 999 h 1628"/>
                <a:gd name="T44" fmla="*/ 1390 w 1425"/>
                <a:gd name="T45" fmla="*/ 1104 h 1628"/>
                <a:gd name="T46" fmla="*/ 1376 w 1425"/>
                <a:gd name="T47" fmla="*/ 1312 h 1628"/>
                <a:gd name="T48" fmla="*/ 1354 w 1425"/>
                <a:gd name="T49" fmla="*/ 1618 h 1628"/>
                <a:gd name="T50" fmla="*/ 1215 w 1425"/>
                <a:gd name="T51" fmla="*/ 1582 h 1628"/>
                <a:gd name="T52" fmla="*/ 1037 w 1425"/>
                <a:gd name="T53" fmla="*/ 1502 h 1628"/>
                <a:gd name="T54" fmla="*/ 732 w 1425"/>
                <a:gd name="T55" fmla="*/ 1302 h 1628"/>
                <a:gd name="T56" fmla="*/ 457 w 1425"/>
                <a:gd name="T57" fmla="*/ 994 h 1628"/>
                <a:gd name="T58" fmla="*/ 250 w 1425"/>
                <a:gd name="T59" fmla="*/ 832 h 1628"/>
                <a:gd name="T60" fmla="*/ 120 w 1425"/>
                <a:gd name="T61" fmla="*/ 755 h 1628"/>
                <a:gd name="T62" fmla="*/ 0 w 1425"/>
                <a:gd name="T63" fmla="*/ 628 h 16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5"/>
                <a:gd name="T97" fmla="*/ 0 h 1628"/>
                <a:gd name="T98" fmla="*/ 1425 w 1425"/>
                <a:gd name="T99" fmla="*/ 1628 h 16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5" h="1628">
                  <a:moveTo>
                    <a:pt x="0" y="628"/>
                  </a:moveTo>
                  <a:cubicBezTo>
                    <a:pt x="47" y="611"/>
                    <a:pt x="49" y="537"/>
                    <a:pt x="82" y="503"/>
                  </a:cubicBezTo>
                  <a:cubicBezTo>
                    <a:pt x="143" y="441"/>
                    <a:pt x="217" y="388"/>
                    <a:pt x="275" y="323"/>
                  </a:cubicBezTo>
                  <a:cubicBezTo>
                    <a:pt x="313" y="280"/>
                    <a:pt x="286" y="223"/>
                    <a:pt x="316" y="185"/>
                  </a:cubicBezTo>
                  <a:cubicBezTo>
                    <a:pt x="360" y="129"/>
                    <a:pt x="388" y="161"/>
                    <a:pt x="417" y="78"/>
                  </a:cubicBezTo>
                  <a:cubicBezTo>
                    <a:pt x="429" y="45"/>
                    <a:pt x="417" y="40"/>
                    <a:pt x="425" y="33"/>
                  </a:cubicBezTo>
                  <a:cubicBezTo>
                    <a:pt x="364" y="13"/>
                    <a:pt x="487" y="14"/>
                    <a:pt x="518" y="24"/>
                  </a:cubicBezTo>
                  <a:cubicBezTo>
                    <a:pt x="548" y="35"/>
                    <a:pt x="566" y="0"/>
                    <a:pt x="595" y="2"/>
                  </a:cubicBezTo>
                  <a:cubicBezTo>
                    <a:pt x="635" y="4"/>
                    <a:pt x="665" y="51"/>
                    <a:pt x="693" y="74"/>
                  </a:cubicBezTo>
                  <a:cubicBezTo>
                    <a:pt x="674" y="99"/>
                    <a:pt x="684" y="122"/>
                    <a:pt x="694" y="147"/>
                  </a:cubicBezTo>
                  <a:cubicBezTo>
                    <a:pt x="701" y="165"/>
                    <a:pt x="689" y="208"/>
                    <a:pt x="710" y="188"/>
                  </a:cubicBezTo>
                  <a:cubicBezTo>
                    <a:pt x="732" y="283"/>
                    <a:pt x="721" y="368"/>
                    <a:pt x="690" y="460"/>
                  </a:cubicBezTo>
                  <a:cubicBezTo>
                    <a:pt x="751" y="437"/>
                    <a:pt x="813" y="449"/>
                    <a:pt x="816" y="525"/>
                  </a:cubicBezTo>
                  <a:cubicBezTo>
                    <a:pt x="890" y="495"/>
                    <a:pt x="920" y="473"/>
                    <a:pt x="944" y="397"/>
                  </a:cubicBezTo>
                  <a:cubicBezTo>
                    <a:pt x="951" y="375"/>
                    <a:pt x="957" y="331"/>
                    <a:pt x="987" y="327"/>
                  </a:cubicBezTo>
                  <a:cubicBezTo>
                    <a:pt x="1020" y="322"/>
                    <a:pt x="1050" y="393"/>
                    <a:pt x="1062" y="418"/>
                  </a:cubicBezTo>
                  <a:cubicBezTo>
                    <a:pt x="1104" y="510"/>
                    <a:pt x="1104" y="560"/>
                    <a:pt x="1088" y="659"/>
                  </a:cubicBezTo>
                  <a:cubicBezTo>
                    <a:pt x="1082" y="702"/>
                    <a:pt x="1054" y="740"/>
                    <a:pt x="1034" y="746"/>
                  </a:cubicBezTo>
                  <a:cubicBezTo>
                    <a:pt x="1008" y="755"/>
                    <a:pt x="993" y="782"/>
                    <a:pt x="989" y="786"/>
                  </a:cubicBezTo>
                  <a:cubicBezTo>
                    <a:pt x="992" y="797"/>
                    <a:pt x="1010" y="815"/>
                    <a:pt x="1063" y="816"/>
                  </a:cubicBezTo>
                  <a:cubicBezTo>
                    <a:pt x="1037" y="911"/>
                    <a:pt x="1227" y="834"/>
                    <a:pt x="1247" y="904"/>
                  </a:cubicBezTo>
                  <a:cubicBezTo>
                    <a:pt x="1254" y="930"/>
                    <a:pt x="1240" y="964"/>
                    <a:pt x="1293" y="999"/>
                  </a:cubicBezTo>
                  <a:cubicBezTo>
                    <a:pt x="1334" y="1026"/>
                    <a:pt x="1375" y="1061"/>
                    <a:pt x="1390" y="1104"/>
                  </a:cubicBezTo>
                  <a:cubicBezTo>
                    <a:pt x="1425" y="1204"/>
                    <a:pt x="1391" y="1261"/>
                    <a:pt x="1376" y="1312"/>
                  </a:cubicBezTo>
                  <a:cubicBezTo>
                    <a:pt x="1345" y="1428"/>
                    <a:pt x="1302" y="1509"/>
                    <a:pt x="1354" y="1618"/>
                  </a:cubicBezTo>
                  <a:cubicBezTo>
                    <a:pt x="1301" y="1628"/>
                    <a:pt x="1259" y="1606"/>
                    <a:pt x="1215" y="1582"/>
                  </a:cubicBezTo>
                  <a:cubicBezTo>
                    <a:pt x="1158" y="1549"/>
                    <a:pt x="1089" y="1545"/>
                    <a:pt x="1037" y="1502"/>
                  </a:cubicBezTo>
                  <a:cubicBezTo>
                    <a:pt x="943" y="1424"/>
                    <a:pt x="820" y="1389"/>
                    <a:pt x="732" y="1302"/>
                  </a:cubicBezTo>
                  <a:cubicBezTo>
                    <a:pt x="635" y="1205"/>
                    <a:pt x="557" y="1089"/>
                    <a:pt x="457" y="994"/>
                  </a:cubicBezTo>
                  <a:cubicBezTo>
                    <a:pt x="426" y="964"/>
                    <a:pt x="195" y="884"/>
                    <a:pt x="250" y="832"/>
                  </a:cubicBezTo>
                  <a:cubicBezTo>
                    <a:pt x="208" y="837"/>
                    <a:pt x="156" y="772"/>
                    <a:pt x="120" y="755"/>
                  </a:cubicBezTo>
                  <a:cubicBezTo>
                    <a:pt x="48" y="720"/>
                    <a:pt x="54" y="680"/>
                    <a:pt x="0" y="628"/>
                  </a:cubicBezTo>
                </a:path>
              </a:pathLst>
            </a:custGeom>
            <a:solidFill>
              <a:schemeClr val="bg1">
                <a:lumMod val="85000"/>
              </a:schemeClr>
            </a:solidFill>
            <a:ln w="6350">
              <a:solidFill>
                <a:srgbClr val="FFFFFF"/>
              </a:solidFill>
              <a:miter lim="800000"/>
              <a:headEnd/>
              <a:tailEnd/>
            </a:ln>
          </p:spPr>
          <p:txBody>
            <a:bodyPr/>
            <a:lstStyle/>
            <a:p>
              <a:pPr defTabSz="914400">
                <a:defRPr/>
              </a:pPr>
              <a:endParaRPr lang="en-US" dirty="0">
                <a:solidFill>
                  <a:prstClr val="black"/>
                </a:solidFill>
                <a:latin typeface="Calibri"/>
              </a:endParaRPr>
            </a:p>
          </p:txBody>
        </p:sp>
        <p:sp>
          <p:nvSpPr>
            <p:cNvPr id="55" name="Freeform 62"/>
            <p:cNvSpPr>
              <a:spLocks/>
            </p:cNvSpPr>
            <p:nvPr/>
          </p:nvSpPr>
          <p:spPr bwMode="auto">
            <a:xfrm>
              <a:off x="4240633" y="2522806"/>
              <a:ext cx="991740" cy="831953"/>
            </a:xfrm>
            <a:custGeom>
              <a:avLst/>
              <a:gdLst>
                <a:gd name="T0" fmla="*/ 87 w 4481"/>
                <a:gd name="T1" fmla="*/ 1847 h 3423"/>
                <a:gd name="T2" fmla="*/ 326 w 4481"/>
                <a:gd name="T3" fmla="*/ 1409 h 3423"/>
                <a:gd name="T4" fmla="*/ 649 w 4481"/>
                <a:gd name="T5" fmla="*/ 1307 h 3423"/>
                <a:gd name="T6" fmla="*/ 823 w 4481"/>
                <a:gd name="T7" fmla="*/ 1350 h 3423"/>
                <a:gd name="T8" fmla="*/ 1261 w 4481"/>
                <a:gd name="T9" fmla="*/ 1164 h 3423"/>
                <a:gd name="T10" fmla="*/ 1610 w 4481"/>
                <a:gd name="T11" fmla="*/ 906 h 3423"/>
                <a:gd name="T12" fmla="*/ 1773 w 4481"/>
                <a:gd name="T13" fmla="*/ 775 h 3423"/>
                <a:gd name="T14" fmla="*/ 2373 w 4481"/>
                <a:gd name="T15" fmla="*/ 391 h 3423"/>
                <a:gd name="T16" fmla="*/ 2569 w 4481"/>
                <a:gd name="T17" fmla="*/ 111 h 3423"/>
                <a:gd name="T18" fmla="*/ 2949 w 4481"/>
                <a:gd name="T19" fmla="*/ 119 h 3423"/>
                <a:gd name="T20" fmla="*/ 3175 w 4481"/>
                <a:gd name="T21" fmla="*/ 620 h 3423"/>
                <a:gd name="T22" fmla="*/ 3137 w 4481"/>
                <a:gd name="T23" fmla="*/ 779 h 3423"/>
                <a:gd name="T24" fmla="*/ 3337 w 4481"/>
                <a:gd name="T25" fmla="*/ 911 h 3423"/>
                <a:gd name="T26" fmla="*/ 3573 w 4481"/>
                <a:gd name="T27" fmla="*/ 1108 h 3423"/>
                <a:gd name="T28" fmla="*/ 3706 w 4481"/>
                <a:gd name="T29" fmla="*/ 1344 h 3423"/>
                <a:gd name="T30" fmla="*/ 3933 w 4481"/>
                <a:gd name="T31" fmla="*/ 1519 h 3423"/>
                <a:gd name="T32" fmla="*/ 4103 w 4481"/>
                <a:gd name="T33" fmla="*/ 1727 h 3423"/>
                <a:gd name="T34" fmla="*/ 4195 w 4481"/>
                <a:gd name="T35" fmla="*/ 1944 h 3423"/>
                <a:gd name="T36" fmla="*/ 4413 w 4481"/>
                <a:gd name="T37" fmla="*/ 2162 h 3423"/>
                <a:gd name="T38" fmla="*/ 4299 w 4481"/>
                <a:gd name="T39" fmla="*/ 2300 h 3423"/>
                <a:gd name="T40" fmla="*/ 4170 w 4481"/>
                <a:gd name="T41" fmla="*/ 2317 h 3423"/>
                <a:gd name="T42" fmla="*/ 3978 w 4481"/>
                <a:gd name="T43" fmla="*/ 2255 h 3423"/>
                <a:gd name="T44" fmla="*/ 3760 w 4481"/>
                <a:gd name="T45" fmla="*/ 2267 h 3423"/>
                <a:gd name="T46" fmla="*/ 3509 w 4481"/>
                <a:gd name="T47" fmla="*/ 2357 h 3423"/>
                <a:gd name="T48" fmla="*/ 3237 w 4481"/>
                <a:gd name="T49" fmla="*/ 2423 h 3423"/>
                <a:gd name="T50" fmla="*/ 2876 w 4481"/>
                <a:gd name="T51" fmla="*/ 2452 h 3423"/>
                <a:gd name="T52" fmla="*/ 2767 w 4481"/>
                <a:gd name="T53" fmla="*/ 2668 h 3423"/>
                <a:gd name="T54" fmla="*/ 2396 w 4481"/>
                <a:gd name="T55" fmla="*/ 2621 h 3423"/>
                <a:gd name="T56" fmla="*/ 2131 w 4481"/>
                <a:gd name="T57" fmla="*/ 2569 h 3423"/>
                <a:gd name="T58" fmla="*/ 1821 w 4481"/>
                <a:gd name="T59" fmla="*/ 2301 h 3423"/>
                <a:gd name="T60" fmla="*/ 1505 w 4481"/>
                <a:gd name="T61" fmla="*/ 2553 h 3423"/>
                <a:gd name="T62" fmla="*/ 1457 w 4481"/>
                <a:gd name="T63" fmla="*/ 2735 h 3423"/>
                <a:gd name="T64" fmla="*/ 1214 w 4481"/>
                <a:gd name="T65" fmla="*/ 2909 h 3423"/>
                <a:gd name="T66" fmla="*/ 916 w 4481"/>
                <a:gd name="T67" fmla="*/ 2903 h 3423"/>
                <a:gd name="T68" fmla="*/ 715 w 4481"/>
                <a:gd name="T69" fmla="*/ 3190 h 3423"/>
                <a:gd name="T70" fmla="*/ 576 w 4481"/>
                <a:gd name="T71" fmla="*/ 3164 h 3423"/>
                <a:gd name="T72" fmla="*/ 270 w 4481"/>
                <a:gd name="T73" fmla="*/ 2710 h 3423"/>
                <a:gd name="T74" fmla="*/ 95 w 4481"/>
                <a:gd name="T75" fmla="*/ 2297 h 3423"/>
                <a:gd name="T76" fmla="*/ 75 w 4481"/>
                <a:gd name="T77" fmla="*/ 2115 h 3423"/>
                <a:gd name="T78" fmla="*/ 0 w 4481"/>
                <a:gd name="T79" fmla="*/ 1933 h 34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81"/>
                <a:gd name="T121" fmla="*/ 0 h 3423"/>
                <a:gd name="T122" fmla="*/ 4481 w 4481"/>
                <a:gd name="T123" fmla="*/ 3423 h 34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81" h="3423">
                  <a:moveTo>
                    <a:pt x="0" y="1933"/>
                  </a:moveTo>
                  <a:cubicBezTo>
                    <a:pt x="22" y="1897"/>
                    <a:pt x="56" y="1873"/>
                    <a:pt x="87" y="1847"/>
                  </a:cubicBezTo>
                  <a:cubicBezTo>
                    <a:pt x="137" y="1806"/>
                    <a:pt x="142" y="1759"/>
                    <a:pt x="173" y="1708"/>
                  </a:cubicBezTo>
                  <a:cubicBezTo>
                    <a:pt x="228" y="1621"/>
                    <a:pt x="265" y="1491"/>
                    <a:pt x="326" y="1409"/>
                  </a:cubicBezTo>
                  <a:cubicBezTo>
                    <a:pt x="401" y="1306"/>
                    <a:pt x="413" y="1376"/>
                    <a:pt x="510" y="1348"/>
                  </a:cubicBezTo>
                  <a:cubicBezTo>
                    <a:pt x="561" y="1333"/>
                    <a:pt x="600" y="1323"/>
                    <a:pt x="649" y="1307"/>
                  </a:cubicBezTo>
                  <a:cubicBezTo>
                    <a:pt x="698" y="1291"/>
                    <a:pt x="685" y="1238"/>
                    <a:pt x="736" y="1220"/>
                  </a:cubicBezTo>
                  <a:cubicBezTo>
                    <a:pt x="750" y="1274"/>
                    <a:pt x="793" y="1305"/>
                    <a:pt x="823" y="1350"/>
                  </a:cubicBezTo>
                  <a:cubicBezTo>
                    <a:pt x="851" y="1296"/>
                    <a:pt x="934" y="1269"/>
                    <a:pt x="959" y="1250"/>
                  </a:cubicBezTo>
                  <a:cubicBezTo>
                    <a:pt x="1040" y="1189"/>
                    <a:pt x="1165" y="1165"/>
                    <a:pt x="1261" y="1164"/>
                  </a:cubicBezTo>
                  <a:cubicBezTo>
                    <a:pt x="1345" y="1164"/>
                    <a:pt x="1428" y="1188"/>
                    <a:pt x="1469" y="1110"/>
                  </a:cubicBezTo>
                  <a:cubicBezTo>
                    <a:pt x="1498" y="1055"/>
                    <a:pt x="1616" y="958"/>
                    <a:pt x="1610" y="906"/>
                  </a:cubicBezTo>
                  <a:cubicBezTo>
                    <a:pt x="1606" y="873"/>
                    <a:pt x="1534" y="882"/>
                    <a:pt x="1531" y="840"/>
                  </a:cubicBezTo>
                  <a:cubicBezTo>
                    <a:pt x="1526" y="776"/>
                    <a:pt x="1721" y="775"/>
                    <a:pt x="1773" y="775"/>
                  </a:cubicBezTo>
                  <a:cubicBezTo>
                    <a:pt x="1933" y="778"/>
                    <a:pt x="2109" y="715"/>
                    <a:pt x="2214" y="586"/>
                  </a:cubicBezTo>
                  <a:cubicBezTo>
                    <a:pt x="2269" y="517"/>
                    <a:pt x="2302" y="444"/>
                    <a:pt x="2373" y="391"/>
                  </a:cubicBezTo>
                  <a:cubicBezTo>
                    <a:pt x="2409" y="365"/>
                    <a:pt x="2510" y="274"/>
                    <a:pt x="2490" y="232"/>
                  </a:cubicBezTo>
                  <a:cubicBezTo>
                    <a:pt x="2465" y="179"/>
                    <a:pt x="2506" y="127"/>
                    <a:pt x="2569" y="111"/>
                  </a:cubicBezTo>
                  <a:cubicBezTo>
                    <a:pt x="2641" y="94"/>
                    <a:pt x="2697" y="4"/>
                    <a:pt x="2780" y="2"/>
                  </a:cubicBezTo>
                  <a:cubicBezTo>
                    <a:pt x="2881" y="0"/>
                    <a:pt x="2904" y="65"/>
                    <a:pt x="2949" y="119"/>
                  </a:cubicBezTo>
                  <a:cubicBezTo>
                    <a:pt x="3019" y="205"/>
                    <a:pt x="3095" y="268"/>
                    <a:pt x="3137" y="359"/>
                  </a:cubicBezTo>
                  <a:cubicBezTo>
                    <a:pt x="3177" y="447"/>
                    <a:pt x="3180" y="527"/>
                    <a:pt x="3175" y="620"/>
                  </a:cubicBezTo>
                  <a:cubicBezTo>
                    <a:pt x="3169" y="712"/>
                    <a:pt x="3089" y="725"/>
                    <a:pt x="3101" y="792"/>
                  </a:cubicBezTo>
                  <a:cubicBezTo>
                    <a:pt x="3113" y="788"/>
                    <a:pt x="3125" y="784"/>
                    <a:pt x="3137" y="779"/>
                  </a:cubicBezTo>
                  <a:cubicBezTo>
                    <a:pt x="3146" y="816"/>
                    <a:pt x="3126" y="848"/>
                    <a:pt x="3114" y="880"/>
                  </a:cubicBezTo>
                  <a:cubicBezTo>
                    <a:pt x="3186" y="893"/>
                    <a:pt x="3271" y="874"/>
                    <a:pt x="3337" y="911"/>
                  </a:cubicBezTo>
                  <a:cubicBezTo>
                    <a:pt x="3409" y="951"/>
                    <a:pt x="3292" y="1053"/>
                    <a:pt x="3427" y="1076"/>
                  </a:cubicBezTo>
                  <a:cubicBezTo>
                    <a:pt x="3472" y="1084"/>
                    <a:pt x="3534" y="1079"/>
                    <a:pt x="3573" y="1108"/>
                  </a:cubicBezTo>
                  <a:cubicBezTo>
                    <a:pt x="3618" y="1142"/>
                    <a:pt x="3641" y="1180"/>
                    <a:pt x="3689" y="1216"/>
                  </a:cubicBezTo>
                  <a:cubicBezTo>
                    <a:pt x="3765" y="1272"/>
                    <a:pt x="3707" y="1316"/>
                    <a:pt x="3706" y="1344"/>
                  </a:cubicBezTo>
                  <a:cubicBezTo>
                    <a:pt x="3704" y="1392"/>
                    <a:pt x="3772" y="1426"/>
                    <a:pt x="3809" y="1448"/>
                  </a:cubicBezTo>
                  <a:cubicBezTo>
                    <a:pt x="3848" y="1472"/>
                    <a:pt x="3892" y="1498"/>
                    <a:pt x="3933" y="1519"/>
                  </a:cubicBezTo>
                  <a:cubicBezTo>
                    <a:pt x="4013" y="1560"/>
                    <a:pt x="3988" y="1582"/>
                    <a:pt x="4018" y="1628"/>
                  </a:cubicBezTo>
                  <a:cubicBezTo>
                    <a:pt x="4039" y="1661"/>
                    <a:pt x="4127" y="1678"/>
                    <a:pt x="4103" y="1727"/>
                  </a:cubicBezTo>
                  <a:cubicBezTo>
                    <a:pt x="4071" y="1792"/>
                    <a:pt x="4097" y="1803"/>
                    <a:pt x="4137" y="1840"/>
                  </a:cubicBezTo>
                  <a:cubicBezTo>
                    <a:pt x="4174" y="1875"/>
                    <a:pt x="4133" y="1903"/>
                    <a:pt x="4195" y="1944"/>
                  </a:cubicBezTo>
                  <a:cubicBezTo>
                    <a:pt x="4235" y="1971"/>
                    <a:pt x="4275" y="1984"/>
                    <a:pt x="4319" y="2006"/>
                  </a:cubicBezTo>
                  <a:cubicBezTo>
                    <a:pt x="4390" y="2043"/>
                    <a:pt x="4416" y="2086"/>
                    <a:pt x="4413" y="2162"/>
                  </a:cubicBezTo>
                  <a:cubicBezTo>
                    <a:pt x="4410" y="2234"/>
                    <a:pt x="4459" y="2274"/>
                    <a:pt x="4481" y="2334"/>
                  </a:cubicBezTo>
                  <a:cubicBezTo>
                    <a:pt x="4425" y="2273"/>
                    <a:pt x="4349" y="2248"/>
                    <a:pt x="4299" y="2300"/>
                  </a:cubicBezTo>
                  <a:cubicBezTo>
                    <a:pt x="4277" y="2322"/>
                    <a:pt x="4233" y="2317"/>
                    <a:pt x="4207" y="2314"/>
                  </a:cubicBezTo>
                  <a:cubicBezTo>
                    <a:pt x="4194" y="2310"/>
                    <a:pt x="4182" y="2311"/>
                    <a:pt x="4170" y="2317"/>
                  </a:cubicBezTo>
                  <a:cubicBezTo>
                    <a:pt x="4141" y="2332"/>
                    <a:pt x="4130" y="2304"/>
                    <a:pt x="4108" y="2295"/>
                  </a:cubicBezTo>
                  <a:cubicBezTo>
                    <a:pt x="4063" y="2278"/>
                    <a:pt x="4026" y="2241"/>
                    <a:pt x="3978" y="2255"/>
                  </a:cubicBezTo>
                  <a:cubicBezTo>
                    <a:pt x="3883" y="2282"/>
                    <a:pt x="3880" y="2219"/>
                    <a:pt x="3819" y="2209"/>
                  </a:cubicBezTo>
                  <a:cubicBezTo>
                    <a:pt x="3780" y="2203"/>
                    <a:pt x="3753" y="2228"/>
                    <a:pt x="3760" y="2267"/>
                  </a:cubicBezTo>
                  <a:cubicBezTo>
                    <a:pt x="3773" y="2330"/>
                    <a:pt x="3698" y="2340"/>
                    <a:pt x="3654" y="2353"/>
                  </a:cubicBezTo>
                  <a:cubicBezTo>
                    <a:pt x="3610" y="2367"/>
                    <a:pt x="3550" y="2387"/>
                    <a:pt x="3509" y="2357"/>
                  </a:cubicBezTo>
                  <a:cubicBezTo>
                    <a:pt x="3487" y="2341"/>
                    <a:pt x="3439" y="2273"/>
                    <a:pt x="3426" y="2316"/>
                  </a:cubicBezTo>
                  <a:cubicBezTo>
                    <a:pt x="3409" y="2375"/>
                    <a:pt x="3288" y="2414"/>
                    <a:pt x="3237" y="2423"/>
                  </a:cubicBezTo>
                  <a:cubicBezTo>
                    <a:pt x="3144" y="2440"/>
                    <a:pt x="3084" y="2528"/>
                    <a:pt x="3044" y="2484"/>
                  </a:cubicBezTo>
                  <a:cubicBezTo>
                    <a:pt x="3000" y="2436"/>
                    <a:pt x="2950" y="2365"/>
                    <a:pt x="2876" y="2452"/>
                  </a:cubicBezTo>
                  <a:cubicBezTo>
                    <a:pt x="2853" y="2478"/>
                    <a:pt x="2856" y="2518"/>
                    <a:pt x="2838" y="2547"/>
                  </a:cubicBezTo>
                  <a:cubicBezTo>
                    <a:pt x="2815" y="2586"/>
                    <a:pt x="2810" y="2639"/>
                    <a:pt x="2767" y="2668"/>
                  </a:cubicBezTo>
                  <a:cubicBezTo>
                    <a:pt x="2709" y="2708"/>
                    <a:pt x="2570" y="2621"/>
                    <a:pt x="2497" y="2623"/>
                  </a:cubicBezTo>
                  <a:cubicBezTo>
                    <a:pt x="2454" y="2625"/>
                    <a:pt x="2446" y="2637"/>
                    <a:pt x="2396" y="2621"/>
                  </a:cubicBezTo>
                  <a:cubicBezTo>
                    <a:pt x="2345" y="2604"/>
                    <a:pt x="2327" y="2629"/>
                    <a:pt x="2292" y="2585"/>
                  </a:cubicBezTo>
                  <a:cubicBezTo>
                    <a:pt x="2256" y="2541"/>
                    <a:pt x="2181" y="2578"/>
                    <a:pt x="2131" y="2569"/>
                  </a:cubicBezTo>
                  <a:cubicBezTo>
                    <a:pt x="2068" y="2558"/>
                    <a:pt x="2067" y="2471"/>
                    <a:pt x="2032" y="2437"/>
                  </a:cubicBezTo>
                  <a:cubicBezTo>
                    <a:pt x="1971" y="2378"/>
                    <a:pt x="1879" y="2337"/>
                    <a:pt x="1821" y="2301"/>
                  </a:cubicBezTo>
                  <a:cubicBezTo>
                    <a:pt x="1738" y="2251"/>
                    <a:pt x="1621" y="2355"/>
                    <a:pt x="1579" y="2427"/>
                  </a:cubicBezTo>
                  <a:cubicBezTo>
                    <a:pt x="1555" y="2468"/>
                    <a:pt x="1521" y="2509"/>
                    <a:pt x="1505" y="2553"/>
                  </a:cubicBezTo>
                  <a:cubicBezTo>
                    <a:pt x="1492" y="2588"/>
                    <a:pt x="1442" y="2582"/>
                    <a:pt x="1429" y="2601"/>
                  </a:cubicBezTo>
                  <a:cubicBezTo>
                    <a:pt x="1408" y="2633"/>
                    <a:pt x="1461" y="2698"/>
                    <a:pt x="1457" y="2735"/>
                  </a:cubicBezTo>
                  <a:cubicBezTo>
                    <a:pt x="1452" y="2788"/>
                    <a:pt x="1446" y="2811"/>
                    <a:pt x="1449" y="2931"/>
                  </a:cubicBezTo>
                  <a:cubicBezTo>
                    <a:pt x="1404" y="2856"/>
                    <a:pt x="1291" y="2921"/>
                    <a:pt x="1214" y="2909"/>
                  </a:cubicBezTo>
                  <a:cubicBezTo>
                    <a:pt x="1180" y="2904"/>
                    <a:pt x="1121" y="2876"/>
                    <a:pt x="1089" y="2862"/>
                  </a:cubicBezTo>
                  <a:cubicBezTo>
                    <a:pt x="1028" y="2834"/>
                    <a:pt x="978" y="2891"/>
                    <a:pt x="916" y="2903"/>
                  </a:cubicBezTo>
                  <a:cubicBezTo>
                    <a:pt x="824" y="2921"/>
                    <a:pt x="751" y="2890"/>
                    <a:pt x="731" y="3003"/>
                  </a:cubicBezTo>
                  <a:cubicBezTo>
                    <a:pt x="720" y="3064"/>
                    <a:pt x="726" y="3131"/>
                    <a:pt x="715" y="3190"/>
                  </a:cubicBezTo>
                  <a:cubicBezTo>
                    <a:pt x="700" y="3270"/>
                    <a:pt x="646" y="3347"/>
                    <a:pt x="619" y="3423"/>
                  </a:cubicBezTo>
                  <a:cubicBezTo>
                    <a:pt x="599" y="3334"/>
                    <a:pt x="583" y="3255"/>
                    <a:pt x="576" y="3164"/>
                  </a:cubicBezTo>
                  <a:cubicBezTo>
                    <a:pt x="570" y="3073"/>
                    <a:pt x="474" y="3078"/>
                    <a:pt x="426" y="3025"/>
                  </a:cubicBezTo>
                  <a:cubicBezTo>
                    <a:pt x="402" y="2999"/>
                    <a:pt x="158" y="2713"/>
                    <a:pt x="270" y="2710"/>
                  </a:cubicBezTo>
                  <a:cubicBezTo>
                    <a:pt x="212" y="2670"/>
                    <a:pt x="224" y="2580"/>
                    <a:pt x="164" y="2534"/>
                  </a:cubicBezTo>
                  <a:cubicBezTo>
                    <a:pt x="88" y="2473"/>
                    <a:pt x="99" y="2387"/>
                    <a:pt x="95" y="2297"/>
                  </a:cubicBezTo>
                  <a:cubicBezTo>
                    <a:pt x="94" y="2263"/>
                    <a:pt x="50" y="2240"/>
                    <a:pt x="52" y="2217"/>
                  </a:cubicBezTo>
                  <a:cubicBezTo>
                    <a:pt x="53" y="2184"/>
                    <a:pt x="73" y="2150"/>
                    <a:pt x="75" y="2115"/>
                  </a:cubicBezTo>
                  <a:cubicBezTo>
                    <a:pt x="78" y="2076"/>
                    <a:pt x="78" y="2035"/>
                    <a:pt x="67" y="1997"/>
                  </a:cubicBezTo>
                  <a:cubicBezTo>
                    <a:pt x="57" y="1962"/>
                    <a:pt x="14" y="1979"/>
                    <a:pt x="0" y="1933"/>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56" name="Freeform 63"/>
            <p:cNvSpPr>
              <a:spLocks/>
            </p:cNvSpPr>
            <p:nvPr/>
          </p:nvSpPr>
          <p:spPr bwMode="auto">
            <a:xfrm>
              <a:off x="5043992" y="5041254"/>
              <a:ext cx="594315" cy="648551"/>
            </a:xfrm>
            <a:custGeom>
              <a:avLst/>
              <a:gdLst>
                <a:gd name="T0" fmla="*/ 2147483647 w 2686"/>
                <a:gd name="T1" fmla="*/ 2147483647 h 2663"/>
                <a:gd name="T2" fmla="*/ 2147483647 w 2686"/>
                <a:gd name="T3" fmla="*/ 2147483647 h 2663"/>
                <a:gd name="T4" fmla="*/ 2147483647 w 2686"/>
                <a:gd name="T5" fmla="*/ 2147483647 h 2663"/>
                <a:gd name="T6" fmla="*/ 2147483647 w 2686"/>
                <a:gd name="T7" fmla="*/ 2147483647 h 2663"/>
                <a:gd name="T8" fmla="*/ 2147483647 w 2686"/>
                <a:gd name="T9" fmla="*/ 2147483647 h 2663"/>
                <a:gd name="T10" fmla="*/ 2147483647 w 2686"/>
                <a:gd name="T11" fmla="*/ 2147483647 h 2663"/>
                <a:gd name="T12" fmla="*/ 2147483647 w 2686"/>
                <a:gd name="T13" fmla="*/ 2147483647 h 2663"/>
                <a:gd name="T14" fmla="*/ 2147483647 w 2686"/>
                <a:gd name="T15" fmla="*/ 2147483647 h 2663"/>
                <a:gd name="T16" fmla="*/ 2147483647 w 2686"/>
                <a:gd name="T17" fmla="*/ 2147483647 h 2663"/>
                <a:gd name="T18" fmla="*/ 2147483647 w 2686"/>
                <a:gd name="T19" fmla="*/ 2147483647 h 2663"/>
                <a:gd name="T20" fmla="*/ 2147483647 w 2686"/>
                <a:gd name="T21" fmla="*/ 2147483647 h 2663"/>
                <a:gd name="T22" fmla="*/ 2147483647 w 2686"/>
                <a:gd name="T23" fmla="*/ 2147483647 h 2663"/>
                <a:gd name="T24" fmla="*/ 2147483647 w 2686"/>
                <a:gd name="T25" fmla="*/ 2147483647 h 2663"/>
                <a:gd name="T26" fmla="*/ 2147483647 w 2686"/>
                <a:gd name="T27" fmla="*/ 2147483647 h 2663"/>
                <a:gd name="T28" fmla="*/ 2147483647 w 2686"/>
                <a:gd name="T29" fmla="*/ 2147483647 h 2663"/>
                <a:gd name="T30" fmla="*/ 2147483647 w 2686"/>
                <a:gd name="T31" fmla="*/ 2147483647 h 2663"/>
                <a:gd name="T32" fmla="*/ 2147483647 w 2686"/>
                <a:gd name="T33" fmla="*/ 2147483647 h 2663"/>
                <a:gd name="T34" fmla="*/ 2147483647 w 2686"/>
                <a:gd name="T35" fmla="*/ 2147483647 h 2663"/>
                <a:gd name="T36" fmla="*/ 2147483647 w 2686"/>
                <a:gd name="T37" fmla="*/ 2147483647 h 2663"/>
                <a:gd name="T38" fmla="*/ 2147483647 w 2686"/>
                <a:gd name="T39" fmla="*/ 2147483647 h 2663"/>
                <a:gd name="T40" fmla="*/ 2147483647 w 2686"/>
                <a:gd name="T41" fmla="*/ 2147483647 h 2663"/>
                <a:gd name="T42" fmla="*/ 2147483647 w 2686"/>
                <a:gd name="T43" fmla="*/ 2147483647 h 2663"/>
                <a:gd name="T44" fmla="*/ 2147483647 w 2686"/>
                <a:gd name="T45" fmla="*/ 2147483647 h 2663"/>
                <a:gd name="T46" fmla="*/ 2147483647 w 2686"/>
                <a:gd name="T47" fmla="*/ 2147483647 h 2663"/>
                <a:gd name="T48" fmla="*/ 2147483647 w 2686"/>
                <a:gd name="T49" fmla="*/ 2147483647 h 2663"/>
                <a:gd name="T50" fmla="*/ 2147483647 w 2686"/>
                <a:gd name="T51" fmla="*/ 2147483647 h 2663"/>
                <a:gd name="T52" fmla="*/ 2147483647 w 2686"/>
                <a:gd name="T53" fmla="*/ 2147483647 h 2663"/>
                <a:gd name="T54" fmla="*/ 2147483647 w 2686"/>
                <a:gd name="T55" fmla="*/ 2147483647 h 2663"/>
                <a:gd name="T56" fmla="*/ 2147483647 w 2686"/>
                <a:gd name="T57" fmla="*/ 2147483647 h 2663"/>
                <a:gd name="T58" fmla="*/ 2147483647 w 2686"/>
                <a:gd name="T59" fmla="*/ 2147483647 h 2663"/>
                <a:gd name="T60" fmla="*/ 2147483647 w 2686"/>
                <a:gd name="T61" fmla="*/ 2147483647 h 2663"/>
                <a:gd name="T62" fmla="*/ 2147483647 w 2686"/>
                <a:gd name="T63" fmla="*/ 2147483647 h 2663"/>
                <a:gd name="T64" fmla="*/ 2147483647 w 2686"/>
                <a:gd name="T65" fmla="*/ 2147483647 h 2663"/>
                <a:gd name="T66" fmla="*/ 2147483647 w 2686"/>
                <a:gd name="T67" fmla="*/ 2147483647 h 2663"/>
                <a:gd name="T68" fmla="*/ 2147483647 w 2686"/>
                <a:gd name="T69" fmla="*/ 2147483647 h 2663"/>
                <a:gd name="T70" fmla="*/ 2147483647 w 2686"/>
                <a:gd name="T71" fmla="*/ 2147483647 h 2663"/>
                <a:gd name="T72" fmla="*/ 2147483647 w 2686"/>
                <a:gd name="T73" fmla="*/ 2147483647 h 2663"/>
                <a:gd name="T74" fmla="*/ 2147483647 w 2686"/>
                <a:gd name="T75" fmla="*/ 2147483647 h 2663"/>
                <a:gd name="T76" fmla="*/ 2147483647 w 2686"/>
                <a:gd name="T77" fmla="*/ 2147483647 h 2663"/>
                <a:gd name="T78" fmla="*/ 2147483647 w 2686"/>
                <a:gd name="T79" fmla="*/ 2147483647 h 2663"/>
                <a:gd name="T80" fmla="*/ 2147483647 w 2686"/>
                <a:gd name="T81" fmla="*/ 2147483647 h 2663"/>
                <a:gd name="T82" fmla="*/ 2147483647 w 2686"/>
                <a:gd name="T83" fmla="*/ 2147483647 h 2663"/>
                <a:gd name="T84" fmla="*/ 2147483647 w 2686"/>
                <a:gd name="T85" fmla="*/ 2147483647 h 2663"/>
                <a:gd name="T86" fmla="*/ 2147483647 w 2686"/>
                <a:gd name="T87" fmla="*/ 2147483647 h 2663"/>
                <a:gd name="T88" fmla="*/ 2147483647 w 2686"/>
                <a:gd name="T89" fmla="*/ 2147483647 h 2663"/>
                <a:gd name="T90" fmla="*/ 2147483647 w 2686"/>
                <a:gd name="T91" fmla="*/ 2147483647 h 2663"/>
                <a:gd name="T92" fmla="*/ 2147483647 w 2686"/>
                <a:gd name="T93" fmla="*/ 2147483647 h 26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86"/>
                <a:gd name="T142" fmla="*/ 0 h 2663"/>
                <a:gd name="T143" fmla="*/ 2686 w 2686"/>
                <a:gd name="T144" fmla="*/ 2663 h 26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86" h="2663">
                  <a:moveTo>
                    <a:pt x="31" y="853"/>
                  </a:moveTo>
                  <a:cubicBezTo>
                    <a:pt x="75" y="863"/>
                    <a:pt x="118" y="872"/>
                    <a:pt x="162" y="856"/>
                  </a:cubicBezTo>
                  <a:cubicBezTo>
                    <a:pt x="204" y="841"/>
                    <a:pt x="225" y="904"/>
                    <a:pt x="252" y="922"/>
                  </a:cubicBezTo>
                  <a:cubicBezTo>
                    <a:pt x="282" y="941"/>
                    <a:pt x="334" y="894"/>
                    <a:pt x="363" y="889"/>
                  </a:cubicBezTo>
                  <a:cubicBezTo>
                    <a:pt x="401" y="883"/>
                    <a:pt x="457" y="926"/>
                    <a:pt x="489" y="940"/>
                  </a:cubicBezTo>
                  <a:cubicBezTo>
                    <a:pt x="584" y="980"/>
                    <a:pt x="641" y="894"/>
                    <a:pt x="692" y="825"/>
                  </a:cubicBezTo>
                  <a:cubicBezTo>
                    <a:pt x="760" y="734"/>
                    <a:pt x="827" y="648"/>
                    <a:pt x="875" y="566"/>
                  </a:cubicBezTo>
                  <a:cubicBezTo>
                    <a:pt x="899" y="527"/>
                    <a:pt x="931" y="511"/>
                    <a:pt x="966" y="484"/>
                  </a:cubicBezTo>
                  <a:cubicBezTo>
                    <a:pt x="1013" y="446"/>
                    <a:pt x="1065" y="423"/>
                    <a:pt x="1122" y="399"/>
                  </a:cubicBezTo>
                  <a:cubicBezTo>
                    <a:pt x="1233" y="353"/>
                    <a:pt x="1253" y="340"/>
                    <a:pt x="1260" y="214"/>
                  </a:cubicBezTo>
                  <a:cubicBezTo>
                    <a:pt x="1263" y="152"/>
                    <a:pt x="1366" y="76"/>
                    <a:pt x="1422" y="54"/>
                  </a:cubicBezTo>
                  <a:cubicBezTo>
                    <a:pt x="1475" y="33"/>
                    <a:pt x="1539" y="5"/>
                    <a:pt x="1595" y="2"/>
                  </a:cubicBezTo>
                  <a:cubicBezTo>
                    <a:pt x="1663" y="0"/>
                    <a:pt x="1732" y="21"/>
                    <a:pt x="1800" y="4"/>
                  </a:cubicBezTo>
                  <a:cubicBezTo>
                    <a:pt x="1800" y="133"/>
                    <a:pt x="1789" y="146"/>
                    <a:pt x="1932" y="146"/>
                  </a:cubicBezTo>
                  <a:cubicBezTo>
                    <a:pt x="2021" y="146"/>
                    <a:pt x="2071" y="167"/>
                    <a:pt x="2158" y="203"/>
                  </a:cubicBezTo>
                  <a:cubicBezTo>
                    <a:pt x="2207" y="222"/>
                    <a:pt x="2320" y="288"/>
                    <a:pt x="2366" y="313"/>
                  </a:cubicBezTo>
                  <a:cubicBezTo>
                    <a:pt x="2432" y="348"/>
                    <a:pt x="2543" y="333"/>
                    <a:pt x="2570" y="389"/>
                  </a:cubicBezTo>
                  <a:cubicBezTo>
                    <a:pt x="2589" y="430"/>
                    <a:pt x="2623" y="434"/>
                    <a:pt x="2662" y="422"/>
                  </a:cubicBezTo>
                  <a:cubicBezTo>
                    <a:pt x="2652" y="482"/>
                    <a:pt x="2617" y="516"/>
                    <a:pt x="2645" y="578"/>
                  </a:cubicBezTo>
                  <a:cubicBezTo>
                    <a:pt x="2678" y="650"/>
                    <a:pt x="2637" y="703"/>
                    <a:pt x="2660" y="771"/>
                  </a:cubicBezTo>
                  <a:cubicBezTo>
                    <a:pt x="2681" y="837"/>
                    <a:pt x="2632" y="911"/>
                    <a:pt x="2646" y="983"/>
                  </a:cubicBezTo>
                  <a:cubicBezTo>
                    <a:pt x="2656" y="1032"/>
                    <a:pt x="2686" y="1073"/>
                    <a:pt x="2642" y="1113"/>
                  </a:cubicBezTo>
                  <a:cubicBezTo>
                    <a:pt x="2610" y="1141"/>
                    <a:pt x="2639" y="1209"/>
                    <a:pt x="2620" y="1220"/>
                  </a:cubicBezTo>
                  <a:cubicBezTo>
                    <a:pt x="2574" y="1246"/>
                    <a:pt x="2562" y="1242"/>
                    <a:pt x="2544" y="1300"/>
                  </a:cubicBezTo>
                  <a:cubicBezTo>
                    <a:pt x="2536" y="1326"/>
                    <a:pt x="2579" y="1335"/>
                    <a:pt x="2591" y="1347"/>
                  </a:cubicBezTo>
                  <a:cubicBezTo>
                    <a:pt x="2602" y="1357"/>
                    <a:pt x="2593" y="1395"/>
                    <a:pt x="2591" y="1406"/>
                  </a:cubicBezTo>
                  <a:cubicBezTo>
                    <a:pt x="2587" y="1432"/>
                    <a:pt x="2566" y="1447"/>
                    <a:pt x="2558" y="1471"/>
                  </a:cubicBezTo>
                  <a:cubicBezTo>
                    <a:pt x="2553" y="1490"/>
                    <a:pt x="2582" y="1561"/>
                    <a:pt x="2588" y="1582"/>
                  </a:cubicBezTo>
                  <a:cubicBezTo>
                    <a:pt x="2598" y="1578"/>
                    <a:pt x="2609" y="1573"/>
                    <a:pt x="2620" y="1569"/>
                  </a:cubicBezTo>
                  <a:cubicBezTo>
                    <a:pt x="2617" y="1640"/>
                    <a:pt x="2645" y="1667"/>
                    <a:pt x="2602" y="1739"/>
                  </a:cubicBezTo>
                  <a:cubicBezTo>
                    <a:pt x="2568" y="1797"/>
                    <a:pt x="2545" y="1893"/>
                    <a:pt x="2481" y="1923"/>
                  </a:cubicBezTo>
                  <a:cubicBezTo>
                    <a:pt x="2411" y="1956"/>
                    <a:pt x="2465" y="2000"/>
                    <a:pt x="2452" y="2055"/>
                  </a:cubicBezTo>
                  <a:cubicBezTo>
                    <a:pt x="2436" y="2121"/>
                    <a:pt x="2384" y="2160"/>
                    <a:pt x="2436" y="2227"/>
                  </a:cubicBezTo>
                  <a:cubicBezTo>
                    <a:pt x="2382" y="2188"/>
                    <a:pt x="2138" y="2547"/>
                    <a:pt x="2093" y="2576"/>
                  </a:cubicBezTo>
                  <a:cubicBezTo>
                    <a:pt x="2051" y="2603"/>
                    <a:pt x="2029" y="2663"/>
                    <a:pt x="2012" y="2663"/>
                  </a:cubicBezTo>
                  <a:cubicBezTo>
                    <a:pt x="1973" y="2584"/>
                    <a:pt x="1823" y="2616"/>
                    <a:pt x="1747" y="2617"/>
                  </a:cubicBezTo>
                  <a:cubicBezTo>
                    <a:pt x="1680" y="2617"/>
                    <a:pt x="1619" y="2591"/>
                    <a:pt x="1558" y="2570"/>
                  </a:cubicBezTo>
                  <a:cubicBezTo>
                    <a:pt x="1417" y="2521"/>
                    <a:pt x="1374" y="2556"/>
                    <a:pt x="1366" y="2547"/>
                  </a:cubicBezTo>
                  <a:cubicBezTo>
                    <a:pt x="1329" y="2502"/>
                    <a:pt x="1325" y="2524"/>
                    <a:pt x="1282" y="2501"/>
                  </a:cubicBezTo>
                  <a:cubicBezTo>
                    <a:pt x="1235" y="2475"/>
                    <a:pt x="1282" y="2433"/>
                    <a:pt x="1267" y="2414"/>
                  </a:cubicBezTo>
                  <a:cubicBezTo>
                    <a:pt x="1199" y="2326"/>
                    <a:pt x="948" y="2382"/>
                    <a:pt x="910" y="2290"/>
                  </a:cubicBezTo>
                  <a:cubicBezTo>
                    <a:pt x="873" y="2199"/>
                    <a:pt x="801" y="2113"/>
                    <a:pt x="832" y="2023"/>
                  </a:cubicBezTo>
                  <a:cubicBezTo>
                    <a:pt x="874" y="1899"/>
                    <a:pt x="813" y="1871"/>
                    <a:pt x="689" y="1896"/>
                  </a:cubicBezTo>
                  <a:cubicBezTo>
                    <a:pt x="711" y="1779"/>
                    <a:pt x="681" y="1731"/>
                    <a:pt x="572" y="1699"/>
                  </a:cubicBezTo>
                  <a:cubicBezTo>
                    <a:pt x="486" y="1674"/>
                    <a:pt x="372" y="1578"/>
                    <a:pt x="323" y="1503"/>
                  </a:cubicBezTo>
                  <a:cubicBezTo>
                    <a:pt x="250" y="1388"/>
                    <a:pt x="249" y="1246"/>
                    <a:pt x="161" y="1135"/>
                  </a:cubicBezTo>
                  <a:cubicBezTo>
                    <a:pt x="123" y="1086"/>
                    <a:pt x="0" y="918"/>
                    <a:pt x="31" y="853"/>
                  </a:cubicBezTo>
                </a:path>
              </a:pathLst>
            </a:custGeom>
            <a:solidFill>
              <a:schemeClr val="bg1">
                <a:lumMod val="85000"/>
              </a:schemeClr>
            </a:solidFill>
            <a:ln w="6350">
              <a:solidFill>
                <a:srgbClr val="FFFFFF"/>
              </a:solidFill>
              <a:miter lim="800000"/>
              <a:headEnd/>
              <a:tailEnd/>
            </a:ln>
          </p:spPr>
          <p:txBody>
            <a:bodyPr/>
            <a:lstStyle/>
            <a:p>
              <a:pPr defTabSz="914400">
                <a:defRPr/>
              </a:pPr>
              <a:endParaRPr lang="en-US" dirty="0">
                <a:solidFill>
                  <a:prstClr val="black"/>
                </a:solidFill>
                <a:latin typeface="Calibri"/>
              </a:endParaRPr>
            </a:p>
          </p:txBody>
        </p:sp>
        <p:sp>
          <p:nvSpPr>
            <p:cNvPr id="57" name="Freeform 64"/>
            <p:cNvSpPr>
              <a:spLocks/>
            </p:cNvSpPr>
            <p:nvPr/>
          </p:nvSpPr>
          <p:spPr bwMode="auto">
            <a:xfrm>
              <a:off x="3205142" y="2381930"/>
              <a:ext cx="239427" cy="594062"/>
            </a:xfrm>
            <a:custGeom>
              <a:avLst/>
              <a:gdLst>
                <a:gd name="T0" fmla="*/ 15 w 1082"/>
                <a:gd name="T1" fmla="*/ 695 h 2445"/>
                <a:gd name="T2" fmla="*/ 59 w 1082"/>
                <a:gd name="T3" fmla="*/ 580 h 2445"/>
                <a:gd name="T4" fmla="*/ 111 w 1082"/>
                <a:gd name="T5" fmla="*/ 536 h 2445"/>
                <a:gd name="T6" fmla="*/ 286 w 1082"/>
                <a:gd name="T7" fmla="*/ 422 h 2445"/>
                <a:gd name="T8" fmla="*/ 523 w 1082"/>
                <a:gd name="T9" fmla="*/ 333 h 2445"/>
                <a:gd name="T10" fmla="*/ 576 w 1082"/>
                <a:gd name="T11" fmla="*/ 191 h 2445"/>
                <a:gd name="T12" fmla="*/ 585 w 1082"/>
                <a:gd name="T13" fmla="*/ 86 h 2445"/>
                <a:gd name="T14" fmla="*/ 669 w 1082"/>
                <a:gd name="T15" fmla="*/ 69 h 2445"/>
                <a:gd name="T16" fmla="*/ 809 w 1082"/>
                <a:gd name="T17" fmla="*/ 115 h 2445"/>
                <a:gd name="T18" fmla="*/ 873 w 1082"/>
                <a:gd name="T19" fmla="*/ 195 h 2445"/>
                <a:gd name="T20" fmla="*/ 970 w 1082"/>
                <a:gd name="T21" fmla="*/ 302 h 2445"/>
                <a:gd name="T22" fmla="*/ 945 w 1082"/>
                <a:gd name="T23" fmla="*/ 401 h 2445"/>
                <a:gd name="T24" fmla="*/ 1007 w 1082"/>
                <a:gd name="T25" fmla="*/ 531 h 2445"/>
                <a:gd name="T26" fmla="*/ 1031 w 1082"/>
                <a:gd name="T27" fmla="*/ 663 h 2445"/>
                <a:gd name="T28" fmla="*/ 1051 w 1082"/>
                <a:gd name="T29" fmla="*/ 802 h 2445"/>
                <a:gd name="T30" fmla="*/ 986 w 1082"/>
                <a:gd name="T31" fmla="*/ 836 h 2445"/>
                <a:gd name="T32" fmla="*/ 978 w 1082"/>
                <a:gd name="T33" fmla="*/ 987 h 2445"/>
                <a:gd name="T34" fmla="*/ 894 w 1082"/>
                <a:gd name="T35" fmla="*/ 1060 h 2445"/>
                <a:gd name="T36" fmla="*/ 842 w 1082"/>
                <a:gd name="T37" fmla="*/ 1159 h 2445"/>
                <a:gd name="T38" fmla="*/ 760 w 1082"/>
                <a:gd name="T39" fmla="*/ 1338 h 2445"/>
                <a:gd name="T40" fmla="*/ 694 w 1082"/>
                <a:gd name="T41" fmla="*/ 1373 h 2445"/>
                <a:gd name="T42" fmla="*/ 668 w 1082"/>
                <a:gd name="T43" fmla="*/ 1491 h 2445"/>
                <a:gd name="T44" fmla="*/ 665 w 1082"/>
                <a:gd name="T45" fmla="*/ 1785 h 2445"/>
                <a:gd name="T46" fmla="*/ 698 w 1082"/>
                <a:gd name="T47" fmla="*/ 1975 h 2445"/>
                <a:gd name="T48" fmla="*/ 683 w 1082"/>
                <a:gd name="T49" fmla="*/ 2123 h 2445"/>
                <a:gd name="T50" fmla="*/ 692 w 1082"/>
                <a:gd name="T51" fmla="*/ 2258 h 2445"/>
                <a:gd name="T52" fmla="*/ 665 w 1082"/>
                <a:gd name="T53" fmla="*/ 2389 h 2445"/>
                <a:gd name="T54" fmla="*/ 498 w 1082"/>
                <a:gd name="T55" fmla="*/ 2409 h 2445"/>
                <a:gd name="T56" fmla="*/ 291 w 1082"/>
                <a:gd name="T57" fmla="*/ 2445 h 2445"/>
                <a:gd name="T58" fmla="*/ 349 w 1082"/>
                <a:gd name="T59" fmla="*/ 2422 h 2445"/>
                <a:gd name="T60" fmla="*/ 305 w 1082"/>
                <a:gd name="T61" fmla="*/ 2320 h 2445"/>
                <a:gd name="T62" fmla="*/ 264 w 1082"/>
                <a:gd name="T63" fmla="*/ 2146 h 2445"/>
                <a:gd name="T64" fmla="*/ 303 w 1082"/>
                <a:gd name="T65" fmla="*/ 2040 h 2445"/>
                <a:gd name="T66" fmla="*/ 301 w 1082"/>
                <a:gd name="T67" fmla="*/ 1520 h 2445"/>
                <a:gd name="T68" fmla="*/ 242 w 1082"/>
                <a:gd name="T69" fmla="*/ 1265 h 2445"/>
                <a:gd name="T70" fmla="*/ 204 w 1082"/>
                <a:gd name="T71" fmla="*/ 1006 h 2445"/>
                <a:gd name="T72" fmla="*/ 47 w 1082"/>
                <a:gd name="T73" fmla="*/ 857 h 2445"/>
                <a:gd name="T74" fmla="*/ 15 w 1082"/>
                <a:gd name="T75" fmla="*/ 695 h 24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2"/>
                <a:gd name="T115" fmla="*/ 0 h 2445"/>
                <a:gd name="T116" fmla="*/ 1082 w 1082"/>
                <a:gd name="T117" fmla="*/ 2445 h 24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2" h="2445">
                  <a:moveTo>
                    <a:pt x="15" y="695"/>
                  </a:moveTo>
                  <a:cubicBezTo>
                    <a:pt x="31" y="660"/>
                    <a:pt x="34" y="607"/>
                    <a:pt x="59" y="580"/>
                  </a:cubicBezTo>
                  <a:cubicBezTo>
                    <a:pt x="82" y="554"/>
                    <a:pt x="90" y="559"/>
                    <a:pt x="111" y="536"/>
                  </a:cubicBezTo>
                  <a:cubicBezTo>
                    <a:pt x="156" y="490"/>
                    <a:pt x="226" y="361"/>
                    <a:pt x="286" y="422"/>
                  </a:cubicBezTo>
                  <a:cubicBezTo>
                    <a:pt x="304" y="441"/>
                    <a:pt x="487" y="395"/>
                    <a:pt x="523" y="333"/>
                  </a:cubicBezTo>
                  <a:cubicBezTo>
                    <a:pt x="546" y="293"/>
                    <a:pt x="577" y="239"/>
                    <a:pt x="576" y="191"/>
                  </a:cubicBezTo>
                  <a:cubicBezTo>
                    <a:pt x="575" y="163"/>
                    <a:pt x="539" y="96"/>
                    <a:pt x="585" y="86"/>
                  </a:cubicBezTo>
                  <a:cubicBezTo>
                    <a:pt x="615" y="80"/>
                    <a:pt x="656" y="88"/>
                    <a:pt x="669" y="69"/>
                  </a:cubicBezTo>
                  <a:cubicBezTo>
                    <a:pt x="715" y="0"/>
                    <a:pt x="774" y="76"/>
                    <a:pt x="809" y="115"/>
                  </a:cubicBezTo>
                  <a:cubicBezTo>
                    <a:pt x="834" y="143"/>
                    <a:pt x="849" y="166"/>
                    <a:pt x="873" y="195"/>
                  </a:cubicBezTo>
                  <a:cubicBezTo>
                    <a:pt x="902" y="228"/>
                    <a:pt x="941" y="262"/>
                    <a:pt x="970" y="302"/>
                  </a:cubicBezTo>
                  <a:cubicBezTo>
                    <a:pt x="986" y="324"/>
                    <a:pt x="951" y="379"/>
                    <a:pt x="945" y="401"/>
                  </a:cubicBezTo>
                  <a:cubicBezTo>
                    <a:pt x="934" y="452"/>
                    <a:pt x="982" y="493"/>
                    <a:pt x="1007" y="531"/>
                  </a:cubicBezTo>
                  <a:cubicBezTo>
                    <a:pt x="1036" y="576"/>
                    <a:pt x="1012" y="622"/>
                    <a:pt x="1031" y="663"/>
                  </a:cubicBezTo>
                  <a:cubicBezTo>
                    <a:pt x="1054" y="712"/>
                    <a:pt x="1082" y="749"/>
                    <a:pt x="1051" y="802"/>
                  </a:cubicBezTo>
                  <a:cubicBezTo>
                    <a:pt x="1034" y="830"/>
                    <a:pt x="998" y="804"/>
                    <a:pt x="986" y="836"/>
                  </a:cubicBezTo>
                  <a:cubicBezTo>
                    <a:pt x="969" y="885"/>
                    <a:pt x="1038" y="920"/>
                    <a:pt x="978" y="987"/>
                  </a:cubicBezTo>
                  <a:cubicBezTo>
                    <a:pt x="951" y="1017"/>
                    <a:pt x="914" y="1025"/>
                    <a:pt x="894" y="1060"/>
                  </a:cubicBezTo>
                  <a:cubicBezTo>
                    <a:pt x="876" y="1093"/>
                    <a:pt x="869" y="1126"/>
                    <a:pt x="842" y="1159"/>
                  </a:cubicBezTo>
                  <a:cubicBezTo>
                    <a:pt x="791" y="1223"/>
                    <a:pt x="870" y="1311"/>
                    <a:pt x="760" y="1338"/>
                  </a:cubicBezTo>
                  <a:cubicBezTo>
                    <a:pt x="723" y="1347"/>
                    <a:pt x="701" y="1331"/>
                    <a:pt x="694" y="1373"/>
                  </a:cubicBezTo>
                  <a:cubicBezTo>
                    <a:pt x="688" y="1413"/>
                    <a:pt x="666" y="1451"/>
                    <a:pt x="668" y="1491"/>
                  </a:cubicBezTo>
                  <a:cubicBezTo>
                    <a:pt x="674" y="1590"/>
                    <a:pt x="672" y="1688"/>
                    <a:pt x="665" y="1785"/>
                  </a:cubicBezTo>
                  <a:cubicBezTo>
                    <a:pt x="662" y="1828"/>
                    <a:pt x="705" y="1914"/>
                    <a:pt x="698" y="1975"/>
                  </a:cubicBezTo>
                  <a:cubicBezTo>
                    <a:pt x="692" y="2029"/>
                    <a:pt x="691" y="2076"/>
                    <a:pt x="683" y="2123"/>
                  </a:cubicBezTo>
                  <a:cubicBezTo>
                    <a:pt x="671" y="2193"/>
                    <a:pt x="697" y="2221"/>
                    <a:pt x="692" y="2258"/>
                  </a:cubicBezTo>
                  <a:cubicBezTo>
                    <a:pt x="686" y="2299"/>
                    <a:pt x="660" y="2361"/>
                    <a:pt x="665" y="2389"/>
                  </a:cubicBezTo>
                  <a:cubicBezTo>
                    <a:pt x="620" y="2390"/>
                    <a:pt x="542" y="2400"/>
                    <a:pt x="498" y="2409"/>
                  </a:cubicBezTo>
                  <a:cubicBezTo>
                    <a:pt x="430" y="2423"/>
                    <a:pt x="361" y="2435"/>
                    <a:pt x="291" y="2445"/>
                  </a:cubicBezTo>
                  <a:cubicBezTo>
                    <a:pt x="308" y="2430"/>
                    <a:pt x="327" y="2422"/>
                    <a:pt x="349" y="2422"/>
                  </a:cubicBezTo>
                  <a:cubicBezTo>
                    <a:pt x="346" y="2387"/>
                    <a:pt x="322" y="2350"/>
                    <a:pt x="305" y="2320"/>
                  </a:cubicBezTo>
                  <a:cubicBezTo>
                    <a:pt x="278" y="2274"/>
                    <a:pt x="271" y="2197"/>
                    <a:pt x="264" y="2146"/>
                  </a:cubicBezTo>
                  <a:cubicBezTo>
                    <a:pt x="271" y="2145"/>
                    <a:pt x="307" y="2134"/>
                    <a:pt x="303" y="2040"/>
                  </a:cubicBezTo>
                  <a:cubicBezTo>
                    <a:pt x="294" y="1868"/>
                    <a:pt x="301" y="1694"/>
                    <a:pt x="301" y="1520"/>
                  </a:cubicBezTo>
                  <a:cubicBezTo>
                    <a:pt x="300" y="1423"/>
                    <a:pt x="296" y="1348"/>
                    <a:pt x="242" y="1265"/>
                  </a:cubicBezTo>
                  <a:cubicBezTo>
                    <a:pt x="190" y="1186"/>
                    <a:pt x="206" y="1094"/>
                    <a:pt x="204" y="1006"/>
                  </a:cubicBezTo>
                  <a:cubicBezTo>
                    <a:pt x="201" y="937"/>
                    <a:pt x="98" y="904"/>
                    <a:pt x="47" y="857"/>
                  </a:cubicBezTo>
                  <a:cubicBezTo>
                    <a:pt x="0" y="812"/>
                    <a:pt x="12" y="751"/>
                    <a:pt x="15" y="695"/>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58" name="Freeform 65"/>
            <p:cNvSpPr>
              <a:spLocks/>
            </p:cNvSpPr>
            <p:nvPr/>
          </p:nvSpPr>
          <p:spPr bwMode="auto">
            <a:xfrm>
              <a:off x="6160915" y="2057659"/>
              <a:ext cx="35245" cy="34554"/>
            </a:xfrm>
            <a:custGeom>
              <a:avLst/>
              <a:gdLst>
                <a:gd name="T0" fmla="*/ 16 w 165"/>
                <a:gd name="T1" fmla="*/ 23 h 145"/>
                <a:gd name="T2" fmla="*/ 0 w 165"/>
                <a:gd name="T3" fmla="*/ 88 h 145"/>
                <a:gd name="T4" fmla="*/ 165 w 165"/>
                <a:gd name="T5" fmla="*/ 136 h 145"/>
                <a:gd name="T6" fmla="*/ 61 w 165"/>
                <a:gd name="T7" fmla="*/ 84 h 145"/>
                <a:gd name="T8" fmla="*/ 16 w 165"/>
                <a:gd name="T9" fmla="*/ 23 h 145"/>
                <a:gd name="T10" fmla="*/ 0 60000 65536"/>
                <a:gd name="T11" fmla="*/ 0 60000 65536"/>
                <a:gd name="T12" fmla="*/ 0 60000 65536"/>
                <a:gd name="T13" fmla="*/ 0 60000 65536"/>
                <a:gd name="T14" fmla="*/ 0 60000 65536"/>
                <a:gd name="T15" fmla="*/ 0 w 165"/>
                <a:gd name="T16" fmla="*/ 0 h 145"/>
                <a:gd name="T17" fmla="*/ 165 w 165"/>
                <a:gd name="T18" fmla="*/ 145 h 145"/>
              </a:gdLst>
              <a:ahLst/>
              <a:cxnLst>
                <a:cxn ang="T10">
                  <a:pos x="T0" y="T1"/>
                </a:cxn>
                <a:cxn ang="T11">
                  <a:pos x="T2" y="T3"/>
                </a:cxn>
                <a:cxn ang="T12">
                  <a:pos x="T4" y="T5"/>
                </a:cxn>
                <a:cxn ang="T13">
                  <a:pos x="T6" y="T7"/>
                </a:cxn>
                <a:cxn ang="T14">
                  <a:pos x="T8" y="T9"/>
                </a:cxn>
              </a:cxnLst>
              <a:rect l="T15" t="T16" r="T17" b="T18"/>
              <a:pathLst>
                <a:path w="165" h="145">
                  <a:moveTo>
                    <a:pt x="16" y="23"/>
                  </a:moveTo>
                  <a:cubicBezTo>
                    <a:pt x="19" y="48"/>
                    <a:pt x="45" y="125"/>
                    <a:pt x="0" y="88"/>
                  </a:cubicBezTo>
                  <a:cubicBezTo>
                    <a:pt x="19" y="145"/>
                    <a:pt x="119" y="140"/>
                    <a:pt x="165" y="136"/>
                  </a:cubicBezTo>
                  <a:cubicBezTo>
                    <a:pt x="142" y="87"/>
                    <a:pt x="77" y="135"/>
                    <a:pt x="61" y="84"/>
                  </a:cubicBezTo>
                  <a:cubicBezTo>
                    <a:pt x="54" y="64"/>
                    <a:pt x="53" y="0"/>
                    <a:pt x="16" y="23"/>
                  </a:cubicBezTo>
                </a:path>
              </a:pathLst>
            </a:custGeom>
            <a:solidFill>
              <a:schemeClr val="bg1">
                <a:lumMod val="85000"/>
              </a:schemeClr>
            </a:solidFill>
            <a:ln w="4763"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59" name="Freeform 66"/>
            <p:cNvSpPr>
              <a:spLocks/>
            </p:cNvSpPr>
            <p:nvPr/>
          </p:nvSpPr>
          <p:spPr bwMode="auto">
            <a:xfrm>
              <a:off x="5898394" y="1862296"/>
              <a:ext cx="514100" cy="546219"/>
            </a:xfrm>
            <a:custGeom>
              <a:avLst/>
              <a:gdLst>
                <a:gd name="T0" fmla="*/ 2 w 2325"/>
                <a:gd name="T1" fmla="*/ 1108 h 2252"/>
                <a:gd name="T2" fmla="*/ 72 w 2325"/>
                <a:gd name="T3" fmla="*/ 918 h 2252"/>
                <a:gd name="T4" fmla="*/ 148 w 2325"/>
                <a:gd name="T5" fmla="*/ 711 h 2252"/>
                <a:gd name="T6" fmla="*/ 207 w 2325"/>
                <a:gd name="T7" fmla="*/ 372 h 2252"/>
                <a:gd name="T8" fmla="*/ 315 w 2325"/>
                <a:gd name="T9" fmla="*/ 364 h 2252"/>
                <a:gd name="T10" fmla="*/ 387 w 2325"/>
                <a:gd name="T11" fmla="*/ 247 h 2252"/>
                <a:gd name="T12" fmla="*/ 554 w 2325"/>
                <a:gd name="T13" fmla="*/ 168 h 2252"/>
                <a:gd name="T14" fmla="*/ 695 w 2325"/>
                <a:gd name="T15" fmla="*/ 0 h 2252"/>
                <a:gd name="T16" fmla="*/ 919 w 2325"/>
                <a:gd name="T17" fmla="*/ 613 h 2252"/>
                <a:gd name="T18" fmla="*/ 953 w 2325"/>
                <a:gd name="T19" fmla="*/ 767 h 2252"/>
                <a:gd name="T20" fmla="*/ 1014 w 2325"/>
                <a:gd name="T21" fmla="*/ 921 h 2252"/>
                <a:gd name="T22" fmla="*/ 1083 w 2325"/>
                <a:gd name="T23" fmla="*/ 1007 h 2252"/>
                <a:gd name="T24" fmla="*/ 1136 w 2325"/>
                <a:gd name="T25" fmla="*/ 1140 h 2252"/>
                <a:gd name="T26" fmla="*/ 1153 w 2325"/>
                <a:gd name="T27" fmla="*/ 986 h 2252"/>
                <a:gd name="T28" fmla="*/ 1227 w 2325"/>
                <a:gd name="T29" fmla="*/ 1067 h 2252"/>
                <a:gd name="T30" fmla="*/ 1294 w 2325"/>
                <a:gd name="T31" fmla="*/ 1188 h 2252"/>
                <a:gd name="T32" fmla="*/ 1433 w 2325"/>
                <a:gd name="T33" fmla="*/ 1200 h 2252"/>
                <a:gd name="T34" fmla="*/ 1553 w 2325"/>
                <a:gd name="T35" fmla="*/ 1296 h 2252"/>
                <a:gd name="T36" fmla="*/ 1710 w 2325"/>
                <a:gd name="T37" fmla="*/ 1435 h 2252"/>
                <a:gd name="T38" fmla="*/ 1855 w 2325"/>
                <a:gd name="T39" fmla="*/ 1603 h 2252"/>
                <a:gd name="T40" fmla="*/ 1939 w 2325"/>
                <a:gd name="T41" fmla="*/ 1672 h 2252"/>
                <a:gd name="T42" fmla="*/ 1984 w 2325"/>
                <a:gd name="T43" fmla="*/ 1694 h 2252"/>
                <a:gd name="T44" fmla="*/ 2041 w 2325"/>
                <a:gd name="T45" fmla="*/ 1827 h 2252"/>
                <a:gd name="T46" fmla="*/ 2120 w 2325"/>
                <a:gd name="T47" fmla="*/ 1880 h 2252"/>
                <a:gd name="T48" fmla="*/ 2273 w 2325"/>
                <a:gd name="T49" fmla="*/ 1992 h 2252"/>
                <a:gd name="T50" fmla="*/ 2305 w 2325"/>
                <a:gd name="T51" fmla="*/ 2065 h 2252"/>
                <a:gd name="T52" fmla="*/ 2211 w 2325"/>
                <a:gd name="T53" fmla="*/ 2152 h 2252"/>
                <a:gd name="T54" fmla="*/ 2040 w 2325"/>
                <a:gd name="T55" fmla="*/ 2179 h 2252"/>
                <a:gd name="T56" fmla="*/ 1928 w 2325"/>
                <a:gd name="T57" fmla="*/ 2007 h 2252"/>
                <a:gd name="T58" fmla="*/ 1736 w 2325"/>
                <a:gd name="T59" fmla="*/ 1776 h 2252"/>
                <a:gd name="T60" fmla="*/ 1558 w 2325"/>
                <a:gd name="T61" fmla="*/ 1560 h 2252"/>
                <a:gd name="T62" fmla="*/ 1331 w 2325"/>
                <a:gd name="T63" fmla="*/ 1414 h 2252"/>
                <a:gd name="T64" fmla="*/ 1151 w 2325"/>
                <a:gd name="T65" fmla="*/ 1385 h 2252"/>
                <a:gd name="T66" fmla="*/ 957 w 2325"/>
                <a:gd name="T67" fmla="*/ 1386 h 2252"/>
                <a:gd name="T68" fmla="*/ 893 w 2325"/>
                <a:gd name="T69" fmla="*/ 1294 h 2252"/>
                <a:gd name="T70" fmla="*/ 787 w 2325"/>
                <a:gd name="T71" fmla="*/ 1382 h 2252"/>
                <a:gd name="T72" fmla="*/ 654 w 2325"/>
                <a:gd name="T73" fmla="*/ 1344 h 2252"/>
                <a:gd name="T74" fmla="*/ 503 w 2325"/>
                <a:gd name="T75" fmla="*/ 1211 h 2252"/>
                <a:gd name="T76" fmla="*/ 397 w 2325"/>
                <a:gd name="T77" fmla="*/ 1516 h 2252"/>
                <a:gd name="T78" fmla="*/ 266 w 2325"/>
                <a:gd name="T79" fmla="*/ 1398 h 2252"/>
                <a:gd name="T80" fmla="*/ 190 w 2325"/>
                <a:gd name="T81" fmla="*/ 1446 h 2252"/>
                <a:gd name="T82" fmla="*/ 30 w 2325"/>
                <a:gd name="T83" fmla="*/ 1511 h 2252"/>
                <a:gd name="T84" fmla="*/ 0 w 2325"/>
                <a:gd name="T85" fmla="*/ 1116 h 22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25"/>
                <a:gd name="T130" fmla="*/ 0 h 2252"/>
                <a:gd name="T131" fmla="*/ 2325 w 2325"/>
                <a:gd name="T132" fmla="*/ 2252 h 22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25" h="2252">
                  <a:moveTo>
                    <a:pt x="2" y="1108"/>
                  </a:moveTo>
                  <a:cubicBezTo>
                    <a:pt x="56" y="1059"/>
                    <a:pt x="53" y="983"/>
                    <a:pt x="72" y="918"/>
                  </a:cubicBezTo>
                  <a:cubicBezTo>
                    <a:pt x="94" y="848"/>
                    <a:pt x="123" y="780"/>
                    <a:pt x="148" y="711"/>
                  </a:cubicBezTo>
                  <a:cubicBezTo>
                    <a:pt x="171" y="648"/>
                    <a:pt x="106" y="386"/>
                    <a:pt x="207" y="372"/>
                  </a:cubicBezTo>
                  <a:cubicBezTo>
                    <a:pt x="227" y="369"/>
                    <a:pt x="302" y="384"/>
                    <a:pt x="315" y="364"/>
                  </a:cubicBezTo>
                  <a:cubicBezTo>
                    <a:pt x="347" y="309"/>
                    <a:pt x="322" y="267"/>
                    <a:pt x="387" y="247"/>
                  </a:cubicBezTo>
                  <a:cubicBezTo>
                    <a:pt x="439" y="230"/>
                    <a:pt x="499" y="189"/>
                    <a:pt x="554" y="168"/>
                  </a:cubicBezTo>
                  <a:cubicBezTo>
                    <a:pt x="634" y="136"/>
                    <a:pt x="637" y="53"/>
                    <a:pt x="695" y="0"/>
                  </a:cubicBezTo>
                  <a:cubicBezTo>
                    <a:pt x="795" y="201"/>
                    <a:pt x="869" y="394"/>
                    <a:pt x="919" y="613"/>
                  </a:cubicBezTo>
                  <a:cubicBezTo>
                    <a:pt x="930" y="666"/>
                    <a:pt x="930" y="718"/>
                    <a:pt x="953" y="767"/>
                  </a:cubicBezTo>
                  <a:cubicBezTo>
                    <a:pt x="979" y="820"/>
                    <a:pt x="1004" y="863"/>
                    <a:pt x="1014" y="921"/>
                  </a:cubicBezTo>
                  <a:cubicBezTo>
                    <a:pt x="1022" y="961"/>
                    <a:pt x="1072" y="965"/>
                    <a:pt x="1083" y="1007"/>
                  </a:cubicBezTo>
                  <a:cubicBezTo>
                    <a:pt x="1093" y="1046"/>
                    <a:pt x="1101" y="1113"/>
                    <a:pt x="1136" y="1140"/>
                  </a:cubicBezTo>
                  <a:cubicBezTo>
                    <a:pt x="1179" y="1109"/>
                    <a:pt x="1108" y="993"/>
                    <a:pt x="1153" y="986"/>
                  </a:cubicBezTo>
                  <a:cubicBezTo>
                    <a:pt x="1197" y="978"/>
                    <a:pt x="1224" y="1034"/>
                    <a:pt x="1227" y="1067"/>
                  </a:cubicBezTo>
                  <a:cubicBezTo>
                    <a:pt x="1230" y="1105"/>
                    <a:pt x="1257" y="1171"/>
                    <a:pt x="1294" y="1188"/>
                  </a:cubicBezTo>
                  <a:cubicBezTo>
                    <a:pt x="1346" y="1212"/>
                    <a:pt x="1379" y="1141"/>
                    <a:pt x="1433" y="1200"/>
                  </a:cubicBezTo>
                  <a:cubicBezTo>
                    <a:pt x="1477" y="1250"/>
                    <a:pt x="1482" y="1286"/>
                    <a:pt x="1553" y="1296"/>
                  </a:cubicBezTo>
                  <a:cubicBezTo>
                    <a:pt x="1635" y="1307"/>
                    <a:pt x="1666" y="1370"/>
                    <a:pt x="1710" y="1435"/>
                  </a:cubicBezTo>
                  <a:cubicBezTo>
                    <a:pt x="1752" y="1498"/>
                    <a:pt x="1789" y="1562"/>
                    <a:pt x="1855" y="1603"/>
                  </a:cubicBezTo>
                  <a:cubicBezTo>
                    <a:pt x="1886" y="1623"/>
                    <a:pt x="1913" y="1647"/>
                    <a:pt x="1939" y="1672"/>
                  </a:cubicBezTo>
                  <a:cubicBezTo>
                    <a:pt x="1952" y="1685"/>
                    <a:pt x="2016" y="1773"/>
                    <a:pt x="1984" y="1694"/>
                  </a:cubicBezTo>
                  <a:cubicBezTo>
                    <a:pt x="2028" y="1722"/>
                    <a:pt x="2028" y="1783"/>
                    <a:pt x="2041" y="1827"/>
                  </a:cubicBezTo>
                  <a:cubicBezTo>
                    <a:pt x="2053" y="1864"/>
                    <a:pt x="2095" y="1854"/>
                    <a:pt x="2120" y="1880"/>
                  </a:cubicBezTo>
                  <a:cubicBezTo>
                    <a:pt x="2143" y="1905"/>
                    <a:pt x="2237" y="2080"/>
                    <a:pt x="2273" y="1992"/>
                  </a:cubicBezTo>
                  <a:cubicBezTo>
                    <a:pt x="2308" y="2025"/>
                    <a:pt x="2325" y="2041"/>
                    <a:pt x="2305" y="2065"/>
                  </a:cubicBezTo>
                  <a:cubicBezTo>
                    <a:pt x="2254" y="2089"/>
                    <a:pt x="2212" y="2123"/>
                    <a:pt x="2211" y="2152"/>
                  </a:cubicBezTo>
                  <a:cubicBezTo>
                    <a:pt x="2208" y="2252"/>
                    <a:pt x="2129" y="2109"/>
                    <a:pt x="2040" y="2179"/>
                  </a:cubicBezTo>
                  <a:cubicBezTo>
                    <a:pt x="2051" y="2153"/>
                    <a:pt x="2025" y="2074"/>
                    <a:pt x="1928" y="2007"/>
                  </a:cubicBezTo>
                  <a:cubicBezTo>
                    <a:pt x="1843" y="1879"/>
                    <a:pt x="1788" y="1790"/>
                    <a:pt x="1736" y="1776"/>
                  </a:cubicBezTo>
                  <a:cubicBezTo>
                    <a:pt x="1643" y="1751"/>
                    <a:pt x="1613" y="1637"/>
                    <a:pt x="1558" y="1560"/>
                  </a:cubicBezTo>
                  <a:cubicBezTo>
                    <a:pt x="1498" y="1477"/>
                    <a:pt x="1408" y="1473"/>
                    <a:pt x="1331" y="1414"/>
                  </a:cubicBezTo>
                  <a:cubicBezTo>
                    <a:pt x="1260" y="1359"/>
                    <a:pt x="1217" y="1405"/>
                    <a:pt x="1151" y="1385"/>
                  </a:cubicBezTo>
                  <a:cubicBezTo>
                    <a:pt x="1099" y="1369"/>
                    <a:pt x="1009" y="1321"/>
                    <a:pt x="957" y="1386"/>
                  </a:cubicBezTo>
                  <a:cubicBezTo>
                    <a:pt x="956" y="1346"/>
                    <a:pt x="875" y="1266"/>
                    <a:pt x="893" y="1294"/>
                  </a:cubicBezTo>
                  <a:cubicBezTo>
                    <a:pt x="901" y="1307"/>
                    <a:pt x="835" y="1379"/>
                    <a:pt x="787" y="1382"/>
                  </a:cubicBezTo>
                  <a:cubicBezTo>
                    <a:pt x="755" y="1384"/>
                    <a:pt x="687" y="1393"/>
                    <a:pt x="654" y="1344"/>
                  </a:cubicBezTo>
                  <a:cubicBezTo>
                    <a:pt x="594" y="1253"/>
                    <a:pt x="574" y="1327"/>
                    <a:pt x="503" y="1211"/>
                  </a:cubicBezTo>
                  <a:cubicBezTo>
                    <a:pt x="477" y="1315"/>
                    <a:pt x="437" y="1416"/>
                    <a:pt x="397" y="1516"/>
                  </a:cubicBezTo>
                  <a:cubicBezTo>
                    <a:pt x="375" y="1485"/>
                    <a:pt x="319" y="1370"/>
                    <a:pt x="266" y="1398"/>
                  </a:cubicBezTo>
                  <a:cubicBezTo>
                    <a:pt x="233" y="1416"/>
                    <a:pt x="237" y="1449"/>
                    <a:pt x="190" y="1446"/>
                  </a:cubicBezTo>
                  <a:cubicBezTo>
                    <a:pt x="62" y="1436"/>
                    <a:pt x="64" y="1430"/>
                    <a:pt x="30" y="1511"/>
                  </a:cubicBezTo>
                  <a:cubicBezTo>
                    <a:pt x="6" y="1396"/>
                    <a:pt x="0" y="1222"/>
                    <a:pt x="0" y="1116"/>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sp>
          <p:nvSpPr>
            <p:cNvPr id="60" name="Freeform 67"/>
            <p:cNvSpPr>
              <a:spLocks/>
            </p:cNvSpPr>
            <p:nvPr/>
          </p:nvSpPr>
          <p:spPr bwMode="auto">
            <a:xfrm>
              <a:off x="5440200" y="6010099"/>
              <a:ext cx="108168" cy="144860"/>
            </a:xfrm>
            <a:custGeom>
              <a:avLst/>
              <a:gdLst>
                <a:gd name="T0" fmla="*/ 0 w 489"/>
                <a:gd name="T1" fmla="*/ 332 h 590"/>
                <a:gd name="T2" fmla="*/ 8 w 489"/>
                <a:gd name="T3" fmla="*/ 332 h 590"/>
                <a:gd name="T4" fmla="*/ 81 w 489"/>
                <a:gd name="T5" fmla="*/ 410 h 590"/>
                <a:gd name="T6" fmla="*/ 146 w 489"/>
                <a:gd name="T7" fmla="*/ 496 h 590"/>
                <a:gd name="T8" fmla="*/ 341 w 489"/>
                <a:gd name="T9" fmla="*/ 535 h 590"/>
                <a:gd name="T10" fmla="*/ 376 w 489"/>
                <a:gd name="T11" fmla="*/ 473 h 590"/>
                <a:gd name="T12" fmla="*/ 416 w 489"/>
                <a:gd name="T13" fmla="*/ 393 h 590"/>
                <a:gd name="T14" fmla="*/ 474 w 489"/>
                <a:gd name="T15" fmla="*/ 394 h 590"/>
                <a:gd name="T16" fmla="*/ 473 w 489"/>
                <a:gd name="T17" fmla="*/ 371 h 590"/>
                <a:gd name="T18" fmla="*/ 423 w 489"/>
                <a:gd name="T19" fmla="*/ 100 h 590"/>
                <a:gd name="T20" fmla="*/ 308 w 489"/>
                <a:gd name="T21" fmla="*/ 4 h 590"/>
                <a:gd name="T22" fmla="*/ 200 w 489"/>
                <a:gd name="T23" fmla="*/ 0 h 590"/>
                <a:gd name="T24" fmla="*/ 103 w 489"/>
                <a:gd name="T25" fmla="*/ 100 h 590"/>
                <a:gd name="T26" fmla="*/ 69 w 489"/>
                <a:gd name="T27" fmla="*/ 169 h 590"/>
                <a:gd name="T28" fmla="*/ 0 w 489"/>
                <a:gd name="T29" fmla="*/ 332 h 5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9"/>
                <a:gd name="T46" fmla="*/ 0 h 590"/>
                <a:gd name="T47" fmla="*/ 489 w 489"/>
                <a:gd name="T48" fmla="*/ 590 h 5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9" h="590">
                  <a:moveTo>
                    <a:pt x="0" y="332"/>
                  </a:moveTo>
                  <a:cubicBezTo>
                    <a:pt x="0" y="332"/>
                    <a:pt x="8" y="332"/>
                    <a:pt x="8" y="332"/>
                  </a:cubicBezTo>
                  <a:cubicBezTo>
                    <a:pt x="51" y="374"/>
                    <a:pt x="46" y="366"/>
                    <a:pt x="81" y="410"/>
                  </a:cubicBezTo>
                  <a:cubicBezTo>
                    <a:pt x="111" y="448"/>
                    <a:pt x="115" y="465"/>
                    <a:pt x="146" y="496"/>
                  </a:cubicBezTo>
                  <a:cubicBezTo>
                    <a:pt x="186" y="536"/>
                    <a:pt x="273" y="590"/>
                    <a:pt x="341" y="535"/>
                  </a:cubicBezTo>
                  <a:cubicBezTo>
                    <a:pt x="371" y="510"/>
                    <a:pt x="357" y="509"/>
                    <a:pt x="376" y="473"/>
                  </a:cubicBezTo>
                  <a:lnTo>
                    <a:pt x="416" y="393"/>
                  </a:lnTo>
                  <a:lnTo>
                    <a:pt x="474" y="394"/>
                  </a:lnTo>
                  <a:lnTo>
                    <a:pt x="473" y="371"/>
                  </a:lnTo>
                  <a:cubicBezTo>
                    <a:pt x="403" y="93"/>
                    <a:pt x="489" y="281"/>
                    <a:pt x="423" y="100"/>
                  </a:cubicBezTo>
                  <a:cubicBezTo>
                    <a:pt x="387" y="62"/>
                    <a:pt x="341" y="19"/>
                    <a:pt x="308" y="4"/>
                  </a:cubicBezTo>
                  <a:lnTo>
                    <a:pt x="200" y="0"/>
                  </a:lnTo>
                  <a:cubicBezTo>
                    <a:pt x="164" y="46"/>
                    <a:pt x="135" y="52"/>
                    <a:pt x="103" y="100"/>
                  </a:cubicBezTo>
                  <a:cubicBezTo>
                    <a:pt x="84" y="128"/>
                    <a:pt x="77" y="150"/>
                    <a:pt x="69" y="169"/>
                  </a:cubicBezTo>
                  <a:cubicBezTo>
                    <a:pt x="60" y="189"/>
                    <a:pt x="25" y="313"/>
                    <a:pt x="0" y="332"/>
                  </a:cubicBezTo>
                  <a:close/>
                </a:path>
              </a:pathLst>
            </a:custGeom>
            <a:solidFill>
              <a:schemeClr val="bg1">
                <a:lumMod val="85000"/>
              </a:schemeClr>
            </a:solidFill>
            <a:ln w="6350" cap="flat">
              <a:solidFill>
                <a:srgbClr val="FFFFFF"/>
              </a:solidFill>
              <a:prstDash val="solid"/>
              <a:miter lim="800000"/>
              <a:headEnd/>
              <a:tailEnd/>
            </a:ln>
          </p:spPr>
          <p:txBody>
            <a:bodyPr/>
            <a:lstStyle/>
            <a:p>
              <a:pPr algn="ctr" defTabSz="914400"/>
              <a:endParaRPr lang="en-US" sz="1400" b="1" dirty="0">
                <a:solidFill>
                  <a:srgbClr val="000000"/>
                </a:solidFill>
                <a:latin typeface="Calibri"/>
                <a:cs typeface="MS PGothic" pitchFamily="34" charset="-128"/>
              </a:endParaRPr>
            </a:p>
          </p:txBody>
        </p:sp>
        <p:sp>
          <p:nvSpPr>
            <p:cNvPr id="61" name="Freeform 68"/>
            <p:cNvSpPr>
              <a:spLocks/>
            </p:cNvSpPr>
            <p:nvPr/>
          </p:nvSpPr>
          <p:spPr bwMode="auto">
            <a:xfrm>
              <a:off x="1879176" y="2253016"/>
              <a:ext cx="229705" cy="74424"/>
            </a:xfrm>
            <a:custGeom>
              <a:avLst/>
              <a:gdLst>
                <a:gd name="T0" fmla="*/ 7 w 1037"/>
                <a:gd name="T1" fmla="*/ 193 h 311"/>
                <a:gd name="T2" fmla="*/ 93 w 1037"/>
                <a:gd name="T3" fmla="*/ 216 h 311"/>
                <a:gd name="T4" fmla="*/ 230 w 1037"/>
                <a:gd name="T5" fmla="*/ 225 h 311"/>
                <a:gd name="T6" fmla="*/ 412 w 1037"/>
                <a:gd name="T7" fmla="*/ 151 h 311"/>
                <a:gd name="T8" fmla="*/ 212 w 1037"/>
                <a:gd name="T9" fmla="*/ 175 h 311"/>
                <a:gd name="T10" fmla="*/ 99 w 1037"/>
                <a:gd name="T11" fmla="*/ 153 h 311"/>
                <a:gd name="T12" fmla="*/ 165 w 1037"/>
                <a:gd name="T13" fmla="*/ 103 h 311"/>
                <a:gd name="T14" fmla="*/ 455 w 1037"/>
                <a:gd name="T15" fmla="*/ 105 h 311"/>
                <a:gd name="T16" fmla="*/ 526 w 1037"/>
                <a:gd name="T17" fmla="*/ 44 h 311"/>
                <a:gd name="T18" fmla="*/ 664 w 1037"/>
                <a:gd name="T19" fmla="*/ 25 h 311"/>
                <a:gd name="T20" fmla="*/ 717 w 1037"/>
                <a:gd name="T21" fmla="*/ 83 h 311"/>
                <a:gd name="T22" fmla="*/ 785 w 1037"/>
                <a:gd name="T23" fmla="*/ 83 h 311"/>
                <a:gd name="T24" fmla="*/ 831 w 1037"/>
                <a:gd name="T25" fmla="*/ 145 h 311"/>
                <a:gd name="T26" fmla="*/ 925 w 1037"/>
                <a:gd name="T27" fmla="*/ 126 h 311"/>
                <a:gd name="T28" fmla="*/ 1032 w 1037"/>
                <a:gd name="T29" fmla="*/ 173 h 311"/>
                <a:gd name="T30" fmla="*/ 916 w 1037"/>
                <a:gd name="T31" fmla="*/ 241 h 311"/>
                <a:gd name="T32" fmla="*/ 578 w 1037"/>
                <a:gd name="T33" fmla="*/ 128 h 311"/>
                <a:gd name="T34" fmla="*/ 450 w 1037"/>
                <a:gd name="T35" fmla="*/ 192 h 311"/>
                <a:gd name="T36" fmla="*/ 344 w 1037"/>
                <a:gd name="T37" fmla="*/ 263 h 311"/>
                <a:gd name="T38" fmla="*/ 31 w 1037"/>
                <a:gd name="T39" fmla="*/ 311 h 311"/>
                <a:gd name="T40" fmla="*/ 7 w 1037"/>
                <a:gd name="T41" fmla="*/ 193 h 3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311"/>
                <a:gd name="T65" fmla="*/ 1037 w 1037"/>
                <a:gd name="T66" fmla="*/ 311 h 3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311">
                  <a:moveTo>
                    <a:pt x="7" y="193"/>
                  </a:moveTo>
                  <a:cubicBezTo>
                    <a:pt x="70" y="143"/>
                    <a:pt x="61" y="146"/>
                    <a:pt x="93" y="216"/>
                  </a:cubicBezTo>
                  <a:cubicBezTo>
                    <a:pt x="118" y="269"/>
                    <a:pt x="193" y="198"/>
                    <a:pt x="230" y="225"/>
                  </a:cubicBezTo>
                  <a:cubicBezTo>
                    <a:pt x="150" y="184"/>
                    <a:pt x="397" y="159"/>
                    <a:pt x="412" y="151"/>
                  </a:cubicBezTo>
                  <a:cubicBezTo>
                    <a:pt x="348" y="147"/>
                    <a:pt x="271" y="149"/>
                    <a:pt x="212" y="175"/>
                  </a:cubicBezTo>
                  <a:cubicBezTo>
                    <a:pt x="161" y="198"/>
                    <a:pt x="132" y="213"/>
                    <a:pt x="99" y="153"/>
                  </a:cubicBezTo>
                  <a:cubicBezTo>
                    <a:pt x="71" y="101"/>
                    <a:pt x="128" y="100"/>
                    <a:pt x="165" y="103"/>
                  </a:cubicBezTo>
                  <a:cubicBezTo>
                    <a:pt x="261" y="110"/>
                    <a:pt x="359" y="105"/>
                    <a:pt x="455" y="105"/>
                  </a:cubicBezTo>
                  <a:cubicBezTo>
                    <a:pt x="480" y="105"/>
                    <a:pt x="469" y="28"/>
                    <a:pt x="526" y="44"/>
                  </a:cubicBezTo>
                  <a:cubicBezTo>
                    <a:pt x="572" y="57"/>
                    <a:pt x="617" y="0"/>
                    <a:pt x="664" y="25"/>
                  </a:cubicBezTo>
                  <a:cubicBezTo>
                    <a:pt x="688" y="38"/>
                    <a:pt x="694" y="69"/>
                    <a:pt x="717" y="83"/>
                  </a:cubicBezTo>
                  <a:cubicBezTo>
                    <a:pt x="740" y="96"/>
                    <a:pt x="762" y="72"/>
                    <a:pt x="785" y="83"/>
                  </a:cubicBezTo>
                  <a:cubicBezTo>
                    <a:pt x="810" y="95"/>
                    <a:pt x="803" y="133"/>
                    <a:pt x="831" y="145"/>
                  </a:cubicBezTo>
                  <a:cubicBezTo>
                    <a:pt x="860" y="157"/>
                    <a:pt x="898" y="134"/>
                    <a:pt x="925" y="126"/>
                  </a:cubicBezTo>
                  <a:cubicBezTo>
                    <a:pt x="958" y="116"/>
                    <a:pt x="1037" y="122"/>
                    <a:pt x="1032" y="173"/>
                  </a:cubicBezTo>
                  <a:cubicBezTo>
                    <a:pt x="1027" y="219"/>
                    <a:pt x="953" y="236"/>
                    <a:pt x="916" y="241"/>
                  </a:cubicBezTo>
                  <a:cubicBezTo>
                    <a:pt x="763" y="263"/>
                    <a:pt x="600" y="86"/>
                    <a:pt x="578" y="128"/>
                  </a:cubicBezTo>
                  <a:cubicBezTo>
                    <a:pt x="552" y="177"/>
                    <a:pt x="545" y="194"/>
                    <a:pt x="450" y="192"/>
                  </a:cubicBezTo>
                  <a:cubicBezTo>
                    <a:pt x="417" y="192"/>
                    <a:pt x="324" y="212"/>
                    <a:pt x="344" y="263"/>
                  </a:cubicBezTo>
                  <a:cubicBezTo>
                    <a:pt x="348" y="273"/>
                    <a:pt x="43" y="239"/>
                    <a:pt x="31" y="311"/>
                  </a:cubicBezTo>
                  <a:cubicBezTo>
                    <a:pt x="12" y="275"/>
                    <a:pt x="0" y="233"/>
                    <a:pt x="7" y="193"/>
                  </a:cubicBezTo>
                </a:path>
              </a:pathLst>
            </a:custGeom>
            <a:solidFill>
              <a:schemeClr val="bg1">
                <a:lumMod val="85000"/>
              </a:schemeClr>
            </a:solidFill>
            <a:ln w="6350" cap="flat">
              <a:solidFill>
                <a:srgbClr val="FFFFFF"/>
              </a:solidFill>
              <a:prstDash val="solid"/>
              <a:miter lim="800000"/>
              <a:headEnd/>
              <a:tailEnd/>
            </a:ln>
          </p:spPr>
          <p:txBody>
            <a:bodyPr/>
            <a:lstStyle/>
            <a:p>
              <a:pPr algn="ctr" defTabSz="914400">
                <a:defRPr/>
              </a:pPr>
              <a:endParaRPr lang="en-US" sz="1400" b="1" dirty="0">
                <a:solidFill>
                  <a:srgbClr val="000000"/>
                </a:solidFill>
                <a:latin typeface="Calibri"/>
                <a:cs typeface="MS PGothic" pitchFamily="34" charset="-128"/>
              </a:endParaRPr>
            </a:p>
          </p:txBody>
        </p:sp>
      </p:grpSp>
      <p:sp>
        <p:nvSpPr>
          <p:cNvPr id="3" name="Title 2"/>
          <p:cNvSpPr>
            <a:spLocks noGrp="1"/>
          </p:cNvSpPr>
          <p:nvPr>
            <p:ph type="title"/>
          </p:nvPr>
        </p:nvSpPr>
        <p:spPr>
          <a:xfrm>
            <a:off x="80682" y="-1"/>
            <a:ext cx="8892598" cy="1008530"/>
          </a:xfrm>
        </p:spPr>
        <p:txBody>
          <a:bodyPr/>
          <a:lstStyle/>
          <a:p>
            <a:r>
              <a:rPr lang="en-US" dirty="0" smtClean="0">
                <a:latin typeface="Calibri"/>
                <a:cs typeface="Calibri"/>
              </a:rPr>
              <a:t>National regulatory approval often requires technical evaluations</a:t>
            </a:r>
            <a:endParaRPr lang="en-US" dirty="0">
              <a:latin typeface="Calibri"/>
              <a:cs typeface="Calibri"/>
            </a:endParaRPr>
          </a:p>
        </p:txBody>
      </p:sp>
      <p:sp>
        <p:nvSpPr>
          <p:cNvPr id="65" name="5-Point Star 64"/>
          <p:cNvSpPr/>
          <p:nvPr/>
        </p:nvSpPr>
        <p:spPr bwMode="auto">
          <a:xfrm>
            <a:off x="3869683" y="4816627"/>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6" name="5-Point Star 65"/>
          <p:cNvSpPr/>
          <p:nvPr/>
        </p:nvSpPr>
        <p:spPr bwMode="auto">
          <a:xfrm>
            <a:off x="2524541" y="2524768"/>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7" name="5-Point Star 66"/>
          <p:cNvSpPr/>
          <p:nvPr/>
        </p:nvSpPr>
        <p:spPr bwMode="auto">
          <a:xfrm>
            <a:off x="4186465" y="3635700"/>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8" name="5-Point Star 67"/>
          <p:cNvSpPr/>
          <p:nvPr/>
        </p:nvSpPr>
        <p:spPr bwMode="auto">
          <a:xfrm>
            <a:off x="4422726" y="3212981"/>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9" name="5-Point Star 68"/>
          <p:cNvSpPr/>
          <p:nvPr/>
        </p:nvSpPr>
        <p:spPr bwMode="auto">
          <a:xfrm>
            <a:off x="4203736" y="5114703"/>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 name="5-Point Star 69"/>
          <p:cNvSpPr/>
          <p:nvPr/>
        </p:nvSpPr>
        <p:spPr bwMode="auto">
          <a:xfrm>
            <a:off x="4667624" y="3877231"/>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1" name="5-Point Star 70"/>
          <p:cNvSpPr/>
          <p:nvPr/>
        </p:nvSpPr>
        <p:spPr bwMode="auto">
          <a:xfrm>
            <a:off x="4760123" y="3262804"/>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2" name="5-Point Star 71"/>
          <p:cNvSpPr/>
          <p:nvPr/>
        </p:nvSpPr>
        <p:spPr bwMode="auto">
          <a:xfrm>
            <a:off x="4792720" y="4757150"/>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3" name="5-Point Star 72"/>
          <p:cNvSpPr/>
          <p:nvPr/>
        </p:nvSpPr>
        <p:spPr bwMode="auto">
          <a:xfrm>
            <a:off x="3411635" y="6527074"/>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4" name="5-Point Star 73"/>
          <p:cNvSpPr/>
          <p:nvPr/>
        </p:nvSpPr>
        <p:spPr bwMode="auto">
          <a:xfrm>
            <a:off x="4046044" y="5855668"/>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5" name="5-Point Star 74"/>
          <p:cNvSpPr/>
          <p:nvPr/>
        </p:nvSpPr>
        <p:spPr bwMode="auto">
          <a:xfrm>
            <a:off x="4282307" y="2856892"/>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6" name="5-Point Star 75"/>
          <p:cNvSpPr/>
          <p:nvPr/>
        </p:nvSpPr>
        <p:spPr bwMode="auto">
          <a:xfrm>
            <a:off x="3212711" y="4602854"/>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7" name="5-Point Star 76"/>
          <p:cNvSpPr/>
          <p:nvPr/>
        </p:nvSpPr>
        <p:spPr bwMode="auto">
          <a:xfrm>
            <a:off x="4862655" y="2670446"/>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8" name="5-Point Star 77"/>
          <p:cNvSpPr/>
          <p:nvPr/>
        </p:nvSpPr>
        <p:spPr bwMode="auto">
          <a:xfrm>
            <a:off x="2844666" y="3012654"/>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9" name="5-Point Star 78"/>
          <p:cNvSpPr/>
          <p:nvPr/>
        </p:nvSpPr>
        <p:spPr bwMode="auto">
          <a:xfrm>
            <a:off x="1463582" y="2625877"/>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0" name="5-Point Star 79"/>
          <p:cNvSpPr/>
          <p:nvPr/>
        </p:nvSpPr>
        <p:spPr bwMode="auto">
          <a:xfrm>
            <a:off x="4573179" y="4873174"/>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1" name="5-Point Star 80"/>
          <p:cNvSpPr/>
          <p:nvPr/>
        </p:nvSpPr>
        <p:spPr bwMode="auto">
          <a:xfrm>
            <a:off x="4569834" y="4378564"/>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2" name="5-Point Star 81"/>
          <p:cNvSpPr/>
          <p:nvPr/>
        </p:nvSpPr>
        <p:spPr bwMode="auto">
          <a:xfrm>
            <a:off x="4147178" y="6304249"/>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3" name="5-Point Star 82"/>
          <p:cNvSpPr/>
          <p:nvPr/>
        </p:nvSpPr>
        <p:spPr bwMode="auto">
          <a:xfrm>
            <a:off x="4131853" y="5330374"/>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4" name="5-Point Star 83"/>
          <p:cNvSpPr/>
          <p:nvPr/>
        </p:nvSpPr>
        <p:spPr bwMode="auto">
          <a:xfrm>
            <a:off x="4475939" y="4668021"/>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5" name="5-Point Star 84"/>
          <p:cNvSpPr/>
          <p:nvPr/>
        </p:nvSpPr>
        <p:spPr bwMode="auto">
          <a:xfrm>
            <a:off x="5059631" y="2759577"/>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6" name="5-Point Star 85"/>
          <p:cNvSpPr/>
          <p:nvPr/>
        </p:nvSpPr>
        <p:spPr bwMode="auto">
          <a:xfrm>
            <a:off x="4816680" y="3511060"/>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7" name="5-Point Star 86"/>
          <p:cNvSpPr/>
          <p:nvPr/>
        </p:nvSpPr>
        <p:spPr bwMode="auto">
          <a:xfrm>
            <a:off x="3974711" y="5999882"/>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8" name="5-Point Star 87"/>
          <p:cNvSpPr/>
          <p:nvPr/>
        </p:nvSpPr>
        <p:spPr bwMode="auto">
          <a:xfrm>
            <a:off x="4798011" y="4139364"/>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0" name="5-Point Star 89"/>
          <p:cNvSpPr/>
          <p:nvPr/>
        </p:nvSpPr>
        <p:spPr bwMode="auto">
          <a:xfrm>
            <a:off x="3231381" y="5568109"/>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1" name="5-Point Star 90"/>
          <p:cNvSpPr/>
          <p:nvPr/>
        </p:nvSpPr>
        <p:spPr bwMode="auto">
          <a:xfrm>
            <a:off x="1578092" y="2836293"/>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2" name="5-Point Star 91"/>
          <p:cNvSpPr/>
          <p:nvPr/>
        </p:nvSpPr>
        <p:spPr bwMode="auto">
          <a:xfrm>
            <a:off x="2955833" y="2788366"/>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3" name="5-Point Star 92"/>
          <p:cNvSpPr/>
          <p:nvPr/>
        </p:nvSpPr>
        <p:spPr bwMode="auto">
          <a:xfrm>
            <a:off x="6249028" y="1387826"/>
            <a:ext cx="239607" cy="22765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4" name="TextBox 93"/>
          <p:cNvSpPr txBox="1"/>
          <p:nvPr/>
        </p:nvSpPr>
        <p:spPr>
          <a:xfrm>
            <a:off x="6553250" y="1308779"/>
            <a:ext cx="1954381" cy="369332"/>
          </a:xfrm>
          <a:prstGeom prst="rect">
            <a:avLst/>
          </a:prstGeom>
          <a:noFill/>
        </p:spPr>
        <p:txBody>
          <a:bodyPr wrap="none" rtlCol="0">
            <a:spAutoFit/>
          </a:bodyPr>
          <a:lstStyle/>
          <a:p>
            <a:r>
              <a:rPr lang="en-US" dirty="0" err="1" smtClean="0">
                <a:solidFill>
                  <a:srgbClr val="000000"/>
                </a:solidFill>
                <a:latin typeface="Calibri"/>
                <a:cs typeface="Calibri"/>
              </a:rPr>
              <a:t>Alere</a:t>
            </a:r>
            <a:r>
              <a:rPr lang="en-US" dirty="0" smtClean="0">
                <a:solidFill>
                  <a:srgbClr val="000000"/>
                </a:solidFill>
                <a:latin typeface="Calibri"/>
                <a:cs typeface="Calibri"/>
              </a:rPr>
              <a:t> q qualitative</a:t>
            </a:r>
            <a:endParaRPr lang="en-US" dirty="0">
              <a:solidFill>
                <a:srgbClr val="000000"/>
              </a:solidFill>
              <a:latin typeface="Calibri"/>
              <a:cs typeface="Calibri"/>
            </a:endParaRPr>
          </a:p>
        </p:txBody>
      </p:sp>
      <p:sp>
        <p:nvSpPr>
          <p:cNvPr id="95" name="TextBox 94"/>
          <p:cNvSpPr txBox="1"/>
          <p:nvPr/>
        </p:nvSpPr>
        <p:spPr>
          <a:xfrm>
            <a:off x="6561887" y="1614162"/>
            <a:ext cx="2052402" cy="646331"/>
          </a:xfrm>
          <a:prstGeom prst="rect">
            <a:avLst/>
          </a:prstGeom>
          <a:noFill/>
        </p:spPr>
        <p:txBody>
          <a:bodyPr wrap="none" rtlCol="0">
            <a:spAutoFit/>
          </a:bodyPr>
          <a:lstStyle/>
          <a:p>
            <a:r>
              <a:rPr lang="en-US" dirty="0" smtClean="0">
                <a:solidFill>
                  <a:schemeClr val="tx2"/>
                </a:solidFill>
                <a:latin typeface="Calibri"/>
                <a:cs typeface="Calibri"/>
              </a:rPr>
              <a:t>Cepheid </a:t>
            </a:r>
            <a:r>
              <a:rPr lang="en-US" dirty="0" err="1" smtClean="0">
                <a:solidFill>
                  <a:schemeClr val="tx2"/>
                </a:solidFill>
                <a:latin typeface="Calibri"/>
                <a:cs typeface="Calibri"/>
              </a:rPr>
              <a:t>GeneXpert</a:t>
            </a:r>
            <a:r>
              <a:rPr lang="en-US" dirty="0" smtClean="0">
                <a:solidFill>
                  <a:schemeClr val="tx2"/>
                </a:solidFill>
                <a:latin typeface="Calibri"/>
                <a:cs typeface="Calibri"/>
              </a:rPr>
              <a:t> </a:t>
            </a:r>
          </a:p>
          <a:p>
            <a:r>
              <a:rPr lang="en-US" dirty="0" smtClean="0">
                <a:solidFill>
                  <a:schemeClr val="tx2"/>
                </a:solidFill>
                <a:latin typeface="Calibri"/>
                <a:cs typeface="Calibri"/>
              </a:rPr>
              <a:t>Qualitative</a:t>
            </a:r>
          </a:p>
        </p:txBody>
      </p:sp>
      <p:sp>
        <p:nvSpPr>
          <p:cNvPr id="96" name="5-Point Star 95"/>
          <p:cNvSpPr/>
          <p:nvPr/>
        </p:nvSpPr>
        <p:spPr bwMode="auto">
          <a:xfrm>
            <a:off x="6254319" y="1701828"/>
            <a:ext cx="239607" cy="227650"/>
          </a:xfrm>
          <a:prstGeom prst="star5">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29164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EID Consortium</a:t>
            </a:r>
            <a:endParaRPr lang="en-US" dirty="0">
              <a:latin typeface="Calibri"/>
              <a:cs typeface="Calibri"/>
            </a:endParaRPr>
          </a:p>
        </p:txBody>
      </p:sp>
      <p:sp>
        <p:nvSpPr>
          <p:cNvPr id="4" name="TextBox 3"/>
          <p:cNvSpPr txBox="1"/>
          <p:nvPr/>
        </p:nvSpPr>
        <p:spPr>
          <a:xfrm>
            <a:off x="205618" y="1269365"/>
            <a:ext cx="8744857" cy="5324535"/>
          </a:xfrm>
          <a:prstGeom prst="rect">
            <a:avLst/>
          </a:prstGeom>
          <a:noFill/>
        </p:spPr>
        <p:txBody>
          <a:bodyPr wrap="square" rtlCol="0">
            <a:spAutoFit/>
          </a:bodyPr>
          <a:lstStyle/>
          <a:p>
            <a:r>
              <a:rPr lang="en-US" sz="2000" b="0" dirty="0" smtClean="0">
                <a:latin typeface="Calibri"/>
                <a:cs typeface="Calibri"/>
              </a:rPr>
              <a:t>Led by Principal Investigators across East and Southern Africa, including ASLM Collaborating </a:t>
            </a:r>
            <a:r>
              <a:rPr lang="en-US" sz="2000" b="0" dirty="0" err="1" smtClean="0">
                <a:latin typeface="Calibri"/>
                <a:cs typeface="Calibri"/>
              </a:rPr>
              <a:t>Centres</a:t>
            </a:r>
            <a:r>
              <a:rPr lang="en-US" sz="2000" b="0" dirty="0" smtClean="0">
                <a:latin typeface="Calibri"/>
                <a:cs typeface="Calibri"/>
              </a:rPr>
              <a:t> of Excellence</a:t>
            </a:r>
          </a:p>
          <a:p>
            <a:endParaRPr lang="en-US" sz="2000" b="0" dirty="0">
              <a:latin typeface="Calibri"/>
              <a:cs typeface="Calibri"/>
            </a:endParaRPr>
          </a:p>
          <a:p>
            <a:r>
              <a:rPr lang="en-US" sz="2000" dirty="0" smtClean="0">
                <a:latin typeface="Calibri"/>
                <a:cs typeface="Calibri"/>
              </a:rPr>
              <a:t>Objective</a:t>
            </a:r>
            <a:r>
              <a:rPr lang="en-US" sz="2000" b="0" dirty="0" smtClean="0">
                <a:latin typeface="Calibri"/>
                <a:cs typeface="Calibri"/>
              </a:rPr>
              <a:t>: Strengthen collaboration and form a consortium for multi-site technical evaluations and impact studies to hasten in-country regulatory approval</a:t>
            </a:r>
          </a:p>
          <a:p>
            <a:endParaRPr lang="en-US" sz="2000" b="0" dirty="0">
              <a:latin typeface="Calibri"/>
              <a:cs typeface="Calibri"/>
            </a:endParaRPr>
          </a:p>
          <a:p>
            <a:r>
              <a:rPr lang="en-US" sz="2000" dirty="0" smtClean="0">
                <a:latin typeface="Calibri"/>
                <a:cs typeface="Calibri"/>
              </a:rPr>
              <a:t>Initial focus</a:t>
            </a:r>
            <a:r>
              <a:rPr lang="en-US" sz="2000" b="0" dirty="0" smtClean="0">
                <a:latin typeface="Calibri"/>
                <a:cs typeface="Calibri"/>
              </a:rPr>
              <a:t>: POC EID testing at 6 weeks (standard of care) and at birth testing</a:t>
            </a:r>
          </a:p>
          <a:p>
            <a:endParaRPr lang="en-US" sz="2000" b="0" dirty="0">
              <a:latin typeface="Calibri"/>
              <a:cs typeface="Calibri"/>
            </a:endParaRPr>
          </a:p>
          <a:p>
            <a:r>
              <a:rPr lang="en-US" sz="2000" dirty="0" smtClean="0">
                <a:latin typeface="Calibri"/>
                <a:cs typeface="Calibri"/>
              </a:rPr>
              <a:t>Key components</a:t>
            </a:r>
            <a:r>
              <a:rPr lang="en-US" sz="2000" b="0" dirty="0" smtClean="0">
                <a:latin typeface="Calibri"/>
                <a:cs typeface="Calibri"/>
              </a:rPr>
              <a:t>:</a:t>
            </a:r>
          </a:p>
          <a:p>
            <a:pPr marL="342900" indent="-342900">
              <a:buFont typeface="Arial"/>
              <a:buChar char="•"/>
            </a:pPr>
            <a:r>
              <a:rPr lang="en-US" sz="2000" b="0" dirty="0" smtClean="0">
                <a:latin typeface="Calibri"/>
                <a:cs typeface="Calibri"/>
              </a:rPr>
              <a:t>Common protocols</a:t>
            </a:r>
          </a:p>
          <a:p>
            <a:pPr marL="342900" indent="-342900">
              <a:buFont typeface="Arial"/>
              <a:buChar char="•"/>
            </a:pPr>
            <a:r>
              <a:rPr lang="en-US" sz="2000" b="0" dirty="0" smtClean="0">
                <a:latin typeface="Calibri"/>
                <a:cs typeface="Calibri"/>
              </a:rPr>
              <a:t>High quality of comparator testing</a:t>
            </a:r>
          </a:p>
          <a:p>
            <a:pPr marL="342900" indent="-342900">
              <a:buFont typeface="Arial"/>
              <a:buChar char="•"/>
            </a:pPr>
            <a:r>
              <a:rPr lang="en-US" sz="2000" b="0" dirty="0" smtClean="0">
                <a:latin typeface="Calibri"/>
                <a:cs typeface="Calibri"/>
              </a:rPr>
              <a:t>Site monitoring visits</a:t>
            </a:r>
          </a:p>
          <a:p>
            <a:pPr marL="342900" indent="-342900">
              <a:buFont typeface="Arial"/>
              <a:buChar char="•"/>
            </a:pPr>
            <a:r>
              <a:rPr lang="en-US" sz="2000" b="0" dirty="0" smtClean="0">
                <a:latin typeface="Calibri"/>
                <a:cs typeface="Calibri"/>
              </a:rPr>
              <a:t>Willingness to share/consolidate interim and final data</a:t>
            </a:r>
          </a:p>
          <a:p>
            <a:pPr marL="342900" indent="-342900">
              <a:buFont typeface="Arial"/>
              <a:buChar char="•"/>
            </a:pPr>
            <a:endParaRPr lang="en-US" sz="2000" b="0" dirty="0">
              <a:latin typeface="Calibri"/>
              <a:cs typeface="Calibri"/>
            </a:endParaRPr>
          </a:p>
          <a:p>
            <a:r>
              <a:rPr lang="en-US" sz="2000" dirty="0" smtClean="0">
                <a:latin typeface="Calibri"/>
                <a:cs typeface="Calibri"/>
              </a:rPr>
              <a:t>Current status</a:t>
            </a:r>
            <a:r>
              <a:rPr lang="en-US" sz="2000" b="0" dirty="0" smtClean="0">
                <a:latin typeface="Calibri"/>
                <a:cs typeface="Calibri"/>
              </a:rPr>
              <a:t>: Initial analysis of data from nine studies covering six countries has been completed and will be presented at AIDS 2016 in Durban. Additional data review, publication, and report to be completed in the coming months.</a:t>
            </a:r>
            <a:endParaRPr lang="en-US" sz="2000" b="0" dirty="0">
              <a:latin typeface="Calibri"/>
              <a:cs typeface="Calibri"/>
            </a:endParaRPr>
          </a:p>
        </p:txBody>
      </p:sp>
    </p:spTree>
    <p:extLst>
      <p:ext uri="{BB962C8B-B14F-4D97-AF65-F5344CB8AC3E}">
        <p14:creationId xmlns:p14="http://schemas.microsoft.com/office/powerpoint/2010/main" val="2168513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400" dirty="0" smtClean="0">
                <a:latin typeface="Calibri"/>
                <a:cs typeface="Calibri"/>
              </a:rPr>
              <a:t>Background</a:t>
            </a:r>
          </a:p>
          <a:p>
            <a:pPr>
              <a:lnSpc>
                <a:spcPct val="150000"/>
              </a:lnSpc>
            </a:pPr>
            <a:r>
              <a:rPr lang="en-US" sz="2400" dirty="0" smtClean="0">
                <a:latin typeface="Calibri"/>
                <a:cs typeface="Calibri"/>
              </a:rPr>
              <a:t>POC EID and VL product pipeline</a:t>
            </a:r>
          </a:p>
          <a:p>
            <a:pPr>
              <a:lnSpc>
                <a:spcPct val="150000"/>
              </a:lnSpc>
            </a:pPr>
            <a:r>
              <a:rPr lang="en-US" sz="2400" dirty="0">
                <a:latin typeface="Calibri"/>
                <a:cs typeface="Calibri"/>
              </a:rPr>
              <a:t>Preliminary </a:t>
            </a:r>
            <a:r>
              <a:rPr lang="en-US" sz="2400" dirty="0" smtClean="0">
                <a:latin typeface="Calibri"/>
                <a:cs typeface="Calibri"/>
              </a:rPr>
              <a:t>evidence</a:t>
            </a:r>
          </a:p>
          <a:p>
            <a:pPr>
              <a:lnSpc>
                <a:spcPct val="150000"/>
              </a:lnSpc>
            </a:pPr>
            <a:r>
              <a:rPr lang="en-US" sz="2400" dirty="0" smtClean="0">
                <a:latin typeface="Calibri"/>
                <a:cs typeface="Calibri"/>
              </a:rPr>
              <a:t>Regulatory approval</a:t>
            </a:r>
          </a:p>
          <a:p>
            <a:pPr>
              <a:lnSpc>
                <a:spcPct val="150000"/>
              </a:lnSpc>
            </a:pPr>
            <a:r>
              <a:rPr lang="en-US" sz="2400" dirty="0" smtClean="0">
                <a:latin typeface="Calibri"/>
                <a:cs typeface="Calibri"/>
              </a:rPr>
              <a:t>EID Consortium for technical evaluations</a:t>
            </a:r>
          </a:p>
          <a:p>
            <a:pPr>
              <a:lnSpc>
                <a:spcPct val="150000"/>
              </a:lnSpc>
            </a:pPr>
            <a:r>
              <a:rPr lang="en-US" sz="2400" b="1" dirty="0" smtClean="0">
                <a:latin typeface="Calibri"/>
                <a:cs typeface="Calibri"/>
              </a:rPr>
              <a:t>Patient impact of POC EID technologies – pilot indications</a:t>
            </a:r>
          </a:p>
        </p:txBody>
      </p:sp>
      <p:sp>
        <p:nvSpPr>
          <p:cNvPr id="4" name="Title 3"/>
          <p:cNvSpPr>
            <a:spLocks noGrp="1"/>
          </p:cNvSpPr>
          <p:nvPr>
            <p:ph type="title"/>
          </p:nvPr>
        </p:nvSpPr>
        <p:spPr/>
        <p:txBody>
          <a:bodyPr>
            <a:normAutofit/>
          </a:bodyPr>
          <a:lstStyle/>
          <a:p>
            <a:pPr indent="-228600"/>
            <a:r>
              <a:rPr lang="en-US" dirty="0">
                <a:latin typeface="Calibri"/>
                <a:cs typeface="Calibri"/>
              </a:rPr>
              <a:t>Point-of-Care EID and VL Products</a:t>
            </a:r>
            <a:endParaRPr lang="en-US" dirty="0"/>
          </a:p>
        </p:txBody>
      </p:sp>
    </p:spTree>
    <p:extLst>
      <p:ext uri="{BB962C8B-B14F-4D97-AF65-F5344CB8AC3E}">
        <p14:creationId xmlns:p14="http://schemas.microsoft.com/office/powerpoint/2010/main" val="39236092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Mozambique and Malawi POC EID pilots</a:t>
            </a:r>
            <a:endParaRPr lang="en-US" dirty="0">
              <a:latin typeface="Calibri"/>
              <a:cs typeface="Calibri"/>
            </a:endParaRPr>
          </a:p>
        </p:txBody>
      </p:sp>
      <p:sp>
        <p:nvSpPr>
          <p:cNvPr id="4" name="Rectangle 3"/>
          <p:cNvSpPr/>
          <p:nvPr/>
        </p:nvSpPr>
        <p:spPr bwMode="auto">
          <a:xfrm>
            <a:off x="403008" y="1086778"/>
            <a:ext cx="8487586" cy="427385"/>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POC EID pilots initiated</a:t>
            </a:r>
            <a:r>
              <a:rPr kumimoji="0" lang="en-US" sz="1800" b="1" i="0" u="none" strike="noStrike" cap="none" normalizeH="0" dirty="0" smtClean="0">
                <a:ln>
                  <a:noFill/>
                </a:ln>
                <a:solidFill>
                  <a:schemeClr val="bg1"/>
                </a:solidFill>
                <a:effectLst/>
                <a:latin typeface="Arial" charset="0"/>
              </a:rPr>
              <a:t> in September 2015</a:t>
            </a:r>
            <a:endParaRPr kumimoji="0" lang="en-US" sz="1800" b="1" i="0" u="none" strike="noStrike" cap="none" normalizeH="0" baseline="0" dirty="0" smtClean="0">
              <a:ln>
                <a:noFill/>
              </a:ln>
              <a:solidFill>
                <a:schemeClr val="bg1"/>
              </a:solidFill>
              <a:effectLst/>
              <a:latin typeface="Arial" charset="0"/>
            </a:endParaRPr>
          </a:p>
        </p:txBody>
      </p:sp>
      <p:sp>
        <p:nvSpPr>
          <p:cNvPr id="5" name="TextBox 8"/>
          <p:cNvSpPr txBox="1">
            <a:spLocks noChangeArrowheads="1"/>
          </p:cNvSpPr>
          <p:nvPr/>
        </p:nvSpPr>
        <p:spPr bwMode="auto">
          <a:xfrm>
            <a:off x="304800" y="2231288"/>
            <a:ext cx="3334481" cy="923330"/>
          </a:xfrm>
          <a:prstGeom prst="rect">
            <a:avLst/>
          </a:prstGeom>
          <a:noFill/>
          <a:ln w="9525">
            <a:noFill/>
            <a:miter lim="800000"/>
            <a:headEnd/>
            <a:tailEnd/>
          </a:ln>
        </p:spPr>
        <p:txBody>
          <a:bodyPr wrap="square">
            <a:spAutoFit/>
          </a:bodyPr>
          <a:lstStyle/>
          <a:p>
            <a:pPr>
              <a:buFont typeface="Arial" pitchFamily="34" charset="0"/>
              <a:buChar char="•"/>
            </a:pPr>
            <a:r>
              <a:rPr lang="en-US" b="1" dirty="0" smtClean="0">
                <a:latin typeface="Calibri"/>
                <a:cs typeface="Calibri"/>
              </a:rPr>
              <a:t> 8 health centers using POC </a:t>
            </a:r>
            <a:r>
              <a:rPr lang="en-US" b="1" dirty="0" err="1" smtClean="0">
                <a:latin typeface="Calibri"/>
                <a:cs typeface="Calibri"/>
              </a:rPr>
              <a:t>vs</a:t>
            </a:r>
            <a:r>
              <a:rPr lang="en-US" b="1" dirty="0" smtClean="0">
                <a:latin typeface="Calibri"/>
                <a:cs typeface="Calibri"/>
              </a:rPr>
              <a:t> 8 health centers using conventional lab testing</a:t>
            </a:r>
            <a:endParaRPr lang="en-US" b="1" dirty="0">
              <a:latin typeface="Calibri"/>
              <a:cs typeface="Calibri"/>
            </a:endParaRPr>
          </a:p>
        </p:txBody>
      </p:sp>
      <p:pic>
        <p:nvPicPr>
          <p:cNvPr id="6" name="Picture 6" descr="http://www.mappery.com/maps/Mozambique-Map.mediumthumb.jpg"/>
          <p:cNvPicPr>
            <a:picLocks noChangeAspect="1" noChangeArrowheads="1"/>
          </p:cNvPicPr>
          <p:nvPr/>
        </p:nvPicPr>
        <p:blipFill>
          <a:blip r:embed="rId2" cstate="print"/>
          <a:srcRect/>
          <a:stretch>
            <a:fillRect/>
          </a:stretch>
        </p:blipFill>
        <p:spPr bwMode="auto">
          <a:xfrm>
            <a:off x="457201" y="3227192"/>
            <a:ext cx="2438400" cy="3484275"/>
          </a:xfrm>
          <a:prstGeom prst="rect">
            <a:avLst/>
          </a:prstGeom>
          <a:noFill/>
          <a:ln w="9525">
            <a:noFill/>
            <a:miter lim="800000"/>
            <a:headEnd/>
            <a:tailEnd/>
          </a:ln>
        </p:spPr>
      </p:pic>
      <p:sp>
        <p:nvSpPr>
          <p:cNvPr id="7" name="TextBox 6"/>
          <p:cNvSpPr txBox="1">
            <a:spLocks noChangeArrowheads="1"/>
          </p:cNvSpPr>
          <p:nvPr/>
        </p:nvSpPr>
        <p:spPr bwMode="auto">
          <a:xfrm>
            <a:off x="2133600" y="6025668"/>
            <a:ext cx="1295400" cy="369888"/>
          </a:xfrm>
          <a:prstGeom prst="rect">
            <a:avLst/>
          </a:prstGeom>
          <a:noFill/>
          <a:ln w="9525">
            <a:noFill/>
            <a:miter lim="800000"/>
            <a:headEnd/>
            <a:tailEnd/>
          </a:ln>
        </p:spPr>
        <p:txBody>
          <a:bodyPr>
            <a:spAutoFit/>
          </a:bodyPr>
          <a:lstStyle/>
          <a:p>
            <a:r>
              <a:rPr lang="en-US" b="1" dirty="0">
                <a:solidFill>
                  <a:srgbClr val="0039AC"/>
                </a:solidFill>
              </a:rPr>
              <a:t>Maputo</a:t>
            </a:r>
          </a:p>
        </p:txBody>
      </p:sp>
      <p:sp>
        <p:nvSpPr>
          <p:cNvPr id="8" name="TextBox 7"/>
          <p:cNvSpPr txBox="1">
            <a:spLocks noChangeArrowheads="1"/>
          </p:cNvSpPr>
          <p:nvPr/>
        </p:nvSpPr>
        <p:spPr bwMode="auto">
          <a:xfrm>
            <a:off x="2362200" y="5035068"/>
            <a:ext cx="1295400" cy="369888"/>
          </a:xfrm>
          <a:prstGeom prst="rect">
            <a:avLst/>
          </a:prstGeom>
          <a:noFill/>
          <a:ln w="9525">
            <a:noFill/>
            <a:miter lim="800000"/>
            <a:headEnd/>
            <a:tailEnd/>
          </a:ln>
        </p:spPr>
        <p:txBody>
          <a:bodyPr>
            <a:spAutoFit/>
          </a:bodyPr>
          <a:lstStyle/>
          <a:p>
            <a:r>
              <a:rPr lang="en-US" b="1" dirty="0" err="1">
                <a:solidFill>
                  <a:srgbClr val="0039AC"/>
                </a:solidFill>
              </a:rPr>
              <a:t>Sofala</a:t>
            </a:r>
            <a:endParaRPr lang="en-US" b="1" dirty="0">
              <a:solidFill>
                <a:srgbClr val="0039AC"/>
              </a:solidFill>
            </a:endParaRPr>
          </a:p>
        </p:txBody>
      </p:sp>
      <p:sp>
        <p:nvSpPr>
          <p:cNvPr id="9" name="Rectangle 8"/>
          <p:cNvSpPr/>
          <p:nvPr/>
        </p:nvSpPr>
        <p:spPr>
          <a:xfrm>
            <a:off x="685800" y="5976824"/>
            <a:ext cx="1219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914400" y="4986224"/>
            <a:ext cx="1219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3613366" y="4094979"/>
            <a:ext cx="5472620" cy="2726388"/>
          </a:xfrm>
          <a:prstGeom prst="rect">
            <a:avLst/>
          </a:prstGeom>
          <a:noFill/>
          <a:ln>
            <a:noFill/>
          </a:ln>
        </p:spPr>
        <p:txBody>
          <a:bodyPr wrap="square" rtlCol="0">
            <a:spAutoFit/>
          </a:bodyPr>
          <a:lstStyle/>
          <a:p>
            <a:pPr>
              <a:spcBef>
                <a:spcPts val="200"/>
              </a:spcBef>
            </a:pPr>
            <a:r>
              <a:rPr lang="en-US" b="0" dirty="0" smtClean="0">
                <a:latin typeface="Calibri"/>
                <a:cs typeface="Calibri"/>
              </a:rPr>
              <a:t>Factors influencing POC EID placement include: </a:t>
            </a:r>
            <a:endParaRPr lang="en-US" b="0" dirty="0">
              <a:latin typeface="Calibri"/>
              <a:cs typeface="Calibri"/>
            </a:endParaRPr>
          </a:p>
          <a:p>
            <a:pPr marL="374904" indent="-285750">
              <a:spcBef>
                <a:spcPts val="500"/>
              </a:spcBef>
              <a:buFont typeface="Arial" panose="020B0604020202020204" pitchFamily="34" charset="0"/>
              <a:buChar char="•"/>
            </a:pPr>
            <a:r>
              <a:rPr lang="en-US" b="0" dirty="0" smtClean="0">
                <a:latin typeface="Calibri"/>
                <a:cs typeface="Calibri"/>
              </a:rPr>
              <a:t>High burden: HIV prevalence among women &gt;10% at each site</a:t>
            </a:r>
          </a:p>
          <a:p>
            <a:pPr marL="374904" indent="-285750">
              <a:spcBef>
                <a:spcPts val="200"/>
              </a:spcBef>
              <a:buFont typeface="Arial" panose="020B0604020202020204" pitchFamily="34" charset="0"/>
              <a:buChar char="•"/>
            </a:pPr>
            <a:r>
              <a:rPr lang="en-US" b="0" dirty="0" smtClean="0">
                <a:latin typeface="Calibri"/>
                <a:cs typeface="Calibri"/>
              </a:rPr>
              <a:t>High volume: High EID </a:t>
            </a:r>
            <a:r>
              <a:rPr lang="en-US" b="0" dirty="0">
                <a:latin typeface="Calibri"/>
                <a:cs typeface="Calibri"/>
              </a:rPr>
              <a:t>volumes maximize patient </a:t>
            </a:r>
            <a:r>
              <a:rPr lang="en-US" b="0" dirty="0" smtClean="0">
                <a:latin typeface="Calibri"/>
                <a:cs typeface="Calibri"/>
              </a:rPr>
              <a:t>impact based on 2014 LIMS data</a:t>
            </a:r>
          </a:p>
          <a:p>
            <a:pPr marL="374904" indent="-285750">
              <a:spcBef>
                <a:spcPts val="200"/>
              </a:spcBef>
              <a:buFont typeface="Arial" panose="020B0604020202020204" pitchFamily="34" charset="0"/>
              <a:buChar char="•"/>
            </a:pPr>
            <a:r>
              <a:rPr lang="en-US" b="0" dirty="0" smtClean="0">
                <a:latin typeface="Calibri"/>
                <a:cs typeface="Calibri"/>
              </a:rPr>
              <a:t>Strong buy-in: Sites expressed interested in implementing POC EID</a:t>
            </a:r>
          </a:p>
          <a:p>
            <a:pPr marL="374904" indent="-285750">
              <a:spcBef>
                <a:spcPts val="200"/>
              </a:spcBef>
              <a:buFont typeface="Arial" panose="020B0604020202020204" pitchFamily="34" charset="0"/>
              <a:buChar char="•"/>
            </a:pPr>
            <a:r>
              <a:rPr lang="en-US" b="0" dirty="0" smtClean="0">
                <a:latin typeface="Calibri"/>
                <a:cs typeface="Calibri"/>
              </a:rPr>
              <a:t>Patient </a:t>
            </a:r>
            <a:r>
              <a:rPr lang="en-US" b="0" dirty="0">
                <a:latin typeface="Calibri"/>
                <a:cs typeface="Calibri"/>
              </a:rPr>
              <a:t>/ clinic </a:t>
            </a:r>
            <a:r>
              <a:rPr lang="en-US" b="0" dirty="0" smtClean="0">
                <a:latin typeface="Calibri"/>
                <a:cs typeface="Calibri"/>
              </a:rPr>
              <a:t>flow: Facility-specific patient / clinic flow informed device placement strategies</a:t>
            </a:r>
            <a:endParaRPr lang="en-US" b="0" dirty="0">
              <a:latin typeface="Calibri"/>
              <a:cs typeface="Calibri"/>
            </a:endParaRPr>
          </a:p>
        </p:txBody>
      </p:sp>
      <p:graphicFrame>
        <p:nvGraphicFramePr>
          <p:cNvPr id="13" name="Diagram 12"/>
          <p:cNvGraphicFramePr/>
          <p:nvPr>
            <p:extLst>
              <p:ext uri="{D42A27DB-BD31-4B8C-83A1-F6EECF244321}">
                <p14:modId xmlns:p14="http://schemas.microsoft.com/office/powerpoint/2010/main" val="201355827"/>
              </p:ext>
            </p:extLst>
          </p:nvPr>
        </p:nvGraphicFramePr>
        <p:xfrm>
          <a:off x="6177623" y="1798739"/>
          <a:ext cx="2419829" cy="2267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6823066" y="1778123"/>
            <a:ext cx="383408" cy="333062"/>
            <a:chOff x="6810890" y="1101775"/>
            <a:chExt cx="488190" cy="445649"/>
          </a:xfrm>
        </p:grpSpPr>
        <p:sp>
          <p:nvSpPr>
            <p:cNvPr id="15" name="Oval 14"/>
            <p:cNvSpPr/>
            <p:nvPr/>
          </p:nvSpPr>
          <p:spPr>
            <a:xfrm>
              <a:off x="6852680" y="1168889"/>
              <a:ext cx="380492" cy="3785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2"/>
                </a:solidFill>
                <a:latin typeface="Calibri"/>
                <a:cs typeface="Calibri"/>
              </a:endParaRPr>
            </a:p>
          </p:txBody>
        </p:sp>
        <p:sp>
          <p:nvSpPr>
            <p:cNvPr id="16" name="TextBox 15"/>
            <p:cNvSpPr txBox="1"/>
            <p:nvPr/>
          </p:nvSpPr>
          <p:spPr>
            <a:xfrm>
              <a:off x="6810890" y="1101775"/>
              <a:ext cx="488190" cy="338555"/>
            </a:xfrm>
            <a:prstGeom prst="rect">
              <a:avLst/>
            </a:prstGeom>
            <a:noFill/>
          </p:spPr>
          <p:txBody>
            <a:bodyPr wrap="square" rtlCol="0">
              <a:spAutoFit/>
            </a:bodyPr>
            <a:lstStyle/>
            <a:p>
              <a:pPr algn="ctr"/>
              <a:r>
                <a:rPr lang="en-US" sz="1600" b="1" dirty="0" smtClean="0">
                  <a:solidFill>
                    <a:srgbClr val="1F497D"/>
                  </a:solidFill>
                  <a:latin typeface="Calibri"/>
                  <a:cs typeface="Calibri"/>
                </a:rPr>
                <a:t>1</a:t>
              </a:r>
              <a:endParaRPr lang="en-US" sz="1600" b="1" dirty="0">
                <a:solidFill>
                  <a:srgbClr val="1F497D"/>
                </a:solidFill>
                <a:latin typeface="Calibri"/>
                <a:cs typeface="Calibri"/>
              </a:endParaRPr>
            </a:p>
          </p:txBody>
        </p:sp>
      </p:grpSp>
      <p:grpSp>
        <p:nvGrpSpPr>
          <p:cNvPr id="17" name="Group 16"/>
          <p:cNvGrpSpPr/>
          <p:nvPr/>
        </p:nvGrpSpPr>
        <p:grpSpPr>
          <a:xfrm>
            <a:off x="6376666" y="2730135"/>
            <a:ext cx="383408" cy="320851"/>
            <a:chOff x="6810890" y="1118114"/>
            <a:chExt cx="488190" cy="429310"/>
          </a:xfrm>
        </p:grpSpPr>
        <p:sp>
          <p:nvSpPr>
            <p:cNvPr id="18" name="Oval 17"/>
            <p:cNvSpPr/>
            <p:nvPr/>
          </p:nvSpPr>
          <p:spPr>
            <a:xfrm>
              <a:off x="6852680" y="1168889"/>
              <a:ext cx="380492" cy="3785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2"/>
                </a:solidFill>
                <a:latin typeface="Calibri"/>
                <a:cs typeface="Calibri"/>
              </a:endParaRPr>
            </a:p>
          </p:txBody>
        </p:sp>
        <p:sp>
          <p:nvSpPr>
            <p:cNvPr id="19" name="TextBox 18"/>
            <p:cNvSpPr txBox="1"/>
            <p:nvPr/>
          </p:nvSpPr>
          <p:spPr>
            <a:xfrm>
              <a:off x="6810890" y="1118114"/>
              <a:ext cx="488190" cy="338555"/>
            </a:xfrm>
            <a:prstGeom prst="rect">
              <a:avLst/>
            </a:prstGeom>
            <a:noFill/>
          </p:spPr>
          <p:txBody>
            <a:bodyPr wrap="square" rtlCol="0">
              <a:spAutoFit/>
            </a:bodyPr>
            <a:lstStyle/>
            <a:p>
              <a:pPr algn="ctr"/>
              <a:r>
                <a:rPr lang="en-US" sz="1600" b="1" dirty="0">
                  <a:solidFill>
                    <a:srgbClr val="1F497D"/>
                  </a:solidFill>
                  <a:latin typeface="Calibri"/>
                  <a:cs typeface="Calibri"/>
                </a:rPr>
                <a:t>2</a:t>
              </a:r>
            </a:p>
          </p:txBody>
        </p:sp>
      </p:grpSp>
      <p:grpSp>
        <p:nvGrpSpPr>
          <p:cNvPr id="20" name="Group 19"/>
          <p:cNvGrpSpPr/>
          <p:nvPr/>
        </p:nvGrpSpPr>
        <p:grpSpPr>
          <a:xfrm>
            <a:off x="5921155" y="3524145"/>
            <a:ext cx="383408" cy="345391"/>
            <a:chOff x="6810890" y="1085278"/>
            <a:chExt cx="488190" cy="462146"/>
          </a:xfrm>
        </p:grpSpPr>
        <p:sp>
          <p:nvSpPr>
            <p:cNvPr id="21" name="Oval 20"/>
            <p:cNvSpPr/>
            <p:nvPr/>
          </p:nvSpPr>
          <p:spPr>
            <a:xfrm>
              <a:off x="6852680" y="1168889"/>
              <a:ext cx="380492" cy="3785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2"/>
                </a:solidFill>
                <a:latin typeface="Calibri"/>
                <a:cs typeface="Calibri"/>
              </a:endParaRPr>
            </a:p>
          </p:txBody>
        </p:sp>
        <p:sp>
          <p:nvSpPr>
            <p:cNvPr id="22" name="TextBox 21"/>
            <p:cNvSpPr txBox="1"/>
            <p:nvPr/>
          </p:nvSpPr>
          <p:spPr>
            <a:xfrm>
              <a:off x="6810890" y="1085278"/>
              <a:ext cx="488190" cy="338557"/>
            </a:xfrm>
            <a:prstGeom prst="rect">
              <a:avLst/>
            </a:prstGeom>
            <a:noFill/>
          </p:spPr>
          <p:txBody>
            <a:bodyPr wrap="square" rtlCol="0">
              <a:spAutoFit/>
            </a:bodyPr>
            <a:lstStyle/>
            <a:p>
              <a:pPr algn="ctr"/>
              <a:r>
                <a:rPr lang="en-US" sz="1600" b="1" dirty="0" smtClean="0">
                  <a:solidFill>
                    <a:srgbClr val="1F497D"/>
                  </a:solidFill>
                  <a:latin typeface="Calibri"/>
                  <a:cs typeface="Calibri"/>
                </a:rPr>
                <a:t>3</a:t>
              </a:r>
              <a:endParaRPr lang="en-US" sz="1600" b="1" dirty="0">
                <a:solidFill>
                  <a:srgbClr val="1F497D"/>
                </a:solidFill>
                <a:latin typeface="Calibri"/>
                <a:cs typeface="Calibri"/>
              </a:endParaRPr>
            </a:p>
          </p:txBody>
        </p:sp>
      </p:grpSp>
      <p:sp>
        <p:nvSpPr>
          <p:cNvPr id="23" name="TextBox 22"/>
          <p:cNvSpPr txBox="1"/>
          <p:nvPr/>
        </p:nvSpPr>
        <p:spPr>
          <a:xfrm>
            <a:off x="1050262" y="1782805"/>
            <a:ext cx="1448496" cy="369332"/>
          </a:xfrm>
          <a:prstGeom prst="rect">
            <a:avLst/>
          </a:prstGeom>
          <a:noFill/>
        </p:spPr>
        <p:txBody>
          <a:bodyPr wrap="none" rtlCol="0">
            <a:spAutoFit/>
          </a:bodyPr>
          <a:lstStyle/>
          <a:p>
            <a:r>
              <a:rPr lang="en-US" u="sng" dirty="0" smtClean="0">
                <a:latin typeface="Calibri"/>
                <a:cs typeface="Calibri"/>
              </a:rPr>
              <a:t>Mozambique</a:t>
            </a:r>
            <a:endParaRPr lang="en-US" u="sng" dirty="0">
              <a:latin typeface="Calibri"/>
              <a:cs typeface="Calibri"/>
            </a:endParaRPr>
          </a:p>
        </p:txBody>
      </p:sp>
      <p:sp>
        <p:nvSpPr>
          <p:cNvPr id="24" name="TextBox 23"/>
          <p:cNvSpPr txBox="1"/>
          <p:nvPr/>
        </p:nvSpPr>
        <p:spPr>
          <a:xfrm>
            <a:off x="5012916" y="1788673"/>
            <a:ext cx="899705" cy="369332"/>
          </a:xfrm>
          <a:prstGeom prst="rect">
            <a:avLst/>
          </a:prstGeom>
          <a:noFill/>
        </p:spPr>
        <p:txBody>
          <a:bodyPr wrap="none" rtlCol="0">
            <a:spAutoFit/>
          </a:bodyPr>
          <a:lstStyle/>
          <a:p>
            <a:r>
              <a:rPr lang="en-US" u="sng" dirty="0" smtClean="0">
                <a:latin typeface="Calibri"/>
                <a:cs typeface="Calibri"/>
              </a:rPr>
              <a:t>Malawi</a:t>
            </a:r>
            <a:endParaRPr lang="en-US" u="sng" dirty="0">
              <a:latin typeface="Calibri"/>
              <a:cs typeface="Calibri"/>
            </a:endParaRPr>
          </a:p>
        </p:txBody>
      </p:sp>
    </p:spTree>
    <p:extLst>
      <p:ext uri="{BB962C8B-B14F-4D97-AF65-F5344CB8AC3E}">
        <p14:creationId xmlns:p14="http://schemas.microsoft.com/office/powerpoint/2010/main" val="331469986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Objectives and planned outcomes</a:t>
            </a:r>
            <a:endParaRPr lang="en-US" dirty="0">
              <a:latin typeface="Calibri"/>
              <a:cs typeface="Calibri"/>
            </a:endParaRPr>
          </a:p>
        </p:txBody>
      </p:sp>
      <p:sp>
        <p:nvSpPr>
          <p:cNvPr id="4" name="Rectangle 3"/>
          <p:cNvSpPr/>
          <p:nvPr/>
        </p:nvSpPr>
        <p:spPr bwMode="auto">
          <a:xfrm>
            <a:off x="403008" y="1282153"/>
            <a:ext cx="8487586" cy="866982"/>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a:cs typeface="Calibri"/>
              </a:rPr>
              <a:t>EID algorithm and linkage to proceed per standard of care and national guidelines</a:t>
            </a:r>
          </a:p>
        </p:txBody>
      </p:sp>
      <p:sp>
        <p:nvSpPr>
          <p:cNvPr id="11" name="TextBox 10"/>
          <p:cNvSpPr txBox="1"/>
          <p:nvPr/>
        </p:nvSpPr>
        <p:spPr>
          <a:xfrm>
            <a:off x="635042" y="2425622"/>
            <a:ext cx="8060154" cy="4154983"/>
          </a:xfrm>
          <a:prstGeom prst="rect">
            <a:avLst/>
          </a:prstGeom>
          <a:noFill/>
        </p:spPr>
        <p:txBody>
          <a:bodyPr wrap="square" rtlCol="0">
            <a:spAutoFit/>
          </a:bodyPr>
          <a:lstStyle/>
          <a:p>
            <a:r>
              <a:rPr lang="en-US" sz="2400" u="sng" dirty="0" smtClean="0">
                <a:latin typeface="Calibri"/>
                <a:cs typeface="Calibri"/>
              </a:rPr>
              <a:t>Primary Objectives</a:t>
            </a:r>
          </a:p>
          <a:p>
            <a:pPr marL="285750" indent="-285750">
              <a:buFont typeface="Arial"/>
              <a:buChar char="•"/>
            </a:pPr>
            <a:r>
              <a:rPr lang="en-US" sz="2400" b="0" dirty="0" smtClean="0">
                <a:latin typeface="Calibri"/>
                <a:cs typeface="Calibri"/>
              </a:rPr>
              <a:t>Turnaround time across the cascade</a:t>
            </a:r>
          </a:p>
          <a:p>
            <a:pPr marL="285750" indent="-285750">
              <a:buFont typeface="Arial"/>
              <a:buChar char="•"/>
            </a:pPr>
            <a:r>
              <a:rPr lang="en-US" sz="2400" b="0" dirty="0" smtClean="0">
                <a:latin typeface="Calibri"/>
                <a:cs typeface="Calibri"/>
              </a:rPr>
              <a:t>LTFU/retention across the cascade</a:t>
            </a:r>
          </a:p>
          <a:p>
            <a:pPr marL="285750" indent="-285750">
              <a:buFont typeface="Arial"/>
              <a:buChar char="•"/>
            </a:pPr>
            <a:r>
              <a:rPr lang="en-US" sz="2400" b="0" dirty="0" smtClean="0">
                <a:latin typeface="Calibri"/>
                <a:cs typeface="Calibri"/>
              </a:rPr>
              <a:t>LTFU/retention three months post-ART initiation</a:t>
            </a:r>
          </a:p>
          <a:p>
            <a:endParaRPr lang="en-US" sz="2400" b="0" dirty="0" smtClean="0">
              <a:latin typeface="Calibri"/>
              <a:cs typeface="Calibri"/>
            </a:endParaRPr>
          </a:p>
          <a:p>
            <a:r>
              <a:rPr lang="en-US" sz="2400" u="sng" dirty="0" smtClean="0">
                <a:latin typeface="Calibri"/>
                <a:cs typeface="Calibri"/>
              </a:rPr>
              <a:t>Secondary Objectives</a:t>
            </a:r>
          </a:p>
          <a:p>
            <a:pPr marL="285750" indent="-285750">
              <a:buFont typeface="Arial"/>
              <a:buChar char="•"/>
            </a:pPr>
            <a:r>
              <a:rPr lang="en-US" sz="2400" b="0" dirty="0" smtClean="0">
                <a:latin typeface="Calibri"/>
                <a:cs typeface="Calibri"/>
              </a:rPr>
              <a:t>Operational considerations for national scale-up</a:t>
            </a:r>
          </a:p>
          <a:p>
            <a:pPr marL="285750" indent="-285750">
              <a:buFont typeface="Arial"/>
              <a:buChar char="•"/>
            </a:pPr>
            <a:r>
              <a:rPr lang="en-US" sz="2400" b="0" dirty="0" smtClean="0">
                <a:latin typeface="Calibri"/>
                <a:cs typeface="Calibri"/>
              </a:rPr>
              <a:t>Cost-effectiveness</a:t>
            </a:r>
          </a:p>
          <a:p>
            <a:pPr marL="285750" indent="-285750">
              <a:buFont typeface="Arial"/>
              <a:buChar char="•"/>
            </a:pPr>
            <a:r>
              <a:rPr lang="en-US" sz="2400" b="0" dirty="0" smtClean="0">
                <a:latin typeface="Calibri"/>
                <a:cs typeface="Calibri"/>
              </a:rPr>
              <a:t>Optimal site selection and deployment</a:t>
            </a:r>
          </a:p>
          <a:p>
            <a:pPr marL="285750" indent="-285750">
              <a:buFont typeface="Arial"/>
              <a:buChar char="•"/>
            </a:pPr>
            <a:r>
              <a:rPr lang="en-US" sz="2400" b="0" dirty="0" smtClean="0">
                <a:latin typeface="Calibri"/>
                <a:cs typeface="Calibri"/>
              </a:rPr>
              <a:t>Proposed training, certification, and QA model</a:t>
            </a:r>
          </a:p>
          <a:p>
            <a:pPr marL="285750" indent="-285750">
              <a:buFont typeface="Arial"/>
              <a:buChar char="•"/>
            </a:pPr>
            <a:r>
              <a:rPr lang="en-US" sz="2400" b="0" dirty="0" smtClean="0">
                <a:latin typeface="Calibri"/>
                <a:cs typeface="Calibri"/>
              </a:rPr>
              <a:t>Health care worker and patient acceptability</a:t>
            </a:r>
            <a:endParaRPr lang="en-US" sz="2400" b="0" dirty="0">
              <a:latin typeface="Calibri"/>
              <a:cs typeface="Calibri"/>
            </a:endParaRPr>
          </a:p>
        </p:txBody>
      </p:sp>
    </p:spTree>
    <p:extLst>
      <p:ext uri="{BB962C8B-B14F-4D97-AF65-F5344CB8AC3E}">
        <p14:creationId xmlns:p14="http://schemas.microsoft.com/office/powerpoint/2010/main" val="6463520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bri"/>
                <a:cs typeface="Calibri"/>
              </a:rPr>
              <a:t>Significant peak of early infant mortality precedes current testing algorithm timing</a:t>
            </a:r>
          </a:p>
        </p:txBody>
      </p:sp>
      <p:grpSp>
        <p:nvGrpSpPr>
          <p:cNvPr id="10" name="Group 9"/>
          <p:cNvGrpSpPr/>
          <p:nvPr/>
        </p:nvGrpSpPr>
        <p:grpSpPr>
          <a:xfrm>
            <a:off x="666056" y="1474223"/>
            <a:ext cx="7830512" cy="5426901"/>
            <a:chOff x="666056" y="1190723"/>
            <a:chExt cx="7830512" cy="5426901"/>
          </a:xfrm>
        </p:grpSpPr>
        <p:pic>
          <p:nvPicPr>
            <p:cNvPr id="8" name="Picture 7" descr="Bourne graph.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56" y="1190723"/>
              <a:ext cx="7830512" cy="5426901"/>
            </a:xfrm>
            <a:prstGeom prst="rect">
              <a:avLst/>
            </a:prstGeom>
          </p:spPr>
        </p:pic>
        <p:sp>
          <p:nvSpPr>
            <p:cNvPr id="2" name="Rectangle 1"/>
            <p:cNvSpPr/>
            <p:nvPr/>
          </p:nvSpPr>
          <p:spPr bwMode="auto">
            <a:xfrm>
              <a:off x="3243136" y="1530930"/>
              <a:ext cx="419567" cy="1927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780323" y="4490728"/>
              <a:ext cx="430906" cy="17010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4" name="Right Arrow 13"/>
          <p:cNvSpPr/>
          <p:nvPr/>
        </p:nvSpPr>
        <p:spPr bwMode="auto">
          <a:xfrm>
            <a:off x="2165850" y="5624746"/>
            <a:ext cx="1077286" cy="24949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 name="TextBox 14"/>
          <p:cNvSpPr txBox="1"/>
          <p:nvPr/>
        </p:nvSpPr>
        <p:spPr>
          <a:xfrm>
            <a:off x="2301924" y="5273198"/>
            <a:ext cx="839134" cy="338554"/>
          </a:xfrm>
          <a:prstGeom prst="rect">
            <a:avLst/>
          </a:prstGeom>
          <a:noFill/>
        </p:spPr>
        <p:txBody>
          <a:bodyPr wrap="square" rtlCol="0">
            <a:spAutoFit/>
          </a:bodyPr>
          <a:lstStyle/>
          <a:p>
            <a:r>
              <a:rPr lang="en-US" sz="1600" dirty="0" smtClean="0">
                <a:latin typeface="Calibri"/>
                <a:cs typeface="Calibri"/>
              </a:rPr>
              <a:t>50 days</a:t>
            </a:r>
            <a:endParaRPr lang="en-US" sz="1600" dirty="0">
              <a:latin typeface="Calibri"/>
              <a:cs typeface="Calibri"/>
            </a:endParaRPr>
          </a:p>
        </p:txBody>
      </p:sp>
      <p:sp>
        <p:nvSpPr>
          <p:cNvPr id="17" name="Rectangle 16"/>
          <p:cNvSpPr/>
          <p:nvPr/>
        </p:nvSpPr>
        <p:spPr bwMode="auto">
          <a:xfrm>
            <a:off x="3503900" y="1598966"/>
            <a:ext cx="657725" cy="4615472"/>
          </a:xfrm>
          <a:prstGeom prst="rect">
            <a:avLst/>
          </a:prstGeom>
          <a:solidFill>
            <a:srgbClr val="EE9545"/>
          </a:solidFill>
          <a:ln w="9525" cap="flat" cmpd="sng" algn="ctr">
            <a:solidFill>
              <a:srgbClr val="EE954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8" name="TextBox 17"/>
          <p:cNvSpPr txBox="1"/>
          <p:nvPr/>
        </p:nvSpPr>
        <p:spPr>
          <a:xfrm>
            <a:off x="1372110" y="975257"/>
            <a:ext cx="1315399" cy="584776"/>
          </a:xfrm>
          <a:prstGeom prst="rect">
            <a:avLst/>
          </a:prstGeom>
          <a:noFill/>
        </p:spPr>
        <p:txBody>
          <a:bodyPr wrap="square" rtlCol="0">
            <a:spAutoFit/>
          </a:bodyPr>
          <a:lstStyle/>
          <a:p>
            <a:pPr algn="ctr"/>
            <a:r>
              <a:rPr lang="en-US" sz="1600" dirty="0" smtClean="0">
                <a:solidFill>
                  <a:srgbClr val="008000"/>
                </a:solidFill>
                <a:latin typeface="Calibri"/>
                <a:cs typeface="Calibri"/>
              </a:rPr>
              <a:t>DBS sample collected</a:t>
            </a:r>
            <a:endParaRPr lang="en-US" sz="1600" dirty="0">
              <a:solidFill>
                <a:srgbClr val="008000"/>
              </a:solidFill>
              <a:latin typeface="Calibri"/>
              <a:cs typeface="Calibri"/>
            </a:endParaRPr>
          </a:p>
        </p:txBody>
      </p:sp>
      <p:sp>
        <p:nvSpPr>
          <p:cNvPr id="19" name="TextBox 18"/>
          <p:cNvSpPr txBox="1"/>
          <p:nvPr/>
        </p:nvSpPr>
        <p:spPr>
          <a:xfrm>
            <a:off x="2511057" y="968895"/>
            <a:ext cx="1548544" cy="584776"/>
          </a:xfrm>
          <a:prstGeom prst="rect">
            <a:avLst/>
          </a:prstGeom>
          <a:noFill/>
        </p:spPr>
        <p:txBody>
          <a:bodyPr wrap="square" rtlCol="0">
            <a:spAutoFit/>
          </a:bodyPr>
          <a:lstStyle/>
          <a:p>
            <a:pPr algn="ctr"/>
            <a:r>
              <a:rPr lang="en-US" sz="1600" dirty="0" smtClean="0">
                <a:solidFill>
                  <a:srgbClr val="FF0000"/>
                </a:solidFill>
                <a:latin typeface="Calibri"/>
                <a:cs typeface="Calibri"/>
              </a:rPr>
              <a:t>Result returned to facility</a:t>
            </a:r>
            <a:endParaRPr lang="en-US" sz="1600" dirty="0">
              <a:solidFill>
                <a:srgbClr val="FF0000"/>
              </a:solidFill>
              <a:latin typeface="Calibri"/>
              <a:cs typeface="Calibri"/>
            </a:endParaRPr>
          </a:p>
        </p:txBody>
      </p:sp>
      <p:sp>
        <p:nvSpPr>
          <p:cNvPr id="20" name="TextBox 19"/>
          <p:cNvSpPr txBox="1"/>
          <p:nvPr/>
        </p:nvSpPr>
        <p:spPr>
          <a:xfrm rot="16200000">
            <a:off x="2391274" y="3650165"/>
            <a:ext cx="2802259" cy="338554"/>
          </a:xfrm>
          <a:prstGeom prst="rect">
            <a:avLst/>
          </a:prstGeom>
          <a:noFill/>
        </p:spPr>
        <p:txBody>
          <a:bodyPr wrap="square" rtlCol="0">
            <a:spAutoFit/>
          </a:bodyPr>
          <a:lstStyle/>
          <a:p>
            <a:pPr algn="ctr"/>
            <a:r>
              <a:rPr lang="en-US" sz="1600" dirty="0" smtClean="0">
                <a:solidFill>
                  <a:schemeClr val="bg1"/>
                </a:solidFill>
                <a:latin typeface="Calibri"/>
                <a:cs typeface="Calibri"/>
              </a:rPr>
              <a:t>Caregiver receives result</a:t>
            </a:r>
            <a:endParaRPr lang="en-US" sz="1600" dirty="0">
              <a:solidFill>
                <a:schemeClr val="bg1"/>
              </a:solidFill>
              <a:latin typeface="Calibri"/>
              <a:cs typeface="Calibri"/>
            </a:endParaRPr>
          </a:p>
        </p:txBody>
      </p:sp>
      <p:cxnSp>
        <p:nvCxnSpPr>
          <p:cNvPr id="24" name="Straight Connector 23"/>
          <p:cNvCxnSpPr/>
          <p:nvPr/>
        </p:nvCxnSpPr>
        <p:spPr bwMode="auto">
          <a:xfrm flipH="1">
            <a:off x="2086493" y="1610312"/>
            <a:ext cx="11340" cy="4615471"/>
          </a:xfrm>
          <a:prstGeom prst="line">
            <a:avLst/>
          </a:prstGeom>
          <a:solidFill>
            <a:schemeClr val="accent1"/>
          </a:solidFill>
          <a:ln w="28575" cap="flat" cmpd="sng" algn="ctr">
            <a:solidFill>
              <a:srgbClr val="008000"/>
            </a:solidFill>
            <a:prstDash val="dash"/>
            <a:round/>
            <a:headEnd type="none" w="med" len="med"/>
            <a:tailEnd type="none" w="med" len="med"/>
          </a:ln>
          <a:effectLst/>
        </p:spPr>
      </p:cxnSp>
      <p:cxnSp>
        <p:nvCxnSpPr>
          <p:cNvPr id="25" name="Straight Connector 24"/>
          <p:cNvCxnSpPr/>
          <p:nvPr/>
        </p:nvCxnSpPr>
        <p:spPr bwMode="auto">
          <a:xfrm flipH="1">
            <a:off x="3304825" y="1592609"/>
            <a:ext cx="11340" cy="4615471"/>
          </a:xfrm>
          <a:prstGeom prst="line">
            <a:avLst/>
          </a:prstGeom>
          <a:solidFill>
            <a:schemeClr val="accent1"/>
          </a:solidFill>
          <a:ln w="28575" cap="flat" cmpd="sng" algn="ctr">
            <a:solidFill>
              <a:srgbClr val="FF0000"/>
            </a:solidFill>
            <a:prstDash val="dash"/>
            <a:round/>
            <a:headEnd type="none" w="med" len="med"/>
            <a:tailEnd type="none" w="med" len="med"/>
          </a:ln>
          <a:effectLst/>
        </p:spPr>
      </p:cxnSp>
      <p:sp>
        <p:nvSpPr>
          <p:cNvPr id="16" name="TextBox 15"/>
          <p:cNvSpPr txBox="1"/>
          <p:nvPr/>
        </p:nvSpPr>
        <p:spPr>
          <a:xfrm>
            <a:off x="7635827" y="6550223"/>
            <a:ext cx="1508173" cy="307777"/>
          </a:xfrm>
          <a:prstGeom prst="rect">
            <a:avLst/>
          </a:prstGeom>
          <a:noFill/>
        </p:spPr>
        <p:txBody>
          <a:bodyPr wrap="square" rtlCol="0">
            <a:spAutoFit/>
          </a:bodyPr>
          <a:lstStyle/>
          <a:p>
            <a:r>
              <a:rPr lang="en-US" sz="1400" b="0" dirty="0" smtClean="0">
                <a:latin typeface="Calibri"/>
                <a:cs typeface="Calibri"/>
              </a:rPr>
              <a:t>Bourne AIDS 2009</a:t>
            </a:r>
            <a:endParaRPr lang="en-US" sz="1400" b="0" dirty="0">
              <a:latin typeface="Calibri"/>
              <a:cs typeface="Calibri"/>
            </a:endParaRPr>
          </a:p>
        </p:txBody>
      </p:sp>
      <p:graphicFrame>
        <p:nvGraphicFramePr>
          <p:cNvPr id="21" name="Chart 20"/>
          <p:cNvGraphicFramePr/>
          <p:nvPr>
            <p:extLst>
              <p:ext uri="{D42A27DB-BD31-4B8C-83A1-F6EECF244321}">
                <p14:modId xmlns:p14="http://schemas.microsoft.com/office/powerpoint/2010/main" val="2038471560"/>
              </p:ext>
            </p:extLst>
          </p:nvPr>
        </p:nvGraphicFramePr>
        <p:xfrm>
          <a:off x="5165825" y="1654437"/>
          <a:ext cx="3794989" cy="24362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63344" y="3834252"/>
            <a:ext cx="1221236" cy="584776"/>
          </a:xfrm>
          <a:prstGeom prst="rect">
            <a:avLst/>
          </a:prstGeom>
          <a:noFill/>
        </p:spPr>
        <p:txBody>
          <a:bodyPr wrap="square" rtlCol="0">
            <a:spAutoFit/>
          </a:bodyPr>
          <a:lstStyle/>
          <a:p>
            <a:r>
              <a:rPr lang="en-US" sz="1600" b="0" dirty="0" smtClean="0">
                <a:latin typeface="Calibri"/>
                <a:cs typeface="Calibri"/>
              </a:rPr>
              <a:t>Results not received</a:t>
            </a:r>
            <a:endParaRPr lang="en-US" sz="1600" b="0" dirty="0">
              <a:latin typeface="Calibri"/>
              <a:cs typeface="Calibri"/>
            </a:endParaRPr>
          </a:p>
        </p:txBody>
      </p:sp>
      <p:sp>
        <p:nvSpPr>
          <p:cNvPr id="26" name="TextBox 25"/>
          <p:cNvSpPr txBox="1"/>
          <p:nvPr/>
        </p:nvSpPr>
        <p:spPr>
          <a:xfrm>
            <a:off x="5892204" y="3840120"/>
            <a:ext cx="983348" cy="584776"/>
          </a:xfrm>
          <a:prstGeom prst="rect">
            <a:avLst/>
          </a:prstGeom>
          <a:noFill/>
        </p:spPr>
        <p:txBody>
          <a:bodyPr wrap="square" rtlCol="0">
            <a:spAutoFit/>
          </a:bodyPr>
          <a:lstStyle/>
          <a:p>
            <a:r>
              <a:rPr lang="en-US" sz="1600" b="0" dirty="0" smtClean="0">
                <a:latin typeface="Calibri"/>
                <a:cs typeface="Calibri"/>
              </a:rPr>
              <a:t>Results received</a:t>
            </a:r>
            <a:endParaRPr lang="en-US" sz="1600" b="0" dirty="0">
              <a:latin typeface="Calibri"/>
              <a:cs typeface="Calibri"/>
            </a:endParaRPr>
          </a:p>
        </p:txBody>
      </p:sp>
    </p:spTree>
    <p:extLst>
      <p:ext uri="{BB962C8B-B14F-4D97-AF65-F5344CB8AC3E}">
        <p14:creationId xmlns:p14="http://schemas.microsoft.com/office/powerpoint/2010/main" val="27564876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POC EID technologies </a:t>
            </a:r>
            <a:r>
              <a:rPr lang="en-US" dirty="0">
                <a:latin typeface="Calibri"/>
                <a:cs typeface="Calibri"/>
              </a:rPr>
              <a:t>can reduce the time to result </a:t>
            </a:r>
            <a:r>
              <a:rPr lang="en-US" dirty="0" smtClean="0">
                <a:latin typeface="Calibri"/>
                <a:cs typeface="Calibri"/>
              </a:rPr>
              <a:t>receipt</a:t>
            </a:r>
            <a:endParaRPr lang="en-US" dirty="0">
              <a:latin typeface="Calibri"/>
              <a:cs typeface="Calibri"/>
            </a:endParaRPr>
          </a:p>
        </p:txBody>
      </p:sp>
      <p:grpSp>
        <p:nvGrpSpPr>
          <p:cNvPr id="10" name="Group 9"/>
          <p:cNvGrpSpPr/>
          <p:nvPr/>
        </p:nvGrpSpPr>
        <p:grpSpPr>
          <a:xfrm>
            <a:off x="666056" y="1474223"/>
            <a:ext cx="7830512" cy="5426901"/>
            <a:chOff x="666056" y="1190723"/>
            <a:chExt cx="7830512" cy="5426901"/>
          </a:xfrm>
        </p:grpSpPr>
        <p:pic>
          <p:nvPicPr>
            <p:cNvPr id="8" name="Picture 7" descr="Bourne graph.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56" y="1190723"/>
              <a:ext cx="7830512" cy="5426901"/>
            </a:xfrm>
            <a:prstGeom prst="rect">
              <a:avLst/>
            </a:prstGeom>
          </p:spPr>
        </p:pic>
        <p:sp>
          <p:nvSpPr>
            <p:cNvPr id="2" name="Rectangle 1"/>
            <p:cNvSpPr/>
            <p:nvPr/>
          </p:nvSpPr>
          <p:spPr bwMode="auto">
            <a:xfrm>
              <a:off x="3243136" y="1530930"/>
              <a:ext cx="419567" cy="1927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780323" y="4490728"/>
              <a:ext cx="430906" cy="17010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7" name="Rectangle 16"/>
          <p:cNvSpPr/>
          <p:nvPr/>
        </p:nvSpPr>
        <p:spPr bwMode="auto">
          <a:xfrm>
            <a:off x="2139632" y="1598966"/>
            <a:ext cx="241777" cy="4615472"/>
          </a:xfrm>
          <a:prstGeom prst="rect">
            <a:avLst/>
          </a:prstGeom>
          <a:solidFill>
            <a:srgbClr val="EE9545"/>
          </a:solidFill>
          <a:ln w="9525" cap="flat" cmpd="sng" algn="ctr">
            <a:solidFill>
              <a:srgbClr val="EE954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8" name="TextBox 17"/>
          <p:cNvSpPr txBox="1"/>
          <p:nvPr/>
        </p:nvSpPr>
        <p:spPr>
          <a:xfrm>
            <a:off x="1202011" y="975257"/>
            <a:ext cx="1863290" cy="830997"/>
          </a:xfrm>
          <a:prstGeom prst="rect">
            <a:avLst/>
          </a:prstGeom>
          <a:noFill/>
        </p:spPr>
        <p:txBody>
          <a:bodyPr wrap="square" rtlCol="0">
            <a:spAutoFit/>
          </a:bodyPr>
          <a:lstStyle/>
          <a:p>
            <a:pPr algn="ctr"/>
            <a:r>
              <a:rPr lang="en-US" sz="1600" dirty="0" smtClean="0">
                <a:solidFill>
                  <a:srgbClr val="008000"/>
                </a:solidFill>
                <a:latin typeface="Calibri"/>
                <a:cs typeface="Calibri"/>
              </a:rPr>
              <a:t>Sample collected/</a:t>
            </a:r>
            <a:r>
              <a:rPr lang="en-US" sz="1600" dirty="0">
                <a:solidFill>
                  <a:srgbClr val="FF0000"/>
                </a:solidFill>
                <a:latin typeface="Calibri"/>
                <a:cs typeface="Calibri"/>
              </a:rPr>
              <a:t>Result </a:t>
            </a:r>
            <a:r>
              <a:rPr lang="en-US" sz="1600" dirty="0" smtClean="0">
                <a:solidFill>
                  <a:srgbClr val="FF0000"/>
                </a:solidFill>
                <a:latin typeface="Calibri"/>
                <a:cs typeface="Calibri"/>
              </a:rPr>
              <a:t>received</a:t>
            </a:r>
            <a:endParaRPr lang="en-US" sz="1600" dirty="0">
              <a:solidFill>
                <a:srgbClr val="FF0000"/>
              </a:solidFill>
              <a:latin typeface="Calibri"/>
              <a:cs typeface="Calibri"/>
            </a:endParaRPr>
          </a:p>
          <a:p>
            <a:pPr algn="ctr"/>
            <a:endParaRPr lang="en-US" sz="1600" dirty="0">
              <a:solidFill>
                <a:srgbClr val="008000"/>
              </a:solidFill>
              <a:latin typeface="Calibri"/>
              <a:cs typeface="Calibri"/>
            </a:endParaRPr>
          </a:p>
        </p:txBody>
      </p:sp>
      <p:sp>
        <p:nvSpPr>
          <p:cNvPr id="20" name="TextBox 19"/>
          <p:cNvSpPr txBox="1"/>
          <p:nvPr/>
        </p:nvSpPr>
        <p:spPr>
          <a:xfrm rot="16200000">
            <a:off x="831614" y="3650165"/>
            <a:ext cx="2802259" cy="338554"/>
          </a:xfrm>
          <a:prstGeom prst="rect">
            <a:avLst/>
          </a:prstGeom>
          <a:noFill/>
        </p:spPr>
        <p:txBody>
          <a:bodyPr wrap="square" rtlCol="0">
            <a:spAutoFit/>
          </a:bodyPr>
          <a:lstStyle/>
          <a:p>
            <a:pPr algn="ctr"/>
            <a:r>
              <a:rPr lang="en-US" sz="1600" dirty="0" smtClean="0">
                <a:solidFill>
                  <a:schemeClr val="bg1"/>
                </a:solidFill>
                <a:latin typeface="Calibri"/>
                <a:cs typeface="Calibri"/>
              </a:rPr>
              <a:t>Caregiver receives result</a:t>
            </a:r>
            <a:endParaRPr lang="en-US" sz="1600" dirty="0">
              <a:solidFill>
                <a:schemeClr val="bg1"/>
              </a:solidFill>
              <a:latin typeface="Calibri"/>
              <a:cs typeface="Calibri"/>
            </a:endParaRPr>
          </a:p>
        </p:txBody>
      </p:sp>
      <p:cxnSp>
        <p:nvCxnSpPr>
          <p:cNvPr id="16" name="Straight Connector 15"/>
          <p:cNvCxnSpPr/>
          <p:nvPr/>
        </p:nvCxnSpPr>
        <p:spPr bwMode="auto">
          <a:xfrm flipH="1">
            <a:off x="2086493" y="1610312"/>
            <a:ext cx="11340" cy="4615471"/>
          </a:xfrm>
          <a:prstGeom prst="line">
            <a:avLst/>
          </a:prstGeom>
          <a:solidFill>
            <a:schemeClr val="accent1"/>
          </a:solidFill>
          <a:ln w="28575" cap="flat" cmpd="sng" algn="ctr">
            <a:solidFill>
              <a:srgbClr val="008000"/>
            </a:solidFill>
            <a:prstDash val="dash"/>
            <a:round/>
            <a:headEnd type="none" w="med" len="med"/>
            <a:tailEnd type="none" w="med" len="med"/>
          </a:ln>
          <a:effectLst/>
        </p:spPr>
      </p:cxnSp>
      <p:sp>
        <p:nvSpPr>
          <p:cNvPr id="22" name="TextBox 21"/>
          <p:cNvSpPr txBox="1"/>
          <p:nvPr/>
        </p:nvSpPr>
        <p:spPr>
          <a:xfrm>
            <a:off x="7635827" y="6550223"/>
            <a:ext cx="1508173" cy="307777"/>
          </a:xfrm>
          <a:prstGeom prst="rect">
            <a:avLst/>
          </a:prstGeom>
          <a:noFill/>
        </p:spPr>
        <p:txBody>
          <a:bodyPr wrap="square" rtlCol="0">
            <a:spAutoFit/>
          </a:bodyPr>
          <a:lstStyle/>
          <a:p>
            <a:r>
              <a:rPr lang="en-US" sz="1400" b="0" dirty="0" smtClean="0">
                <a:latin typeface="Calibri"/>
                <a:cs typeface="Calibri"/>
              </a:rPr>
              <a:t>Bourne AIDS 2009</a:t>
            </a:r>
            <a:endParaRPr lang="en-US" sz="1400" b="0" dirty="0">
              <a:latin typeface="Calibri"/>
              <a:cs typeface="Calibri"/>
            </a:endParaRPr>
          </a:p>
        </p:txBody>
      </p:sp>
      <p:sp>
        <p:nvSpPr>
          <p:cNvPr id="4" name="TextBox 3"/>
          <p:cNvSpPr txBox="1"/>
          <p:nvPr/>
        </p:nvSpPr>
        <p:spPr>
          <a:xfrm>
            <a:off x="4994854" y="1965970"/>
            <a:ext cx="3053089" cy="1138773"/>
          </a:xfrm>
          <a:prstGeom prst="rect">
            <a:avLst/>
          </a:prstGeom>
          <a:noFill/>
        </p:spPr>
        <p:txBody>
          <a:bodyPr wrap="square" rtlCol="0">
            <a:spAutoFit/>
          </a:bodyPr>
          <a:lstStyle/>
          <a:p>
            <a:r>
              <a:rPr lang="en-US" b="0" u="sng" dirty="0" smtClean="0">
                <a:latin typeface="Calibri"/>
                <a:cs typeface="Calibri"/>
              </a:rPr>
              <a:t>Rapid PCR </a:t>
            </a:r>
            <a:r>
              <a:rPr lang="en-US" b="0" u="sng" dirty="0" err="1" smtClean="0">
                <a:latin typeface="Calibri"/>
                <a:cs typeface="Calibri"/>
              </a:rPr>
              <a:t>vs</a:t>
            </a:r>
            <a:r>
              <a:rPr lang="en-US" b="0" u="sng" dirty="0" smtClean="0">
                <a:latin typeface="Calibri"/>
                <a:cs typeface="Calibri"/>
              </a:rPr>
              <a:t> conventional</a:t>
            </a:r>
          </a:p>
          <a:p>
            <a:r>
              <a:rPr lang="en-US" b="0" dirty="0" smtClean="0">
                <a:latin typeface="Calibri"/>
                <a:cs typeface="Calibri"/>
              </a:rPr>
              <a:t>ART initiation: 72.3% </a:t>
            </a:r>
            <a:r>
              <a:rPr lang="en-US" b="0" dirty="0" err="1" smtClean="0">
                <a:latin typeface="Calibri"/>
                <a:cs typeface="Calibri"/>
              </a:rPr>
              <a:t>vs</a:t>
            </a:r>
            <a:r>
              <a:rPr lang="en-US" b="0" dirty="0" smtClean="0">
                <a:latin typeface="Calibri"/>
                <a:cs typeface="Calibri"/>
              </a:rPr>
              <a:t> 47.8%</a:t>
            </a:r>
          </a:p>
          <a:p>
            <a:r>
              <a:rPr lang="en-US" b="0" dirty="0" smtClean="0">
                <a:latin typeface="Calibri"/>
                <a:cs typeface="Calibri"/>
              </a:rPr>
              <a:t>TAT to ART: 3.0 d versus 6.5 d</a:t>
            </a:r>
          </a:p>
          <a:p>
            <a:pPr algn="r"/>
            <a:r>
              <a:rPr lang="en-US" sz="1400" b="0" dirty="0" smtClean="0">
                <a:latin typeface="Calibri"/>
                <a:cs typeface="Calibri"/>
              </a:rPr>
              <a:t>McCollum JAIDS 2014</a:t>
            </a:r>
            <a:endParaRPr lang="en-US" sz="1400" b="0" dirty="0">
              <a:latin typeface="Calibri"/>
              <a:cs typeface="Calibri"/>
            </a:endParaRPr>
          </a:p>
        </p:txBody>
      </p:sp>
    </p:spTree>
    <p:extLst>
      <p:ext uri="{BB962C8B-B14F-4D97-AF65-F5344CB8AC3E}">
        <p14:creationId xmlns:p14="http://schemas.microsoft.com/office/powerpoint/2010/main" val="90813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FF"/>
                </a:solidFill>
                <a:latin typeface="Calibri"/>
                <a:cs typeface="Calibri"/>
              </a:rPr>
              <a:t>Infant </a:t>
            </a:r>
            <a:r>
              <a:rPr lang="en-US" dirty="0">
                <a:solidFill>
                  <a:srgbClr val="FFFFFF"/>
                </a:solidFill>
                <a:latin typeface="Calibri"/>
                <a:cs typeface="Calibri"/>
              </a:rPr>
              <a:t>HIV diagnosis: Access to early infant diagnosis and ART for infants remain low</a:t>
            </a:r>
            <a:endParaRPr lang="en-US" dirty="0">
              <a:latin typeface="Calibri"/>
              <a:cs typeface="Calibri"/>
            </a:endParaRPr>
          </a:p>
        </p:txBody>
      </p:sp>
      <p:grpSp>
        <p:nvGrpSpPr>
          <p:cNvPr id="8" name="Group 7"/>
          <p:cNvGrpSpPr/>
          <p:nvPr/>
        </p:nvGrpSpPr>
        <p:grpSpPr>
          <a:xfrm>
            <a:off x="391533" y="1114296"/>
            <a:ext cx="8390061" cy="5658136"/>
            <a:chOff x="379553" y="295895"/>
            <a:chExt cx="8616487" cy="6153023"/>
          </a:xfrm>
        </p:grpSpPr>
        <p:pic>
          <p:nvPicPr>
            <p:cNvPr id="4" name="Picture 3"/>
            <p:cNvPicPr>
              <a:picLocks/>
            </p:cNvPicPr>
            <p:nvPr/>
          </p:nvPicPr>
          <p:blipFill rotWithShape="1">
            <a:blip r:embed="rId3"/>
            <a:srcRect l="2279" t="1127"/>
            <a:stretch/>
          </p:blipFill>
          <p:spPr>
            <a:xfrm>
              <a:off x="379553" y="295895"/>
              <a:ext cx="8616487" cy="6153023"/>
            </a:xfrm>
            <a:prstGeom prst="rect">
              <a:avLst/>
            </a:prstGeom>
          </p:spPr>
        </p:pic>
        <p:cxnSp>
          <p:nvCxnSpPr>
            <p:cNvPr id="5" name="Straight Connector 4"/>
            <p:cNvCxnSpPr/>
            <p:nvPr/>
          </p:nvCxnSpPr>
          <p:spPr>
            <a:xfrm flipV="1">
              <a:off x="1195979" y="2712378"/>
              <a:ext cx="6867633" cy="12328"/>
            </a:xfrm>
            <a:prstGeom prst="line">
              <a:avLst/>
            </a:prstGeom>
            <a:ln>
              <a:solidFill>
                <a:srgbClr val="FF0000"/>
              </a:solidFill>
            </a:ln>
            <a:effectLst/>
          </p:spPr>
          <p:style>
            <a:lnRef idx="2">
              <a:schemeClr val="accent2"/>
            </a:lnRef>
            <a:fillRef idx="0">
              <a:schemeClr val="accent2"/>
            </a:fillRef>
            <a:effectRef idx="1">
              <a:schemeClr val="accent2"/>
            </a:effectRef>
            <a:fontRef idx="minor">
              <a:schemeClr val="tx1"/>
            </a:fontRef>
          </p:style>
        </p:cxnSp>
        <p:sp>
          <p:nvSpPr>
            <p:cNvPr id="6" name="Oval 5"/>
            <p:cNvSpPr/>
            <p:nvPr/>
          </p:nvSpPr>
          <p:spPr>
            <a:xfrm>
              <a:off x="1485727" y="838371"/>
              <a:ext cx="1763144" cy="1775375"/>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614954" y="1074725"/>
              <a:ext cx="1960419" cy="1104498"/>
            </a:xfrm>
            <a:prstGeom prst="rect">
              <a:avLst/>
            </a:prstGeom>
            <a:noFill/>
          </p:spPr>
          <p:txBody>
            <a:bodyPr wrap="square" rtlCol="0">
              <a:spAutoFit/>
            </a:bodyPr>
            <a:lstStyle/>
            <a:p>
              <a:r>
                <a:rPr lang="en-US" sz="6000" dirty="0" smtClean="0">
                  <a:solidFill>
                    <a:srgbClr val="FF0000"/>
                  </a:solidFill>
                  <a:latin typeface="Calibri"/>
                  <a:cs typeface="Calibri"/>
                </a:rPr>
                <a:t>49%</a:t>
              </a:r>
              <a:endParaRPr lang="en-US" sz="6000" dirty="0">
                <a:solidFill>
                  <a:srgbClr val="FF0000"/>
                </a:solidFill>
                <a:latin typeface="Calibri"/>
                <a:cs typeface="Calibri"/>
              </a:endParaRPr>
            </a:p>
          </p:txBody>
        </p:sp>
      </p:grpSp>
    </p:spTree>
    <p:extLst>
      <p:ext uri="{BB962C8B-B14F-4D97-AF65-F5344CB8AC3E}">
        <p14:creationId xmlns:p14="http://schemas.microsoft.com/office/powerpoint/2010/main" val="374317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a:cs typeface="Calibri"/>
              </a:rPr>
              <a:t>Thank you!</a:t>
            </a:r>
            <a:endParaRPr lang="en-US" dirty="0">
              <a:latin typeface="Calibri"/>
              <a:cs typeface="Calibri"/>
            </a:endParaRPr>
          </a:p>
        </p:txBody>
      </p:sp>
      <p:sp>
        <p:nvSpPr>
          <p:cNvPr id="5" name="TextBox 4"/>
          <p:cNvSpPr txBox="1"/>
          <p:nvPr/>
        </p:nvSpPr>
        <p:spPr>
          <a:xfrm>
            <a:off x="3035905" y="3181047"/>
            <a:ext cx="3060095" cy="830997"/>
          </a:xfrm>
          <a:prstGeom prst="rect">
            <a:avLst/>
          </a:prstGeom>
          <a:noFill/>
        </p:spPr>
        <p:txBody>
          <a:bodyPr wrap="square" rtlCol="0">
            <a:spAutoFit/>
          </a:bodyPr>
          <a:lstStyle/>
          <a:p>
            <a:r>
              <a:rPr lang="en-US" sz="4800" dirty="0" smtClean="0">
                <a:latin typeface="Calibri"/>
                <a:cs typeface="Calibri"/>
              </a:rPr>
              <a:t>Questions?</a:t>
            </a:r>
            <a:endParaRPr lang="en-US" sz="4800" dirty="0">
              <a:latin typeface="Calibri"/>
              <a:cs typeface="Calibri"/>
            </a:endParaRPr>
          </a:p>
        </p:txBody>
      </p:sp>
    </p:spTree>
    <p:extLst>
      <p:ext uri="{BB962C8B-B14F-4D97-AF65-F5344CB8AC3E}">
        <p14:creationId xmlns:p14="http://schemas.microsoft.com/office/powerpoint/2010/main" val="274275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gray">
          <a:xfrm>
            <a:off x="0" y="0"/>
            <a:ext cx="9144000" cy="914400"/>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p>
            <a:pPr defTabSz="457200" fontAlgn="auto">
              <a:spcBef>
                <a:spcPts val="0"/>
              </a:spcBef>
              <a:spcAft>
                <a:spcPts val="0"/>
              </a:spcAft>
            </a:pPr>
            <a:r>
              <a:rPr lang="en-US" sz="2400" b="0" dirty="0" smtClean="0">
                <a:solidFill>
                  <a:srgbClr val="FFFFFF"/>
                </a:solidFill>
                <a:latin typeface="Calibri"/>
              </a:rPr>
              <a:t>POC will transform the way that HIV care and treatment are provided</a:t>
            </a:r>
          </a:p>
        </p:txBody>
      </p:sp>
      <p:sp>
        <p:nvSpPr>
          <p:cNvPr id="35" name="Oval 34"/>
          <p:cNvSpPr/>
          <p:nvPr/>
        </p:nvSpPr>
        <p:spPr>
          <a:xfrm>
            <a:off x="648420" y="2051260"/>
            <a:ext cx="594360" cy="594360"/>
          </a:xfrm>
          <a:prstGeom prst="ellipse">
            <a:avLst/>
          </a:prstGeom>
          <a:solidFill>
            <a:srgbClr val="00336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57200" eaLnBrk="0" hangingPunct="0"/>
            <a:r>
              <a:rPr lang="en-US" sz="2400" dirty="0" smtClean="0">
                <a:solidFill>
                  <a:prstClr val="white"/>
                </a:solidFill>
                <a:latin typeface="Calibri"/>
                <a:ea typeface="MS PGothic" pitchFamily="34" charset="-128"/>
              </a:rPr>
              <a:t>1</a:t>
            </a:r>
          </a:p>
        </p:txBody>
      </p:sp>
      <p:sp>
        <p:nvSpPr>
          <p:cNvPr id="36" name="TextBox 35"/>
          <p:cNvSpPr txBox="1"/>
          <p:nvPr/>
        </p:nvSpPr>
        <p:spPr>
          <a:xfrm>
            <a:off x="319046" y="1573108"/>
            <a:ext cx="1203158" cy="505523"/>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HIV Diagnosis </a:t>
            </a:r>
            <a:endParaRPr lang="en-US" sz="1600" dirty="0">
              <a:solidFill>
                <a:prstClr val="white">
                  <a:lumMod val="50000"/>
                </a:prstClr>
              </a:solidFill>
              <a:latin typeface="Calibri"/>
            </a:endParaRPr>
          </a:p>
        </p:txBody>
      </p:sp>
      <p:sp>
        <p:nvSpPr>
          <p:cNvPr id="38" name="Right Arrow 37"/>
          <p:cNvSpPr/>
          <p:nvPr/>
        </p:nvSpPr>
        <p:spPr>
          <a:xfrm>
            <a:off x="1345742" y="2085096"/>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i="1" dirty="0">
              <a:solidFill>
                <a:prstClr val="black"/>
              </a:solidFill>
              <a:latin typeface="Calibri"/>
            </a:endParaRPr>
          </a:p>
        </p:txBody>
      </p:sp>
      <p:sp>
        <p:nvSpPr>
          <p:cNvPr id="41" name="Oval 40"/>
          <p:cNvSpPr/>
          <p:nvPr/>
        </p:nvSpPr>
        <p:spPr>
          <a:xfrm>
            <a:off x="2267367" y="2046031"/>
            <a:ext cx="594360" cy="594360"/>
          </a:xfrm>
          <a:prstGeom prst="ellipse">
            <a:avLst/>
          </a:prstGeom>
          <a:solidFill>
            <a:srgbClr val="00336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57200" eaLnBrk="0" hangingPunct="0"/>
            <a:r>
              <a:rPr lang="en-US" sz="2400" dirty="0" smtClean="0">
                <a:solidFill>
                  <a:prstClr val="white">
                    <a:lumMod val="95000"/>
                  </a:prstClr>
                </a:solidFill>
                <a:latin typeface="Calibri"/>
                <a:ea typeface="MS PGothic" pitchFamily="34" charset="-128"/>
              </a:rPr>
              <a:t>2</a:t>
            </a:r>
          </a:p>
        </p:txBody>
      </p:sp>
      <p:sp>
        <p:nvSpPr>
          <p:cNvPr id="53" name="TextBox 52"/>
          <p:cNvSpPr txBox="1"/>
          <p:nvPr/>
        </p:nvSpPr>
        <p:spPr>
          <a:xfrm>
            <a:off x="1970078" y="1582833"/>
            <a:ext cx="1126919" cy="505523"/>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Enrollment in HIV care </a:t>
            </a:r>
            <a:endParaRPr lang="en-US" sz="1600" dirty="0">
              <a:solidFill>
                <a:prstClr val="white">
                  <a:lumMod val="50000"/>
                </a:prstClr>
              </a:solidFill>
              <a:latin typeface="Calibri"/>
            </a:endParaRPr>
          </a:p>
        </p:txBody>
      </p:sp>
      <p:sp>
        <p:nvSpPr>
          <p:cNvPr id="54" name="Right Arrow 53"/>
          <p:cNvSpPr/>
          <p:nvPr/>
        </p:nvSpPr>
        <p:spPr>
          <a:xfrm>
            <a:off x="3000243" y="2106001"/>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dirty="0">
              <a:solidFill>
                <a:prstClr val="black"/>
              </a:solidFill>
              <a:latin typeface="Calibri"/>
            </a:endParaRPr>
          </a:p>
        </p:txBody>
      </p:sp>
      <p:sp>
        <p:nvSpPr>
          <p:cNvPr id="55" name="Oval 54"/>
          <p:cNvSpPr/>
          <p:nvPr/>
        </p:nvSpPr>
        <p:spPr>
          <a:xfrm>
            <a:off x="4066956" y="2051982"/>
            <a:ext cx="594360" cy="594360"/>
          </a:xfrm>
          <a:prstGeom prst="ellipse">
            <a:avLst/>
          </a:prstGeom>
          <a:solidFill>
            <a:srgbClr val="00336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57200" eaLnBrk="0" hangingPunct="0"/>
            <a:r>
              <a:rPr lang="en-US" sz="2400" dirty="0" smtClean="0">
                <a:solidFill>
                  <a:prstClr val="white"/>
                </a:solidFill>
                <a:latin typeface="Calibri"/>
                <a:ea typeface="MS PGothic" pitchFamily="34" charset="-128"/>
              </a:rPr>
              <a:t>3</a:t>
            </a:r>
          </a:p>
        </p:txBody>
      </p:sp>
      <p:sp>
        <p:nvSpPr>
          <p:cNvPr id="56" name="TextBox 55"/>
          <p:cNvSpPr txBox="1"/>
          <p:nvPr/>
        </p:nvSpPr>
        <p:spPr>
          <a:xfrm>
            <a:off x="3816159" y="1587150"/>
            <a:ext cx="1124712" cy="509541"/>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Blood draw</a:t>
            </a:r>
            <a:endParaRPr lang="en-US" sz="1600" dirty="0">
              <a:solidFill>
                <a:prstClr val="white">
                  <a:lumMod val="50000"/>
                </a:prstClr>
              </a:solidFill>
              <a:latin typeface="Calibri"/>
            </a:endParaRPr>
          </a:p>
        </p:txBody>
      </p:sp>
      <p:sp>
        <p:nvSpPr>
          <p:cNvPr id="57" name="Right Arrow 56"/>
          <p:cNvSpPr/>
          <p:nvPr/>
        </p:nvSpPr>
        <p:spPr>
          <a:xfrm>
            <a:off x="4791108" y="2078115"/>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i="1" dirty="0">
              <a:solidFill>
                <a:prstClr val="black"/>
              </a:solidFill>
              <a:latin typeface="Calibri"/>
            </a:endParaRPr>
          </a:p>
        </p:txBody>
      </p:sp>
      <p:sp>
        <p:nvSpPr>
          <p:cNvPr id="58" name="Oval 57"/>
          <p:cNvSpPr/>
          <p:nvPr/>
        </p:nvSpPr>
        <p:spPr>
          <a:xfrm>
            <a:off x="5765683" y="2039594"/>
            <a:ext cx="594360" cy="594360"/>
          </a:xfrm>
          <a:prstGeom prst="ellipse">
            <a:avLst/>
          </a:prstGeom>
          <a:solidFill>
            <a:srgbClr val="00336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57200" eaLnBrk="0" hangingPunct="0"/>
            <a:r>
              <a:rPr lang="en-US" sz="2400" dirty="0" smtClean="0">
                <a:solidFill>
                  <a:prstClr val="white"/>
                </a:solidFill>
                <a:latin typeface="Calibri"/>
                <a:ea typeface="MS PGothic" pitchFamily="34" charset="-128"/>
              </a:rPr>
              <a:t>4</a:t>
            </a:r>
            <a:endParaRPr lang="en-US" sz="2400" dirty="0">
              <a:solidFill>
                <a:prstClr val="white"/>
              </a:solidFill>
              <a:latin typeface="Calibri"/>
              <a:ea typeface="MS PGothic" pitchFamily="34" charset="-128"/>
            </a:endParaRPr>
          </a:p>
        </p:txBody>
      </p:sp>
      <p:sp>
        <p:nvSpPr>
          <p:cNvPr id="59" name="TextBox 58"/>
          <p:cNvSpPr txBox="1"/>
          <p:nvPr/>
        </p:nvSpPr>
        <p:spPr>
          <a:xfrm>
            <a:off x="5499932" y="1575852"/>
            <a:ext cx="1124712" cy="505523"/>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Test performed</a:t>
            </a:r>
            <a:endParaRPr lang="en-US" sz="1600" dirty="0">
              <a:solidFill>
                <a:prstClr val="white">
                  <a:lumMod val="50000"/>
                </a:prstClr>
              </a:solidFill>
              <a:latin typeface="Calibri"/>
            </a:endParaRPr>
          </a:p>
        </p:txBody>
      </p:sp>
      <p:sp>
        <p:nvSpPr>
          <p:cNvPr id="60" name="TextBox 59"/>
          <p:cNvSpPr txBox="1"/>
          <p:nvPr/>
        </p:nvSpPr>
        <p:spPr>
          <a:xfrm>
            <a:off x="392079" y="1025629"/>
            <a:ext cx="8162984" cy="320729"/>
          </a:xfrm>
          <a:prstGeom prst="rect">
            <a:avLst/>
          </a:prstGeom>
          <a:noFill/>
        </p:spPr>
        <p:txBody>
          <a:bodyPr wrap="square" rtlCol="0">
            <a:spAutoFit/>
          </a:bodyPr>
          <a:lstStyle/>
          <a:p>
            <a:pPr algn="ctr" defTabSz="457200" fontAlgn="auto">
              <a:lnSpc>
                <a:spcPts val="1600"/>
              </a:lnSpc>
              <a:spcBef>
                <a:spcPts val="0"/>
              </a:spcBef>
              <a:spcAft>
                <a:spcPts val="0"/>
              </a:spcAft>
            </a:pPr>
            <a:r>
              <a:rPr lang="en-US" sz="2000" dirty="0" smtClean="0">
                <a:solidFill>
                  <a:srgbClr val="1F497D">
                    <a:lumMod val="50000"/>
                  </a:srgbClr>
                </a:solidFill>
                <a:latin typeface="Calibri"/>
              </a:rPr>
              <a:t>Continuum of Care</a:t>
            </a:r>
            <a:endParaRPr lang="en-US" sz="2000" dirty="0">
              <a:solidFill>
                <a:srgbClr val="1F497D">
                  <a:lumMod val="50000"/>
                </a:srgbClr>
              </a:solidFill>
              <a:latin typeface="Calibri"/>
            </a:endParaRPr>
          </a:p>
        </p:txBody>
      </p:sp>
      <p:sp>
        <p:nvSpPr>
          <p:cNvPr id="61" name="Oval 60"/>
          <p:cNvSpPr/>
          <p:nvPr/>
        </p:nvSpPr>
        <p:spPr>
          <a:xfrm>
            <a:off x="7507948" y="2046031"/>
            <a:ext cx="594360" cy="594360"/>
          </a:xfrm>
          <a:prstGeom prst="ellipse">
            <a:avLst/>
          </a:prstGeom>
          <a:solidFill>
            <a:srgbClr val="00336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57200" eaLnBrk="0" hangingPunct="0"/>
            <a:r>
              <a:rPr lang="en-US" sz="2400" dirty="0" smtClean="0">
                <a:solidFill>
                  <a:prstClr val="white"/>
                </a:solidFill>
                <a:latin typeface="Calibri"/>
                <a:ea typeface="MS PGothic" pitchFamily="34" charset="-128"/>
              </a:rPr>
              <a:t>5</a:t>
            </a:r>
          </a:p>
        </p:txBody>
      </p:sp>
      <p:sp>
        <p:nvSpPr>
          <p:cNvPr id="62" name="TextBox 61"/>
          <p:cNvSpPr txBox="1"/>
          <p:nvPr/>
        </p:nvSpPr>
        <p:spPr>
          <a:xfrm>
            <a:off x="7178574" y="1567879"/>
            <a:ext cx="1203158" cy="505523"/>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Result received</a:t>
            </a:r>
            <a:endParaRPr lang="en-US" sz="1600" dirty="0">
              <a:solidFill>
                <a:prstClr val="white">
                  <a:lumMod val="50000"/>
                </a:prstClr>
              </a:solidFill>
              <a:latin typeface="Calibri"/>
            </a:endParaRPr>
          </a:p>
        </p:txBody>
      </p:sp>
      <p:sp>
        <p:nvSpPr>
          <p:cNvPr id="63" name="Right Arrow 62"/>
          <p:cNvSpPr/>
          <p:nvPr/>
        </p:nvSpPr>
        <p:spPr>
          <a:xfrm>
            <a:off x="876487" y="3946837"/>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i="1" dirty="0">
              <a:solidFill>
                <a:prstClr val="black"/>
              </a:solidFill>
              <a:latin typeface="Calibri"/>
            </a:endParaRPr>
          </a:p>
        </p:txBody>
      </p:sp>
      <p:sp>
        <p:nvSpPr>
          <p:cNvPr id="64" name="Oval 63"/>
          <p:cNvSpPr/>
          <p:nvPr/>
        </p:nvSpPr>
        <p:spPr>
          <a:xfrm>
            <a:off x="1909010" y="3907772"/>
            <a:ext cx="594360" cy="594360"/>
          </a:xfrm>
          <a:prstGeom prst="ellipse">
            <a:avLst/>
          </a:prstGeom>
          <a:solidFill>
            <a:srgbClr val="00336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57200" eaLnBrk="0" hangingPunct="0"/>
            <a:r>
              <a:rPr lang="en-US" sz="2400" dirty="0" smtClean="0">
                <a:solidFill>
                  <a:prstClr val="white">
                    <a:lumMod val="95000"/>
                  </a:prstClr>
                </a:solidFill>
                <a:latin typeface="Calibri"/>
                <a:ea typeface="MS PGothic" pitchFamily="34" charset="-128"/>
              </a:rPr>
              <a:t>6</a:t>
            </a:r>
          </a:p>
        </p:txBody>
      </p:sp>
      <p:sp>
        <p:nvSpPr>
          <p:cNvPr id="65" name="TextBox 64"/>
          <p:cNvSpPr txBox="1"/>
          <p:nvPr/>
        </p:nvSpPr>
        <p:spPr>
          <a:xfrm>
            <a:off x="1565227" y="3444570"/>
            <a:ext cx="1313273" cy="509541"/>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Clinical consultation</a:t>
            </a:r>
            <a:endParaRPr lang="en-US" sz="1600" dirty="0">
              <a:solidFill>
                <a:prstClr val="white">
                  <a:lumMod val="50000"/>
                </a:prstClr>
              </a:solidFill>
              <a:latin typeface="Calibri"/>
            </a:endParaRPr>
          </a:p>
        </p:txBody>
      </p:sp>
      <p:sp>
        <p:nvSpPr>
          <p:cNvPr id="66" name="Right Arrow 65"/>
          <p:cNvSpPr/>
          <p:nvPr/>
        </p:nvSpPr>
        <p:spPr>
          <a:xfrm>
            <a:off x="2704414" y="3967742"/>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dirty="0">
              <a:solidFill>
                <a:prstClr val="black"/>
              </a:solidFill>
              <a:latin typeface="Calibri"/>
            </a:endParaRPr>
          </a:p>
        </p:txBody>
      </p:sp>
      <p:sp>
        <p:nvSpPr>
          <p:cNvPr id="67" name="Oval 66"/>
          <p:cNvSpPr/>
          <p:nvPr/>
        </p:nvSpPr>
        <p:spPr>
          <a:xfrm>
            <a:off x="3720927" y="3913723"/>
            <a:ext cx="594360" cy="594360"/>
          </a:xfrm>
          <a:prstGeom prst="ellipse">
            <a:avLst/>
          </a:prstGeom>
          <a:solidFill>
            <a:srgbClr val="00336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400" dirty="0" smtClean="0">
                <a:solidFill>
                  <a:prstClr val="white">
                    <a:lumMod val="95000"/>
                  </a:prstClr>
                </a:solidFill>
                <a:latin typeface="Calibri"/>
              </a:rPr>
              <a:t>7</a:t>
            </a:r>
          </a:p>
        </p:txBody>
      </p:sp>
      <p:sp>
        <p:nvSpPr>
          <p:cNvPr id="68" name="TextBox 67"/>
          <p:cNvSpPr txBox="1"/>
          <p:nvPr/>
        </p:nvSpPr>
        <p:spPr>
          <a:xfrm>
            <a:off x="3501126" y="3433394"/>
            <a:ext cx="1124712" cy="505523"/>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ART initiation</a:t>
            </a:r>
            <a:endParaRPr lang="en-US" sz="1600" dirty="0">
              <a:solidFill>
                <a:prstClr val="white">
                  <a:lumMod val="50000"/>
                </a:prstClr>
              </a:solidFill>
              <a:latin typeface="Calibri"/>
            </a:endParaRPr>
          </a:p>
        </p:txBody>
      </p:sp>
      <p:sp>
        <p:nvSpPr>
          <p:cNvPr id="69" name="Right Arrow 68"/>
          <p:cNvSpPr/>
          <p:nvPr/>
        </p:nvSpPr>
        <p:spPr>
          <a:xfrm>
            <a:off x="4492377" y="3939856"/>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i="1" dirty="0">
              <a:solidFill>
                <a:prstClr val="black"/>
              </a:solidFill>
              <a:latin typeface="Calibri"/>
            </a:endParaRPr>
          </a:p>
        </p:txBody>
      </p:sp>
      <p:sp>
        <p:nvSpPr>
          <p:cNvPr id="70" name="Oval 69"/>
          <p:cNvSpPr/>
          <p:nvPr/>
        </p:nvSpPr>
        <p:spPr>
          <a:xfrm>
            <a:off x="5494196" y="3901335"/>
            <a:ext cx="594360" cy="594360"/>
          </a:xfrm>
          <a:prstGeom prst="ellipse">
            <a:avLst/>
          </a:prstGeom>
          <a:solidFill>
            <a:srgbClr val="00336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400" dirty="0" smtClean="0">
                <a:solidFill>
                  <a:prstClr val="white">
                    <a:lumMod val="95000"/>
                  </a:prstClr>
                </a:solidFill>
                <a:latin typeface="Calibri"/>
              </a:rPr>
              <a:t>8</a:t>
            </a:r>
            <a:endParaRPr lang="en-US" sz="2400" dirty="0">
              <a:solidFill>
                <a:prstClr val="white">
                  <a:lumMod val="95000"/>
                </a:prstClr>
              </a:solidFill>
              <a:latin typeface="Calibri"/>
            </a:endParaRPr>
          </a:p>
        </p:txBody>
      </p:sp>
      <p:sp>
        <p:nvSpPr>
          <p:cNvPr id="72" name="TextBox 71"/>
          <p:cNvSpPr txBox="1"/>
          <p:nvPr/>
        </p:nvSpPr>
        <p:spPr>
          <a:xfrm>
            <a:off x="5244866" y="3581000"/>
            <a:ext cx="1268420" cy="304358"/>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Monitoring</a:t>
            </a:r>
            <a:endParaRPr lang="en-US" sz="1600" dirty="0">
              <a:solidFill>
                <a:prstClr val="white">
                  <a:lumMod val="50000"/>
                </a:prstClr>
              </a:solidFill>
              <a:latin typeface="Calibri"/>
            </a:endParaRPr>
          </a:p>
        </p:txBody>
      </p:sp>
      <p:sp>
        <p:nvSpPr>
          <p:cNvPr id="75" name="Right Arrow 74"/>
          <p:cNvSpPr/>
          <p:nvPr/>
        </p:nvSpPr>
        <p:spPr>
          <a:xfrm>
            <a:off x="6583976" y="2085096"/>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i="1" dirty="0">
              <a:solidFill>
                <a:prstClr val="black"/>
              </a:solidFill>
              <a:latin typeface="Calibri"/>
            </a:endParaRPr>
          </a:p>
        </p:txBody>
      </p:sp>
      <p:sp>
        <p:nvSpPr>
          <p:cNvPr id="37" name="Rectangle 5"/>
          <p:cNvSpPr>
            <a:spLocks noChangeArrowheads="1"/>
          </p:cNvSpPr>
          <p:nvPr/>
        </p:nvSpPr>
        <p:spPr bwMode="auto">
          <a:xfrm>
            <a:off x="304800" y="5575731"/>
            <a:ext cx="8382000" cy="1071018"/>
          </a:xfrm>
          <a:prstGeom prst="rect">
            <a:avLst/>
          </a:prstGeom>
          <a:solidFill>
            <a:srgbClr val="003366"/>
          </a:solidFill>
          <a:ln w="9525">
            <a:noFill/>
            <a:miter lim="800000"/>
            <a:headEnd/>
            <a:tailEnd/>
          </a:ln>
        </p:spPr>
        <p:txBody>
          <a:bodyPr wrap="square" lIns="137160" tIns="137160" rIns="137160" bIns="137160" anchor="ctr" anchorCtr="0">
            <a:noAutofit/>
          </a:bodyPr>
          <a:lstStyle/>
          <a:p>
            <a:pPr defTabSz="457200" fontAlgn="auto">
              <a:spcBef>
                <a:spcPts val="0"/>
              </a:spcBef>
              <a:spcAft>
                <a:spcPts val="0"/>
              </a:spcAft>
            </a:pPr>
            <a:r>
              <a:rPr lang="en-US" sz="2000" b="0" dirty="0" smtClean="0">
                <a:solidFill>
                  <a:srgbClr val="FFFFFF"/>
                </a:solidFill>
                <a:latin typeface="Calibri"/>
              </a:rPr>
              <a:t>Point of care will expand access to actionable results, reduce loss and improve patient outcomes. </a:t>
            </a:r>
          </a:p>
        </p:txBody>
      </p:sp>
      <p:sp>
        <p:nvSpPr>
          <p:cNvPr id="34" name="Right Arrow 33"/>
          <p:cNvSpPr/>
          <p:nvPr/>
        </p:nvSpPr>
        <p:spPr>
          <a:xfrm>
            <a:off x="6295790" y="3947112"/>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i="1" dirty="0">
              <a:solidFill>
                <a:prstClr val="black"/>
              </a:solidFill>
              <a:latin typeface="Calibri"/>
            </a:endParaRPr>
          </a:p>
        </p:txBody>
      </p:sp>
      <p:sp>
        <p:nvSpPr>
          <p:cNvPr id="39" name="Oval 38"/>
          <p:cNvSpPr/>
          <p:nvPr/>
        </p:nvSpPr>
        <p:spPr>
          <a:xfrm>
            <a:off x="7297609" y="3908591"/>
            <a:ext cx="594360" cy="594360"/>
          </a:xfrm>
          <a:prstGeom prst="ellipse">
            <a:avLst/>
          </a:prstGeom>
          <a:solidFill>
            <a:srgbClr val="00336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400" dirty="0">
                <a:solidFill>
                  <a:prstClr val="white">
                    <a:lumMod val="95000"/>
                  </a:prstClr>
                </a:solidFill>
                <a:latin typeface="Calibri"/>
              </a:rPr>
              <a:t>9</a:t>
            </a:r>
          </a:p>
        </p:txBody>
      </p:sp>
      <p:sp>
        <p:nvSpPr>
          <p:cNvPr id="40" name="TextBox 39"/>
          <p:cNvSpPr txBox="1"/>
          <p:nvPr/>
        </p:nvSpPr>
        <p:spPr>
          <a:xfrm>
            <a:off x="6884992" y="3443113"/>
            <a:ext cx="1388150" cy="509541"/>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2</a:t>
            </a:r>
            <a:r>
              <a:rPr lang="en-US" sz="1600" baseline="30000" dirty="0" smtClean="0">
                <a:solidFill>
                  <a:prstClr val="white">
                    <a:lumMod val="50000"/>
                  </a:prstClr>
                </a:solidFill>
                <a:latin typeface="Calibri"/>
              </a:rPr>
              <a:t>nd</a:t>
            </a:r>
            <a:r>
              <a:rPr lang="en-US" sz="1600" dirty="0" smtClean="0">
                <a:solidFill>
                  <a:prstClr val="white">
                    <a:lumMod val="50000"/>
                  </a:prstClr>
                </a:solidFill>
                <a:latin typeface="Calibri"/>
              </a:rPr>
              <a:t> line (when necessary</a:t>
            </a:r>
            <a:endParaRPr lang="en-US" sz="1600" dirty="0">
              <a:solidFill>
                <a:prstClr val="white">
                  <a:lumMod val="50000"/>
                </a:prstClr>
              </a:solidFill>
              <a:latin typeface="Calibri"/>
            </a:endParaRPr>
          </a:p>
        </p:txBody>
      </p:sp>
      <p:sp>
        <p:nvSpPr>
          <p:cNvPr id="2" name="Rounded Rectangular Callout 1"/>
          <p:cNvSpPr/>
          <p:nvPr/>
        </p:nvSpPr>
        <p:spPr>
          <a:xfrm>
            <a:off x="1116346" y="2784441"/>
            <a:ext cx="710289" cy="786598"/>
          </a:xfrm>
          <a:prstGeom prst="wedgeRoundRectCallout">
            <a:avLst>
              <a:gd name="adj1" fmla="val 28662"/>
              <a:gd name="adj2" fmla="val -90714"/>
              <a:gd name="adj3" fmla="val 16667"/>
            </a:avLst>
          </a:prstGeom>
          <a:no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600" dirty="0" smtClean="0">
                <a:solidFill>
                  <a:srgbClr val="C0504D"/>
                </a:solidFill>
                <a:latin typeface="Calibri"/>
              </a:rPr>
              <a:t>POC EID</a:t>
            </a:r>
            <a:endParaRPr lang="en-US" sz="1600" dirty="0">
              <a:solidFill>
                <a:srgbClr val="C0504D"/>
              </a:solidFill>
              <a:latin typeface="Calibri"/>
            </a:endParaRPr>
          </a:p>
        </p:txBody>
      </p:sp>
      <p:sp>
        <p:nvSpPr>
          <p:cNvPr id="45" name="Rounded Rectangular Callout 44"/>
          <p:cNvSpPr/>
          <p:nvPr/>
        </p:nvSpPr>
        <p:spPr>
          <a:xfrm>
            <a:off x="6239967" y="2784441"/>
            <a:ext cx="710289" cy="786598"/>
          </a:xfrm>
          <a:prstGeom prst="wedgeRoundRectCallout">
            <a:avLst>
              <a:gd name="adj1" fmla="val 28662"/>
              <a:gd name="adj2" fmla="val -90714"/>
              <a:gd name="adj3" fmla="val 16667"/>
            </a:avLst>
          </a:prstGeom>
          <a:no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600" dirty="0" smtClean="0">
                <a:solidFill>
                  <a:srgbClr val="C0504D"/>
                </a:solidFill>
                <a:latin typeface="Calibri"/>
              </a:rPr>
              <a:t>POC EID</a:t>
            </a:r>
            <a:endParaRPr lang="en-US" sz="1600" dirty="0">
              <a:solidFill>
                <a:srgbClr val="C0504D"/>
              </a:solidFill>
              <a:latin typeface="Calibri"/>
            </a:endParaRPr>
          </a:p>
        </p:txBody>
      </p:sp>
      <p:sp>
        <p:nvSpPr>
          <p:cNvPr id="46" name="Rounded Rectangular Callout 45"/>
          <p:cNvSpPr/>
          <p:nvPr/>
        </p:nvSpPr>
        <p:spPr>
          <a:xfrm>
            <a:off x="648420" y="4633602"/>
            <a:ext cx="710289" cy="786598"/>
          </a:xfrm>
          <a:prstGeom prst="wedgeRoundRectCallout">
            <a:avLst>
              <a:gd name="adj1" fmla="val 28662"/>
              <a:gd name="adj2" fmla="val -90714"/>
              <a:gd name="adj3" fmla="val 16667"/>
            </a:avLst>
          </a:prstGeom>
          <a:no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600" dirty="0" smtClean="0">
                <a:solidFill>
                  <a:srgbClr val="C0504D"/>
                </a:solidFill>
                <a:latin typeface="Calibri"/>
              </a:rPr>
              <a:t>POC EID</a:t>
            </a:r>
            <a:endParaRPr lang="en-US" sz="1600" dirty="0">
              <a:solidFill>
                <a:srgbClr val="C0504D"/>
              </a:solidFill>
              <a:latin typeface="Calibri"/>
            </a:endParaRPr>
          </a:p>
        </p:txBody>
      </p:sp>
      <p:sp>
        <p:nvSpPr>
          <p:cNvPr id="49" name="Rectangle 48"/>
          <p:cNvSpPr/>
          <p:nvPr/>
        </p:nvSpPr>
        <p:spPr>
          <a:xfrm>
            <a:off x="361847" y="1553804"/>
            <a:ext cx="7990271" cy="1188720"/>
          </a:xfrm>
          <a:prstGeom prst="rect">
            <a:avLst/>
          </a:prstGeom>
          <a:noFill/>
          <a:ln w="254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defTabSz="457200" fontAlgn="auto">
              <a:spcBef>
                <a:spcPts val="0"/>
              </a:spcBef>
              <a:spcAft>
                <a:spcPts val="0"/>
              </a:spcAft>
            </a:pPr>
            <a:endParaRPr lang="en-US" sz="2400" dirty="0">
              <a:solidFill>
                <a:srgbClr val="C0504D"/>
              </a:solidFill>
              <a:latin typeface="Calibri"/>
            </a:endParaRPr>
          </a:p>
        </p:txBody>
      </p:sp>
      <p:sp>
        <p:nvSpPr>
          <p:cNvPr id="50" name="Rectangle 49"/>
          <p:cNvSpPr/>
          <p:nvPr/>
        </p:nvSpPr>
        <p:spPr>
          <a:xfrm>
            <a:off x="358588" y="3480494"/>
            <a:ext cx="4133790" cy="1188720"/>
          </a:xfrm>
          <a:prstGeom prst="rect">
            <a:avLst/>
          </a:prstGeom>
          <a:noFill/>
          <a:ln w="254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defTabSz="457200" fontAlgn="auto">
              <a:spcBef>
                <a:spcPts val="0"/>
              </a:spcBef>
              <a:spcAft>
                <a:spcPts val="0"/>
              </a:spcAft>
            </a:pPr>
            <a:endParaRPr lang="en-US" sz="2400" dirty="0">
              <a:solidFill>
                <a:srgbClr val="C0504D"/>
              </a:solidFill>
              <a:latin typeface="Calibri"/>
            </a:endParaRPr>
          </a:p>
        </p:txBody>
      </p:sp>
      <p:sp>
        <p:nvSpPr>
          <p:cNvPr id="71" name="Rectangle 70"/>
          <p:cNvSpPr/>
          <p:nvPr/>
        </p:nvSpPr>
        <p:spPr>
          <a:xfrm>
            <a:off x="2267367" y="1224593"/>
            <a:ext cx="4435862" cy="338554"/>
          </a:xfrm>
          <a:prstGeom prst="rect">
            <a:avLst/>
          </a:prstGeom>
        </p:spPr>
        <p:txBody>
          <a:bodyPr wrap="square">
            <a:spAutoFit/>
          </a:bodyPr>
          <a:lstStyle/>
          <a:p>
            <a:pPr algn="ctr" defTabSz="457200" fontAlgn="auto">
              <a:spcBef>
                <a:spcPts val="0"/>
              </a:spcBef>
              <a:spcAft>
                <a:spcPts val="0"/>
              </a:spcAft>
            </a:pPr>
            <a:r>
              <a:rPr lang="en-US" sz="1600" i="1" dirty="0" smtClean="0">
                <a:solidFill>
                  <a:srgbClr val="C0504D"/>
                </a:solidFill>
                <a:latin typeface="Calibri"/>
              </a:rPr>
              <a:t>Same day EID to ART initiation</a:t>
            </a:r>
            <a:endParaRPr lang="en-US" sz="1600" i="1" dirty="0">
              <a:solidFill>
                <a:srgbClr val="C0504D"/>
              </a:solidFill>
              <a:latin typeface="Calibri"/>
            </a:endParaRPr>
          </a:p>
        </p:txBody>
      </p:sp>
    </p:spTree>
    <p:extLst>
      <p:ext uri="{BB962C8B-B14F-4D97-AF65-F5344CB8AC3E}">
        <p14:creationId xmlns:p14="http://schemas.microsoft.com/office/powerpoint/2010/main" val="1962972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81" y="-1"/>
            <a:ext cx="8954461" cy="1008530"/>
          </a:xfrm>
        </p:spPr>
        <p:txBody>
          <a:bodyPr/>
          <a:lstStyle/>
          <a:p>
            <a:r>
              <a:rPr lang="en-US" dirty="0" smtClean="0">
                <a:latin typeface="Calibri"/>
                <a:cs typeface="Calibri"/>
              </a:rPr>
              <a:t>Viral load testing is expanding quickly, but significant need remains</a:t>
            </a:r>
            <a:endParaRPr lang="en-US" dirty="0">
              <a:latin typeface="Calibri"/>
              <a:cs typeface="Calibri"/>
            </a:endParaRPr>
          </a:p>
        </p:txBody>
      </p:sp>
      <p:pic>
        <p:nvPicPr>
          <p:cNvPr id="4" name="Picture 3"/>
          <p:cNvPicPr>
            <a:picLocks noChangeAspect="1"/>
          </p:cNvPicPr>
          <p:nvPr/>
        </p:nvPicPr>
        <p:blipFill>
          <a:blip r:embed="rId2"/>
          <a:stretch>
            <a:fillRect/>
          </a:stretch>
        </p:blipFill>
        <p:spPr>
          <a:xfrm>
            <a:off x="1415671" y="1065679"/>
            <a:ext cx="6361572" cy="5680813"/>
          </a:xfrm>
          <a:prstGeom prst="rect">
            <a:avLst/>
          </a:prstGeom>
        </p:spPr>
      </p:pic>
    </p:spTree>
    <p:extLst>
      <p:ext uri="{BB962C8B-B14F-4D97-AF65-F5344CB8AC3E}">
        <p14:creationId xmlns:p14="http://schemas.microsoft.com/office/powerpoint/2010/main" val="332178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gray">
          <a:xfrm>
            <a:off x="0" y="0"/>
            <a:ext cx="9144000" cy="914400"/>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p>
            <a:pPr defTabSz="457200" fontAlgn="auto">
              <a:spcBef>
                <a:spcPts val="0"/>
              </a:spcBef>
              <a:spcAft>
                <a:spcPts val="0"/>
              </a:spcAft>
            </a:pPr>
            <a:r>
              <a:rPr lang="en-US" sz="2400" b="0" dirty="0" smtClean="0">
                <a:solidFill>
                  <a:srgbClr val="FFFFFF"/>
                </a:solidFill>
                <a:latin typeface="Calibri"/>
              </a:rPr>
              <a:t>POC will transform the way that HIV care and treatment are provided</a:t>
            </a:r>
          </a:p>
        </p:txBody>
      </p:sp>
      <p:sp>
        <p:nvSpPr>
          <p:cNvPr id="35" name="Oval 34"/>
          <p:cNvSpPr/>
          <p:nvPr/>
        </p:nvSpPr>
        <p:spPr>
          <a:xfrm>
            <a:off x="648420" y="2051260"/>
            <a:ext cx="594360" cy="594360"/>
          </a:xfrm>
          <a:prstGeom prst="ellipse">
            <a:avLst/>
          </a:prstGeom>
          <a:solidFill>
            <a:srgbClr val="00336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57200" eaLnBrk="0" hangingPunct="0"/>
            <a:r>
              <a:rPr lang="en-US" sz="2400" dirty="0" smtClean="0">
                <a:solidFill>
                  <a:prstClr val="white"/>
                </a:solidFill>
                <a:latin typeface="Calibri"/>
                <a:ea typeface="MS PGothic" pitchFamily="34" charset="-128"/>
              </a:rPr>
              <a:t>1</a:t>
            </a:r>
          </a:p>
        </p:txBody>
      </p:sp>
      <p:sp>
        <p:nvSpPr>
          <p:cNvPr id="36" name="TextBox 35"/>
          <p:cNvSpPr txBox="1"/>
          <p:nvPr/>
        </p:nvSpPr>
        <p:spPr>
          <a:xfrm>
            <a:off x="319046" y="1573108"/>
            <a:ext cx="1203158" cy="505523"/>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HIV Diagnosis </a:t>
            </a:r>
            <a:endParaRPr lang="en-US" sz="1600" dirty="0">
              <a:solidFill>
                <a:prstClr val="white">
                  <a:lumMod val="50000"/>
                </a:prstClr>
              </a:solidFill>
              <a:latin typeface="Calibri"/>
            </a:endParaRPr>
          </a:p>
        </p:txBody>
      </p:sp>
      <p:sp>
        <p:nvSpPr>
          <p:cNvPr id="38" name="Right Arrow 37"/>
          <p:cNvSpPr/>
          <p:nvPr/>
        </p:nvSpPr>
        <p:spPr>
          <a:xfrm>
            <a:off x="1345742" y="2085096"/>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i="1" dirty="0">
              <a:solidFill>
                <a:prstClr val="black"/>
              </a:solidFill>
              <a:latin typeface="Calibri"/>
            </a:endParaRPr>
          </a:p>
        </p:txBody>
      </p:sp>
      <p:sp>
        <p:nvSpPr>
          <p:cNvPr id="41" name="Oval 40"/>
          <p:cNvSpPr/>
          <p:nvPr/>
        </p:nvSpPr>
        <p:spPr>
          <a:xfrm>
            <a:off x="2267367" y="2046031"/>
            <a:ext cx="594360" cy="594360"/>
          </a:xfrm>
          <a:prstGeom prst="ellipse">
            <a:avLst/>
          </a:prstGeom>
          <a:solidFill>
            <a:srgbClr val="00336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57200" eaLnBrk="0" hangingPunct="0"/>
            <a:r>
              <a:rPr lang="en-US" sz="2400" dirty="0" smtClean="0">
                <a:solidFill>
                  <a:prstClr val="white">
                    <a:lumMod val="95000"/>
                  </a:prstClr>
                </a:solidFill>
                <a:latin typeface="Calibri"/>
                <a:ea typeface="MS PGothic" pitchFamily="34" charset="-128"/>
              </a:rPr>
              <a:t>2</a:t>
            </a:r>
          </a:p>
        </p:txBody>
      </p:sp>
      <p:sp>
        <p:nvSpPr>
          <p:cNvPr id="53" name="TextBox 52"/>
          <p:cNvSpPr txBox="1"/>
          <p:nvPr/>
        </p:nvSpPr>
        <p:spPr>
          <a:xfrm>
            <a:off x="1970078" y="1582833"/>
            <a:ext cx="1126919" cy="505523"/>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Enrollment in HIV care </a:t>
            </a:r>
            <a:endParaRPr lang="en-US" sz="1600" dirty="0">
              <a:solidFill>
                <a:prstClr val="white">
                  <a:lumMod val="50000"/>
                </a:prstClr>
              </a:solidFill>
              <a:latin typeface="Calibri"/>
            </a:endParaRPr>
          </a:p>
        </p:txBody>
      </p:sp>
      <p:sp>
        <p:nvSpPr>
          <p:cNvPr id="54" name="Right Arrow 53"/>
          <p:cNvSpPr/>
          <p:nvPr/>
        </p:nvSpPr>
        <p:spPr>
          <a:xfrm>
            <a:off x="3000243" y="2106001"/>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dirty="0">
              <a:solidFill>
                <a:prstClr val="black"/>
              </a:solidFill>
              <a:latin typeface="Calibri"/>
            </a:endParaRPr>
          </a:p>
        </p:txBody>
      </p:sp>
      <p:sp>
        <p:nvSpPr>
          <p:cNvPr id="55" name="Oval 54"/>
          <p:cNvSpPr/>
          <p:nvPr/>
        </p:nvSpPr>
        <p:spPr>
          <a:xfrm>
            <a:off x="4066956" y="2051982"/>
            <a:ext cx="594360" cy="594360"/>
          </a:xfrm>
          <a:prstGeom prst="ellipse">
            <a:avLst/>
          </a:prstGeom>
          <a:solidFill>
            <a:srgbClr val="00336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57200" eaLnBrk="0" hangingPunct="0"/>
            <a:r>
              <a:rPr lang="en-US" sz="2400" dirty="0" smtClean="0">
                <a:solidFill>
                  <a:prstClr val="white"/>
                </a:solidFill>
                <a:latin typeface="Calibri"/>
                <a:ea typeface="MS PGothic" pitchFamily="34" charset="-128"/>
              </a:rPr>
              <a:t>3</a:t>
            </a:r>
          </a:p>
        </p:txBody>
      </p:sp>
      <p:sp>
        <p:nvSpPr>
          <p:cNvPr id="56" name="TextBox 55"/>
          <p:cNvSpPr txBox="1"/>
          <p:nvPr/>
        </p:nvSpPr>
        <p:spPr>
          <a:xfrm>
            <a:off x="3816159" y="1587150"/>
            <a:ext cx="1124712" cy="509541"/>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Blood draw</a:t>
            </a:r>
            <a:endParaRPr lang="en-US" sz="1600" dirty="0">
              <a:solidFill>
                <a:prstClr val="white">
                  <a:lumMod val="50000"/>
                </a:prstClr>
              </a:solidFill>
              <a:latin typeface="Calibri"/>
            </a:endParaRPr>
          </a:p>
        </p:txBody>
      </p:sp>
      <p:sp>
        <p:nvSpPr>
          <p:cNvPr id="57" name="Right Arrow 56"/>
          <p:cNvSpPr/>
          <p:nvPr/>
        </p:nvSpPr>
        <p:spPr>
          <a:xfrm>
            <a:off x="4791108" y="2078115"/>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i="1" dirty="0">
              <a:solidFill>
                <a:prstClr val="black"/>
              </a:solidFill>
              <a:latin typeface="Calibri"/>
            </a:endParaRPr>
          </a:p>
        </p:txBody>
      </p:sp>
      <p:sp>
        <p:nvSpPr>
          <p:cNvPr id="58" name="Oval 57"/>
          <p:cNvSpPr/>
          <p:nvPr/>
        </p:nvSpPr>
        <p:spPr>
          <a:xfrm>
            <a:off x="5765683" y="2039594"/>
            <a:ext cx="594360" cy="594360"/>
          </a:xfrm>
          <a:prstGeom prst="ellipse">
            <a:avLst/>
          </a:prstGeom>
          <a:solidFill>
            <a:srgbClr val="00336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57200" eaLnBrk="0" hangingPunct="0"/>
            <a:r>
              <a:rPr lang="en-US" sz="2400" dirty="0" smtClean="0">
                <a:solidFill>
                  <a:prstClr val="white"/>
                </a:solidFill>
                <a:latin typeface="Calibri"/>
                <a:ea typeface="MS PGothic" pitchFamily="34" charset="-128"/>
              </a:rPr>
              <a:t>4</a:t>
            </a:r>
            <a:endParaRPr lang="en-US" sz="2400" dirty="0">
              <a:solidFill>
                <a:prstClr val="white"/>
              </a:solidFill>
              <a:latin typeface="Calibri"/>
              <a:ea typeface="MS PGothic" pitchFamily="34" charset="-128"/>
            </a:endParaRPr>
          </a:p>
        </p:txBody>
      </p:sp>
      <p:sp>
        <p:nvSpPr>
          <p:cNvPr id="59" name="TextBox 58"/>
          <p:cNvSpPr txBox="1"/>
          <p:nvPr/>
        </p:nvSpPr>
        <p:spPr>
          <a:xfrm>
            <a:off x="5499932" y="1575852"/>
            <a:ext cx="1124712" cy="505523"/>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Test performed</a:t>
            </a:r>
            <a:endParaRPr lang="en-US" sz="1600" dirty="0">
              <a:solidFill>
                <a:prstClr val="white">
                  <a:lumMod val="50000"/>
                </a:prstClr>
              </a:solidFill>
              <a:latin typeface="Calibri"/>
            </a:endParaRPr>
          </a:p>
        </p:txBody>
      </p:sp>
      <p:sp>
        <p:nvSpPr>
          <p:cNvPr id="60" name="TextBox 59"/>
          <p:cNvSpPr txBox="1"/>
          <p:nvPr/>
        </p:nvSpPr>
        <p:spPr>
          <a:xfrm>
            <a:off x="392079" y="1025629"/>
            <a:ext cx="8162984" cy="320729"/>
          </a:xfrm>
          <a:prstGeom prst="rect">
            <a:avLst/>
          </a:prstGeom>
          <a:noFill/>
        </p:spPr>
        <p:txBody>
          <a:bodyPr wrap="square" rtlCol="0">
            <a:spAutoFit/>
          </a:bodyPr>
          <a:lstStyle/>
          <a:p>
            <a:pPr algn="ctr" defTabSz="457200" fontAlgn="auto">
              <a:lnSpc>
                <a:spcPts val="1600"/>
              </a:lnSpc>
              <a:spcBef>
                <a:spcPts val="0"/>
              </a:spcBef>
              <a:spcAft>
                <a:spcPts val="0"/>
              </a:spcAft>
            </a:pPr>
            <a:r>
              <a:rPr lang="en-US" sz="2000" dirty="0" smtClean="0">
                <a:solidFill>
                  <a:srgbClr val="1F497D">
                    <a:lumMod val="50000"/>
                  </a:srgbClr>
                </a:solidFill>
                <a:latin typeface="Calibri"/>
              </a:rPr>
              <a:t>Continuum of Care</a:t>
            </a:r>
            <a:endParaRPr lang="en-US" sz="2000" dirty="0">
              <a:solidFill>
                <a:srgbClr val="1F497D">
                  <a:lumMod val="50000"/>
                </a:srgbClr>
              </a:solidFill>
              <a:latin typeface="Calibri"/>
            </a:endParaRPr>
          </a:p>
        </p:txBody>
      </p:sp>
      <p:sp>
        <p:nvSpPr>
          <p:cNvPr id="61" name="Oval 60"/>
          <p:cNvSpPr/>
          <p:nvPr/>
        </p:nvSpPr>
        <p:spPr>
          <a:xfrm>
            <a:off x="7507948" y="2046031"/>
            <a:ext cx="594360" cy="594360"/>
          </a:xfrm>
          <a:prstGeom prst="ellipse">
            <a:avLst/>
          </a:prstGeom>
          <a:solidFill>
            <a:srgbClr val="00336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57200" eaLnBrk="0" hangingPunct="0"/>
            <a:r>
              <a:rPr lang="en-US" sz="2400" dirty="0" smtClean="0">
                <a:solidFill>
                  <a:prstClr val="white"/>
                </a:solidFill>
                <a:latin typeface="Calibri"/>
                <a:ea typeface="MS PGothic" pitchFamily="34" charset="-128"/>
              </a:rPr>
              <a:t>5</a:t>
            </a:r>
          </a:p>
        </p:txBody>
      </p:sp>
      <p:sp>
        <p:nvSpPr>
          <p:cNvPr id="62" name="TextBox 61"/>
          <p:cNvSpPr txBox="1"/>
          <p:nvPr/>
        </p:nvSpPr>
        <p:spPr>
          <a:xfrm>
            <a:off x="7178574" y="1567879"/>
            <a:ext cx="1203158" cy="505523"/>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Result received</a:t>
            </a:r>
            <a:endParaRPr lang="en-US" sz="1600" dirty="0">
              <a:solidFill>
                <a:prstClr val="white">
                  <a:lumMod val="50000"/>
                </a:prstClr>
              </a:solidFill>
              <a:latin typeface="Calibri"/>
            </a:endParaRPr>
          </a:p>
        </p:txBody>
      </p:sp>
      <p:sp>
        <p:nvSpPr>
          <p:cNvPr id="63" name="Right Arrow 62"/>
          <p:cNvSpPr/>
          <p:nvPr/>
        </p:nvSpPr>
        <p:spPr>
          <a:xfrm>
            <a:off x="876487" y="3946837"/>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i="1" dirty="0">
              <a:solidFill>
                <a:prstClr val="black"/>
              </a:solidFill>
              <a:latin typeface="Calibri"/>
            </a:endParaRPr>
          </a:p>
        </p:txBody>
      </p:sp>
      <p:sp>
        <p:nvSpPr>
          <p:cNvPr id="64" name="Oval 63"/>
          <p:cNvSpPr/>
          <p:nvPr/>
        </p:nvSpPr>
        <p:spPr>
          <a:xfrm>
            <a:off x="1909010" y="3907772"/>
            <a:ext cx="594360" cy="594360"/>
          </a:xfrm>
          <a:prstGeom prst="ellipse">
            <a:avLst/>
          </a:prstGeom>
          <a:solidFill>
            <a:srgbClr val="00336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457200" eaLnBrk="0" hangingPunct="0"/>
            <a:r>
              <a:rPr lang="en-US" sz="2400" dirty="0" smtClean="0">
                <a:solidFill>
                  <a:prstClr val="white">
                    <a:lumMod val="95000"/>
                  </a:prstClr>
                </a:solidFill>
                <a:latin typeface="Calibri"/>
                <a:ea typeface="MS PGothic" pitchFamily="34" charset="-128"/>
              </a:rPr>
              <a:t>6</a:t>
            </a:r>
          </a:p>
        </p:txBody>
      </p:sp>
      <p:sp>
        <p:nvSpPr>
          <p:cNvPr id="65" name="TextBox 64"/>
          <p:cNvSpPr txBox="1"/>
          <p:nvPr/>
        </p:nvSpPr>
        <p:spPr>
          <a:xfrm>
            <a:off x="1565227" y="3444570"/>
            <a:ext cx="1313273" cy="509541"/>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Clinical consultation</a:t>
            </a:r>
            <a:endParaRPr lang="en-US" sz="1600" dirty="0">
              <a:solidFill>
                <a:prstClr val="white">
                  <a:lumMod val="50000"/>
                </a:prstClr>
              </a:solidFill>
              <a:latin typeface="Calibri"/>
            </a:endParaRPr>
          </a:p>
        </p:txBody>
      </p:sp>
      <p:sp>
        <p:nvSpPr>
          <p:cNvPr id="66" name="Right Arrow 65"/>
          <p:cNvSpPr/>
          <p:nvPr/>
        </p:nvSpPr>
        <p:spPr>
          <a:xfrm>
            <a:off x="2704414" y="3967742"/>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dirty="0">
              <a:solidFill>
                <a:prstClr val="black"/>
              </a:solidFill>
              <a:latin typeface="Calibri"/>
            </a:endParaRPr>
          </a:p>
        </p:txBody>
      </p:sp>
      <p:sp>
        <p:nvSpPr>
          <p:cNvPr id="67" name="Oval 66"/>
          <p:cNvSpPr/>
          <p:nvPr/>
        </p:nvSpPr>
        <p:spPr>
          <a:xfrm>
            <a:off x="3720927" y="3913723"/>
            <a:ext cx="594360" cy="594360"/>
          </a:xfrm>
          <a:prstGeom prst="ellipse">
            <a:avLst/>
          </a:prstGeom>
          <a:solidFill>
            <a:srgbClr val="00336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400" dirty="0" smtClean="0">
                <a:solidFill>
                  <a:prstClr val="white">
                    <a:lumMod val="95000"/>
                  </a:prstClr>
                </a:solidFill>
                <a:latin typeface="Calibri"/>
              </a:rPr>
              <a:t>7</a:t>
            </a:r>
          </a:p>
        </p:txBody>
      </p:sp>
      <p:sp>
        <p:nvSpPr>
          <p:cNvPr id="68" name="TextBox 67"/>
          <p:cNvSpPr txBox="1"/>
          <p:nvPr/>
        </p:nvSpPr>
        <p:spPr>
          <a:xfrm>
            <a:off x="3501126" y="3433394"/>
            <a:ext cx="1124712" cy="505523"/>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ART initiation</a:t>
            </a:r>
            <a:endParaRPr lang="en-US" sz="1600" dirty="0">
              <a:solidFill>
                <a:prstClr val="white">
                  <a:lumMod val="50000"/>
                </a:prstClr>
              </a:solidFill>
              <a:latin typeface="Calibri"/>
            </a:endParaRPr>
          </a:p>
        </p:txBody>
      </p:sp>
      <p:sp>
        <p:nvSpPr>
          <p:cNvPr id="69" name="Right Arrow 68"/>
          <p:cNvSpPr/>
          <p:nvPr/>
        </p:nvSpPr>
        <p:spPr>
          <a:xfrm>
            <a:off x="4492377" y="3939856"/>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i="1" dirty="0">
              <a:solidFill>
                <a:prstClr val="black"/>
              </a:solidFill>
              <a:latin typeface="Calibri"/>
            </a:endParaRPr>
          </a:p>
        </p:txBody>
      </p:sp>
      <p:sp>
        <p:nvSpPr>
          <p:cNvPr id="70" name="Oval 69"/>
          <p:cNvSpPr/>
          <p:nvPr/>
        </p:nvSpPr>
        <p:spPr>
          <a:xfrm>
            <a:off x="5494196" y="3901335"/>
            <a:ext cx="594360" cy="594360"/>
          </a:xfrm>
          <a:prstGeom prst="ellipse">
            <a:avLst/>
          </a:prstGeom>
          <a:solidFill>
            <a:srgbClr val="00336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400" dirty="0" smtClean="0">
                <a:solidFill>
                  <a:prstClr val="white">
                    <a:lumMod val="95000"/>
                  </a:prstClr>
                </a:solidFill>
                <a:latin typeface="Calibri"/>
              </a:rPr>
              <a:t>8</a:t>
            </a:r>
            <a:endParaRPr lang="en-US" sz="2400" dirty="0">
              <a:solidFill>
                <a:prstClr val="white">
                  <a:lumMod val="95000"/>
                </a:prstClr>
              </a:solidFill>
              <a:latin typeface="Calibri"/>
            </a:endParaRPr>
          </a:p>
        </p:txBody>
      </p:sp>
      <p:sp>
        <p:nvSpPr>
          <p:cNvPr id="72" name="TextBox 71"/>
          <p:cNvSpPr txBox="1"/>
          <p:nvPr/>
        </p:nvSpPr>
        <p:spPr>
          <a:xfrm>
            <a:off x="5244866" y="3581000"/>
            <a:ext cx="1268420" cy="304358"/>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Monitoring</a:t>
            </a:r>
            <a:endParaRPr lang="en-US" sz="1600" dirty="0">
              <a:solidFill>
                <a:prstClr val="white">
                  <a:lumMod val="50000"/>
                </a:prstClr>
              </a:solidFill>
              <a:latin typeface="Calibri"/>
            </a:endParaRPr>
          </a:p>
        </p:txBody>
      </p:sp>
      <p:sp>
        <p:nvSpPr>
          <p:cNvPr id="75" name="Right Arrow 74"/>
          <p:cNvSpPr/>
          <p:nvPr/>
        </p:nvSpPr>
        <p:spPr>
          <a:xfrm>
            <a:off x="6583976" y="2085096"/>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i="1" dirty="0">
              <a:solidFill>
                <a:prstClr val="black"/>
              </a:solidFill>
              <a:latin typeface="Calibri"/>
            </a:endParaRPr>
          </a:p>
        </p:txBody>
      </p:sp>
      <p:sp>
        <p:nvSpPr>
          <p:cNvPr id="37" name="Rectangle 5"/>
          <p:cNvSpPr>
            <a:spLocks noChangeArrowheads="1"/>
          </p:cNvSpPr>
          <p:nvPr/>
        </p:nvSpPr>
        <p:spPr bwMode="auto">
          <a:xfrm>
            <a:off x="304800" y="5575731"/>
            <a:ext cx="8382000" cy="1071018"/>
          </a:xfrm>
          <a:prstGeom prst="rect">
            <a:avLst/>
          </a:prstGeom>
          <a:solidFill>
            <a:srgbClr val="003366"/>
          </a:solidFill>
          <a:ln w="9525">
            <a:noFill/>
            <a:miter lim="800000"/>
            <a:headEnd/>
            <a:tailEnd/>
          </a:ln>
        </p:spPr>
        <p:txBody>
          <a:bodyPr wrap="square" lIns="137160" tIns="137160" rIns="137160" bIns="137160" anchor="ctr" anchorCtr="0">
            <a:noAutofit/>
          </a:bodyPr>
          <a:lstStyle/>
          <a:p>
            <a:pPr defTabSz="457200" fontAlgn="auto">
              <a:spcBef>
                <a:spcPts val="0"/>
              </a:spcBef>
              <a:spcAft>
                <a:spcPts val="0"/>
              </a:spcAft>
            </a:pPr>
            <a:r>
              <a:rPr lang="en-US" sz="2000" b="0" dirty="0" smtClean="0">
                <a:solidFill>
                  <a:srgbClr val="FFFFFF"/>
                </a:solidFill>
                <a:latin typeface="Calibri"/>
              </a:rPr>
              <a:t>Point of care will expand access to actionable results, reduce loss and improve patient outcomes. </a:t>
            </a:r>
          </a:p>
        </p:txBody>
      </p:sp>
      <p:sp>
        <p:nvSpPr>
          <p:cNvPr id="34" name="Right Arrow 33"/>
          <p:cNvSpPr/>
          <p:nvPr/>
        </p:nvSpPr>
        <p:spPr>
          <a:xfrm>
            <a:off x="6295790" y="3947112"/>
            <a:ext cx="822960" cy="50292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b="0" i="1" dirty="0">
              <a:solidFill>
                <a:prstClr val="black"/>
              </a:solidFill>
              <a:latin typeface="Calibri"/>
            </a:endParaRPr>
          </a:p>
        </p:txBody>
      </p:sp>
      <p:sp>
        <p:nvSpPr>
          <p:cNvPr id="39" name="Oval 38"/>
          <p:cNvSpPr/>
          <p:nvPr/>
        </p:nvSpPr>
        <p:spPr>
          <a:xfrm>
            <a:off x="7297609" y="3908591"/>
            <a:ext cx="594360" cy="594360"/>
          </a:xfrm>
          <a:prstGeom prst="ellipse">
            <a:avLst/>
          </a:prstGeom>
          <a:solidFill>
            <a:srgbClr val="00336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400" dirty="0">
                <a:solidFill>
                  <a:prstClr val="white">
                    <a:lumMod val="95000"/>
                  </a:prstClr>
                </a:solidFill>
                <a:latin typeface="Calibri"/>
              </a:rPr>
              <a:t>9</a:t>
            </a:r>
          </a:p>
        </p:txBody>
      </p:sp>
      <p:sp>
        <p:nvSpPr>
          <p:cNvPr id="40" name="TextBox 39"/>
          <p:cNvSpPr txBox="1"/>
          <p:nvPr/>
        </p:nvSpPr>
        <p:spPr>
          <a:xfrm>
            <a:off x="6884992" y="3443113"/>
            <a:ext cx="1388150" cy="509541"/>
          </a:xfrm>
          <a:prstGeom prst="rect">
            <a:avLst/>
          </a:prstGeom>
          <a:noFill/>
        </p:spPr>
        <p:txBody>
          <a:bodyPr wrap="square" rtlCol="0">
            <a:spAutoFit/>
          </a:bodyPr>
          <a:lstStyle/>
          <a:p>
            <a:pPr algn="ctr" defTabSz="457200" fontAlgn="auto">
              <a:lnSpc>
                <a:spcPts val="1600"/>
              </a:lnSpc>
              <a:spcBef>
                <a:spcPts val="0"/>
              </a:spcBef>
              <a:spcAft>
                <a:spcPts val="0"/>
              </a:spcAft>
            </a:pPr>
            <a:r>
              <a:rPr lang="en-US" sz="1600" dirty="0" smtClean="0">
                <a:solidFill>
                  <a:prstClr val="white">
                    <a:lumMod val="50000"/>
                  </a:prstClr>
                </a:solidFill>
                <a:latin typeface="Calibri"/>
              </a:rPr>
              <a:t>2</a:t>
            </a:r>
            <a:r>
              <a:rPr lang="en-US" sz="1600" baseline="30000" dirty="0" smtClean="0">
                <a:solidFill>
                  <a:prstClr val="white">
                    <a:lumMod val="50000"/>
                  </a:prstClr>
                </a:solidFill>
                <a:latin typeface="Calibri"/>
              </a:rPr>
              <a:t>nd</a:t>
            </a:r>
            <a:r>
              <a:rPr lang="en-US" sz="1600" dirty="0" smtClean="0">
                <a:solidFill>
                  <a:prstClr val="white">
                    <a:lumMod val="50000"/>
                  </a:prstClr>
                </a:solidFill>
                <a:latin typeface="Calibri"/>
              </a:rPr>
              <a:t> line (when necessary</a:t>
            </a:r>
            <a:endParaRPr lang="en-US" sz="1600" dirty="0">
              <a:solidFill>
                <a:prstClr val="white">
                  <a:lumMod val="50000"/>
                </a:prstClr>
              </a:solidFill>
              <a:latin typeface="Calibri"/>
            </a:endParaRPr>
          </a:p>
        </p:txBody>
      </p:sp>
      <p:sp>
        <p:nvSpPr>
          <p:cNvPr id="44" name="Rounded Rectangular Callout 43"/>
          <p:cNvSpPr/>
          <p:nvPr/>
        </p:nvSpPr>
        <p:spPr>
          <a:xfrm>
            <a:off x="6120862" y="4612708"/>
            <a:ext cx="710289" cy="715089"/>
          </a:xfrm>
          <a:prstGeom prst="wedgeRoundRectCallout">
            <a:avLst>
              <a:gd name="adj1" fmla="val 28662"/>
              <a:gd name="adj2" fmla="val -90714"/>
              <a:gd name="adj3" fmla="val 16667"/>
            </a:avLst>
          </a:prstGeom>
          <a:no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600" dirty="0" smtClean="0">
                <a:solidFill>
                  <a:srgbClr val="C0504D"/>
                </a:solidFill>
                <a:latin typeface="Calibri"/>
              </a:rPr>
              <a:t>POC VL</a:t>
            </a:r>
            <a:endParaRPr lang="en-US" sz="1600" dirty="0">
              <a:solidFill>
                <a:srgbClr val="C0504D"/>
              </a:solidFill>
              <a:latin typeface="Calibri"/>
            </a:endParaRPr>
          </a:p>
        </p:txBody>
      </p:sp>
      <p:sp>
        <p:nvSpPr>
          <p:cNvPr id="50" name="Rectangle 49"/>
          <p:cNvSpPr/>
          <p:nvPr/>
        </p:nvSpPr>
        <p:spPr>
          <a:xfrm>
            <a:off x="4483064" y="3420019"/>
            <a:ext cx="4133790" cy="1188720"/>
          </a:xfrm>
          <a:prstGeom prst="rect">
            <a:avLst/>
          </a:prstGeom>
          <a:noFill/>
          <a:ln w="254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defTabSz="457200" fontAlgn="auto">
              <a:spcBef>
                <a:spcPts val="0"/>
              </a:spcBef>
              <a:spcAft>
                <a:spcPts val="0"/>
              </a:spcAft>
            </a:pPr>
            <a:endParaRPr lang="en-US" sz="2400" dirty="0">
              <a:solidFill>
                <a:srgbClr val="C0504D"/>
              </a:solidFill>
              <a:latin typeface="Calibri"/>
            </a:endParaRPr>
          </a:p>
        </p:txBody>
      </p:sp>
      <p:sp>
        <p:nvSpPr>
          <p:cNvPr id="71" name="Rectangle 70"/>
          <p:cNvSpPr/>
          <p:nvPr/>
        </p:nvSpPr>
        <p:spPr>
          <a:xfrm>
            <a:off x="1596572" y="1224593"/>
            <a:ext cx="5890380" cy="338554"/>
          </a:xfrm>
          <a:prstGeom prst="rect">
            <a:avLst/>
          </a:prstGeom>
        </p:spPr>
        <p:txBody>
          <a:bodyPr wrap="square">
            <a:spAutoFit/>
          </a:bodyPr>
          <a:lstStyle/>
          <a:p>
            <a:pPr algn="ctr" defTabSz="457200" fontAlgn="auto">
              <a:spcBef>
                <a:spcPts val="0"/>
              </a:spcBef>
              <a:spcAft>
                <a:spcPts val="0"/>
              </a:spcAft>
            </a:pPr>
            <a:r>
              <a:rPr lang="en-US" sz="1600" i="1" dirty="0" smtClean="0">
                <a:solidFill>
                  <a:srgbClr val="C0504D"/>
                </a:solidFill>
                <a:latin typeface="Calibri"/>
              </a:rPr>
              <a:t>Same day viral load results for faster clinical decision-making</a:t>
            </a:r>
            <a:endParaRPr lang="en-US" sz="1600" i="1" dirty="0">
              <a:solidFill>
                <a:srgbClr val="C0504D"/>
              </a:solidFill>
              <a:latin typeface="Calibri"/>
            </a:endParaRPr>
          </a:p>
        </p:txBody>
      </p:sp>
    </p:spTree>
    <p:extLst>
      <p:ext uri="{BB962C8B-B14F-4D97-AF65-F5344CB8AC3E}">
        <p14:creationId xmlns:p14="http://schemas.microsoft.com/office/powerpoint/2010/main" val="934000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400" dirty="0" smtClean="0">
                <a:latin typeface="Calibri"/>
                <a:cs typeface="Calibri"/>
              </a:rPr>
              <a:t>Background</a:t>
            </a:r>
          </a:p>
          <a:p>
            <a:pPr>
              <a:lnSpc>
                <a:spcPct val="150000"/>
              </a:lnSpc>
            </a:pPr>
            <a:r>
              <a:rPr lang="en-US" sz="2400" b="1" dirty="0" smtClean="0">
                <a:latin typeface="Calibri"/>
                <a:cs typeface="Calibri"/>
              </a:rPr>
              <a:t>POC EID and VL product pipeline</a:t>
            </a:r>
          </a:p>
          <a:p>
            <a:pPr>
              <a:lnSpc>
                <a:spcPct val="150000"/>
              </a:lnSpc>
            </a:pPr>
            <a:r>
              <a:rPr lang="en-US" sz="2400" dirty="0">
                <a:latin typeface="Calibri"/>
                <a:cs typeface="Calibri"/>
              </a:rPr>
              <a:t>Preliminary </a:t>
            </a:r>
            <a:r>
              <a:rPr lang="en-US" sz="2400" dirty="0" smtClean="0">
                <a:latin typeface="Calibri"/>
                <a:cs typeface="Calibri"/>
              </a:rPr>
              <a:t>evidence</a:t>
            </a:r>
          </a:p>
          <a:p>
            <a:pPr>
              <a:lnSpc>
                <a:spcPct val="150000"/>
              </a:lnSpc>
            </a:pPr>
            <a:r>
              <a:rPr lang="en-US" sz="2400" dirty="0" smtClean="0">
                <a:latin typeface="Calibri"/>
                <a:cs typeface="Calibri"/>
              </a:rPr>
              <a:t>Regulatory approval</a:t>
            </a:r>
          </a:p>
          <a:p>
            <a:pPr>
              <a:lnSpc>
                <a:spcPct val="150000"/>
              </a:lnSpc>
            </a:pPr>
            <a:r>
              <a:rPr lang="en-US" sz="2400" dirty="0" smtClean="0">
                <a:latin typeface="Calibri"/>
                <a:cs typeface="Calibri"/>
              </a:rPr>
              <a:t>EID Consortium for technical evaluations</a:t>
            </a:r>
          </a:p>
          <a:p>
            <a:pPr>
              <a:lnSpc>
                <a:spcPct val="150000"/>
              </a:lnSpc>
            </a:pPr>
            <a:r>
              <a:rPr lang="en-US" sz="2400" dirty="0">
                <a:latin typeface="Calibri"/>
                <a:cs typeface="Calibri"/>
              </a:rPr>
              <a:t>Patient impact of POC EID technologies – pilot indications</a:t>
            </a:r>
            <a:endParaRPr lang="en-US" sz="2400" dirty="0" smtClean="0">
              <a:latin typeface="Calibri"/>
              <a:cs typeface="Calibri"/>
            </a:endParaRPr>
          </a:p>
        </p:txBody>
      </p:sp>
      <p:sp>
        <p:nvSpPr>
          <p:cNvPr id="4" name="Title 3"/>
          <p:cNvSpPr>
            <a:spLocks noGrp="1"/>
          </p:cNvSpPr>
          <p:nvPr>
            <p:ph type="title"/>
          </p:nvPr>
        </p:nvSpPr>
        <p:spPr/>
        <p:txBody>
          <a:bodyPr>
            <a:normAutofit/>
          </a:bodyPr>
          <a:lstStyle/>
          <a:p>
            <a:pPr indent="-228600"/>
            <a:r>
              <a:rPr lang="en-US" dirty="0">
                <a:latin typeface="Calibri"/>
                <a:cs typeface="Calibri"/>
              </a:rPr>
              <a:t>Point-of-Care EID and VL Products</a:t>
            </a:r>
            <a:endParaRPr lang="en-US" dirty="0"/>
          </a:p>
        </p:txBody>
      </p:sp>
    </p:spTree>
    <p:extLst>
      <p:ext uri="{BB962C8B-B14F-4D97-AF65-F5344CB8AC3E}">
        <p14:creationId xmlns:p14="http://schemas.microsoft.com/office/powerpoint/2010/main" val="6527351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46288" y="2152952"/>
            <a:ext cx="1063241" cy="69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latin typeface="Calibri"/>
                <a:cs typeface="Calibri"/>
              </a:rPr>
              <a:t>Viral load and early infant diagnosis POC technology pipeline</a:t>
            </a:r>
            <a:endParaRPr lang="en-US" dirty="0">
              <a:solidFill>
                <a:schemeClr val="bg1"/>
              </a:solidFill>
              <a:latin typeface="Calibri"/>
              <a:cs typeface="Calibri"/>
            </a:endParaRPr>
          </a:p>
        </p:txBody>
      </p:sp>
      <p:pic>
        <p:nvPicPr>
          <p:cNvPr id="49" name="Picture 2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44610" y="1371600"/>
            <a:ext cx="766600" cy="29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94220" y="2416171"/>
            <a:ext cx="683375" cy="25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98263" y="2394609"/>
            <a:ext cx="795957" cy="35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Up Arrow 63"/>
          <p:cNvSpPr/>
          <p:nvPr/>
        </p:nvSpPr>
        <p:spPr>
          <a:xfrm flipV="1">
            <a:off x="1414581" y="2863618"/>
            <a:ext cx="306760" cy="472835"/>
          </a:xfrm>
          <a:prstGeom prst="upArrow">
            <a:avLst/>
          </a:prstGeom>
          <a:gradFill flip="none" rotWithShape="1">
            <a:gsLst>
              <a:gs pos="0">
                <a:srgbClr val="FF6600"/>
              </a:gs>
              <a:gs pos="80000">
                <a:schemeClr val="accent2">
                  <a:shade val="93000"/>
                  <a:satMod val="130000"/>
                </a:schemeClr>
              </a:gs>
              <a:gs pos="100000">
                <a:schemeClr val="accent2">
                  <a:shade val="94000"/>
                  <a:satMod val="135000"/>
                </a:schemeClr>
              </a:gs>
            </a:gsLst>
            <a:path path="circle">
              <a:fillToRect l="100000" t="100000"/>
            </a:path>
            <a:tileRect r="-100000" b="-100000"/>
          </a:gradFill>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FFFFF"/>
              </a:solidFill>
              <a:latin typeface="Arial"/>
            </a:endParaRPr>
          </a:p>
        </p:txBody>
      </p:sp>
      <p:sp>
        <p:nvSpPr>
          <p:cNvPr id="73" name="Up Arrow 72"/>
          <p:cNvSpPr/>
          <p:nvPr/>
        </p:nvSpPr>
        <p:spPr>
          <a:xfrm flipV="1">
            <a:off x="7581342" y="2837597"/>
            <a:ext cx="306760" cy="472835"/>
          </a:xfrm>
          <a:prstGeom prst="upArrow">
            <a:avLst/>
          </a:prstGeom>
          <a:gradFill flip="none" rotWithShape="1">
            <a:gsLst>
              <a:gs pos="0">
                <a:srgbClr val="FF6600"/>
              </a:gs>
              <a:gs pos="80000">
                <a:schemeClr val="accent2">
                  <a:shade val="93000"/>
                  <a:satMod val="130000"/>
                </a:schemeClr>
              </a:gs>
              <a:gs pos="100000">
                <a:schemeClr val="accent2">
                  <a:shade val="94000"/>
                  <a:satMod val="135000"/>
                </a:schemeClr>
              </a:gs>
            </a:gsLst>
            <a:path path="circle">
              <a:fillToRect l="100000" t="100000"/>
            </a:path>
            <a:tileRect r="-100000" b="-100000"/>
          </a:gradFill>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FFFFF"/>
              </a:solidFill>
              <a:latin typeface="Arial"/>
            </a:endParaRPr>
          </a:p>
        </p:txBody>
      </p:sp>
      <p:pic>
        <p:nvPicPr>
          <p:cNvPr id="78" name="Picture 18"/>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445979" y="2124687"/>
            <a:ext cx="771509" cy="29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TextBox 80"/>
          <p:cNvSpPr txBox="1"/>
          <p:nvPr/>
        </p:nvSpPr>
        <p:spPr>
          <a:xfrm>
            <a:off x="8118866" y="1571667"/>
            <a:ext cx="779894" cy="254714"/>
          </a:xfrm>
          <a:prstGeom prst="rect">
            <a:avLst/>
          </a:prstGeom>
          <a:noFill/>
        </p:spPr>
        <p:txBody>
          <a:bodyPr wrap="square" rtlCol="0">
            <a:spAutoFit/>
          </a:bodyPr>
          <a:lstStyle/>
          <a:p>
            <a:pPr algn="ctr" defTabSz="457200"/>
            <a:r>
              <a:rPr lang="en-US" sz="1000" dirty="0" err="1" smtClean="0">
                <a:solidFill>
                  <a:srgbClr val="646464"/>
                </a:solidFill>
                <a:latin typeface="Arial"/>
              </a:rPr>
              <a:t>SlipChip</a:t>
            </a:r>
            <a:endParaRPr lang="en-US" sz="1000" dirty="0">
              <a:solidFill>
                <a:srgbClr val="646464"/>
              </a:solidFill>
              <a:latin typeface="Arial"/>
            </a:endParaRPr>
          </a:p>
        </p:txBody>
      </p:sp>
      <p:pic>
        <p:nvPicPr>
          <p:cNvPr id="85" name="Picture 84"/>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p:blipFill>
        <p:spPr>
          <a:xfrm>
            <a:off x="7194052" y="1728133"/>
            <a:ext cx="924814" cy="276813"/>
          </a:xfrm>
          <a:prstGeom prst="rect">
            <a:avLst/>
          </a:prstGeom>
        </p:spPr>
      </p:pic>
      <p:pic>
        <p:nvPicPr>
          <p:cNvPr id="87" name="Picture 86"/>
          <p:cNvPicPr>
            <a:picLocks noChangeAspect="1"/>
          </p:cNvPicPr>
          <p:nvPr/>
        </p:nvPicPr>
        <p:blipFill>
          <a:blip r:embed="rId9"/>
          <a:stretch>
            <a:fillRect/>
          </a:stretch>
        </p:blipFill>
        <p:spPr>
          <a:xfrm>
            <a:off x="3529935" y="2487284"/>
            <a:ext cx="759608" cy="303783"/>
          </a:xfrm>
          <a:prstGeom prst="rect">
            <a:avLst/>
          </a:prstGeom>
        </p:spPr>
      </p:pic>
      <p:pic>
        <p:nvPicPr>
          <p:cNvPr id="102" name="Picture 101"/>
          <p:cNvPicPr>
            <a:picLocks noChangeAspect="1"/>
          </p:cNvPicPr>
          <p:nvPr/>
        </p:nvPicPr>
        <p:blipFill>
          <a:blip r:embed="rId10"/>
          <a:stretch>
            <a:fillRect/>
          </a:stretch>
        </p:blipFill>
        <p:spPr>
          <a:xfrm>
            <a:off x="6855671" y="2468196"/>
            <a:ext cx="611131" cy="324691"/>
          </a:xfrm>
          <a:prstGeom prst="rect">
            <a:avLst/>
          </a:prstGeom>
        </p:spPr>
      </p:pic>
      <p:pic>
        <p:nvPicPr>
          <p:cNvPr id="69" name="Picture 68"/>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a:ext>
            </a:extLst>
          </a:blip>
          <a:srcRect/>
          <a:stretch/>
        </p:blipFill>
        <p:spPr>
          <a:xfrm>
            <a:off x="8122622" y="1830588"/>
            <a:ext cx="798772" cy="410090"/>
          </a:xfrm>
          <a:prstGeom prst="rect">
            <a:avLst/>
          </a:prstGeom>
        </p:spPr>
      </p:pic>
      <p:pic>
        <p:nvPicPr>
          <p:cNvPr id="109" name="Picture 108"/>
          <p:cNvPicPr>
            <a:picLocks noChangeAspect="1"/>
          </p:cNvPicPr>
          <p:nvPr/>
        </p:nvPicPr>
        <p:blipFill>
          <a:blip r:embed="rId13"/>
          <a:stretch>
            <a:fillRect/>
          </a:stretch>
        </p:blipFill>
        <p:spPr>
          <a:xfrm>
            <a:off x="7598379" y="1367059"/>
            <a:ext cx="856012" cy="206790"/>
          </a:xfrm>
          <a:prstGeom prst="rect">
            <a:avLst/>
          </a:prstGeom>
        </p:spPr>
      </p:pic>
      <p:sp>
        <p:nvSpPr>
          <p:cNvPr id="113" name="Up Arrow 112"/>
          <p:cNvSpPr/>
          <p:nvPr/>
        </p:nvSpPr>
        <p:spPr>
          <a:xfrm flipV="1">
            <a:off x="3723993" y="2872101"/>
            <a:ext cx="306760" cy="472835"/>
          </a:xfrm>
          <a:prstGeom prst="upArrow">
            <a:avLst/>
          </a:prstGeom>
          <a:gradFill flip="none" rotWithShape="1">
            <a:gsLst>
              <a:gs pos="0">
                <a:srgbClr val="FF6600"/>
              </a:gs>
              <a:gs pos="80000">
                <a:schemeClr val="accent2">
                  <a:shade val="93000"/>
                  <a:satMod val="130000"/>
                </a:schemeClr>
              </a:gs>
              <a:gs pos="100000">
                <a:schemeClr val="accent2">
                  <a:shade val="94000"/>
                  <a:satMod val="135000"/>
                </a:schemeClr>
              </a:gs>
            </a:gsLst>
            <a:path path="circle">
              <a:fillToRect l="100000" t="100000"/>
            </a:path>
            <a:tileRect r="-100000" b="-100000"/>
          </a:gradFill>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FFFFF"/>
              </a:solidFill>
              <a:latin typeface="Arial"/>
            </a:endParaRPr>
          </a:p>
        </p:txBody>
      </p:sp>
      <p:grpSp>
        <p:nvGrpSpPr>
          <p:cNvPr id="27" name="Group 26"/>
          <p:cNvGrpSpPr/>
          <p:nvPr/>
        </p:nvGrpSpPr>
        <p:grpSpPr>
          <a:xfrm>
            <a:off x="6335068" y="1776537"/>
            <a:ext cx="796002" cy="593390"/>
            <a:chOff x="5424741" y="1511658"/>
            <a:chExt cx="796002" cy="593390"/>
          </a:xfrm>
        </p:grpSpPr>
        <p:sp>
          <p:nvSpPr>
            <p:cNvPr id="26" name="TextBox 25"/>
            <p:cNvSpPr txBox="1"/>
            <p:nvPr/>
          </p:nvSpPr>
          <p:spPr>
            <a:xfrm>
              <a:off x="5432820" y="1828049"/>
              <a:ext cx="783690" cy="276999"/>
            </a:xfrm>
            <a:prstGeom prst="rect">
              <a:avLst/>
            </a:prstGeom>
            <a:noFill/>
            <a:ln>
              <a:solidFill>
                <a:schemeClr val="tx1"/>
              </a:solidFill>
            </a:ln>
          </p:spPr>
          <p:txBody>
            <a:bodyPr wrap="square" rtlCol="0">
              <a:spAutoFit/>
            </a:bodyPr>
            <a:lstStyle/>
            <a:p>
              <a:pPr algn="ctr" defTabSz="457200"/>
              <a:r>
                <a:rPr lang="en-US" sz="1200" dirty="0" smtClean="0">
                  <a:solidFill>
                    <a:srgbClr val="646464"/>
                  </a:solidFill>
                  <a:latin typeface="Arial"/>
                </a:rPr>
                <a:t>NWGHF</a:t>
              </a:r>
              <a:endParaRPr lang="en-US" sz="1200" dirty="0">
                <a:solidFill>
                  <a:srgbClr val="646464"/>
                </a:solidFill>
                <a:latin typeface="Arial"/>
              </a:endParaRPr>
            </a:p>
          </p:txBody>
        </p:sp>
        <p:pic>
          <p:nvPicPr>
            <p:cNvPr id="25" name="Picture 24"/>
            <p:cNvPicPr>
              <a:picLocks noChangeAspect="1"/>
            </p:cNvPicPr>
            <p:nvPr/>
          </p:nvPicPr>
          <p:blipFill>
            <a:blip r:embed="rId14"/>
            <a:stretch>
              <a:fillRect/>
            </a:stretch>
          </p:blipFill>
          <p:spPr>
            <a:xfrm>
              <a:off x="5424741" y="1511658"/>
              <a:ext cx="796002" cy="323154"/>
            </a:xfrm>
            <a:prstGeom prst="rect">
              <a:avLst/>
            </a:prstGeom>
          </p:spPr>
        </p:pic>
      </p:grpSp>
      <p:grpSp>
        <p:nvGrpSpPr>
          <p:cNvPr id="117" name="Group 116"/>
          <p:cNvGrpSpPr/>
          <p:nvPr/>
        </p:nvGrpSpPr>
        <p:grpSpPr>
          <a:xfrm>
            <a:off x="159243" y="3179224"/>
            <a:ext cx="8537320" cy="723900"/>
            <a:chOff x="522093" y="3179224"/>
            <a:chExt cx="8537320" cy="723900"/>
          </a:xfrm>
        </p:grpSpPr>
        <p:grpSp>
          <p:nvGrpSpPr>
            <p:cNvPr id="118" name="Group 117"/>
            <p:cNvGrpSpPr/>
            <p:nvPr/>
          </p:nvGrpSpPr>
          <p:grpSpPr>
            <a:xfrm>
              <a:off x="522093" y="3293524"/>
              <a:ext cx="8248790" cy="609600"/>
              <a:chOff x="-379053" y="3225800"/>
              <a:chExt cx="9213795" cy="609600"/>
            </a:xfrm>
          </p:grpSpPr>
          <p:sp>
            <p:nvSpPr>
              <p:cNvPr id="135" name="Freeform 134"/>
              <p:cNvSpPr/>
              <p:nvPr/>
            </p:nvSpPr>
            <p:spPr>
              <a:xfrm>
                <a:off x="838199" y="3225800"/>
                <a:ext cx="7996543" cy="609600"/>
              </a:xfrm>
              <a:custGeom>
                <a:avLst/>
                <a:gdLst>
                  <a:gd name="connsiteX0" fmla="*/ 0 w 7391400"/>
                  <a:gd name="connsiteY0" fmla="*/ 228600 h 609600"/>
                  <a:gd name="connsiteX1" fmla="*/ 5372100 w 7391400"/>
                  <a:gd name="connsiteY1" fmla="*/ 228600 h 609600"/>
                  <a:gd name="connsiteX2" fmla="*/ 5594350 w 7391400"/>
                  <a:gd name="connsiteY2" fmla="*/ 0 h 609600"/>
                  <a:gd name="connsiteX3" fmla="*/ 5949950 w 7391400"/>
                  <a:gd name="connsiteY3" fmla="*/ 609600 h 609600"/>
                  <a:gd name="connsiteX4" fmla="*/ 6178550 w 7391400"/>
                  <a:gd name="connsiteY4" fmla="*/ 190500 h 609600"/>
                  <a:gd name="connsiteX5" fmla="*/ 7391400 w 7391400"/>
                  <a:gd name="connsiteY5" fmla="*/ 196850 h 609600"/>
                  <a:gd name="connsiteX6" fmla="*/ 7391400 w 7391400"/>
                  <a:gd name="connsiteY6" fmla="*/ 19685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1400" h="609600">
                    <a:moveTo>
                      <a:pt x="0" y="228600"/>
                    </a:moveTo>
                    <a:lnTo>
                      <a:pt x="5372100" y="228600"/>
                    </a:lnTo>
                    <a:lnTo>
                      <a:pt x="5594350" y="0"/>
                    </a:lnTo>
                    <a:lnTo>
                      <a:pt x="5949950" y="609600"/>
                    </a:lnTo>
                    <a:lnTo>
                      <a:pt x="6178550" y="190500"/>
                    </a:lnTo>
                    <a:lnTo>
                      <a:pt x="7391400" y="196850"/>
                    </a:lnTo>
                    <a:lnTo>
                      <a:pt x="7391400" y="196850"/>
                    </a:lnTo>
                  </a:path>
                </a:pathLst>
              </a:custGeom>
              <a:ln w="317500">
                <a:solidFill>
                  <a:srgbClr val="00336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cxnSp>
            <p:nvCxnSpPr>
              <p:cNvPr id="136" name="Straight Connector 135"/>
              <p:cNvCxnSpPr/>
              <p:nvPr/>
            </p:nvCxnSpPr>
            <p:spPr>
              <a:xfrm>
                <a:off x="2767526" y="3295650"/>
                <a:ext cx="0" cy="313267"/>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4761671" y="3295650"/>
                <a:ext cx="0" cy="313267"/>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1422541" y="3301140"/>
                <a:ext cx="652392" cy="307777"/>
              </a:xfrm>
              <a:prstGeom prst="rect">
                <a:avLst/>
              </a:prstGeom>
              <a:noFill/>
            </p:spPr>
            <p:txBody>
              <a:bodyPr wrap="none" rtlCol="0">
                <a:spAutoFit/>
              </a:bodyPr>
              <a:lstStyle/>
              <a:p>
                <a:pPr defTabSz="457200"/>
                <a:r>
                  <a:rPr lang="en-US" sz="1400" dirty="0" smtClean="0">
                    <a:solidFill>
                      <a:srgbClr val="FFFFFF"/>
                    </a:solidFill>
                    <a:latin typeface="Arial"/>
                  </a:rPr>
                  <a:t>2015</a:t>
                </a:r>
                <a:endParaRPr lang="en-US" dirty="0">
                  <a:solidFill>
                    <a:srgbClr val="FFFFFF"/>
                  </a:solidFill>
                  <a:latin typeface="Arial"/>
                </a:endParaRPr>
              </a:p>
            </p:txBody>
          </p:sp>
          <p:sp>
            <p:nvSpPr>
              <p:cNvPr id="139" name="TextBox 138"/>
              <p:cNvSpPr txBox="1"/>
              <p:nvPr/>
            </p:nvSpPr>
            <p:spPr>
              <a:xfrm>
                <a:off x="3413108" y="3295650"/>
                <a:ext cx="652392" cy="307777"/>
              </a:xfrm>
              <a:prstGeom prst="rect">
                <a:avLst/>
              </a:prstGeom>
              <a:noFill/>
            </p:spPr>
            <p:txBody>
              <a:bodyPr wrap="none" rtlCol="0">
                <a:spAutoFit/>
              </a:bodyPr>
              <a:lstStyle/>
              <a:p>
                <a:pPr defTabSz="457200"/>
                <a:r>
                  <a:rPr lang="en-US" sz="1400" dirty="0" smtClean="0">
                    <a:solidFill>
                      <a:srgbClr val="FFFFFF"/>
                    </a:solidFill>
                    <a:latin typeface="Arial"/>
                  </a:rPr>
                  <a:t>2016</a:t>
                </a:r>
                <a:endParaRPr lang="en-US" dirty="0">
                  <a:solidFill>
                    <a:srgbClr val="FFFFFF"/>
                  </a:solidFill>
                  <a:latin typeface="Arial"/>
                </a:endParaRPr>
              </a:p>
            </p:txBody>
          </p:sp>
          <p:sp>
            <p:nvSpPr>
              <p:cNvPr id="140" name="TextBox 139"/>
              <p:cNvSpPr txBox="1"/>
              <p:nvPr/>
            </p:nvSpPr>
            <p:spPr>
              <a:xfrm>
                <a:off x="5365400" y="3290160"/>
                <a:ext cx="652392" cy="307777"/>
              </a:xfrm>
              <a:prstGeom prst="rect">
                <a:avLst/>
              </a:prstGeom>
              <a:noFill/>
            </p:spPr>
            <p:txBody>
              <a:bodyPr wrap="none" rtlCol="0">
                <a:spAutoFit/>
              </a:bodyPr>
              <a:lstStyle/>
              <a:p>
                <a:pPr defTabSz="457200"/>
                <a:r>
                  <a:rPr lang="en-US" sz="1400" dirty="0" smtClean="0">
                    <a:solidFill>
                      <a:srgbClr val="FFFFFF"/>
                    </a:solidFill>
                    <a:latin typeface="Arial"/>
                  </a:rPr>
                  <a:t>2017</a:t>
                </a:r>
                <a:endParaRPr lang="en-US" dirty="0">
                  <a:solidFill>
                    <a:srgbClr val="FFFFFF"/>
                  </a:solidFill>
                  <a:latin typeface="Arial"/>
                </a:endParaRPr>
              </a:p>
            </p:txBody>
          </p:sp>
          <p:sp>
            <p:nvSpPr>
              <p:cNvPr id="141" name="TextBox 140"/>
              <p:cNvSpPr txBox="1"/>
              <p:nvPr/>
            </p:nvSpPr>
            <p:spPr>
              <a:xfrm>
                <a:off x="7548802" y="3263270"/>
                <a:ext cx="1142677" cy="307777"/>
              </a:xfrm>
              <a:prstGeom prst="rect">
                <a:avLst/>
              </a:prstGeom>
              <a:noFill/>
            </p:spPr>
            <p:txBody>
              <a:bodyPr wrap="none" rtlCol="0">
                <a:spAutoFit/>
              </a:bodyPr>
              <a:lstStyle/>
              <a:p>
                <a:pPr defTabSz="457200"/>
                <a:r>
                  <a:rPr lang="en-US" sz="1400" dirty="0" smtClean="0">
                    <a:solidFill>
                      <a:srgbClr val="FFFFFF"/>
                    </a:solidFill>
                    <a:latin typeface="Arial"/>
                  </a:rPr>
                  <a:t>Post 2017</a:t>
                </a:r>
                <a:endParaRPr lang="en-US" dirty="0">
                  <a:solidFill>
                    <a:srgbClr val="FFFFFF"/>
                  </a:solidFill>
                  <a:latin typeface="Arial"/>
                </a:endParaRPr>
              </a:p>
            </p:txBody>
          </p:sp>
          <p:cxnSp>
            <p:nvCxnSpPr>
              <p:cNvPr id="142" name="Straight Connector 141"/>
              <p:cNvCxnSpPr/>
              <p:nvPr/>
            </p:nvCxnSpPr>
            <p:spPr>
              <a:xfrm>
                <a:off x="846559" y="3292904"/>
                <a:ext cx="0" cy="313267"/>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43" name="TextBox 142"/>
              <p:cNvSpPr txBox="1"/>
              <p:nvPr/>
            </p:nvSpPr>
            <p:spPr>
              <a:xfrm>
                <a:off x="-379053" y="3295650"/>
                <a:ext cx="206270" cy="369332"/>
              </a:xfrm>
              <a:prstGeom prst="rect">
                <a:avLst/>
              </a:prstGeom>
              <a:noFill/>
            </p:spPr>
            <p:txBody>
              <a:bodyPr wrap="none" rtlCol="0">
                <a:spAutoFit/>
              </a:bodyPr>
              <a:lstStyle/>
              <a:p>
                <a:pPr defTabSz="457200"/>
                <a:endParaRPr lang="en-US" dirty="0">
                  <a:solidFill>
                    <a:srgbClr val="FFFFFF"/>
                  </a:solidFill>
                  <a:latin typeface="Arial"/>
                </a:endParaRPr>
              </a:p>
            </p:txBody>
          </p:sp>
        </p:grpSp>
        <p:pic>
          <p:nvPicPr>
            <p:cNvPr id="119" name="Picture 118"/>
            <p:cNvPicPr>
              <a:picLocks noChangeAspect="1"/>
            </p:cNvPicPr>
            <p:nvPr/>
          </p:nvPicPr>
          <p:blipFill>
            <a:blip r:embed="rId15"/>
            <a:stretch>
              <a:fillRect/>
            </a:stretch>
          </p:blipFill>
          <p:spPr>
            <a:xfrm>
              <a:off x="4975323" y="3179224"/>
              <a:ext cx="10956" cy="12700"/>
            </a:xfrm>
            <a:prstGeom prst="rect">
              <a:avLst/>
            </a:prstGeom>
          </p:spPr>
        </p:pic>
        <p:pic>
          <p:nvPicPr>
            <p:cNvPr id="120" name="Picture 119"/>
            <p:cNvPicPr>
              <a:picLocks noChangeAspect="1"/>
            </p:cNvPicPr>
            <p:nvPr/>
          </p:nvPicPr>
          <p:blipFill>
            <a:blip r:embed="rId15"/>
            <a:stretch>
              <a:fillRect/>
            </a:stretch>
          </p:blipFill>
          <p:spPr>
            <a:xfrm>
              <a:off x="4975323" y="3179224"/>
              <a:ext cx="10956" cy="12700"/>
            </a:xfrm>
            <a:prstGeom prst="rect">
              <a:avLst/>
            </a:prstGeom>
          </p:spPr>
        </p:pic>
        <p:grpSp>
          <p:nvGrpSpPr>
            <p:cNvPr id="121" name="Group 120"/>
            <p:cNvGrpSpPr/>
            <p:nvPr/>
          </p:nvGrpSpPr>
          <p:grpSpPr>
            <a:xfrm>
              <a:off x="8806019" y="3490374"/>
              <a:ext cx="253394" cy="0"/>
              <a:chOff x="8806019" y="3484024"/>
              <a:chExt cx="253394" cy="0"/>
            </a:xfrm>
            <a:effectLst>
              <a:outerShdw blurRad="50800" dist="38100" dir="2700000" algn="tl" rotWithShape="0">
                <a:srgbClr val="000000">
                  <a:alpha val="43000"/>
                </a:srgbClr>
              </a:outerShdw>
            </a:effectLst>
          </p:grpSpPr>
          <p:cxnSp>
            <p:nvCxnSpPr>
              <p:cNvPr id="132" name="Straight Connector 131"/>
              <p:cNvCxnSpPr/>
              <p:nvPr/>
            </p:nvCxnSpPr>
            <p:spPr>
              <a:xfrm flipH="1">
                <a:off x="8993025" y="3484024"/>
                <a:ext cx="66388" cy="0"/>
              </a:xfrm>
              <a:prstGeom prst="line">
                <a:avLst/>
              </a:prstGeom>
              <a:ln w="317500">
                <a:solidFill>
                  <a:srgbClr val="003366"/>
                </a:solidFill>
                <a:prstDash val="solid"/>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897003" y="3484024"/>
                <a:ext cx="66388" cy="0"/>
              </a:xfrm>
              <a:prstGeom prst="line">
                <a:avLst/>
              </a:prstGeom>
              <a:ln w="317500">
                <a:solidFill>
                  <a:srgbClr val="003366"/>
                </a:solidFill>
                <a:prstDash val="solid"/>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a:off x="8806019" y="3484024"/>
                <a:ext cx="66388" cy="0"/>
              </a:xfrm>
              <a:prstGeom prst="line">
                <a:avLst/>
              </a:prstGeom>
              <a:ln w="317500">
                <a:solidFill>
                  <a:srgbClr val="003366"/>
                </a:solidFill>
                <a:prstDash val="solid"/>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781995" y="3521498"/>
              <a:ext cx="812627" cy="0"/>
              <a:chOff x="781995" y="3521498"/>
              <a:chExt cx="812627" cy="0"/>
            </a:xfrm>
          </p:grpSpPr>
          <p:cxnSp>
            <p:nvCxnSpPr>
              <p:cNvPr id="123" name="Straight Connector 122"/>
              <p:cNvCxnSpPr/>
              <p:nvPr/>
            </p:nvCxnSpPr>
            <p:spPr>
              <a:xfrm flipH="1">
                <a:off x="1248834"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a:off x="1152812"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1061828"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H="1">
                <a:off x="1528234"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a:off x="1432212"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1341228"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a:off x="969001"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a:off x="872979"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781995" y="3521498"/>
                <a:ext cx="66388" cy="0"/>
              </a:xfrm>
              <a:prstGeom prst="line">
                <a:avLst/>
              </a:prstGeom>
              <a:ln w="317500">
                <a:solidFill>
                  <a:srgbClr val="003366"/>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pic>
        <p:nvPicPr>
          <p:cNvPr id="79" name="Picture 78"/>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127002" y="4296228"/>
            <a:ext cx="870857" cy="775722"/>
          </a:xfrm>
          <a:prstGeom prst="rect">
            <a:avLst/>
          </a:prstGeom>
        </p:spPr>
      </p:pic>
      <p:pic>
        <p:nvPicPr>
          <p:cNvPr id="80" name="Picture 79" descr="AlereNAT.tif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70133" y="1385087"/>
            <a:ext cx="701337" cy="782975"/>
          </a:xfrm>
          <a:prstGeom prst="rect">
            <a:avLst/>
          </a:prstGeom>
        </p:spPr>
      </p:pic>
      <p:pic>
        <p:nvPicPr>
          <p:cNvPr id="86" name="Picture 85" descr="Cepheid.tif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47915" y="5188780"/>
            <a:ext cx="643383" cy="786812"/>
          </a:xfrm>
          <a:prstGeom prst="rect">
            <a:avLst/>
          </a:prstGeom>
        </p:spPr>
      </p:pic>
      <p:pic>
        <p:nvPicPr>
          <p:cNvPr id="88" name="Picture 87" descr="SAMBA.tif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77875" y="1628624"/>
            <a:ext cx="990803" cy="791341"/>
          </a:xfrm>
          <a:prstGeom prst="rect">
            <a:avLst/>
          </a:prstGeom>
        </p:spPr>
      </p:pic>
      <p:sp>
        <p:nvSpPr>
          <p:cNvPr id="89" name="Up Arrow 88"/>
          <p:cNvSpPr/>
          <p:nvPr/>
        </p:nvSpPr>
        <p:spPr>
          <a:xfrm rot="10800000" flipV="1">
            <a:off x="1409743" y="3705446"/>
            <a:ext cx="306760" cy="472835"/>
          </a:xfrm>
          <a:prstGeom prst="upArrow">
            <a:avLst/>
          </a:prstGeom>
          <a:gradFill flip="none" rotWithShape="1">
            <a:gsLst>
              <a:gs pos="0">
                <a:srgbClr val="FF6600"/>
              </a:gs>
              <a:gs pos="80000">
                <a:schemeClr val="accent2">
                  <a:shade val="93000"/>
                  <a:satMod val="130000"/>
                </a:schemeClr>
              </a:gs>
              <a:gs pos="100000">
                <a:schemeClr val="accent2">
                  <a:shade val="94000"/>
                  <a:satMod val="135000"/>
                </a:schemeClr>
              </a:gs>
            </a:gsLst>
            <a:path path="circle">
              <a:fillToRect l="100000" t="100000"/>
            </a:path>
            <a:tileRect r="-100000" b="-100000"/>
          </a:gradFill>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FFFFF"/>
              </a:solidFill>
              <a:latin typeface="Arial"/>
            </a:endParaRPr>
          </a:p>
        </p:txBody>
      </p:sp>
      <p:pic>
        <p:nvPicPr>
          <p:cNvPr id="90" name="Picture 89" descr="LIAT.tif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19216" y="4797068"/>
            <a:ext cx="595350" cy="767915"/>
          </a:xfrm>
          <a:prstGeom prst="rect">
            <a:avLst/>
          </a:prstGeom>
        </p:spPr>
      </p:pic>
      <p:pic>
        <p:nvPicPr>
          <p:cNvPr id="91" name="Picture 90" descr="Roche.tif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889646" y="4248148"/>
            <a:ext cx="862291" cy="517375"/>
          </a:xfrm>
          <a:prstGeom prst="rect">
            <a:avLst/>
          </a:prstGeom>
        </p:spPr>
      </p:pic>
      <p:sp>
        <p:nvSpPr>
          <p:cNvPr id="92" name="Up Arrow 91"/>
          <p:cNvSpPr/>
          <p:nvPr/>
        </p:nvSpPr>
        <p:spPr>
          <a:xfrm rot="10800000" flipV="1">
            <a:off x="6173758" y="3688967"/>
            <a:ext cx="306760" cy="472835"/>
          </a:xfrm>
          <a:prstGeom prst="upArrow">
            <a:avLst/>
          </a:prstGeom>
          <a:gradFill flip="none" rotWithShape="1">
            <a:gsLst>
              <a:gs pos="0">
                <a:srgbClr val="FF6600"/>
              </a:gs>
              <a:gs pos="80000">
                <a:schemeClr val="accent2">
                  <a:shade val="93000"/>
                  <a:satMod val="130000"/>
                </a:schemeClr>
              </a:gs>
              <a:gs pos="100000">
                <a:schemeClr val="accent2">
                  <a:shade val="94000"/>
                  <a:satMod val="135000"/>
                </a:schemeClr>
              </a:gs>
            </a:gsLst>
            <a:path path="circle">
              <a:fillToRect l="100000" t="100000"/>
            </a:path>
            <a:tileRect r="-100000" b="-100000"/>
          </a:gradFill>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FFFFF"/>
              </a:solidFill>
              <a:latin typeface="Arial"/>
            </a:endParaRPr>
          </a:p>
        </p:txBody>
      </p:sp>
      <p:pic>
        <p:nvPicPr>
          <p:cNvPr id="3" name="Picture 2" descr="Omni.tif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959455" y="5136859"/>
            <a:ext cx="973832" cy="1109579"/>
          </a:xfrm>
          <a:prstGeom prst="rect">
            <a:avLst/>
          </a:prstGeom>
        </p:spPr>
      </p:pic>
      <p:pic>
        <p:nvPicPr>
          <p:cNvPr id="57" name="Picture 56"/>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044913" y="4267961"/>
            <a:ext cx="870857" cy="775722"/>
          </a:xfrm>
          <a:prstGeom prst="rect">
            <a:avLst/>
          </a:prstGeom>
        </p:spPr>
      </p:pic>
      <p:sp>
        <p:nvSpPr>
          <p:cNvPr id="58" name="Up Arrow 57"/>
          <p:cNvSpPr/>
          <p:nvPr/>
        </p:nvSpPr>
        <p:spPr>
          <a:xfrm rot="10800000" flipV="1">
            <a:off x="5331789" y="3697588"/>
            <a:ext cx="306760" cy="472835"/>
          </a:xfrm>
          <a:prstGeom prst="upArrow">
            <a:avLst/>
          </a:prstGeom>
          <a:gradFill flip="none" rotWithShape="1">
            <a:gsLst>
              <a:gs pos="0">
                <a:srgbClr val="FF6600"/>
              </a:gs>
              <a:gs pos="80000">
                <a:schemeClr val="accent2">
                  <a:shade val="93000"/>
                  <a:satMod val="130000"/>
                </a:schemeClr>
              </a:gs>
              <a:gs pos="100000">
                <a:schemeClr val="accent2">
                  <a:shade val="94000"/>
                  <a:satMod val="135000"/>
                </a:schemeClr>
              </a:gs>
            </a:gsLst>
            <a:path path="circle">
              <a:fillToRect l="100000" t="100000"/>
            </a:path>
            <a:tileRect r="-100000" b="-100000"/>
          </a:gradFill>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FFFFF"/>
              </a:solidFill>
              <a:latin typeface="Arial"/>
            </a:endParaRPr>
          </a:p>
        </p:txBody>
      </p:sp>
    </p:spTree>
    <p:extLst>
      <p:ext uri="{BB962C8B-B14F-4D97-AF65-F5344CB8AC3E}">
        <p14:creationId xmlns:p14="http://schemas.microsoft.com/office/powerpoint/2010/main" val="170652019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 val="Boston"/>
</p:tagLst>
</file>

<file path=ppt/tags/tag2.xml><?xml version="1.0" encoding="utf-8"?>
<p:tagLst xmlns:a="http://schemas.openxmlformats.org/drawingml/2006/main" xmlns:r="http://schemas.openxmlformats.org/officeDocument/2006/relationships" xmlns:p="http://schemas.openxmlformats.org/presentationml/2006/main">
  <p:tag name="ORDER" val="1"/>
  <p:tag name="MULTI-LINE" val="false"/>
  <p:tag name="TEXT" val="Presentation &amp;Title:"/>
  <p:tag name="FILL" val="true"/>
  <p:tag name="OPTIONAL" val="false"/>
  <p:tag name="NAME" val="Presentation Title"/>
  <p:tag name="HEIGHT" val="1"/>
  <p:tag name="INDENTED" val="false"/>
  <p:tag name="CAPTION HEIGHT" val="2"/>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CHAI 2-smaller fon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CHAI 2-smaller font</Template>
  <TotalTime>24814</TotalTime>
  <Words>2104</Words>
  <Application>Microsoft Macintosh PowerPoint</Application>
  <PresentationFormat>On-screen Show (4:3)</PresentationFormat>
  <Paragraphs>323</Paragraphs>
  <Slides>40</Slides>
  <Notes>10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CHAI 2-smaller font</vt:lpstr>
      <vt:lpstr>PowerPoint Presentation</vt:lpstr>
      <vt:lpstr>Point-of-Care EID and VL Products</vt:lpstr>
      <vt:lpstr>Pediatric ART coverage rates by region</vt:lpstr>
      <vt:lpstr>Infant HIV diagnosis: Access to early infant diagnosis and ART for infants remain low</vt:lpstr>
      <vt:lpstr>PowerPoint Presentation</vt:lpstr>
      <vt:lpstr>Viral load testing is expanding quickly, but significant need remains</vt:lpstr>
      <vt:lpstr>PowerPoint Presentation</vt:lpstr>
      <vt:lpstr>Point-of-Care EID and VL Products</vt:lpstr>
      <vt:lpstr>Viral load and early infant diagnosis POC technology pipeline</vt:lpstr>
      <vt:lpstr>Alere q Qual/Quant</vt:lpstr>
      <vt:lpstr>Diagnostics for the Real World SAMBA II</vt:lpstr>
      <vt:lpstr>Cepheid GeneXpert Qual/Quant</vt:lpstr>
      <vt:lpstr>Cepheid Omni</vt:lpstr>
      <vt:lpstr>Cepheid HIV quant plasma assay sample preparation</vt:lpstr>
      <vt:lpstr>Cepheid HIV qual assay whole blood sample preparation</vt:lpstr>
      <vt:lpstr>Cepheid HIV qual assay dried blood spot sample preparation</vt:lpstr>
      <vt:lpstr>UNITAID HIV/AIDS Diagnostics Technology Landscape Document</vt:lpstr>
      <vt:lpstr>Point-of-Care EID and VL Products</vt:lpstr>
      <vt:lpstr>Alere q HIV-1/2 Detect preliminary test performance</vt:lpstr>
      <vt:lpstr>Cepheid GeneXpert qual assay preliminary test performance</vt:lpstr>
      <vt:lpstr>Cepheid GeneXpert quant assay preliminary test performance</vt:lpstr>
      <vt:lpstr>Point-of-Care EID and VL Products</vt:lpstr>
      <vt:lpstr>International Stringent Regulatory Pathways</vt:lpstr>
      <vt:lpstr>Global Fund Quality Policy for HIV virological assays (EID and viral load)</vt:lpstr>
      <vt:lpstr>Viral load and early infant diagnosis POC technology pipeline</vt:lpstr>
      <vt:lpstr>Point-of-Care EID and VL Products</vt:lpstr>
      <vt:lpstr>Once a technology is ready, significant barriers and delays remain</vt:lpstr>
      <vt:lpstr>PowerPoint Presentation</vt:lpstr>
      <vt:lpstr>PowerPoint Presentation</vt:lpstr>
      <vt:lpstr>Option B+/ART for pregnant and breastfeeding women leads to low transmission rates</vt:lpstr>
      <vt:lpstr>Performing EID evaluations or studies independently will significantly slow implementation</vt:lpstr>
      <vt:lpstr>Regulation and adoption of in vitro diagnostics through harmonization</vt:lpstr>
      <vt:lpstr>National regulatory approval often requires technical evaluations</vt:lpstr>
      <vt:lpstr>EID Consortium</vt:lpstr>
      <vt:lpstr>Point-of-Care EID and VL Products</vt:lpstr>
      <vt:lpstr>Mozambique and Malawi POC EID pilots</vt:lpstr>
      <vt:lpstr>Objectives and planned outcomes</vt:lpstr>
      <vt:lpstr>Significant peak of early infant mortality precedes current testing algorithm timing</vt:lpstr>
      <vt:lpstr>POC EID technologies can reduce the time to result receipt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 UNICEF, and UNITAID are together committed to:</dc:title>
  <dc:creator>Amy Meyers</dc:creator>
  <cp:lastModifiedBy>Lara Vojnov</cp:lastModifiedBy>
  <cp:revision>903</cp:revision>
  <dcterms:created xsi:type="dcterms:W3CDTF">2012-06-28T05:35:27Z</dcterms:created>
  <dcterms:modified xsi:type="dcterms:W3CDTF">2016-06-22T14:57:04Z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umberOfSlides">
    <vt:i4>41</vt:i4>
  </property>
  <property fmtid="{D5CDD505-2E9C-101B-9397-08002B2CF9AE}" pid="3" name="RevisionCount">
    <vt:i4>6</vt:i4>
  </property>
</Properties>
</file>