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2" r:id="rId2"/>
  </p:sldMasterIdLst>
  <p:notesMasterIdLst>
    <p:notesMasterId r:id="rId19"/>
  </p:notesMasterIdLst>
  <p:sldIdLst>
    <p:sldId id="393" r:id="rId3"/>
    <p:sldId id="415" r:id="rId4"/>
    <p:sldId id="372" r:id="rId5"/>
    <p:sldId id="395" r:id="rId6"/>
    <p:sldId id="414" r:id="rId7"/>
    <p:sldId id="417" r:id="rId8"/>
    <p:sldId id="402" r:id="rId9"/>
    <p:sldId id="416" r:id="rId10"/>
    <p:sldId id="413" r:id="rId11"/>
    <p:sldId id="400" r:id="rId12"/>
    <p:sldId id="418" r:id="rId13"/>
    <p:sldId id="420" r:id="rId14"/>
    <p:sldId id="419" r:id="rId15"/>
    <p:sldId id="412" r:id="rId16"/>
    <p:sldId id="408" r:id="rId17"/>
    <p:sldId id="403" r:id="rId18"/>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7CD1B1-1536-4F28-AA28-E2EF1FBA4D33}">
          <p14:sldIdLst>
            <p14:sldId id="393"/>
            <p14:sldId id="415"/>
          </p14:sldIdLst>
        </p14:section>
        <p14:section name="Untitled Section" id="{C507AF3B-1508-4A45-B40F-573FA433256A}">
          <p14:sldIdLst>
            <p14:sldId id="372"/>
            <p14:sldId id="395"/>
            <p14:sldId id="414"/>
            <p14:sldId id="417"/>
            <p14:sldId id="402"/>
            <p14:sldId id="416"/>
            <p14:sldId id="413"/>
            <p14:sldId id="400"/>
            <p14:sldId id="418"/>
            <p14:sldId id="420"/>
            <p14:sldId id="419"/>
            <p14:sldId id="412"/>
            <p14:sldId id="408"/>
            <p14:sldId id="403"/>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i, Surbhi V. (CDC/CGH/DGHT)" initials="bkt1" lastIdx="8" clrIdx="0">
    <p:extLst>
      <p:ext uri="{19B8F6BF-5375-455C-9EA6-DF929625EA0E}">
        <p15:presenceInfo xmlns:p15="http://schemas.microsoft.com/office/powerpoint/2012/main" userId="Modi, Surbhi V. (CDC/CGH/DGHT)" providerId="None"/>
      </p:ext>
    </p:extLst>
  </p:cmAuthor>
  <p:cmAuthor id="2" name="Omoto, Lennah Nyabiage" initials="OLN" lastIdx="2" clrIdx="1">
    <p:extLst>
      <p:ext uri="{19B8F6BF-5375-455C-9EA6-DF929625EA0E}">
        <p15:presenceInfo xmlns:p15="http://schemas.microsoft.com/office/powerpoint/2012/main" userId="S-1-5-21-2140888865-854197587-3768753812-21622" providerId="AD"/>
      </p:ext>
    </p:extLst>
  </p:cmAuthor>
  <p:cmAuthor id="3" name="Modi, Surbhi V. (CDC/CGH/DGHT)" initials="MSV(" lastIdx="10" clrIdx="2">
    <p:extLst>
      <p:ext uri="{19B8F6BF-5375-455C-9EA6-DF929625EA0E}">
        <p15:presenceInfo xmlns:p15="http://schemas.microsoft.com/office/powerpoint/2012/main" userId="S-1-5-21-1207783550-2075000910-922709458-176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77039" autoAdjust="0"/>
  </p:normalViewPr>
  <p:slideViewPr>
    <p:cSldViewPr>
      <p:cViewPr varScale="1">
        <p:scale>
          <a:sx n="60" d="100"/>
          <a:sy n="60" d="100"/>
        </p:scale>
        <p:origin x="58" y="326"/>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xmm4\Desktop\tb%20through%20the%20life%20cycl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xmm4\Desktop\tb%20through%20the%20life%20cycl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xmm4\Desktop\IPT%20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xmm4\Desktop\tb%20through%20the%20life%20cyc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xmm4\Desktop\IPT%20Parners\PMTCT%20TOTALS%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xmm4\Desktop\IPT%20Parners\PMTCT%20TOTALS%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Narrow" panose="020B0606020202030204" pitchFamily="34" charset="0"/>
                <a:ea typeface="+mn-ea"/>
                <a:cs typeface="+mn-cs"/>
              </a:defRPr>
            </a:pPr>
            <a:r>
              <a:rPr lang="en-US" sz="1600" b="1" baseline="0" dirty="0" smtClean="0">
                <a:solidFill>
                  <a:schemeClr val="tx1"/>
                </a:solidFill>
                <a:latin typeface="Arial Narrow" panose="020B0606020202030204" pitchFamily="34" charset="0"/>
              </a:rPr>
              <a:t>TB and HIVTB Cases among Women Kenya 2015</a:t>
            </a:r>
            <a:endParaRPr lang="en-US" sz="1600" b="1" dirty="0">
              <a:solidFill>
                <a:schemeClr val="tx1"/>
              </a:solidFill>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barChart>
        <c:barDir val="col"/>
        <c:grouping val="percentStacked"/>
        <c:varyColors val="0"/>
        <c:ser>
          <c:idx val="0"/>
          <c:order val="0"/>
          <c:tx>
            <c:strRef>
              <c:f>Sheet2!$A$2</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All TB  Cases</c:v>
                </c:pt>
                <c:pt idx="1">
                  <c:v>HIVTB  Cases</c:v>
                </c:pt>
                <c:pt idx="2">
                  <c:v>Smear positive HIVTB</c:v>
                </c:pt>
              </c:strCache>
            </c:strRef>
          </c:cat>
          <c:val>
            <c:numRef>
              <c:f>Sheet2!$B$2:$D$2</c:f>
              <c:numCache>
                <c:formatCode>General</c:formatCode>
                <c:ptCount val="3"/>
                <c:pt idx="0">
                  <c:v>31003</c:v>
                </c:pt>
                <c:pt idx="1">
                  <c:v>12470</c:v>
                </c:pt>
                <c:pt idx="2">
                  <c:v>4857</c:v>
                </c:pt>
              </c:numCache>
            </c:numRef>
          </c:val>
          <c:extLst xmlns:c16r2="http://schemas.microsoft.com/office/drawing/2015/06/chart">
            <c:ext xmlns:c16="http://schemas.microsoft.com/office/drawing/2014/chart" uri="{C3380CC4-5D6E-409C-BE32-E72D297353CC}">
              <c16:uniqueId val="{00000000-7910-4465-B291-5DAAF71A850C}"/>
            </c:ext>
          </c:extLst>
        </c:ser>
        <c:ser>
          <c:idx val="1"/>
          <c:order val="1"/>
          <c:tx>
            <c:strRef>
              <c:f>Sheet2!$A$3</c:f>
              <c:strCache>
                <c:ptCount val="1"/>
                <c:pt idx="0">
                  <c:v>Male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All TB  Cases</c:v>
                </c:pt>
                <c:pt idx="1">
                  <c:v>HIVTB  Cases</c:v>
                </c:pt>
                <c:pt idx="2">
                  <c:v>Smear positive HIVTB</c:v>
                </c:pt>
              </c:strCache>
            </c:strRef>
          </c:cat>
          <c:val>
            <c:numRef>
              <c:f>Sheet2!$B$3:$D$3</c:f>
              <c:numCache>
                <c:formatCode>General</c:formatCode>
                <c:ptCount val="3"/>
                <c:pt idx="0">
                  <c:v>51408</c:v>
                </c:pt>
                <c:pt idx="1">
                  <c:v>14118</c:v>
                </c:pt>
                <c:pt idx="2">
                  <c:v>5796</c:v>
                </c:pt>
              </c:numCache>
            </c:numRef>
          </c:val>
          <c:extLst xmlns:c16r2="http://schemas.microsoft.com/office/drawing/2015/06/chart">
            <c:ext xmlns:c16="http://schemas.microsoft.com/office/drawing/2014/chart" uri="{C3380CC4-5D6E-409C-BE32-E72D297353CC}">
              <c16:uniqueId val="{00000001-7910-4465-B291-5DAAF71A850C}"/>
            </c:ext>
          </c:extLst>
        </c:ser>
        <c:dLbls>
          <c:showLegendKey val="0"/>
          <c:showVal val="0"/>
          <c:showCatName val="0"/>
          <c:showSerName val="0"/>
          <c:showPercent val="0"/>
          <c:showBubbleSize val="0"/>
        </c:dLbls>
        <c:gapWidth val="150"/>
        <c:overlap val="100"/>
        <c:axId val="416301984"/>
        <c:axId val="273060040"/>
      </c:barChart>
      <c:catAx>
        <c:axId val="41630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73060040"/>
        <c:crosses val="autoZero"/>
        <c:auto val="1"/>
        <c:lblAlgn val="ctr"/>
        <c:lblOffset val="100"/>
        <c:noMultiLvlLbl val="0"/>
      </c:catAx>
      <c:valAx>
        <c:axId val="273060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6301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Narrow" panose="020B0606020202030204" pitchFamily="34" charset="0"/>
                <a:ea typeface="+mn-ea"/>
                <a:cs typeface="+mn-cs"/>
              </a:defRPr>
            </a:pPr>
            <a:r>
              <a:rPr lang="en-US" sz="1600" b="1" i="0" u="none" strike="noStrike" baseline="0" dirty="0" smtClean="0">
                <a:effectLst/>
              </a:rPr>
              <a:t>HIVTB and TB  cases among W</a:t>
            </a:r>
            <a:r>
              <a:rPr lang="en-US" sz="1600" b="1" i="0" baseline="0" dirty="0" smtClean="0">
                <a:solidFill>
                  <a:schemeClr val="tx1"/>
                </a:solidFill>
                <a:effectLst/>
                <a:latin typeface="Arial Narrow" panose="020B0606020202030204" pitchFamily="34" charset="0"/>
              </a:rPr>
              <a:t>omen </a:t>
            </a:r>
            <a:r>
              <a:rPr lang="en-US" sz="1600" b="1" i="0" baseline="0" dirty="0" smtClean="0">
                <a:solidFill>
                  <a:schemeClr val="tx1"/>
                </a:solidFill>
                <a:effectLst/>
                <a:latin typeface="Arial Narrow" panose="020B0606020202030204" pitchFamily="34" charset="0"/>
              </a:rPr>
              <a:t>aged 15-45 </a:t>
            </a:r>
            <a:r>
              <a:rPr lang="en-US" sz="1600" b="1" i="0" baseline="0" dirty="0" smtClean="0">
                <a:solidFill>
                  <a:schemeClr val="tx1"/>
                </a:solidFill>
                <a:effectLst/>
                <a:latin typeface="Arial Narrow" panose="020B0606020202030204" pitchFamily="34" charset="0"/>
              </a:rPr>
              <a:t>in </a:t>
            </a:r>
            <a:r>
              <a:rPr lang="en-US" sz="1600" b="1" i="0" baseline="0" dirty="0" smtClean="0">
                <a:solidFill>
                  <a:schemeClr val="tx1"/>
                </a:solidFill>
                <a:effectLst/>
                <a:latin typeface="Arial Narrow" panose="020B0606020202030204" pitchFamily="34" charset="0"/>
              </a:rPr>
              <a:t>Kenya, 2015</a:t>
            </a:r>
            <a:endParaRPr lang="en-US" sz="1600" dirty="0">
              <a:solidFill>
                <a:schemeClr val="tx1"/>
              </a:solidFill>
              <a:effectLst/>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9.3469816272965883E-2"/>
          <c:y val="0.17634259259259263"/>
          <c:w val="0.86486351706036746"/>
          <c:h val="0.68870230163537249"/>
        </c:manualLayout>
      </c:layout>
      <c:barChart>
        <c:barDir val="col"/>
        <c:grouping val="percentStacked"/>
        <c:varyColors val="0"/>
        <c:ser>
          <c:idx val="0"/>
          <c:order val="0"/>
          <c:tx>
            <c:strRef>
              <c:f>Sheet2!$A$10</c:f>
              <c:strCache>
                <c:ptCount val="1"/>
                <c:pt idx="0">
                  <c:v>Female 15-45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Sheet2!$B$9:$C$9</c:f>
              <c:strCache>
                <c:ptCount val="2"/>
                <c:pt idx="0">
                  <c:v>HIV negative TB</c:v>
                </c:pt>
                <c:pt idx="1">
                  <c:v>HIV Positive TB</c:v>
                </c:pt>
              </c:strCache>
            </c:strRef>
          </c:cat>
          <c:val>
            <c:numRef>
              <c:f>Sheet2!$B$10:$C$10</c:f>
              <c:numCache>
                <c:formatCode>General</c:formatCode>
                <c:ptCount val="2"/>
                <c:pt idx="0">
                  <c:v>11465</c:v>
                </c:pt>
                <c:pt idx="1">
                  <c:v>9410</c:v>
                </c:pt>
              </c:numCache>
            </c:numRef>
          </c:val>
          <c:extLst xmlns:c16r2="http://schemas.microsoft.com/office/drawing/2015/06/chart">
            <c:ext xmlns:c16="http://schemas.microsoft.com/office/drawing/2014/chart" uri="{C3380CC4-5D6E-409C-BE32-E72D297353CC}">
              <c16:uniqueId val="{00000000-6834-40FD-B3E1-276199F8D9DE}"/>
            </c:ext>
          </c:extLst>
        </c:ser>
        <c:ser>
          <c:idx val="1"/>
          <c:order val="1"/>
          <c:tx>
            <c:strRef>
              <c:f>Sheet2!$A$11</c:f>
              <c:strCache>
                <c:ptCount val="1"/>
                <c:pt idx="0">
                  <c:v>Other TB Patients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Sheet2!$B$9:$C$9</c:f>
              <c:strCache>
                <c:ptCount val="2"/>
                <c:pt idx="0">
                  <c:v>HIV negative TB</c:v>
                </c:pt>
                <c:pt idx="1">
                  <c:v>HIV Positive TB</c:v>
                </c:pt>
              </c:strCache>
            </c:strRef>
          </c:cat>
          <c:val>
            <c:numRef>
              <c:f>Sheet2!$B$11:$C$11</c:f>
              <c:numCache>
                <c:formatCode>General</c:formatCode>
                <c:ptCount val="2"/>
                <c:pt idx="0">
                  <c:v>42042</c:v>
                </c:pt>
                <c:pt idx="1">
                  <c:v>17178</c:v>
                </c:pt>
              </c:numCache>
            </c:numRef>
          </c:val>
          <c:extLst xmlns:c16r2="http://schemas.microsoft.com/office/drawing/2015/06/chart">
            <c:ext xmlns:c16="http://schemas.microsoft.com/office/drawing/2014/chart" uri="{C3380CC4-5D6E-409C-BE32-E72D297353CC}">
              <c16:uniqueId val="{00000001-6834-40FD-B3E1-276199F8D9DE}"/>
            </c:ext>
          </c:extLst>
        </c:ser>
        <c:ser>
          <c:idx val="2"/>
          <c:order val="2"/>
          <c:tx>
            <c:strRef>
              <c:f>Sheet2!$A$12</c:f>
              <c:strCache>
                <c:ptCount val="1"/>
                <c:pt idx="0">
                  <c:v>%</c:v>
                </c:pt>
              </c:strCache>
            </c:strRef>
          </c:tx>
          <c:spPr>
            <a:solidFill>
              <a:schemeClr val="accent3"/>
            </a:solidFill>
            <a:ln>
              <a:noFill/>
            </a:ln>
            <a:effectLst/>
          </c:spPr>
          <c:invertIfNegative val="0"/>
          <c:cat>
            <c:strRef>
              <c:f>Sheet2!$B$9:$C$9</c:f>
              <c:strCache>
                <c:ptCount val="2"/>
                <c:pt idx="0">
                  <c:v>HIV negative TB</c:v>
                </c:pt>
                <c:pt idx="1">
                  <c:v>HIV Positive TB</c:v>
                </c:pt>
              </c:strCache>
            </c:strRef>
          </c:cat>
          <c:val>
            <c:numRef>
              <c:f>Sheet2!$B$12:$C$12</c:f>
              <c:numCache>
                <c:formatCode>0%</c:formatCode>
                <c:ptCount val="2"/>
                <c:pt idx="0">
                  <c:v>0.21427102995869698</c:v>
                </c:pt>
                <c:pt idx="1">
                  <c:v>0.35391906123063038</c:v>
                </c:pt>
              </c:numCache>
            </c:numRef>
          </c:val>
          <c:extLst xmlns:c16r2="http://schemas.microsoft.com/office/drawing/2015/06/chart">
            <c:ext xmlns:c16="http://schemas.microsoft.com/office/drawing/2014/chart" uri="{C3380CC4-5D6E-409C-BE32-E72D297353CC}">
              <c16:uniqueId val="{00000002-6834-40FD-B3E1-276199F8D9DE}"/>
            </c:ext>
          </c:extLst>
        </c:ser>
        <c:dLbls>
          <c:showLegendKey val="0"/>
          <c:showVal val="0"/>
          <c:showCatName val="0"/>
          <c:showSerName val="0"/>
          <c:showPercent val="0"/>
          <c:showBubbleSize val="0"/>
        </c:dLbls>
        <c:gapWidth val="150"/>
        <c:overlap val="100"/>
        <c:axId val="273060824"/>
        <c:axId val="273061216"/>
      </c:barChart>
      <c:catAx>
        <c:axId val="27306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3061216"/>
        <c:crosses val="autoZero"/>
        <c:auto val="1"/>
        <c:lblAlgn val="ctr"/>
        <c:lblOffset val="100"/>
        <c:noMultiLvlLbl val="0"/>
      </c:catAx>
      <c:valAx>
        <c:axId val="273061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060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Programatic Scaleup of Isoniazid Preventive Therapy Kenya, 2014-2016</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67164026675654"/>
          <c:y val="0.17204909087856554"/>
          <c:w val="0.80696712521829717"/>
          <c:h val="0.66825269932785436"/>
        </c:manualLayout>
      </c:layout>
      <c:barChart>
        <c:barDir val="col"/>
        <c:grouping val="stacked"/>
        <c:varyColors val="0"/>
        <c:ser>
          <c:idx val="0"/>
          <c:order val="0"/>
          <c:tx>
            <c:strRef>
              <c:f>Sheet1!$B$1</c:f>
              <c:strCache>
                <c:ptCount val="1"/>
                <c:pt idx="0">
                  <c:v>Cumulative on IPT </c:v>
                </c:pt>
              </c:strCache>
            </c:strRef>
          </c:tx>
          <c:spPr>
            <a:solidFill>
              <a:schemeClr val="accent6">
                <a:lumMod val="60000"/>
                <a:lumOff val="40000"/>
              </a:schemeClr>
            </a:solidFill>
            <a:ln>
              <a:noFill/>
            </a:ln>
            <a:effectLst/>
          </c:spPr>
          <c:invertIfNegative val="0"/>
          <c:cat>
            <c:strRef>
              <c:f>Sheet1!$A$2:$A$10</c:f>
              <c:strCache>
                <c:ptCount val="9"/>
                <c:pt idx="0">
                  <c:v>Dec-14</c:v>
                </c:pt>
                <c:pt idx="1">
                  <c:v>Quarter 1, 2015</c:v>
                </c:pt>
                <c:pt idx="2">
                  <c:v>Quarter 2, 2015</c:v>
                </c:pt>
                <c:pt idx="3">
                  <c:v>Quarter 3, 2015</c:v>
                </c:pt>
                <c:pt idx="4">
                  <c:v>Quarter 4, 2015</c:v>
                </c:pt>
                <c:pt idx="5">
                  <c:v>Quarter 1, 2016</c:v>
                </c:pt>
                <c:pt idx="6">
                  <c:v>Quarter 2, 2016</c:v>
                </c:pt>
                <c:pt idx="7">
                  <c:v>Quarter 3, 2016</c:v>
                </c:pt>
                <c:pt idx="8">
                  <c:v>Quarter 4, 2016</c:v>
                </c:pt>
              </c:strCache>
            </c:strRef>
          </c:cat>
          <c:val>
            <c:numRef>
              <c:f>Sheet1!$B$2:$B$10</c:f>
              <c:numCache>
                <c:formatCode>General</c:formatCode>
                <c:ptCount val="9"/>
                <c:pt idx="0">
                  <c:v>9981</c:v>
                </c:pt>
                <c:pt idx="1">
                  <c:v>9981</c:v>
                </c:pt>
                <c:pt idx="2">
                  <c:v>14963</c:v>
                </c:pt>
                <c:pt idx="3">
                  <c:v>25353</c:v>
                </c:pt>
                <c:pt idx="4">
                  <c:v>47297</c:v>
                </c:pt>
                <c:pt idx="5">
                  <c:v>103138</c:v>
                </c:pt>
                <c:pt idx="6">
                  <c:v>266772</c:v>
                </c:pt>
                <c:pt idx="7">
                  <c:v>383607</c:v>
                </c:pt>
                <c:pt idx="8">
                  <c:v>442325</c:v>
                </c:pt>
              </c:numCache>
            </c:numRef>
          </c:val>
          <c:extLst xmlns:c16r2="http://schemas.microsoft.com/office/drawing/2015/06/chart">
            <c:ext xmlns:c16="http://schemas.microsoft.com/office/drawing/2014/chart" uri="{C3380CC4-5D6E-409C-BE32-E72D297353CC}">
              <c16:uniqueId val="{00000000-8D41-4029-A2C0-98DE408365A5}"/>
            </c:ext>
          </c:extLst>
        </c:ser>
        <c:ser>
          <c:idx val="1"/>
          <c:order val="1"/>
          <c:tx>
            <c:strRef>
              <c:f>Sheet1!$C$1</c:f>
              <c:strCache>
                <c:ptCount val="1"/>
                <c:pt idx="0">
                  <c:v>Quarterly Scale-up</c:v>
                </c:pt>
              </c:strCache>
            </c:strRef>
          </c:tx>
          <c:spPr>
            <a:solidFill>
              <a:schemeClr val="accent2">
                <a:lumMod val="75000"/>
              </a:schemeClr>
            </a:solidFill>
            <a:ln>
              <a:noFill/>
            </a:ln>
            <a:effectLst/>
          </c:spPr>
          <c:invertIfNegative val="0"/>
          <c:cat>
            <c:strRef>
              <c:f>Sheet1!$A$2:$A$10</c:f>
              <c:strCache>
                <c:ptCount val="9"/>
                <c:pt idx="0">
                  <c:v>Dec-14</c:v>
                </c:pt>
                <c:pt idx="1">
                  <c:v>Quarter 1, 2015</c:v>
                </c:pt>
                <c:pt idx="2">
                  <c:v>Quarter 2, 2015</c:v>
                </c:pt>
                <c:pt idx="3">
                  <c:v>Quarter 3, 2015</c:v>
                </c:pt>
                <c:pt idx="4">
                  <c:v>Quarter 4, 2015</c:v>
                </c:pt>
                <c:pt idx="5">
                  <c:v>Quarter 1, 2016</c:v>
                </c:pt>
                <c:pt idx="6">
                  <c:v>Quarter 2, 2016</c:v>
                </c:pt>
                <c:pt idx="7">
                  <c:v>Quarter 3, 2016</c:v>
                </c:pt>
                <c:pt idx="8">
                  <c:v>Quarter 4, 2016</c:v>
                </c:pt>
              </c:strCache>
            </c:strRef>
          </c:cat>
          <c:val>
            <c:numRef>
              <c:f>Sheet1!$C$2:$C$10</c:f>
              <c:numCache>
                <c:formatCode>General</c:formatCode>
                <c:ptCount val="9"/>
                <c:pt idx="1">
                  <c:v>0</c:v>
                </c:pt>
                <c:pt idx="2">
                  <c:v>10390</c:v>
                </c:pt>
                <c:pt idx="3">
                  <c:v>21944</c:v>
                </c:pt>
                <c:pt idx="4">
                  <c:v>55841</c:v>
                </c:pt>
                <c:pt idx="5">
                  <c:v>163634</c:v>
                </c:pt>
                <c:pt idx="6">
                  <c:v>116835</c:v>
                </c:pt>
                <c:pt idx="7">
                  <c:v>58718</c:v>
                </c:pt>
                <c:pt idx="8">
                  <c:v>51111</c:v>
                </c:pt>
              </c:numCache>
            </c:numRef>
          </c:val>
          <c:extLst xmlns:c16r2="http://schemas.microsoft.com/office/drawing/2015/06/chart">
            <c:ext xmlns:c16="http://schemas.microsoft.com/office/drawing/2014/chart" uri="{C3380CC4-5D6E-409C-BE32-E72D297353CC}">
              <c16:uniqueId val="{00000001-8D41-4029-A2C0-98DE408365A5}"/>
            </c:ext>
          </c:extLst>
        </c:ser>
        <c:dLbls>
          <c:showLegendKey val="0"/>
          <c:showVal val="0"/>
          <c:showCatName val="0"/>
          <c:showSerName val="0"/>
          <c:showPercent val="0"/>
          <c:showBubbleSize val="0"/>
        </c:dLbls>
        <c:gapWidth val="150"/>
        <c:overlap val="100"/>
        <c:axId val="270099256"/>
        <c:axId val="270099648"/>
      </c:barChart>
      <c:catAx>
        <c:axId val="27009925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Quarter</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0099648"/>
        <c:crosses val="autoZero"/>
        <c:auto val="1"/>
        <c:lblAlgn val="ctr"/>
        <c:lblOffset val="100"/>
        <c:noMultiLvlLbl val="0"/>
      </c:catAx>
      <c:valAx>
        <c:axId val="27009964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Number of patient</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0099256"/>
        <c:crosses val="autoZero"/>
        <c:crossBetween val="between"/>
      </c:valAx>
      <c:spPr>
        <a:noFill/>
        <a:ln>
          <a:solidFill>
            <a:schemeClr val="bg1">
              <a:lumMod val="75000"/>
            </a:schemeClr>
          </a:solidFill>
        </a:ln>
        <a:effectLst/>
      </c:spPr>
    </c:plotArea>
    <c:legend>
      <c:legendPos val="b"/>
      <c:layout>
        <c:manualLayout>
          <c:xMode val="edge"/>
          <c:yMode val="edge"/>
          <c:x val="0.27284496052779394"/>
          <c:y val="0.19451470351920297"/>
          <c:w val="0.49062655105854958"/>
          <c:h val="8.60975413787562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1"/>
          <c:tx>
            <c:strRef>
              <c:f>Sheet1!$A$4</c:f>
              <c:strCache>
                <c:ptCount val="1"/>
                <c:pt idx="0">
                  <c:v>Enrolled on IPT</c:v>
                </c:pt>
              </c:strCache>
            </c:strRef>
          </c:tx>
          <c:spPr>
            <a:solidFill>
              <a:schemeClr val="accent2"/>
            </a:solidFill>
            <a:ln>
              <a:noFill/>
            </a:ln>
            <a:effectLst/>
          </c:spPr>
          <c:invertIfNegative val="0"/>
          <c:cat>
            <c:multiLvlStrRef>
              <c:f>Sheet1!$B$1:$I$2</c:f>
              <c:multiLvlStrCache>
                <c:ptCount val="8"/>
                <c:lvl>
                  <c:pt idx="0">
                    <c:v>&lt;15</c:v>
                  </c:pt>
                  <c:pt idx="1">
                    <c:v>15+</c:v>
                  </c:pt>
                  <c:pt idx="2">
                    <c:v>&lt;15</c:v>
                  </c:pt>
                  <c:pt idx="3">
                    <c:v>15+</c:v>
                  </c:pt>
                  <c:pt idx="4">
                    <c:v>&lt;15</c:v>
                  </c:pt>
                  <c:pt idx="5">
                    <c:v>15+</c:v>
                  </c:pt>
                  <c:pt idx="6">
                    <c:v>&lt;15</c:v>
                  </c:pt>
                  <c:pt idx="7">
                    <c:v>15+</c:v>
                  </c:pt>
                </c:lvl>
                <c:lvl>
                  <c:pt idx="0">
                    <c:v>2014</c:v>
                  </c:pt>
                  <c:pt idx="2">
                    <c:v>2015</c:v>
                  </c:pt>
                  <c:pt idx="4">
                    <c:v>2016</c:v>
                  </c:pt>
                  <c:pt idx="6">
                    <c:v>2017</c:v>
                  </c:pt>
                </c:lvl>
              </c:multiLvlStrCache>
            </c:multiLvlStrRef>
          </c:cat>
          <c:val>
            <c:numRef>
              <c:f>Sheet1!$B$4:$I$4</c:f>
              <c:numCache>
                <c:formatCode>General</c:formatCode>
                <c:ptCount val="8"/>
                <c:pt idx="0">
                  <c:v>2</c:v>
                </c:pt>
                <c:pt idx="1">
                  <c:v>124</c:v>
                </c:pt>
                <c:pt idx="2">
                  <c:v>2650</c:v>
                </c:pt>
                <c:pt idx="3">
                  <c:v>2312</c:v>
                </c:pt>
                <c:pt idx="4">
                  <c:v>2659</c:v>
                </c:pt>
                <c:pt idx="5">
                  <c:v>8421</c:v>
                </c:pt>
                <c:pt idx="6">
                  <c:v>1200</c:v>
                </c:pt>
                <c:pt idx="7">
                  <c:v>8724</c:v>
                </c:pt>
              </c:numCache>
            </c:numRef>
          </c:val>
          <c:extLst xmlns:c16r2="http://schemas.microsoft.com/office/drawing/2015/06/chart">
            <c:ext xmlns:c16="http://schemas.microsoft.com/office/drawing/2014/chart" uri="{C3380CC4-5D6E-409C-BE32-E72D297353CC}">
              <c16:uniqueId val="{00000000-13D8-4EA0-A516-154CADA4D081}"/>
            </c:ext>
          </c:extLst>
        </c:ser>
        <c:ser>
          <c:idx val="2"/>
          <c:order val="2"/>
          <c:tx>
            <c:strRef>
              <c:f>Sheet1!$A$5</c:f>
              <c:strCache>
                <c:ptCount val="1"/>
                <c:pt idx="0">
                  <c:v>Not on IPT </c:v>
                </c:pt>
              </c:strCache>
            </c:strRef>
          </c:tx>
          <c:spPr>
            <a:solidFill>
              <a:srgbClr val="79DCFF"/>
            </a:solidFill>
            <a:ln>
              <a:noFill/>
            </a:ln>
            <a:effectLst/>
          </c:spPr>
          <c:invertIfNegative val="0"/>
          <c:cat>
            <c:multiLvlStrRef>
              <c:f>Sheet1!$B$1:$I$2</c:f>
              <c:multiLvlStrCache>
                <c:ptCount val="8"/>
                <c:lvl>
                  <c:pt idx="0">
                    <c:v>&lt;15</c:v>
                  </c:pt>
                  <c:pt idx="1">
                    <c:v>15+</c:v>
                  </c:pt>
                  <c:pt idx="2">
                    <c:v>&lt;15</c:v>
                  </c:pt>
                  <c:pt idx="3">
                    <c:v>15+</c:v>
                  </c:pt>
                  <c:pt idx="4">
                    <c:v>&lt;15</c:v>
                  </c:pt>
                  <c:pt idx="5">
                    <c:v>15+</c:v>
                  </c:pt>
                  <c:pt idx="6">
                    <c:v>&lt;15</c:v>
                  </c:pt>
                  <c:pt idx="7">
                    <c:v>15+</c:v>
                  </c:pt>
                </c:lvl>
                <c:lvl>
                  <c:pt idx="0">
                    <c:v>2014</c:v>
                  </c:pt>
                  <c:pt idx="2">
                    <c:v>2015</c:v>
                  </c:pt>
                  <c:pt idx="4">
                    <c:v>2016</c:v>
                  </c:pt>
                  <c:pt idx="6">
                    <c:v>2017</c:v>
                  </c:pt>
                </c:lvl>
              </c:multiLvlStrCache>
            </c:multiLvlStrRef>
          </c:cat>
          <c:val>
            <c:numRef>
              <c:f>Sheet1!$B$5:$I$5</c:f>
              <c:numCache>
                <c:formatCode>General</c:formatCode>
                <c:ptCount val="8"/>
                <c:pt idx="0">
                  <c:v>5748</c:v>
                </c:pt>
                <c:pt idx="1">
                  <c:v>16372</c:v>
                </c:pt>
                <c:pt idx="2">
                  <c:v>3461</c:v>
                </c:pt>
                <c:pt idx="3">
                  <c:v>20504</c:v>
                </c:pt>
                <c:pt idx="4">
                  <c:v>3576</c:v>
                </c:pt>
                <c:pt idx="5">
                  <c:v>17947</c:v>
                </c:pt>
                <c:pt idx="6">
                  <c:v>5376</c:v>
                </c:pt>
                <c:pt idx="7">
                  <c:v>14084</c:v>
                </c:pt>
              </c:numCache>
            </c:numRef>
          </c:val>
          <c:extLst xmlns:c16r2="http://schemas.microsoft.com/office/drawing/2015/06/chart">
            <c:ext xmlns:c16="http://schemas.microsoft.com/office/drawing/2014/chart" uri="{C3380CC4-5D6E-409C-BE32-E72D297353CC}">
              <c16:uniqueId val="{00000001-13D8-4EA0-A516-154CADA4D081}"/>
            </c:ext>
          </c:extLst>
        </c:ser>
        <c:dLbls>
          <c:showLegendKey val="0"/>
          <c:showVal val="0"/>
          <c:showCatName val="0"/>
          <c:showSerName val="0"/>
          <c:showPercent val="0"/>
          <c:showBubbleSize val="0"/>
        </c:dLbls>
        <c:gapWidth val="150"/>
        <c:overlap val="100"/>
        <c:axId val="270100432"/>
        <c:axId val="27010082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Sheet1!$A$3</c15:sqref>
                        </c15:formulaRef>
                      </c:ext>
                    </c:extLst>
                    <c:strCache>
                      <c:ptCount val="1"/>
                      <c:pt idx="0">
                        <c:v>No. of PLHIV currently in care</c:v>
                      </c:pt>
                    </c:strCache>
                  </c:strRef>
                </c:tx>
                <c:spPr>
                  <a:solidFill>
                    <a:schemeClr val="accent1"/>
                  </a:solidFill>
                  <a:ln>
                    <a:noFill/>
                  </a:ln>
                  <a:effectLst/>
                </c:spPr>
                <c:invertIfNegative val="0"/>
                <c:cat>
                  <c:multiLvlStrRef>
                    <c:extLst xmlns:c16r2="http://schemas.microsoft.com/office/drawing/2015/06/chart">
                      <c:ext uri="{02D57815-91ED-43cb-92C2-25804820EDAC}">
                        <c15:formulaRef>
                          <c15:sqref>Sheet1!$B$1:$I$2</c15:sqref>
                        </c15:formulaRef>
                      </c:ext>
                    </c:extLst>
                    <c:multiLvlStrCache>
                      <c:ptCount val="8"/>
                      <c:lvl>
                        <c:pt idx="0">
                          <c:v>&lt;15</c:v>
                        </c:pt>
                        <c:pt idx="1">
                          <c:v>15+</c:v>
                        </c:pt>
                        <c:pt idx="2">
                          <c:v>&lt;15</c:v>
                        </c:pt>
                        <c:pt idx="3">
                          <c:v>15+</c:v>
                        </c:pt>
                        <c:pt idx="4">
                          <c:v>&lt;15</c:v>
                        </c:pt>
                        <c:pt idx="5">
                          <c:v>15+</c:v>
                        </c:pt>
                        <c:pt idx="6">
                          <c:v>&lt;15</c:v>
                        </c:pt>
                        <c:pt idx="7">
                          <c:v>15+</c:v>
                        </c:pt>
                      </c:lvl>
                      <c:lvl>
                        <c:pt idx="0">
                          <c:v>2014</c:v>
                        </c:pt>
                        <c:pt idx="2">
                          <c:v>2015</c:v>
                        </c:pt>
                        <c:pt idx="4">
                          <c:v>2016</c:v>
                        </c:pt>
                        <c:pt idx="6">
                          <c:v>2017</c:v>
                        </c:pt>
                      </c:lvl>
                    </c:multiLvlStrCache>
                  </c:multiLvlStrRef>
                </c:cat>
                <c:val>
                  <c:numRef>
                    <c:extLst xmlns:c16r2="http://schemas.microsoft.com/office/drawing/2015/06/chart">
                      <c:ext uri="{02D57815-91ED-43cb-92C2-25804820EDAC}">
                        <c15:formulaRef>
                          <c15:sqref>Sheet1!$B$3:$I$3</c15:sqref>
                        </c15:formulaRef>
                      </c:ext>
                    </c:extLst>
                    <c:numCache>
                      <c:formatCode>General</c:formatCode>
                      <c:ptCount val="8"/>
                      <c:pt idx="0">
                        <c:v>5750</c:v>
                      </c:pt>
                      <c:pt idx="1">
                        <c:v>16496</c:v>
                      </c:pt>
                      <c:pt idx="2">
                        <c:v>6111</c:v>
                      </c:pt>
                      <c:pt idx="3">
                        <c:v>22816</c:v>
                      </c:pt>
                      <c:pt idx="4">
                        <c:v>6235</c:v>
                      </c:pt>
                      <c:pt idx="5">
                        <c:v>26368</c:v>
                      </c:pt>
                      <c:pt idx="6">
                        <c:v>6576</c:v>
                      </c:pt>
                      <c:pt idx="7">
                        <c:v>22808</c:v>
                      </c:pt>
                    </c:numCache>
                  </c:numRef>
                </c:val>
                <c:extLst xmlns:c16r2="http://schemas.microsoft.com/office/drawing/2015/06/chart">
                  <c:ext xmlns:c16="http://schemas.microsoft.com/office/drawing/2014/chart" uri="{C3380CC4-5D6E-409C-BE32-E72D297353CC}">
                    <c16:uniqueId val="{00000003-13D8-4EA0-A516-154CADA4D081}"/>
                  </c:ext>
                </c:extLst>
              </c15:ser>
            </c15:filteredBarSeries>
          </c:ext>
        </c:extLst>
      </c:barChart>
      <c:lineChart>
        <c:grouping val="standard"/>
        <c:varyColors val="0"/>
        <c:ser>
          <c:idx val="3"/>
          <c:order val="3"/>
          <c:tx>
            <c:strRef>
              <c:f>Sheet1!$A$6</c:f>
              <c:strCache>
                <c:ptCount val="1"/>
                <c:pt idx="0">
                  <c:v>IPT Uptake</c:v>
                </c:pt>
              </c:strCache>
            </c:strRef>
          </c:tx>
          <c:spPr>
            <a:ln w="28575" cap="rnd">
              <a:noFill/>
              <a:round/>
            </a:ln>
            <a:effectLst/>
          </c:spPr>
          <c:marker>
            <c:symbol val="diamond"/>
            <c:size val="6"/>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Sheet1!$B$1:$I$2</c:f>
              <c:multiLvlStrCache>
                <c:ptCount val="8"/>
                <c:lvl>
                  <c:pt idx="0">
                    <c:v>&lt;15</c:v>
                  </c:pt>
                  <c:pt idx="1">
                    <c:v>15+</c:v>
                  </c:pt>
                  <c:pt idx="2">
                    <c:v>&lt;15</c:v>
                  </c:pt>
                  <c:pt idx="3">
                    <c:v>15+</c:v>
                  </c:pt>
                  <c:pt idx="4">
                    <c:v>&lt;15</c:v>
                  </c:pt>
                  <c:pt idx="5">
                    <c:v>15+</c:v>
                  </c:pt>
                  <c:pt idx="6">
                    <c:v>&lt;15</c:v>
                  </c:pt>
                  <c:pt idx="7">
                    <c:v>15+</c:v>
                  </c:pt>
                </c:lvl>
                <c:lvl>
                  <c:pt idx="0">
                    <c:v>2014</c:v>
                  </c:pt>
                  <c:pt idx="2">
                    <c:v>2015</c:v>
                  </c:pt>
                  <c:pt idx="4">
                    <c:v>2016</c:v>
                  </c:pt>
                  <c:pt idx="6">
                    <c:v>2017</c:v>
                  </c:pt>
                </c:lvl>
              </c:multiLvlStrCache>
            </c:multiLvlStrRef>
          </c:cat>
          <c:val>
            <c:numRef>
              <c:f>Sheet1!$B$6:$I$6</c:f>
              <c:numCache>
                <c:formatCode>0%</c:formatCode>
                <c:ptCount val="8"/>
                <c:pt idx="0">
                  <c:v>3.4782608695652176E-4</c:v>
                </c:pt>
                <c:pt idx="1">
                  <c:v>7.5169738118331716E-3</c:v>
                </c:pt>
                <c:pt idx="2">
                  <c:v>0.43364424807723778</c:v>
                </c:pt>
                <c:pt idx="3">
                  <c:v>0.10133239831697055</c:v>
                </c:pt>
                <c:pt idx="4">
                  <c:v>0.4264635124298316</c:v>
                </c:pt>
                <c:pt idx="5">
                  <c:v>0.31936438106796117</c:v>
                </c:pt>
                <c:pt idx="6">
                  <c:v>0.18248175182481752</c:v>
                </c:pt>
                <c:pt idx="7">
                  <c:v>0.38249736934408979</c:v>
                </c:pt>
              </c:numCache>
            </c:numRef>
          </c:val>
          <c:smooth val="0"/>
          <c:extLst xmlns:c16r2="http://schemas.microsoft.com/office/drawing/2015/06/chart">
            <c:ext xmlns:c16="http://schemas.microsoft.com/office/drawing/2014/chart" uri="{C3380CC4-5D6E-409C-BE32-E72D297353CC}">
              <c16:uniqueId val="{00000002-13D8-4EA0-A516-154CADA4D081}"/>
            </c:ext>
          </c:extLst>
        </c:ser>
        <c:dLbls>
          <c:showLegendKey val="0"/>
          <c:showVal val="0"/>
          <c:showCatName val="0"/>
          <c:showSerName val="0"/>
          <c:showPercent val="0"/>
          <c:showBubbleSize val="0"/>
        </c:dLbls>
        <c:marker val="1"/>
        <c:smooth val="0"/>
        <c:axId val="410883592"/>
        <c:axId val="410883200"/>
      </c:lineChart>
      <c:catAx>
        <c:axId val="27010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100824"/>
        <c:crosses val="autoZero"/>
        <c:auto val="1"/>
        <c:lblAlgn val="ctr"/>
        <c:lblOffset val="100"/>
        <c:noMultiLvlLbl val="0"/>
      </c:catAx>
      <c:valAx>
        <c:axId val="270100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100432"/>
        <c:crosses val="autoZero"/>
        <c:crossBetween val="between"/>
      </c:valAx>
      <c:valAx>
        <c:axId val="410883200"/>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0883592"/>
        <c:crosses val="max"/>
        <c:crossBetween val="between"/>
      </c:valAx>
      <c:catAx>
        <c:axId val="410883592"/>
        <c:scaling>
          <c:orientation val="minMax"/>
        </c:scaling>
        <c:delete val="1"/>
        <c:axPos val="b"/>
        <c:numFmt formatCode="General" sourceLinked="1"/>
        <c:majorTickMark val="out"/>
        <c:minorTickMark val="none"/>
        <c:tickLblPos val="nextTo"/>
        <c:crossAx val="410883200"/>
        <c:crosses val="autoZero"/>
        <c:auto val="1"/>
        <c:lblAlgn val="ctr"/>
        <c:lblOffset val="100"/>
        <c:noMultiLvlLbl val="0"/>
      </c:catAx>
      <c:spPr>
        <a:noFill/>
        <a:ln>
          <a:noFill/>
        </a:ln>
        <a:effectLst/>
      </c:spPr>
    </c:plotArea>
    <c:legend>
      <c:legendPos val="b"/>
      <c:layout>
        <c:manualLayout>
          <c:xMode val="edge"/>
          <c:yMode val="edge"/>
          <c:x val="0.18879658792650919"/>
          <c:y val="3.5172648873436275E-2"/>
          <c:w val="0.55018438320209972"/>
          <c:h val="7.305245935167195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dirty="0" smtClean="0">
                <a:latin typeface="Arial Narrow" panose="020B0606020202030204" pitchFamily="34" charset="0"/>
              </a:rPr>
              <a:t>Estimated IPT Coverage</a:t>
            </a:r>
            <a:r>
              <a:rPr lang="en-US" sz="1600" b="1" baseline="0" dirty="0" smtClean="0">
                <a:latin typeface="Arial Narrow" panose="020B0606020202030204" pitchFamily="34" charset="0"/>
              </a:rPr>
              <a:t> Among Children Under 5 years exposed to smear positive TB Kenya  2012-2016</a:t>
            </a:r>
            <a:endParaRPr lang="en-US" sz="1600" b="1" dirty="0">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stacked"/>
        <c:varyColors val="0"/>
        <c:ser>
          <c:idx val="0"/>
          <c:order val="0"/>
          <c:tx>
            <c:strRef>
              <c:f>Sheet3!$A$11</c:f>
              <c:strCache>
                <c:ptCount val="1"/>
                <c:pt idx="0">
                  <c:v>Smear pos adults</c:v>
                </c:pt>
              </c:strCache>
            </c:strRef>
          </c:tx>
          <c:spPr>
            <a:solidFill>
              <a:schemeClr val="accent1"/>
            </a:solidFill>
            <a:ln>
              <a:noFill/>
            </a:ln>
            <a:effectLst/>
          </c:spPr>
          <c:invertIfNegative val="0"/>
          <c:cat>
            <c:numRef>
              <c:f>Sheet3!$B$10:$K$10</c:f>
              <c:numCache>
                <c:formatCode>General</c:formatCode>
                <c:ptCount val="10"/>
                <c:pt idx="0">
                  <c:v>2012</c:v>
                </c:pt>
                <c:pt idx="2">
                  <c:v>2013</c:v>
                </c:pt>
                <c:pt idx="4">
                  <c:v>2014</c:v>
                </c:pt>
                <c:pt idx="6">
                  <c:v>2015</c:v>
                </c:pt>
                <c:pt idx="8">
                  <c:v>2016</c:v>
                </c:pt>
              </c:numCache>
            </c:numRef>
          </c:cat>
          <c:val>
            <c:numRef>
              <c:f>Sheet3!$B$11:$K$11</c:f>
              <c:numCache>
                <c:formatCode>General</c:formatCode>
                <c:ptCount val="10"/>
                <c:pt idx="0">
                  <c:v>41744</c:v>
                </c:pt>
                <c:pt idx="2">
                  <c:v>39153</c:v>
                </c:pt>
                <c:pt idx="4">
                  <c:v>39593</c:v>
                </c:pt>
                <c:pt idx="6">
                  <c:v>41243</c:v>
                </c:pt>
                <c:pt idx="8">
                  <c:v>36446</c:v>
                </c:pt>
              </c:numCache>
            </c:numRef>
          </c:val>
          <c:extLst xmlns:c16r2="http://schemas.microsoft.com/office/drawing/2015/06/chart">
            <c:ext xmlns:c16="http://schemas.microsoft.com/office/drawing/2014/chart" uri="{C3380CC4-5D6E-409C-BE32-E72D297353CC}">
              <c16:uniqueId val="{00000000-1B7D-42AE-8B2E-2BFA9B702990}"/>
            </c:ext>
          </c:extLst>
        </c:ser>
        <c:ser>
          <c:idx val="1"/>
          <c:order val="1"/>
          <c:tx>
            <c:strRef>
              <c:f>Sheet3!$A$12</c:f>
              <c:strCache>
                <c:ptCount val="1"/>
                <c:pt idx="0">
                  <c:v>Children On IPT</c:v>
                </c:pt>
              </c:strCache>
            </c:strRef>
          </c:tx>
          <c:spPr>
            <a:solidFill>
              <a:schemeClr val="accent2"/>
            </a:solidFill>
            <a:ln>
              <a:noFill/>
            </a:ln>
            <a:effectLst/>
          </c:spPr>
          <c:invertIfNegative val="0"/>
          <c:cat>
            <c:numRef>
              <c:f>Sheet3!$B$10:$K$10</c:f>
              <c:numCache>
                <c:formatCode>General</c:formatCode>
                <c:ptCount val="10"/>
                <c:pt idx="0">
                  <c:v>2012</c:v>
                </c:pt>
                <c:pt idx="2">
                  <c:v>2013</c:v>
                </c:pt>
                <c:pt idx="4">
                  <c:v>2014</c:v>
                </c:pt>
                <c:pt idx="6">
                  <c:v>2015</c:v>
                </c:pt>
                <c:pt idx="8">
                  <c:v>2016</c:v>
                </c:pt>
              </c:numCache>
            </c:numRef>
          </c:cat>
          <c:val>
            <c:numRef>
              <c:f>Sheet3!$B$12:$K$12</c:f>
            </c:numRef>
          </c:val>
          <c:extLst xmlns:c16r2="http://schemas.microsoft.com/office/drawing/2015/06/chart">
            <c:ext xmlns:c16="http://schemas.microsoft.com/office/drawing/2014/chart" uri="{C3380CC4-5D6E-409C-BE32-E72D297353CC}">
              <c16:uniqueId val="{00000001-1B7D-42AE-8B2E-2BFA9B702990}"/>
            </c:ext>
          </c:extLst>
        </c:ser>
        <c:ser>
          <c:idx val="2"/>
          <c:order val="2"/>
          <c:tx>
            <c:strRef>
              <c:f>Sheet3!$A$13</c:f>
              <c:strCache>
                <c:ptCount val="1"/>
                <c:pt idx="0">
                  <c:v>HIV pos</c:v>
                </c:pt>
              </c:strCache>
            </c:strRef>
          </c:tx>
          <c:spPr>
            <a:solidFill>
              <a:srgbClr val="C00000"/>
            </a:solidFill>
            <a:ln>
              <a:noFill/>
            </a:ln>
            <a:effectLst/>
          </c:spPr>
          <c:invertIfNegative val="0"/>
          <c:cat>
            <c:numRef>
              <c:f>Sheet3!$B$10:$K$10</c:f>
              <c:numCache>
                <c:formatCode>General</c:formatCode>
                <c:ptCount val="10"/>
                <c:pt idx="0">
                  <c:v>2012</c:v>
                </c:pt>
                <c:pt idx="2">
                  <c:v>2013</c:v>
                </c:pt>
                <c:pt idx="4">
                  <c:v>2014</c:v>
                </c:pt>
                <c:pt idx="6">
                  <c:v>2015</c:v>
                </c:pt>
                <c:pt idx="8">
                  <c:v>2016</c:v>
                </c:pt>
              </c:numCache>
            </c:numRef>
          </c:cat>
          <c:val>
            <c:numRef>
              <c:f>Sheet3!$B$13:$K$13</c:f>
              <c:numCache>
                <c:formatCode>General</c:formatCode>
                <c:ptCount val="10"/>
                <c:pt idx="1">
                  <c:v>128</c:v>
                </c:pt>
                <c:pt idx="3">
                  <c:v>2707</c:v>
                </c:pt>
                <c:pt idx="5">
                  <c:v>3183</c:v>
                </c:pt>
                <c:pt idx="7">
                  <c:v>2880</c:v>
                </c:pt>
                <c:pt idx="9">
                  <c:v>3950</c:v>
                </c:pt>
              </c:numCache>
            </c:numRef>
          </c:val>
          <c:extLst xmlns:c16r2="http://schemas.microsoft.com/office/drawing/2015/06/chart">
            <c:ext xmlns:c16="http://schemas.microsoft.com/office/drawing/2014/chart" uri="{C3380CC4-5D6E-409C-BE32-E72D297353CC}">
              <c16:uniqueId val="{00000002-1B7D-42AE-8B2E-2BFA9B702990}"/>
            </c:ext>
          </c:extLst>
        </c:ser>
        <c:ser>
          <c:idx val="3"/>
          <c:order val="3"/>
          <c:tx>
            <c:strRef>
              <c:f>Sheet3!$A$14</c:f>
              <c:strCache>
                <c:ptCount val="1"/>
                <c:pt idx="0">
                  <c:v>HIV Neg</c:v>
                </c:pt>
              </c:strCache>
            </c:strRef>
          </c:tx>
          <c:spPr>
            <a:solidFill>
              <a:srgbClr val="00B050"/>
            </a:solidFill>
            <a:ln>
              <a:noFill/>
            </a:ln>
            <a:effectLst/>
          </c:spPr>
          <c:invertIfNegative val="0"/>
          <c:cat>
            <c:numRef>
              <c:f>Sheet3!$B$10:$K$10</c:f>
              <c:numCache>
                <c:formatCode>General</c:formatCode>
                <c:ptCount val="10"/>
                <c:pt idx="0">
                  <c:v>2012</c:v>
                </c:pt>
                <c:pt idx="2">
                  <c:v>2013</c:v>
                </c:pt>
                <c:pt idx="4">
                  <c:v>2014</c:v>
                </c:pt>
                <c:pt idx="6">
                  <c:v>2015</c:v>
                </c:pt>
                <c:pt idx="8">
                  <c:v>2016</c:v>
                </c:pt>
              </c:numCache>
            </c:numRef>
          </c:cat>
          <c:val>
            <c:numRef>
              <c:f>Sheet3!$B$14:$K$14</c:f>
              <c:numCache>
                <c:formatCode>General</c:formatCode>
                <c:ptCount val="10"/>
                <c:pt idx="1">
                  <c:v>137</c:v>
                </c:pt>
                <c:pt idx="3">
                  <c:v>893</c:v>
                </c:pt>
                <c:pt idx="5">
                  <c:v>776</c:v>
                </c:pt>
                <c:pt idx="7">
                  <c:v>2242</c:v>
                </c:pt>
                <c:pt idx="9">
                  <c:v>3727</c:v>
                </c:pt>
              </c:numCache>
            </c:numRef>
          </c:val>
          <c:extLst xmlns:c16r2="http://schemas.microsoft.com/office/drawing/2015/06/chart">
            <c:ext xmlns:c16="http://schemas.microsoft.com/office/drawing/2014/chart" uri="{C3380CC4-5D6E-409C-BE32-E72D297353CC}">
              <c16:uniqueId val="{00000003-1B7D-42AE-8B2E-2BFA9B702990}"/>
            </c:ext>
          </c:extLst>
        </c:ser>
        <c:ser>
          <c:idx val="4"/>
          <c:order val="4"/>
          <c:tx>
            <c:strRef>
              <c:f>Sheet3!$A$15</c:f>
              <c:strCache>
                <c:ptCount val="1"/>
                <c:pt idx="0">
                  <c:v>HIV unk</c:v>
                </c:pt>
              </c:strCache>
            </c:strRef>
          </c:tx>
          <c:spPr>
            <a:solidFill>
              <a:schemeClr val="tx1"/>
            </a:solidFill>
            <a:ln>
              <a:noFill/>
            </a:ln>
            <a:effectLst/>
          </c:spPr>
          <c:invertIfNegative val="0"/>
          <c:cat>
            <c:numRef>
              <c:f>Sheet3!$B$10:$K$10</c:f>
              <c:numCache>
                <c:formatCode>General</c:formatCode>
                <c:ptCount val="10"/>
                <c:pt idx="0">
                  <c:v>2012</c:v>
                </c:pt>
                <c:pt idx="2">
                  <c:v>2013</c:v>
                </c:pt>
                <c:pt idx="4">
                  <c:v>2014</c:v>
                </c:pt>
                <c:pt idx="6">
                  <c:v>2015</c:v>
                </c:pt>
                <c:pt idx="8">
                  <c:v>2016</c:v>
                </c:pt>
              </c:numCache>
            </c:numRef>
          </c:cat>
          <c:val>
            <c:numRef>
              <c:f>Sheet3!$B$15:$K$15</c:f>
              <c:numCache>
                <c:formatCode>General</c:formatCode>
                <c:ptCount val="10"/>
                <c:pt idx="1">
                  <c:v>19</c:v>
                </c:pt>
                <c:pt idx="3">
                  <c:v>163</c:v>
                </c:pt>
                <c:pt idx="5">
                  <c:v>262</c:v>
                </c:pt>
                <c:pt idx="7">
                  <c:v>559</c:v>
                </c:pt>
                <c:pt idx="9">
                  <c:v>635</c:v>
                </c:pt>
              </c:numCache>
            </c:numRef>
          </c:val>
          <c:extLst xmlns:c16r2="http://schemas.microsoft.com/office/drawing/2015/06/chart">
            <c:ext xmlns:c16="http://schemas.microsoft.com/office/drawing/2014/chart" uri="{C3380CC4-5D6E-409C-BE32-E72D297353CC}">
              <c16:uniqueId val="{00000004-1B7D-42AE-8B2E-2BFA9B702990}"/>
            </c:ext>
          </c:extLst>
        </c:ser>
        <c:dLbls>
          <c:showLegendKey val="0"/>
          <c:showVal val="0"/>
          <c:showCatName val="0"/>
          <c:showSerName val="0"/>
          <c:showPercent val="0"/>
          <c:showBubbleSize val="0"/>
        </c:dLbls>
        <c:gapWidth val="17"/>
        <c:overlap val="100"/>
        <c:axId val="410884376"/>
        <c:axId val="410884768"/>
      </c:barChart>
      <c:lineChart>
        <c:grouping val="standard"/>
        <c:varyColors val="0"/>
        <c:ser>
          <c:idx val="5"/>
          <c:order val="5"/>
          <c:tx>
            <c:strRef>
              <c:f>Sheet3!$A$16</c:f>
              <c:strCache>
                <c:ptCount val="1"/>
                <c:pt idx="0">
                  <c:v>Uptake</c:v>
                </c:pt>
              </c:strCache>
            </c:strRef>
          </c:tx>
          <c:spPr>
            <a:ln w="28575" cap="rnd">
              <a:solidFill>
                <a:srgbClr val="FF5D5D"/>
              </a:solidFill>
              <a:round/>
            </a:ln>
            <a:effectLst/>
          </c:spPr>
          <c:marker>
            <c:symbol val="none"/>
          </c:marker>
          <c:dLbls>
            <c:dLbl>
              <c:idx val="1"/>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B7D-42AE-8B2E-2BFA9B702990}"/>
                </c:ext>
                <c:ext xmlns:c15="http://schemas.microsoft.com/office/drawing/2012/chart" uri="{CE6537A1-D6FC-4f65-9D91-7224C49458BB}">
                  <c15:layout/>
                </c:ext>
              </c:extLst>
            </c:dLbl>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B7D-42AE-8B2E-2BFA9B702990}"/>
                </c:ext>
                <c:ext xmlns:c15="http://schemas.microsoft.com/office/drawing/2012/chart" uri="{CE6537A1-D6FC-4f65-9D91-7224C49458BB}">
                  <c15:layout/>
                </c:ext>
              </c:extLst>
            </c:dLbl>
            <c:dLbl>
              <c:idx val="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B7D-42AE-8B2E-2BFA9B702990}"/>
                </c:ext>
                <c:ext xmlns:c15="http://schemas.microsoft.com/office/drawing/2012/chart" uri="{CE6537A1-D6FC-4f65-9D91-7224C49458BB}">
                  <c15:layout/>
                </c:ext>
              </c:extLst>
            </c:dLbl>
            <c:dLbl>
              <c:idx val="7"/>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B7D-42AE-8B2E-2BFA9B702990}"/>
                </c:ext>
                <c:ext xmlns:c15="http://schemas.microsoft.com/office/drawing/2012/chart" uri="{CE6537A1-D6FC-4f65-9D91-7224C49458BB}">
                  <c15:layout/>
                </c:ext>
              </c:extLst>
            </c:dLbl>
            <c:dLbl>
              <c:idx val="9"/>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B7D-42AE-8B2E-2BFA9B70299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Sheet3!$B$10:$K$10</c:f>
              <c:numCache>
                <c:formatCode>General</c:formatCode>
                <c:ptCount val="10"/>
                <c:pt idx="0">
                  <c:v>2012</c:v>
                </c:pt>
                <c:pt idx="2">
                  <c:v>2013</c:v>
                </c:pt>
                <c:pt idx="4">
                  <c:v>2014</c:v>
                </c:pt>
                <c:pt idx="6">
                  <c:v>2015</c:v>
                </c:pt>
                <c:pt idx="8">
                  <c:v>2016</c:v>
                </c:pt>
              </c:numCache>
            </c:numRef>
          </c:cat>
          <c:val>
            <c:numRef>
              <c:f>Sheet3!$B$16:$K$16</c:f>
              <c:numCache>
                <c:formatCode>0%</c:formatCode>
                <c:ptCount val="10"/>
                <c:pt idx="1">
                  <c:v>6.803372939823687E-3</c:v>
                </c:pt>
                <c:pt idx="2">
                  <c:v>5.1456752492949676E-2</c:v>
                </c:pt>
                <c:pt idx="3">
                  <c:v>9.6110132046075658E-2</c:v>
                </c:pt>
                <c:pt idx="4">
                  <c:v>0.1013599431477821</c:v>
                </c:pt>
                <c:pt idx="5">
                  <c:v>0.10660975424948854</c:v>
                </c:pt>
                <c:pt idx="6">
                  <c:v>0.12217717060484999</c:v>
                </c:pt>
                <c:pt idx="7">
                  <c:v>0.13774458696021144</c:v>
                </c:pt>
                <c:pt idx="8">
                  <c:v>0.18290401163847703</c:v>
                </c:pt>
                <c:pt idx="9">
                  <c:v>0.22806343631674258</c:v>
                </c:pt>
              </c:numCache>
            </c:numRef>
          </c:val>
          <c:smooth val="0"/>
          <c:extLst xmlns:c16r2="http://schemas.microsoft.com/office/drawing/2015/06/chart">
            <c:ext xmlns:c16="http://schemas.microsoft.com/office/drawing/2014/chart" uri="{C3380CC4-5D6E-409C-BE32-E72D297353CC}">
              <c16:uniqueId val="{0000000A-1B7D-42AE-8B2E-2BFA9B702990}"/>
            </c:ext>
          </c:extLst>
        </c:ser>
        <c:dLbls>
          <c:showLegendKey val="0"/>
          <c:showVal val="0"/>
          <c:showCatName val="0"/>
          <c:showSerName val="0"/>
          <c:showPercent val="0"/>
          <c:showBubbleSize val="0"/>
        </c:dLbls>
        <c:marker val="1"/>
        <c:smooth val="0"/>
        <c:axId val="264490840"/>
        <c:axId val="264490448"/>
      </c:lineChart>
      <c:catAx>
        <c:axId val="41088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0884768"/>
        <c:crosses val="autoZero"/>
        <c:auto val="1"/>
        <c:lblAlgn val="r"/>
        <c:lblOffset val="100"/>
        <c:noMultiLvlLbl val="0"/>
      </c:catAx>
      <c:valAx>
        <c:axId val="41088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884376"/>
        <c:crosses val="autoZero"/>
        <c:crossBetween val="between"/>
      </c:valAx>
      <c:valAx>
        <c:axId val="2644904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490840"/>
        <c:crosses val="max"/>
        <c:crossBetween val="between"/>
      </c:valAx>
      <c:catAx>
        <c:axId val="264490840"/>
        <c:scaling>
          <c:orientation val="minMax"/>
        </c:scaling>
        <c:delete val="1"/>
        <c:axPos val="b"/>
        <c:numFmt formatCode="General" sourceLinked="1"/>
        <c:majorTickMark val="out"/>
        <c:minorTickMark val="none"/>
        <c:tickLblPos val="nextTo"/>
        <c:crossAx val="264490448"/>
        <c:crosses val="autoZero"/>
        <c:auto val="1"/>
        <c:lblAlgn val="ctr"/>
        <c:lblOffset val="100"/>
        <c:noMultiLvlLbl val="0"/>
      </c:catAx>
      <c:spPr>
        <a:noFill/>
        <a:ln>
          <a:noFill/>
        </a:ln>
        <a:effectLst/>
      </c:spPr>
    </c:plotArea>
    <c:legend>
      <c:legendPos val="b"/>
      <c:layout>
        <c:manualLayout>
          <c:xMode val="edge"/>
          <c:yMode val="edge"/>
          <c:x val="0.23686953095322758"/>
          <c:y val="0.15050253416598788"/>
          <c:w val="0.60775310018075823"/>
          <c:h val="4.849171870757534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94516718018933E-2"/>
          <c:y val="0.35108768976342597"/>
          <c:w val="0.89033207805546044"/>
          <c:h val="0.51472286963353731"/>
        </c:manualLayout>
      </c:layout>
      <c:barChart>
        <c:barDir val="col"/>
        <c:grouping val="percentStacked"/>
        <c:varyColors val="0"/>
        <c:ser>
          <c:idx val="2"/>
          <c:order val="2"/>
          <c:tx>
            <c:strRef>
              <c:f>Sheet2!$B$6</c:f>
              <c:strCache>
                <c:ptCount val="1"/>
                <c:pt idx="0">
                  <c:v>IPT Completed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extLst>
                <c:ext xmlns:c15="http://schemas.microsoft.com/office/drawing/2012/chart" uri="{02D57815-91ED-43cb-92C2-25804820EDAC}">
                  <c15:fullRef>
                    <c15:sqref>Sheet2!$C$2:$H$3</c15:sqref>
                  </c15:fullRef>
                </c:ext>
              </c:extLst>
              <c:f>(Sheet2!$D$2:$D$3,Sheet2!$F$2:$F$3,Sheet2!$H$2:$H$3)</c:f>
              <c:multiLvlStrCache>
                <c:ptCount val="3"/>
                <c:lvl>
                  <c:pt idx="0">
                    <c:v>15+</c:v>
                  </c:pt>
                  <c:pt idx="1">
                    <c:v>15+</c:v>
                  </c:pt>
                  <c:pt idx="2">
                    <c:v>15+</c:v>
                  </c:pt>
                </c:lvl>
                <c:lvl/>
              </c:multiLvlStrCache>
            </c:multiLvlStrRef>
          </c:cat>
          <c:val>
            <c:numRef>
              <c:extLst>
                <c:ext xmlns:c15="http://schemas.microsoft.com/office/drawing/2012/chart" uri="{02D57815-91ED-43cb-92C2-25804820EDAC}">
                  <c15:fullRef>
                    <c15:sqref>Sheet2!$C$6:$H$6</c15:sqref>
                  </c15:fullRef>
                </c:ext>
              </c:extLst>
              <c:f>(Sheet2!$D$6,Sheet2!$F$6,Sheet2!$H$6)</c:f>
              <c:numCache>
                <c:formatCode>General</c:formatCode>
                <c:ptCount val="3"/>
                <c:pt idx="0">
                  <c:v>119</c:v>
                </c:pt>
                <c:pt idx="1">
                  <c:v>2236</c:v>
                </c:pt>
                <c:pt idx="2">
                  <c:v>8070</c:v>
                </c:pt>
              </c:numCache>
            </c:numRef>
          </c:val>
          <c:extLst xmlns:c16r2="http://schemas.microsoft.com/office/drawing/2015/06/chart">
            <c:ext xmlns:c16="http://schemas.microsoft.com/office/drawing/2014/chart" uri="{C3380CC4-5D6E-409C-BE32-E72D297353CC}">
              <c16:uniqueId val="{00000000-8AB3-473F-83D6-31AB617B2319}"/>
            </c:ext>
          </c:extLst>
        </c:ser>
        <c:ser>
          <c:idx val="4"/>
          <c:order val="4"/>
          <c:tx>
            <c:strRef>
              <c:f>Sheet2!$B$8</c:f>
              <c:strCache>
                <c:ptCount val="1"/>
                <c:pt idx="0">
                  <c:v>No died while on IPT</c:v>
                </c:pt>
              </c:strCache>
            </c:strRef>
          </c:tx>
          <c:spPr>
            <a:solidFill>
              <a:schemeClr val="accent5"/>
            </a:solidFill>
            <a:ln>
              <a:noFill/>
            </a:ln>
            <a:effectLst/>
          </c:spPr>
          <c:invertIfNegative val="0"/>
          <c:cat>
            <c:multiLvlStrRef>
              <c:extLst>
                <c:ext xmlns:c15="http://schemas.microsoft.com/office/drawing/2012/chart" uri="{02D57815-91ED-43cb-92C2-25804820EDAC}">
                  <c15:fullRef>
                    <c15:sqref>Sheet2!$C$2:$H$3</c15:sqref>
                  </c15:fullRef>
                </c:ext>
              </c:extLst>
              <c:f>(Sheet2!$D$2:$D$3,Sheet2!$F$2:$F$3,Sheet2!$H$2:$H$3)</c:f>
              <c:multiLvlStrCache>
                <c:ptCount val="3"/>
                <c:lvl>
                  <c:pt idx="0">
                    <c:v>15+</c:v>
                  </c:pt>
                  <c:pt idx="1">
                    <c:v>15+</c:v>
                  </c:pt>
                  <c:pt idx="2">
                    <c:v>15+</c:v>
                  </c:pt>
                </c:lvl>
                <c:lvl/>
              </c:multiLvlStrCache>
            </c:multiLvlStrRef>
          </c:cat>
          <c:val>
            <c:numRef>
              <c:extLst>
                <c:ext xmlns:c15="http://schemas.microsoft.com/office/drawing/2012/chart" uri="{02D57815-91ED-43cb-92C2-25804820EDAC}">
                  <c15:fullRef>
                    <c15:sqref>Sheet2!$C$8:$H$8</c15:sqref>
                  </c15:fullRef>
                </c:ext>
              </c:extLst>
              <c:f>(Sheet2!$D$8,Sheet2!$F$8,Sheet2!$H$8)</c:f>
              <c:numCache>
                <c:formatCode>General</c:formatCode>
                <c:ptCount val="3"/>
                <c:pt idx="0">
                  <c:v>0</c:v>
                </c:pt>
                <c:pt idx="1">
                  <c:v>8</c:v>
                </c:pt>
                <c:pt idx="2">
                  <c:v>6</c:v>
                </c:pt>
              </c:numCache>
            </c:numRef>
          </c:val>
          <c:extLst xmlns:c16r2="http://schemas.microsoft.com/office/drawing/2015/06/chart">
            <c:ext xmlns:c16="http://schemas.microsoft.com/office/drawing/2014/chart" uri="{C3380CC4-5D6E-409C-BE32-E72D297353CC}">
              <c16:uniqueId val="{00000001-8AB3-473F-83D6-31AB617B2319}"/>
            </c:ext>
          </c:extLst>
        </c:ser>
        <c:ser>
          <c:idx val="6"/>
          <c:order val="6"/>
          <c:tx>
            <c:strRef>
              <c:f>Sheet2!$B$10</c:f>
              <c:strCache>
                <c:ptCount val="1"/>
                <c:pt idx="0">
                  <c:v>Developed TB while on IPT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extLst>
                <c:ext xmlns:c15="http://schemas.microsoft.com/office/drawing/2012/chart" uri="{02D57815-91ED-43cb-92C2-25804820EDAC}">
                  <c15:fullRef>
                    <c15:sqref>Sheet2!$C$2:$H$3</c15:sqref>
                  </c15:fullRef>
                </c:ext>
              </c:extLst>
              <c:f>(Sheet2!$D$2:$D$3,Sheet2!$F$2:$F$3,Sheet2!$H$2:$H$3)</c:f>
              <c:multiLvlStrCache>
                <c:ptCount val="3"/>
                <c:lvl>
                  <c:pt idx="0">
                    <c:v>15+</c:v>
                  </c:pt>
                  <c:pt idx="1">
                    <c:v>15+</c:v>
                  </c:pt>
                  <c:pt idx="2">
                    <c:v>15+</c:v>
                  </c:pt>
                </c:lvl>
                <c:lvl/>
              </c:multiLvlStrCache>
            </c:multiLvlStrRef>
          </c:cat>
          <c:val>
            <c:numRef>
              <c:extLst>
                <c:ext xmlns:c15="http://schemas.microsoft.com/office/drawing/2012/chart" uri="{02D57815-91ED-43cb-92C2-25804820EDAC}">
                  <c15:fullRef>
                    <c15:sqref>Sheet2!$C$10:$H$10</c15:sqref>
                  </c15:fullRef>
                </c:ext>
              </c:extLst>
              <c:f>(Sheet2!$D$10,Sheet2!$F$10,Sheet2!$H$10)</c:f>
              <c:numCache>
                <c:formatCode>General</c:formatCode>
                <c:ptCount val="3"/>
                <c:pt idx="0">
                  <c:v>0</c:v>
                </c:pt>
                <c:pt idx="1">
                  <c:v>2</c:v>
                </c:pt>
                <c:pt idx="2">
                  <c:v>3</c:v>
                </c:pt>
              </c:numCache>
            </c:numRef>
          </c:val>
          <c:extLst xmlns:c16r2="http://schemas.microsoft.com/office/drawing/2015/06/chart">
            <c:ext xmlns:c16="http://schemas.microsoft.com/office/drawing/2014/chart" uri="{C3380CC4-5D6E-409C-BE32-E72D297353CC}">
              <c16:uniqueId val="{00000002-8AB3-473F-83D6-31AB617B2319}"/>
            </c:ext>
          </c:extLst>
        </c:ser>
        <c:ser>
          <c:idx val="8"/>
          <c:order val="8"/>
          <c:tx>
            <c:strRef>
              <c:f>Sheet2!$B$12</c:f>
              <c:strCache>
                <c:ptCount val="1"/>
                <c:pt idx="0">
                  <c:v>Lost to followup</c:v>
                </c:pt>
              </c:strCache>
            </c:strRef>
          </c:tx>
          <c:spPr>
            <a:solidFill>
              <a:schemeClr val="accent3">
                <a:lumMod val="60000"/>
              </a:schemeClr>
            </a:solidFill>
            <a:ln>
              <a:noFill/>
            </a:ln>
            <a:effectLst/>
          </c:spPr>
          <c:invertIfNegative val="0"/>
          <c:cat>
            <c:multiLvlStrRef>
              <c:extLst>
                <c:ext xmlns:c15="http://schemas.microsoft.com/office/drawing/2012/chart" uri="{02D57815-91ED-43cb-92C2-25804820EDAC}">
                  <c15:fullRef>
                    <c15:sqref>Sheet2!$C$2:$H$3</c15:sqref>
                  </c15:fullRef>
                </c:ext>
              </c:extLst>
              <c:f>(Sheet2!$D$2:$D$3,Sheet2!$F$2:$F$3,Sheet2!$H$2:$H$3)</c:f>
              <c:multiLvlStrCache>
                <c:ptCount val="3"/>
                <c:lvl>
                  <c:pt idx="0">
                    <c:v>15+</c:v>
                  </c:pt>
                  <c:pt idx="1">
                    <c:v>15+</c:v>
                  </c:pt>
                  <c:pt idx="2">
                    <c:v>15+</c:v>
                  </c:pt>
                </c:lvl>
                <c:lvl/>
              </c:multiLvlStrCache>
            </c:multiLvlStrRef>
          </c:cat>
          <c:val>
            <c:numRef>
              <c:extLst>
                <c:ext xmlns:c15="http://schemas.microsoft.com/office/drawing/2012/chart" uri="{02D57815-91ED-43cb-92C2-25804820EDAC}">
                  <c15:fullRef>
                    <c15:sqref>Sheet2!$C$12:$H$12</c15:sqref>
                  </c15:fullRef>
                </c:ext>
              </c:extLst>
              <c:f>(Sheet2!$D$12,Sheet2!$F$12,Sheet2!$H$12)</c:f>
              <c:numCache>
                <c:formatCode>General</c:formatCode>
                <c:ptCount val="3"/>
                <c:pt idx="0">
                  <c:v>0</c:v>
                </c:pt>
                <c:pt idx="1">
                  <c:v>25</c:v>
                </c:pt>
                <c:pt idx="2">
                  <c:v>45</c:v>
                </c:pt>
              </c:numCache>
            </c:numRef>
          </c:val>
          <c:extLst xmlns:c16r2="http://schemas.microsoft.com/office/drawing/2015/06/chart">
            <c:ext xmlns:c16="http://schemas.microsoft.com/office/drawing/2014/chart" uri="{C3380CC4-5D6E-409C-BE32-E72D297353CC}">
              <c16:uniqueId val="{00000003-8AB3-473F-83D6-31AB617B2319}"/>
            </c:ext>
          </c:extLst>
        </c:ser>
        <c:ser>
          <c:idx val="10"/>
          <c:order val="10"/>
          <c:tx>
            <c:strRef>
              <c:f>Sheet2!$B$14</c:f>
              <c:strCache>
                <c:ptCount val="1"/>
                <c:pt idx="0">
                  <c:v>Defaulted Treatment*</c:v>
                </c:pt>
              </c:strCache>
            </c:strRef>
          </c:tx>
          <c:spPr>
            <a:solidFill>
              <a:schemeClr val="accent5">
                <a:lumMod val="60000"/>
              </a:schemeClr>
            </a:solidFill>
            <a:ln>
              <a:noFill/>
            </a:ln>
            <a:effectLst/>
          </c:spPr>
          <c:invertIfNegative val="0"/>
          <c:cat>
            <c:multiLvlStrRef>
              <c:extLst>
                <c:ext xmlns:c15="http://schemas.microsoft.com/office/drawing/2012/chart" uri="{02D57815-91ED-43cb-92C2-25804820EDAC}">
                  <c15:fullRef>
                    <c15:sqref>Sheet2!$C$2:$H$3</c15:sqref>
                  </c15:fullRef>
                </c:ext>
              </c:extLst>
              <c:f>(Sheet2!$D$2:$D$3,Sheet2!$F$2:$F$3,Sheet2!$H$2:$H$3)</c:f>
              <c:multiLvlStrCache>
                <c:ptCount val="3"/>
                <c:lvl>
                  <c:pt idx="0">
                    <c:v>15+</c:v>
                  </c:pt>
                  <c:pt idx="1">
                    <c:v>15+</c:v>
                  </c:pt>
                  <c:pt idx="2">
                    <c:v>15+</c:v>
                  </c:pt>
                </c:lvl>
                <c:lvl/>
              </c:multiLvlStrCache>
            </c:multiLvlStrRef>
          </c:cat>
          <c:val>
            <c:numRef>
              <c:extLst>
                <c:ext xmlns:c15="http://schemas.microsoft.com/office/drawing/2012/chart" uri="{02D57815-91ED-43cb-92C2-25804820EDAC}">
                  <c15:fullRef>
                    <c15:sqref>Sheet2!$C$14:$H$14</c15:sqref>
                  </c15:fullRef>
                </c:ext>
              </c:extLst>
              <c:f>(Sheet2!$D$14,Sheet2!$F$14,Sheet2!$H$14)</c:f>
              <c:numCache>
                <c:formatCode>General</c:formatCode>
                <c:ptCount val="3"/>
                <c:pt idx="0">
                  <c:v>0</c:v>
                </c:pt>
                <c:pt idx="1">
                  <c:v>5</c:v>
                </c:pt>
                <c:pt idx="2">
                  <c:v>9</c:v>
                </c:pt>
              </c:numCache>
            </c:numRef>
          </c:val>
          <c:extLst xmlns:c16r2="http://schemas.microsoft.com/office/drawing/2015/06/chart">
            <c:ext xmlns:c16="http://schemas.microsoft.com/office/drawing/2014/chart" uri="{C3380CC4-5D6E-409C-BE32-E72D297353CC}">
              <c16:uniqueId val="{00000004-8AB3-473F-83D6-31AB617B2319}"/>
            </c:ext>
          </c:extLst>
        </c:ser>
        <c:ser>
          <c:idx val="12"/>
          <c:order val="12"/>
          <c:tx>
            <c:strRef>
              <c:f>Sheet2!$B$16</c:f>
              <c:strCache>
                <c:ptCount val="1"/>
                <c:pt idx="0">
                  <c:v>Not Evaluated</c:v>
                </c:pt>
              </c:strCache>
            </c:strRef>
          </c:tx>
          <c:spPr>
            <a:solidFill>
              <a:schemeClr val="accent1">
                <a:lumMod val="80000"/>
                <a:lumOff val="20000"/>
              </a:schemeClr>
            </a:solidFill>
            <a:ln>
              <a:noFill/>
            </a:ln>
            <a:effectLst/>
          </c:spPr>
          <c:invertIfNegative val="0"/>
          <c:cat>
            <c:multiLvlStrRef>
              <c:extLst>
                <c:ext xmlns:c15="http://schemas.microsoft.com/office/drawing/2012/chart" uri="{02D57815-91ED-43cb-92C2-25804820EDAC}">
                  <c15:fullRef>
                    <c15:sqref>Sheet2!$C$2:$H$3</c15:sqref>
                  </c15:fullRef>
                </c:ext>
              </c:extLst>
              <c:f>(Sheet2!$D$2:$D$3,Sheet2!$F$2:$F$3,Sheet2!$H$2:$H$3)</c:f>
              <c:multiLvlStrCache>
                <c:ptCount val="3"/>
                <c:lvl>
                  <c:pt idx="0">
                    <c:v>15+</c:v>
                  </c:pt>
                  <c:pt idx="1">
                    <c:v>15+</c:v>
                  </c:pt>
                  <c:pt idx="2">
                    <c:v>15+</c:v>
                  </c:pt>
                </c:lvl>
                <c:lvl/>
              </c:multiLvlStrCache>
            </c:multiLvlStrRef>
          </c:cat>
          <c:val>
            <c:numRef>
              <c:extLst>
                <c:ext xmlns:c15="http://schemas.microsoft.com/office/drawing/2012/chart" uri="{02D57815-91ED-43cb-92C2-25804820EDAC}">
                  <c15:fullRef>
                    <c15:sqref>Sheet2!$C$16:$H$16</c15:sqref>
                  </c15:fullRef>
                </c:ext>
              </c:extLst>
              <c:f>(Sheet2!$D$16,Sheet2!$F$16,Sheet2!$H$16)</c:f>
              <c:numCache>
                <c:formatCode>General</c:formatCode>
                <c:ptCount val="3"/>
                <c:pt idx="0">
                  <c:v>0</c:v>
                </c:pt>
                <c:pt idx="1">
                  <c:v>13</c:v>
                </c:pt>
                <c:pt idx="2">
                  <c:v>27</c:v>
                </c:pt>
              </c:numCache>
            </c:numRef>
          </c:val>
          <c:extLst xmlns:c16r2="http://schemas.microsoft.com/office/drawing/2015/06/chart">
            <c:ext xmlns:c16="http://schemas.microsoft.com/office/drawing/2014/chart" uri="{C3380CC4-5D6E-409C-BE32-E72D297353CC}">
              <c16:uniqueId val="{00000005-8AB3-473F-83D6-31AB617B2319}"/>
            </c:ext>
          </c:extLst>
        </c:ser>
        <c:ser>
          <c:idx val="14"/>
          <c:order val="14"/>
          <c:tx>
            <c:strRef>
              <c:f>Sheet2!$B$18</c:f>
              <c:strCache>
                <c:ptCount val="1"/>
                <c:pt idx="0">
                  <c:v>Discontinued IPT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extLst>
                <c:ext xmlns:c15="http://schemas.microsoft.com/office/drawing/2012/chart" uri="{02D57815-91ED-43cb-92C2-25804820EDAC}">
                  <c15:fullRef>
                    <c15:sqref>Sheet2!$C$2:$H$3</c15:sqref>
                  </c15:fullRef>
                </c:ext>
              </c:extLst>
              <c:f>(Sheet2!$D$2:$D$3,Sheet2!$F$2:$F$3,Sheet2!$H$2:$H$3)</c:f>
              <c:multiLvlStrCache>
                <c:ptCount val="3"/>
                <c:lvl>
                  <c:pt idx="0">
                    <c:v>15+</c:v>
                  </c:pt>
                  <c:pt idx="1">
                    <c:v>15+</c:v>
                  </c:pt>
                  <c:pt idx="2">
                    <c:v>15+</c:v>
                  </c:pt>
                </c:lvl>
                <c:lvl/>
              </c:multiLvlStrCache>
            </c:multiLvlStrRef>
          </c:cat>
          <c:val>
            <c:numRef>
              <c:extLst>
                <c:ext xmlns:c15="http://schemas.microsoft.com/office/drawing/2012/chart" uri="{02D57815-91ED-43cb-92C2-25804820EDAC}">
                  <c15:fullRef>
                    <c15:sqref>Sheet2!$C$18:$H$18</c15:sqref>
                  </c15:fullRef>
                </c:ext>
              </c:extLst>
              <c:f>(Sheet2!$D$18,Sheet2!$F$18,Sheet2!$H$18)</c:f>
              <c:numCache>
                <c:formatCode>General</c:formatCode>
                <c:ptCount val="3"/>
                <c:pt idx="0">
                  <c:v>5</c:v>
                </c:pt>
                <c:pt idx="1">
                  <c:v>17</c:v>
                </c:pt>
                <c:pt idx="2">
                  <c:v>46</c:v>
                </c:pt>
              </c:numCache>
            </c:numRef>
          </c:val>
          <c:extLst xmlns:c16r2="http://schemas.microsoft.com/office/drawing/2015/06/chart">
            <c:ext xmlns:c16="http://schemas.microsoft.com/office/drawing/2014/chart" uri="{C3380CC4-5D6E-409C-BE32-E72D297353CC}">
              <c16:uniqueId val="{00000006-8AB3-473F-83D6-31AB617B2319}"/>
            </c:ext>
          </c:extLst>
        </c:ser>
        <c:dLbls>
          <c:showLegendKey val="0"/>
          <c:showVal val="0"/>
          <c:showCatName val="0"/>
          <c:showSerName val="0"/>
          <c:showPercent val="0"/>
          <c:showBubbleSize val="0"/>
        </c:dLbls>
        <c:gapWidth val="150"/>
        <c:overlap val="100"/>
        <c:axId val="264491624"/>
        <c:axId val="264492016"/>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Sheet2!$B$4</c15:sqref>
                        </c15:formulaRef>
                      </c:ext>
                    </c:extLst>
                    <c:strCache>
                      <c:ptCount val="1"/>
                      <c:pt idx="0">
                        <c:v>No. of PLHIV currently in care</c:v>
                      </c:pt>
                    </c:strCache>
                  </c:strRef>
                </c:tx>
                <c:spPr>
                  <a:solidFill>
                    <a:schemeClr val="accent1"/>
                  </a:solidFill>
                  <a:ln>
                    <a:noFill/>
                  </a:ln>
                  <a:effectLst/>
                </c:spPr>
                <c:invertIfNegative val="0"/>
                <c:cat>
                  <c:multiLvlStrRef>
                    <c:extLst xmlns:c16r2="http://schemas.microsoft.com/office/drawing/2015/06/chart">
                      <c:ex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c:ext uri="{02D57815-91ED-43cb-92C2-25804820EDAC}">
                        <c15:fullRef>
                          <c15:sqref>Sheet2!$C$4:$H$4</c15:sqref>
                        </c15:fullRef>
                        <c15:formulaRef>
                          <c15:sqref>(Sheet2!$D$4,Sheet2!$F$4,Sheet2!$H$4)</c15:sqref>
                        </c15:formulaRef>
                      </c:ext>
                    </c:extLst>
                    <c:numCache>
                      <c:formatCode>General</c:formatCode>
                      <c:ptCount val="3"/>
                      <c:pt idx="0">
                        <c:v>16496</c:v>
                      </c:pt>
                      <c:pt idx="1">
                        <c:v>22816</c:v>
                      </c:pt>
                      <c:pt idx="2">
                        <c:v>26368</c:v>
                      </c:pt>
                    </c:numCache>
                  </c:numRef>
                </c:val>
                <c:extLst xmlns:c16r2="http://schemas.microsoft.com/office/drawing/2015/06/chart">
                  <c:ext xmlns:c16="http://schemas.microsoft.com/office/drawing/2014/chart" uri="{C3380CC4-5D6E-409C-BE32-E72D297353CC}">
                    <c16:uniqueId val="{00000007-8AB3-473F-83D6-31AB617B2319}"/>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Sheet2!$B$5</c15:sqref>
                        </c15:formulaRef>
                      </c:ext>
                    </c:extLst>
                    <c:strCache>
                      <c:ptCount val="1"/>
                      <c:pt idx="0">
                        <c:v>Total No. of PLHIV  enrolled on IPT</c:v>
                      </c:pt>
                    </c:strCache>
                  </c:strRef>
                </c:tx>
                <c:spPr>
                  <a:solidFill>
                    <a:schemeClr val="accent2"/>
                  </a:solidFill>
                  <a:ln>
                    <a:noFill/>
                  </a:ln>
                  <a:effectLst/>
                </c:spPr>
                <c:invertIfNegative val="0"/>
                <c:cat>
                  <c:multiLvlStrRef>
                    <c:extLst xmlns:c16r2="http://schemas.microsoft.com/office/drawing/2015/06/chart" xmlns:c15="http://schemas.microsoft.com/office/drawing/2012/chart">
                      <c:ext xmlns:c15="http://schemas.microsoft.com/office/drawing/2012/char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xmlns:c15="http://schemas.microsoft.com/office/drawing/2012/chart">
                      <c:ext xmlns:c15="http://schemas.microsoft.com/office/drawing/2012/chart" uri="{02D57815-91ED-43cb-92C2-25804820EDAC}">
                        <c15:fullRef>
                          <c15:sqref>Sheet2!$C$5:$H$5</c15:sqref>
                        </c15:fullRef>
                        <c15:formulaRef>
                          <c15:sqref>(Sheet2!$D$5,Sheet2!$F$5,Sheet2!$H$5)</c15:sqref>
                        </c15:formulaRef>
                      </c:ext>
                    </c:extLst>
                    <c:numCache>
                      <c:formatCode>General</c:formatCode>
                      <c:ptCount val="3"/>
                      <c:pt idx="0">
                        <c:v>124</c:v>
                      </c:pt>
                      <c:pt idx="1">
                        <c:v>2312</c:v>
                      </c:pt>
                      <c:pt idx="2">
                        <c:v>8421</c:v>
                      </c:pt>
                    </c:numCache>
                  </c:numRef>
                </c:val>
                <c:extLst xmlns:c16r2="http://schemas.microsoft.com/office/drawing/2015/06/chart" xmlns:c15="http://schemas.microsoft.com/office/drawing/2012/chart">
                  <c:ext xmlns:c16="http://schemas.microsoft.com/office/drawing/2014/chart" uri="{C3380CC4-5D6E-409C-BE32-E72D297353CC}">
                    <c16:uniqueId val="{00000008-8AB3-473F-83D6-31AB617B2319}"/>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Sheet2!$B$7</c15:sqref>
                        </c15:formulaRef>
                      </c:ext>
                    </c:extLst>
                    <c:strCache>
                      <c:ptCount val="1"/>
                      <c:pt idx="0">
                        <c:v>%</c:v>
                      </c:pt>
                    </c:strCache>
                  </c:strRef>
                </c:tx>
                <c:spPr>
                  <a:solidFill>
                    <a:schemeClr val="accent4"/>
                  </a:solidFill>
                  <a:ln>
                    <a:noFill/>
                  </a:ln>
                  <a:effectLst/>
                </c:spPr>
                <c:invertIfNegative val="0"/>
                <c:cat>
                  <c:multiLvlStrRef>
                    <c:extLst xmlns:c16r2="http://schemas.microsoft.com/office/drawing/2015/06/chart" xmlns:c15="http://schemas.microsoft.com/office/drawing/2012/chart">
                      <c:ext xmlns:c15="http://schemas.microsoft.com/office/drawing/2012/char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xmlns:c15="http://schemas.microsoft.com/office/drawing/2012/chart">
                      <c:ext xmlns:c15="http://schemas.microsoft.com/office/drawing/2012/chart" uri="{02D57815-91ED-43cb-92C2-25804820EDAC}">
                        <c15:fullRef>
                          <c15:sqref>Sheet2!$C$7:$H$7</c15:sqref>
                        </c15:fullRef>
                        <c15:formulaRef>
                          <c15:sqref>(Sheet2!$D$7,Sheet2!$F$7,Sheet2!$H$7)</c15:sqref>
                        </c15:formulaRef>
                      </c:ext>
                    </c:extLst>
                    <c:numCache>
                      <c:formatCode>General</c:formatCode>
                      <c:ptCount val="3"/>
                      <c:pt idx="0">
                        <c:v>0.95967741935483875</c:v>
                      </c:pt>
                      <c:pt idx="1">
                        <c:v>0.96712802768166095</c:v>
                      </c:pt>
                      <c:pt idx="2">
                        <c:v>0.95831848949055931</c:v>
                      </c:pt>
                    </c:numCache>
                  </c:numRef>
                </c:val>
                <c:extLst xmlns:c16r2="http://schemas.microsoft.com/office/drawing/2015/06/chart" xmlns:c15="http://schemas.microsoft.com/office/drawing/2012/chart">
                  <c:ext xmlns:c16="http://schemas.microsoft.com/office/drawing/2014/chart" uri="{C3380CC4-5D6E-409C-BE32-E72D297353CC}">
                    <c16:uniqueId val="{00000009-8AB3-473F-83D6-31AB617B2319}"/>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Sheet2!$B$9</c15:sqref>
                        </c15:formulaRef>
                      </c:ext>
                    </c:extLst>
                    <c:strCache>
                      <c:ptCount val="1"/>
                      <c:pt idx="0">
                        <c:v>%</c:v>
                      </c:pt>
                    </c:strCache>
                  </c:strRef>
                </c:tx>
                <c:spPr>
                  <a:solidFill>
                    <a:schemeClr val="accent6"/>
                  </a:solidFill>
                  <a:ln>
                    <a:noFill/>
                  </a:ln>
                  <a:effectLst/>
                </c:spPr>
                <c:invertIfNegative val="0"/>
                <c:cat>
                  <c:multiLvlStrRef>
                    <c:extLst xmlns:c16r2="http://schemas.microsoft.com/office/drawing/2015/06/chart" xmlns:c15="http://schemas.microsoft.com/office/drawing/2012/chart">
                      <c:ext xmlns:c15="http://schemas.microsoft.com/office/drawing/2012/char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xmlns:c15="http://schemas.microsoft.com/office/drawing/2012/chart">
                      <c:ext xmlns:c15="http://schemas.microsoft.com/office/drawing/2012/chart" uri="{02D57815-91ED-43cb-92C2-25804820EDAC}">
                        <c15:fullRef>
                          <c15:sqref>Sheet2!$C$9:$H$9</c15:sqref>
                        </c15:fullRef>
                        <c15:formulaRef>
                          <c15:sqref>(Sheet2!$D$9,Sheet2!$F$9,Sheet2!$H$9)</c15:sqref>
                        </c15:formulaRef>
                      </c:ext>
                    </c:extLst>
                    <c:numCache>
                      <c:formatCode>General</c:formatCode>
                      <c:ptCount val="3"/>
                      <c:pt idx="0">
                        <c:v>0</c:v>
                      </c:pt>
                      <c:pt idx="1">
                        <c:v>3.4602076124567475E-3</c:v>
                      </c:pt>
                      <c:pt idx="2">
                        <c:v>7.1250445315283219E-4</c:v>
                      </c:pt>
                    </c:numCache>
                  </c:numRef>
                </c:val>
                <c:extLst xmlns:c16r2="http://schemas.microsoft.com/office/drawing/2015/06/chart" xmlns:c15="http://schemas.microsoft.com/office/drawing/2012/chart">
                  <c:ext xmlns:c16="http://schemas.microsoft.com/office/drawing/2014/chart" uri="{C3380CC4-5D6E-409C-BE32-E72D297353CC}">
                    <c16:uniqueId val="{0000000A-8AB3-473F-83D6-31AB617B2319}"/>
                  </c:ext>
                </c:extLst>
              </c15:ser>
            </c15:filteredBarSeries>
            <c15:filteredBar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Sheet2!$B$11</c15:sqref>
                        </c15:formulaRef>
                      </c:ext>
                    </c:extLst>
                    <c:strCache>
                      <c:ptCount val="1"/>
                      <c:pt idx="0">
                        <c:v>%</c:v>
                      </c:pt>
                    </c:strCache>
                  </c:strRef>
                </c:tx>
                <c:spPr>
                  <a:solidFill>
                    <a:schemeClr val="accent2">
                      <a:lumMod val="60000"/>
                    </a:schemeClr>
                  </a:solidFill>
                  <a:ln>
                    <a:noFill/>
                  </a:ln>
                  <a:effectLst/>
                </c:spPr>
                <c:invertIfNegative val="0"/>
                <c:cat>
                  <c:multiLvlStrRef>
                    <c:extLst xmlns:c16r2="http://schemas.microsoft.com/office/drawing/2015/06/chart" xmlns:c15="http://schemas.microsoft.com/office/drawing/2012/chart">
                      <c:ext xmlns:c15="http://schemas.microsoft.com/office/drawing/2012/char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xmlns:c15="http://schemas.microsoft.com/office/drawing/2012/chart">
                      <c:ext xmlns:c15="http://schemas.microsoft.com/office/drawing/2012/chart" uri="{02D57815-91ED-43cb-92C2-25804820EDAC}">
                        <c15:fullRef>
                          <c15:sqref>Sheet2!$C$11:$H$11</c15:sqref>
                        </c15:fullRef>
                        <c15:formulaRef>
                          <c15:sqref>(Sheet2!$D$11,Sheet2!$F$11,Sheet2!$H$11)</c15:sqref>
                        </c15:formulaRef>
                      </c:ext>
                    </c:extLst>
                    <c:numCache>
                      <c:formatCode>General</c:formatCode>
                      <c:ptCount val="3"/>
                      <c:pt idx="0">
                        <c:v>0</c:v>
                      </c:pt>
                      <c:pt idx="1">
                        <c:v>8.6505190311418688E-4</c:v>
                      </c:pt>
                      <c:pt idx="2">
                        <c:v>3.5625222657641609E-4</c:v>
                      </c:pt>
                    </c:numCache>
                  </c:numRef>
                </c:val>
                <c:extLst xmlns:c16r2="http://schemas.microsoft.com/office/drawing/2015/06/chart" xmlns:c15="http://schemas.microsoft.com/office/drawing/2012/chart">
                  <c:ext xmlns:c16="http://schemas.microsoft.com/office/drawing/2014/chart" uri="{C3380CC4-5D6E-409C-BE32-E72D297353CC}">
                    <c16:uniqueId val="{0000000B-8AB3-473F-83D6-31AB617B2319}"/>
                  </c:ext>
                </c:extLst>
              </c15:ser>
            </c15:filteredBarSeries>
            <c15:filteredBar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Sheet2!$B$13</c15:sqref>
                        </c15:formulaRef>
                      </c:ext>
                    </c:extLst>
                    <c:strCache>
                      <c:ptCount val="1"/>
                      <c:pt idx="0">
                        <c:v>%</c:v>
                      </c:pt>
                    </c:strCache>
                  </c:strRef>
                </c:tx>
                <c:spPr>
                  <a:solidFill>
                    <a:schemeClr val="accent4">
                      <a:lumMod val="60000"/>
                    </a:schemeClr>
                  </a:solidFill>
                  <a:ln>
                    <a:noFill/>
                  </a:ln>
                  <a:effectLst/>
                </c:spPr>
                <c:invertIfNegative val="0"/>
                <c:cat>
                  <c:multiLvlStrRef>
                    <c:extLst xmlns:c16r2="http://schemas.microsoft.com/office/drawing/2015/06/chart" xmlns:c15="http://schemas.microsoft.com/office/drawing/2012/chart">
                      <c:ext xmlns:c15="http://schemas.microsoft.com/office/drawing/2012/char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xmlns:c15="http://schemas.microsoft.com/office/drawing/2012/chart">
                      <c:ext xmlns:c15="http://schemas.microsoft.com/office/drawing/2012/chart" uri="{02D57815-91ED-43cb-92C2-25804820EDAC}">
                        <c15:fullRef>
                          <c15:sqref>Sheet2!$C$13:$H$13</c15:sqref>
                        </c15:fullRef>
                        <c15:formulaRef>
                          <c15:sqref>(Sheet2!$D$13,Sheet2!$F$13,Sheet2!$H$13)</c15:sqref>
                        </c15:formulaRef>
                      </c:ext>
                    </c:extLst>
                    <c:numCache>
                      <c:formatCode>General</c:formatCode>
                      <c:ptCount val="3"/>
                      <c:pt idx="0">
                        <c:v>0</c:v>
                      </c:pt>
                      <c:pt idx="1">
                        <c:v>1.0813148788927335E-2</c:v>
                      </c:pt>
                      <c:pt idx="2">
                        <c:v>5.3437833986462414E-3</c:v>
                      </c:pt>
                    </c:numCache>
                  </c:numRef>
                </c:val>
                <c:extLst xmlns:c16r2="http://schemas.microsoft.com/office/drawing/2015/06/chart" xmlns:c15="http://schemas.microsoft.com/office/drawing/2012/chart">
                  <c:ext xmlns:c16="http://schemas.microsoft.com/office/drawing/2014/chart" uri="{C3380CC4-5D6E-409C-BE32-E72D297353CC}">
                    <c16:uniqueId val="{0000000C-8AB3-473F-83D6-31AB617B2319}"/>
                  </c:ext>
                </c:extLst>
              </c15:ser>
            </c15:filteredBarSeries>
            <c15:filteredBarSeries>
              <c15:ser>
                <c:idx val="11"/>
                <c:order val="11"/>
                <c:tx>
                  <c:strRef>
                    <c:extLst xmlns:c16r2="http://schemas.microsoft.com/office/drawing/2015/06/chart" xmlns:c15="http://schemas.microsoft.com/office/drawing/2012/chart">
                      <c:ext xmlns:c15="http://schemas.microsoft.com/office/drawing/2012/chart" uri="{02D57815-91ED-43cb-92C2-25804820EDAC}">
                        <c15:formulaRef>
                          <c15:sqref>Sheet2!$B$15</c15:sqref>
                        </c15:formulaRef>
                      </c:ext>
                    </c:extLst>
                    <c:strCache>
                      <c:ptCount val="1"/>
                      <c:pt idx="0">
                        <c:v>%</c:v>
                      </c:pt>
                    </c:strCache>
                  </c:strRef>
                </c:tx>
                <c:spPr>
                  <a:solidFill>
                    <a:schemeClr val="accent6">
                      <a:lumMod val="60000"/>
                    </a:schemeClr>
                  </a:solidFill>
                  <a:ln>
                    <a:noFill/>
                  </a:ln>
                  <a:effectLst/>
                </c:spPr>
                <c:invertIfNegative val="0"/>
                <c:cat>
                  <c:multiLvlStrRef>
                    <c:extLst xmlns:c16r2="http://schemas.microsoft.com/office/drawing/2015/06/chart" xmlns:c15="http://schemas.microsoft.com/office/drawing/2012/chart">
                      <c:ext xmlns:c15="http://schemas.microsoft.com/office/drawing/2012/char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xmlns:c15="http://schemas.microsoft.com/office/drawing/2012/chart">
                      <c:ext xmlns:c15="http://schemas.microsoft.com/office/drawing/2012/chart" uri="{02D57815-91ED-43cb-92C2-25804820EDAC}">
                        <c15:fullRef>
                          <c15:sqref>Sheet2!$C$15:$H$15</c15:sqref>
                        </c15:fullRef>
                        <c15:formulaRef>
                          <c15:sqref>(Sheet2!$D$15,Sheet2!$F$15,Sheet2!$H$15)</c15:sqref>
                        </c15:formulaRef>
                      </c:ext>
                    </c:extLst>
                    <c:numCache>
                      <c:formatCode>General</c:formatCode>
                      <c:ptCount val="3"/>
                      <c:pt idx="0">
                        <c:v>0</c:v>
                      </c:pt>
                      <c:pt idx="1">
                        <c:v>2.1626297577854673E-3</c:v>
                      </c:pt>
                      <c:pt idx="2">
                        <c:v>1.0687566797292483E-3</c:v>
                      </c:pt>
                    </c:numCache>
                  </c:numRef>
                </c:val>
                <c:extLst xmlns:c16r2="http://schemas.microsoft.com/office/drawing/2015/06/chart" xmlns:c15="http://schemas.microsoft.com/office/drawing/2012/chart">
                  <c:ext xmlns:c16="http://schemas.microsoft.com/office/drawing/2014/chart" uri="{C3380CC4-5D6E-409C-BE32-E72D297353CC}">
                    <c16:uniqueId val="{0000000D-8AB3-473F-83D6-31AB617B2319}"/>
                  </c:ext>
                </c:extLst>
              </c15:ser>
            </c15:filteredBarSeries>
            <c15:filteredBarSeries>
              <c15:ser>
                <c:idx val="13"/>
                <c:order val="13"/>
                <c:tx>
                  <c:strRef>
                    <c:extLst xmlns:c16r2="http://schemas.microsoft.com/office/drawing/2015/06/chart" xmlns:c15="http://schemas.microsoft.com/office/drawing/2012/chart">
                      <c:ext xmlns:c15="http://schemas.microsoft.com/office/drawing/2012/chart" uri="{02D57815-91ED-43cb-92C2-25804820EDAC}">
                        <c15:formulaRef>
                          <c15:sqref>Sheet2!$B$17</c15:sqref>
                        </c15:formulaRef>
                      </c:ext>
                    </c:extLst>
                    <c:strCache>
                      <c:ptCount val="1"/>
                      <c:pt idx="0">
                        <c:v>%</c:v>
                      </c:pt>
                    </c:strCache>
                  </c:strRef>
                </c:tx>
                <c:spPr>
                  <a:solidFill>
                    <a:schemeClr val="accent2">
                      <a:lumMod val="80000"/>
                      <a:lumOff val="20000"/>
                    </a:schemeClr>
                  </a:solidFill>
                  <a:ln>
                    <a:noFill/>
                  </a:ln>
                  <a:effectLst/>
                </c:spPr>
                <c:invertIfNegative val="0"/>
                <c:cat>
                  <c:multiLvlStrRef>
                    <c:extLst xmlns:c16r2="http://schemas.microsoft.com/office/drawing/2015/06/chart" xmlns:c15="http://schemas.microsoft.com/office/drawing/2012/chart">
                      <c:ext xmlns:c15="http://schemas.microsoft.com/office/drawing/2012/char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xmlns:c15="http://schemas.microsoft.com/office/drawing/2012/chart">
                      <c:ext xmlns:c15="http://schemas.microsoft.com/office/drawing/2012/chart" uri="{02D57815-91ED-43cb-92C2-25804820EDAC}">
                        <c15:fullRef>
                          <c15:sqref>Sheet2!$C$17:$H$17</c15:sqref>
                        </c15:fullRef>
                        <c15:formulaRef>
                          <c15:sqref>(Sheet2!$D$17,Sheet2!$F$17,Sheet2!$H$17)</c15:sqref>
                        </c15:formulaRef>
                      </c:ext>
                    </c:extLst>
                    <c:numCache>
                      <c:formatCode>General</c:formatCode>
                      <c:ptCount val="3"/>
                      <c:pt idx="0">
                        <c:v>0</c:v>
                      </c:pt>
                      <c:pt idx="1">
                        <c:v>5.6228373702422148E-3</c:v>
                      </c:pt>
                      <c:pt idx="2">
                        <c:v>3.2062700391877448E-3</c:v>
                      </c:pt>
                    </c:numCache>
                  </c:numRef>
                </c:val>
                <c:extLst xmlns:c16r2="http://schemas.microsoft.com/office/drawing/2015/06/chart" xmlns:c15="http://schemas.microsoft.com/office/drawing/2012/chart">
                  <c:ext xmlns:c16="http://schemas.microsoft.com/office/drawing/2014/chart" uri="{C3380CC4-5D6E-409C-BE32-E72D297353CC}">
                    <c16:uniqueId val="{0000000E-8AB3-473F-83D6-31AB617B2319}"/>
                  </c:ext>
                </c:extLst>
              </c15:ser>
            </c15:filteredBarSeries>
            <c15:filteredBarSeries>
              <c15:ser>
                <c:idx val="15"/>
                <c:order val="15"/>
                <c:tx>
                  <c:strRef>
                    <c:extLst xmlns:c16r2="http://schemas.microsoft.com/office/drawing/2015/06/chart" xmlns:c15="http://schemas.microsoft.com/office/drawing/2012/chart">
                      <c:ext xmlns:c15="http://schemas.microsoft.com/office/drawing/2012/chart" uri="{02D57815-91ED-43cb-92C2-25804820EDAC}">
                        <c15:formulaRef>
                          <c15:sqref>Sheet2!$B$19</c15:sqref>
                        </c15:formulaRef>
                      </c:ext>
                    </c:extLst>
                    <c:strCache>
                      <c:ptCount val="1"/>
                      <c:pt idx="0">
                        <c:v>%</c:v>
                      </c:pt>
                    </c:strCache>
                  </c:strRef>
                </c:tx>
                <c:spPr>
                  <a:solidFill>
                    <a:schemeClr val="accent4">
                      <a:lumMod val="80000"/>
                      <a:lumOff val="20000"/>
                    </a:schemeClr>
                  </a:solidFill>
                  <a:ln>
                    <a:noFill/>
                  </a:ln>
                  <a:effectLst/>
                </c:spPr>
                <c:invertIfNegative val="0"/>
                <c:cat>
                  <c:multiLvlStrRef>
                    <c:extLst xmlns:c16r2="http://schemas.microsoft.com/office/drawing/2015/06/chart" xmlns:c15="http://schemas.microsoft.com/office/drawing/2012/chart">
                      <c:ext xmlns:c15="http://schemas.microsoft.com/office/drawing/2012/chart" uri="{02D57815-91ED-43cb-92C2-25804820EDAC}">
                        <c15:fullRef>
                          <c15:sqref>Sheet2!$C$2:$H$3</c15:sqref>
                        </c15:fullRef>
                        <c15:formulaRef>
                          <c15:sqref>(Sheet2!$D$2:$D$3,Sheet2!$F$2:$F$3,Sheet2!$H$2:$H$3)</c15:sqref>
                        </c15:formulaRef>
                      </c:ext>
                    </c:extLst>
                    <c:multiLvlStrCache>
                      <c:ptCount val="3"/>
                      <c:lvl>
                        <c:pt idx="0">
                          <c:v>15+</c:v>
                        </c:pt>
                        <c:pt idx="1">
                          <c:v>15+</c:v>
                        </c:pt>
                        <c:pt idx="2">
                          <c:v>15+</c:v>
                        </c:pt>
                      </c:lvl>
                      <c:lvl/>
                    </c:multiLvlStrCache>
                  </c:multiLvlStrRef>
                </c:cat>
                <c:val>
                  <c:numRef>
                    <c:extLst xmlns:c16r2="http://schemas.microsoft.com/office/drawing/2015/06/chart" xmlns:c15="http://schemas.microsoft.com/office/drawing/2012/chart">
                      <c:ext xmlns:c15="http://schemas.microsoft.com/office/drawing/2012/chart" uri="{02D57815-91ED-43cb-92C2-25804820EDAC}">
                        <c15:fullRef>
                          <c15:sqref>Sheet2!$C$19:$H$19</c15:sqref>
                        </c15:fullRef>
                        <c15:formulaRef>
                          <c15:sqref>(Sheet2!$D$19,Sheet2!$F$19,Sheet2!$H$19)</c15:sqref>
                        </c15:formulaRef>
                      </c:ext>
                    </c:extLst>
                    <c:numCache>
                      <c:formatCode>General</c:formatCode>
                      <c:ptCount val="3"/>
                      <c:pt idx="0">
                        <c:v>4.0322580645161289E-2</c:v>
                      </c:pt>
                      <c:pt idx="1">
                        <c:v>7.3529411764705881E-3</c:v>
                      </c:pt>
                      <c:pt idx="2">
                        <c:v>5.4625341408383798E-3</c:v>
                      </c:pt>
                    </c:numCache>
                  </c:numRef>
                </c:val>
                <c:extLst xmlns:c16r2="http://schemas.microsoft.com/office/drawing/2015/06/chart" xmlns:c15="http://schemas.microsoft.com/office/drawing/2012/chart">
                  <c:ext xmlns:c16="http://schemas.microsoft.com/office/drawing/2014/chart" uri="{C3380CC4-5D6E-409C-BE32-E72D297353CC}">
                    <c16:uniqueId val="{0000000F-8AB3-473F-83D6-31AB617B2319}"/>
                  </c:ext>
                </c:extLst>
              </c15:ser>
            </c15:filteredBarSeries>
          </c:ext>
        </c:extLst>
      </c:barChart>
      <c:catAx>
        <c:axId val="26449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492016"/>
        <c:crosses val="autoZero"/>
        <c:auto val="1"/>
        <c:lblAlgn val="ctr"/>
        <c:lblOffset val="100"/>
        <c:noMultiLvlLbl val="0"/>
      </c:catAx>
      <c:valAx>
        <c:axId val="2644920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491624"/>
        <c:crosses val="autoZero"/>
        <c:crossBetween val="between"/>
      </c:valAx>
      <c:spPr>
        <a:noFill/>
        <a:ln>
          <a:noFill/>
        </a:ln>
        <a:effectLst/>
      </c:spPr>
    </c:plotArea>
    <c:legend>
      <c:legendPos val="r"/>
      <c:layout>
        <c:manualLayout>
          <c:xMode val="edge"/>
          <c:yMode val="edge"/>
          <c:x val="3.1571522309711289E-2"/>
          <c:y val="1.0689197872236532E-2"/>
          <c:w val="0.96842847769028872"/>
          <c:h val="0.220665679208317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94516718018933E-2"/>
          <c:y val="0.35108768976342597"/>
          <c:w val="0.89033207805546044"/>
          <c:h val="0.51472286963353731"/>
        </c:manualLayout>
      </c:layout>
      <c:barChart>
        <c:barDir val="col"/>
        <c:grouping val="percentStacked"/>
        <c:varyColors val="0"/>
        <c:ser>
          <c:idx val="2"/>
          <c:order val="2"/>
          <c:tx>
            <c:strRef>
              <c:f>Sheet2!$B$6</c:f>
              <c:strCache>
                <c:ptCount val="1"/>
                <c:pt idx="0">
                  <c:v>IPT Completed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extLst>
                <c:ext xmlns:c15="http://schemas.microsoft.com/office/drawing/2012/chart" uri="{02D57815-91ED-43cb-92C2-25804820EDAC}">
                  <c15:fullRef>
                    <c15:sqref>Sheet2!$C$2:$H$3</c15:sqref>
                  </c15:fullRef>
                </c:ext>
              </c:extLst>
              <c:f>(Sheet2!$C$2:$C$3,Sheet2!$E$2:$E$3,Sheet2!$G$2:$G$3)</c:f>
              <c:multiLvlStrCache>
                <c:ptCount val="3"/>
                <c:lvl>
                  <c:pt idx="0">
                    <c:v>&lt;15</c:v>
                  </c:pt>
                  <c:pt idx="1">
                    <c:v>&lt;15</c:v>
                  </c:pt>
                  <c:pt idx="2">
                    <c:v>&lt;15</c:v>
                  </c:pt>
                </c:lvl>
                <c:lvl>
                  <c:pt idx="0">
                    <c:v>2014</c:v>
                  </c:pt>
                  <c:pt idx="1">
                    <c:v>2015</c:v>
                  </c:pt>
                  <c:pt idx="2">
                    <c:v>2016</c:v>
                  </c:pt>
                </c:lvl>
              </c:multiLvlStrCache>
            </c:multiLvlStrRef>
          </c:cat>
          <c:val>
            <c:numRef>
              <c:extLst>
                <c:ext xmlns:c15="http://schemas.microsoft.com/office/drawing/2012/chart" uri="{02D57815-91ED-43cb-92C2-25804820EDAC}">
                  <c15:fullRef>
                    <c15:sqref>Sheet2!$C$6:$H$6</c15:sqref>
                  </c15:fullRef>
                </c:ext>
              </c:extLst>
              <c:f>(Sheet2!$C$6,Sheet2!$E$6,Sheet2!$G$6)</c:f>
              <c:numCache>
                <c:formatCode>General</c:formatCode>
                <c:ptCount val="3"/>
                <c:pt idx="0">
                  <c:v>2</c:v>
                </c:pt>
                <c:pt idx="1">
                  <c:v>2622</c:v>
                </c:pt>
                <c:pt idx="2">
                  <c:v>2655</c:v>
                </c:pt>
              </c:numCache>
            </c:numRef>
          </c:val>
          <c:extLst xmlns:c16r2="http://schemas.microsoft.com/office/drawing/2015/06/chart">
            <c:ext xmlns:c16="http://schemas.microsoft.com/office/drawing/2014/chart" uri="{C3380CC4-5D6E-409C-BE32-E72D297353CC}">
              <c16:uniqueId val="{00000000-8AB3-473F-83D6-31AB617B2319}"/>
            </c:ext>
          </c:extLst>
        </c:ser>
        <c:ser>
          <c:idx val="4"/>
          <c:order val="4"/>
          <c:tx>
            <c:strRef>
              <c:f>Sheet2!$B$8</c:f>
              <c:strCache>
                <c:ptCount val="1"/>
                <c:pt idx="0">
                  <c:v>No died while on IPT</c:v>
                </c:pt>
              </c:strCache>
            </c:strRef>
          </c:tx>
          <c:spPr>
            <a:solidFill>
              <a:schemeClr val="accent5"/>
            </a:solidFill>
            <a:ln>
              <a:noFill/>
            </a:ln>
            <a:effectLst/>
          </c:spPr>
          <c:invertIfNegative val="0"/>
          <c:cat>
            <c:multiLvlStrRef>
              <c:extLst>
                <c:ext xmlns:c15="http://schemas.microsoft.com/office/drawing/2012/chart" uri="{02D57815-91ED-43cb-92C2-25804820EDAC}">
                  <c15:fullRef>
                    <c15:sqref>Sheet2!$C$2:$H$3</c15:sqref>
                  </c15:fullRef>
                </c:ext>
              </c:extLst>
              <c:f>(Sheet2!$C$2:$C$3,Sheet2!$E$2:$E$3,Sheet2!$G$2:$G$3)</c:f>
              <c:multiLvlStrCache>
                <c:ptCount val="3"/>
                <c:lvl>
                  <c:pt idx="0">
                    <c:v>&lt;15</c:v>
                  </c:pt>
                  <c:pt idx="1">
                    <c:v>&lt;15</c:v>
                  </c:pt>
                  <c:pt idx="2">
                    <c:v>&lt;15</c:v>
                  </c:pt>
                </c:lvl>
                <c:lvl>
                  <c:pt idx="0">
                    <c:v>2014</c:v>
                  </c:pt>
                  <c:pt idx="1">
                    <c:v>2015</c:v>
                  </c:pt>
                  <c:pt idx="2">
                    <c:v>2016</c:v>
                  </c:pt>
                </c:lvl>
              </c:multiLvlStrCache>
            </c:multiLvlStrRef>
          </c:cat>
          <c:val>
            <c:numRef>
              <c:extLst>
                <c:ext xmlns:c15="http://schemas.microsoft.com/office/drawing/2012/chart" uri="{02D57815-91ED-43cb-92C2-25804820EDAC}">
                  <c15:fullRef>
                    <c15:sqref>Sheet2!$C$8:$H$8</c15:sqref>
                  </c15:fullRef>
                </c:ext>
              </c:extLst>
              <c:f>(Sheet2!$C$8,Sheet2!$E$8,Sheet2!$G$8)</c:f>
              <c:numCache>
                <c:formatCode>General</c:formatCode>
                <c:ptCount val="3"/>
                <c:pt idx="0">
                  <c:v>0</c:v>
                </c:pt>
                <c:pt idx="1">
                  <c:v>6</c:v>
                </c:pt>
                <c:pt idx="2">
                  <c:v>3</c:v>
                </c:pt>
              </c:numCache>
            </c:numRef>
          </c:val>
          <c:extLst xmlns:c16r2="http://schemas.microsoft.com/office/drawing/2015/06/chart">
            <c:ext xmlns:c16="http://schemas.microsoft.com/office/drawing/2014/chart" uri="{C3380CC4-5D6E-409C-BE32-E72D297353CC}">
              <c16:uniqueId val="{00000001-8AB3-473F-83D6-31AB617B2319}"/>
            </c:ext>
          </c:extLst>
        </c:ser>
        <c:ser>
          <c:idx val="6"/>
          <c:order val="6"/>
          <c:tx>
            <c:strRef>
              <c:f>Sheet2!$B$10</c:f>
              <c:strCache>
                <c:ptCount val="1"/>
                <c:pt idx="0">
                  <c:v>Developed TB while on IPT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extLst>
                <c:ext xmlns:c15="http://schemas.microsoft.com/office/drawing/2012/chart" uri="{02D57815-91ED-43cb-92C2-25804820EDAC}">
                  <c15:fullRef>
                    <c15:sqref>Sheet2!$C$2:$H$3</c15:sqref>
                  </c15:fullRef>
                </c:ext>
              </c:extLst>
              <c:f>(Sheet2!$C$2:$C$3,Sheet2!$E$2:$E$3,Sheet2!$G$2:$G$3)</c:f>
              <c:multiLvlStrCache>
                <c:ptCount val="3"/>
                <c:lvl>
                  <c:pt idx="0">
                    <c:v>&lt;15</c:v>
                  </c:pt>
                  <c:pt idx="1">
                    <c:v>&lt;15</c:v>
                  </c:pt>
                  <c:pt idx="2">
                    <c:v>&lt;15</c:v>
                  </c:pt>
                </c:lvl>
                <c:lvl>
                  <c:pt idx="0">
                    <c:v>2014</c:v>
                  </c:pt>
                  <c:pt idx="1">
                    <c:v>2015</c:v>
                  </c:pt>
                  <c:pt idx="2">
                    <c:v>2016</c:v>
                  </c:pt>
                </c:lvl>
              </c:multiLvlStrCache>
            </c:multiLvlStrRef>
          </c:cat>
          <c:val>
            <c:numRef>
              <c:extLst>
                <c:ext xmlns:c15="http://schemas.microsoft.com/office/drawing/2012/chart" uri="{02D57815-91ED-43cb-92C2-25804820EDAC}">
                  <c15:fullRef>
                    <c15:sqref>Sheet2!$C$10:$H$10</c15:sqref>
                  </c15:fullRef>
                </c:ext>
              </c:extLst>
              <c:f>(Sheet2!$C$10,Sheet2!$E$10,Sheet2!$G$10)</c:f>
              <c:numCache>
                <c:formatCode>General</c:formatCode>
                <c:ptCount val="3"/>
                <c:pt idx="0">
                  <c:v>2</c:v>
                </c:pt>
                <c:pt idx="1">
                  <c:v>1</c:v>
                </c:pt>
                <c:pt idx="2">
                  <c:v>1</c:v>
                </c:pt>
              </c:numCache>
            </c:numRef>
          </c:val>
          <c:extLst xmlns:c16r2="http://schemas.microsoft.com/office/drawing/2015/06/chart">
            <c:ext xmlns:c16="http://schemas.microsoft.com/office/drawing/2014/chart" uri="{C3380CC4-5D6E-409C-BE32-E72D297353CC}">
              <c16:uniqueId val="{00000002-8AB3-473F-83D6-31AB617B2319}"/>
            </c:ext>
          </c:extLst>
        </c:ser>
        <c:ser>
          <c:idx val="8"/>
          <c:order val="8"/>
          <c:tx>
            <c:strRef>
              <c:f>Sheet2!$B$12</c:f>
              <c:strCache>
                <c:ptCount val="1"/>
                <c:pt idx="0">
                  <c:v>Lost to followup</c:v>
                </c:pt>
              </c:strCache>
            </c:strRef>
          </c:tx>
          <c:spPr>
            <a:solidFill>
              <a:schemeClr val="accent3">
                <a:lumMod val="60000"/>
              </a:schemeClr>
            </a:solidFill>
            <a:ln>
              <a:noFill/>
            </a:ln>
            <a:effectLst/>
          </c:spPr>
          <c:invertIfNegative val="0"/>
          <c:cat>
            <c:multiLvlStrRef>
              <c:extLst>
                <c:ext xmlns:c15="http://schemas.microsoft.com/office/drawing/2012/chart" uri="{02D57815-91ED-43cb-92C2-25804820EDAC}">
                  <c15:fullRef>
                    <c15:sqref>Sheet2!$C$2:$H$3</c15:sqref>
                  </c15:fullRef>
                </c:ext>
              </c:extLst>
              <c:f>(Sheet2!$C$2:$C$3,Sheet2!$E$2:$E$3,Sheet2!$G$2:$G$3)</c:f>
              <c:multiLvlStrCache>
                <c:ptCount val="3"/>
                <c:lvl>
                  <c:pt idx="0">
                    <c:v>&lt;15</c:v>
                  </c:pt>
                  <c:pt idx="1">
                    <c:v>&lt;15</c:v>
                  </c:pt>
                  <c:pt idx="2">
                    <c:v>&lt;15</c:v>
                  </c:pt>
                </c:lvl>
                <c:lvl>
                  <c:pt idx="0">
                    <c:v>2014</c:v>
                  </c:pt>
                  <c:pt idx="1">
                    <c:v>2015</c:v>
                  </c:pt>
                  <c:pt idx="2">
                    <c:v>2016</c:v>
                  </c:pt>
                </c:lvl>
              </c:multiLvlStrCache>
            </c:multiLvlStrRef>
          </c:cat>
          <c:val>
            <c:numRef>
              <c:extLst>
                <c:ext xmlns:c15="http://schemas.microsoft.com/office/drawing/2012/chart" uri="{02D57815-91ED-43cb-92C2-25804820EDAC}">
                  <c15:fullRef>
                    <c15:sqref>Sheet2!$C$12:$H$12</c15:sqref>
                  </c15:fullRef>
                </c:ext>
              </c:extLst>
              <c:f>(Sheet2!$C$12,Sheet2!$E$12,Sheet2!$G$12)</c:f>
              <c:numCache>
                <c:formatCode>General</c:formatCode>
                <c:ptCount val="3"/>
                <c:pt idx="0">
                  <c:v>0</c:v>
                </c:pt>
                <c:pt idx="1">
                  <c:v>9</c:v>
                </c:pt>
                <c:pt idx="2">
                  <c:v>7</c:v>
                </c:pt>
              </c:numCache>
            </c:numRef>
          </c:val>
          <c:extLst xmlns:c16r2="http://schemas.microsoft.com/office/drawing/2015/06/chart">
            <c:ext xmlns:c16="http://schemas.microsoft.com/office/drawing/2014/chart" uri="{C3380CC4-5D6E-409C-BE32-E72D297353CC}">
              <c16:uniqueId val="{00000003-8AB3-473F-83D6-31AB617B2319}"/>
            </c:ext>
          </c:extLst>
        </c:ser>
        <c:ser>
          <c:idx val="10"/>
          <c:order val="10"/>
          <c:tx>
            <c:strRef>
              <c:f>Sheet2!$B$14</c:f>
              <c:strCache>
                <c:ptCount val="1"/>
                <c:pt idx="0">
                  <c:v>Defaulted Treatment*</c:v>
                </c:pt>
              </c:strCache>
            </c:strRef>
          </c:tx>
          <c:spPr>
            <a:solidFill>
              <a:schemeClr val="accent5">
                <a:lumMod val="60000"/>
              </a:schemeClr>
            </a:solidFill>
            <a:ln>
              <a:noFill/>
            </a:ln>
            <a:effectLst/>
          </c:spPr>
          <c:invertIfNegative val="0"/>
          <c:cat>
            <c:multiLvlStrRef>
              <c:extLst>
                <c:ext xmlns:c15="http://schemas.microsoft.com/office/drawing/2012/chart" uri="{02D57815-91ED-43cb-92C2-25804820EDAC}">
                  <c15:fullRef>
                    <c15:sqref>Sheet2!$C$2:$H$3</c15:sqref>
                  </c15:fullRef>
                </c:ext>
              </c:extLst>
              <c:f>(Sheet2!$C$2:$C$3,Sheet2!$E$2:$E$3,Sheet2!$G$2:$G$3)</c:f>
              <c:multiLvlStrCache>
                <c:ptCount val="3"/>
                <c:lvl>
                  <c:pt idx="0">
                    <c:v>&lt;15</c:v>
                  </c:pt>
                  <c:pt idx="1">
                    <c:v>&lt;15</c:v>
                  </c:pt>
                  <c:pt idx="2">
                    <c:v>&lt;15</c:v>
                  </c:pt>
                </c:lvl>
                <c:lvl>
                  <c:pt idx="0">
                    <c:v>2014</c:v>
                  </c:pt>
                  <c:pt idx="1">
                    <c:v>2015</c:v>
                  </c:pt>
                  <c:pt idx="2">
                    <c:v>2016</c:v>
                  </c:pt>
                </c:lvl>
              </c:multiLvlStrCache>
            </c:multiLvlStrRef>
          </c:cat>
          <c:val>
            <c:numRef>
              <c:extLst>
                <c:ext xmlns:c15="http://schemas.microsoft.com/office/drawing/2012/chart" uri="{02D57815-91ED-43cb-92C2-25804820EDAC}">
                  <c15:fullRef>
                    <c15:sqref>Sheet2!$C$14:$H$14</c15:sqref>
                  </c15:fullRef>
                </c:ext>
              </c:extLst>
              <c:f>(Sheet2!$C$14,Sheet2!$E$14,Sheet2!$G$14)</c:f>
              <c:numCache>
                <c:formatCode>General</c:formatCode>
                <c:ptCount val="3"/>
                <c:pt idx="0">
                  <c:v>0</c:v>
                </c:pt>
                <c:pt idx="1">
                  <c:v>0</c:v>
                </c:pt>
                <c:pt idx="2">
                  <c:v>2</c:v>
                </c:pt>
              </c:numCache>
            </c:numRef>
          </c:val>
          <c:extLst xmlns:c16r2="http://schemas.microsoft.com/office/drawing/2015/06/chart">
            <c:ext xmlns:c16="http://schemas.microsoft.com/office/drawing/2014/chart" uri="{C3380CC4-5D6E-409C-BE32-E72D297353CC}">
              <c16:uniqueId val="{00000004-8AB3-473F-83D6-31AB617B2319}"/>
            </c:ext>
          </c:extLst>
        </c:ser>
        <c:ser>
          <c:idx val="12"/>
          <c:order val="12"/>
          <c:tx>
            <c:strRef>
              <c:f>Sheet2!$B$16</c:f>
              <c:strCache>
                <c:ptCount val="1"/>
                <c:pt idx="0">
                  <c:v>Not Evaluated</c:v>
                </c:pt>
              </c:strCache>
            </c:strRef>
          </c:tx>
          <c:spPr>
            <a:solidFill>
              <a:schemeClr val="accent1">
                <a:lumMod val="80000"/>
                <a:lumOff val="20000"/>
              </a:schemeClr>
            </a:solidFill>
            <a:ln>
              <a:noFill/>
            </a:ln>
            <a:effectLst/>
          </c:spPr>
          <c:invertIfNegative val="0"/>
          <c:cat>
            <c:multiLvlStrRef>
              <c:extLst>
                <c:ext xmlns:c15="http://schemas.microsoft.com/office/drawing/2012/chart" uri="{02D57815-91ED-43cb-92C2-25804820EDAC}">
                  <c15:fullRef>
                    <c15:sqref>Sheet2!$C$2:$H$3</c15:sqref>
                  </c15:fullRef>
                </c:ext>
              </c:extLst>
              <c:f>(Sheet2!$C$2:$C$3,Sheet2!$E$2:$E$3,Sheet2!$G$2:$G$3)</c:f>
              <c:multiLvlStrCache>
                <c:ptCount val="3"/>
                <c:lvl>
                  <c:pt idx="0">
                    <c:v>&lt;15</c:v>
                  </c:pt>
                  <c:pt idx="1">
                    <c:v>&lt;15</c:v>
                  </c:pt>
                  <c:pt idx="2">
                    <c:v>&lt;15</c:v>
                  </c:pt>
                </c:lvl>
                <c:lvl>
                  <c:pt idx="0">
                    <c:v>2014</c:v>
                  </c:pt>
                  <c:pt idx="1">
                    <c:v>2015</c:v>
                  </c:pt>
                  <c:pt idx="2">
                    <c:v>2016</c:v>
                  </c:pt>
                </c:lvl>
              </c:multiLvlStrCache>
            </c:multiLvlStrRef>
          </c:cat>
          <c:val>
            <c:numRef>
              <c:extLst>
                <c:ext xmlns:c15="http://schemas.microsoft.com/office/drawing/2012/chart" uri="{02D57815-91ED-43cb-92C2-25804820EDAC}">
                  <c15:fullRef>
                    <c15:sqref>Sheet2!$C$16:$H$16</c15:sqref>
                  </c15:fullRef>
                </c:ext>
              </c:extLst>
              <c:f>(Sheet2!$C$16,Sheet2!$E$16,Sheet2!$G$16)</c:f>
              <c:numCache>
                <c:formatCode>General</c:formatCode>
                <c:ptCount val="3"/>
                <c:pt idx="0">
                  <c:v>0</c:v>
                </c:pt>
                <c:pt idx="1">
                  <c:v>9</c:v>
                </c:pt>
                <c:pt idx="2">
                  <c:v>14</c:v>
                </c:pt>
              </c:numCache>
            </c:numRef>
          </c:val>
          <c:extLst xmlns:c16r2="http://schemas.microsoft.com/office/drawing/2015/06/chart">
            <c:ext xmlns:c16="http://schemas.microsoft.com/office/drawing/2014/chart" uri="{C3380CC4-5D6E-409C-BE32-E72D297353CC}">
              <c16:uniqueId val="{00000005-8AB3-473F-83D6-31AB617B2319}"/>
            </c:ext>
          </c:extLst>
        </c:ser>
        <c:ser>
          <c:idx val="14"/>
          <c:order val="14"/>
          <c:tx>
            <c:strRef>
              <c:f>Sheet2!$B$18</c:f>
              <c:strCache>
                <c:ptCount val="1"/>
                <c:pt idx="0">
                  <c:v>Discontinued IPT</c:v>
                </c:pt>
              </c:strCache>
            </c:strRef>
          </c:tx>
          <c:spPr>
            <a:solidFill>
              <a:schemeClr val="accent2"/>
            </a:solidFill>
            <a:ln>
              <a:noFill/>
            </a:ln>
            <a:effectLst/>
          </c:spPr>
          <c:invertIfNegative val="0"/>
          <c:cat>
            <c:multiLvlStrRef>
              <c:extLst>
                <c:ext xmlns:c15="http://schemas.microsoft.com/office/drawing/2012/chart" uri="{02D57815-91ED-43cb-92C2-25804820EDAC}">
                  <c15:fullRef>
                    <c15:sqref>Sheet2!$C$2:$H$3</c15:sqref>
                  </c15:fullRef>
                </c:ext>
              </c:extLst>
              <c:f>(Sheet2!$C$2:$C$3,Sheet2!$E$2:$E$3,Sheet2!$G$2:$G$3)</c:f>
              <c:multiLvlStrCache>
                <c:ptCount val="3"/>
                <c:lvl>
                  <c:pt idx="0">
                    <c:v>&lt;15</c:v>
                  </c:pt>
                  <c:pt idx="1">
                    <c:v>&lt;15</c:v>
                  </c:pt>
                  <c:pt idx="2">
                    <c:v>&lt;15</c:v>
                  </c:pt>
                </c:lvl>
                <c:lvl>
                  <c:pt idx="0">
                    <c:v>2014</c:v>
                  </c:pt>
                  <c:pt idx="1">
                    <c:v>2015</c:v>
                  </c:pt>
                  <c:pt idx="2">
                    <c:v>2016</c:v>
                  </c:pt>
                </c:lvl>
              </c:multiLvlStrCache>
            </c:multiLvlStrRef>
          </c:cat>
          <c:val>
            <c:numRef>
              <c:extLst>
                <c:ext xmlns:c15="http://schemas.microsoft.com/office/drawing/2012/chart" uri="{02D57815-91ED-43cb-92C2-25804820EDAC}">
                  <c15:fullRef>
                    <c15:sqref>Sheet2!$C$18:$H$18</c15:sqref>
                  </c15:fullRef>
                </c:ext>
              </c:extLst>
              <c:f>(Sheet2!$C$18,Sheet2!$E$18,Sheet2!$G$18)</c:f>
              <c:numCache>
                <c:formatCode>General</c:formatCode>
                <c:ptCount val="3"/>
                <c:pt idx="0">
                  <c:v>0</c:v>
                </c:pt>
                <c:pt idx="1">
                  <c:v>1</c:v>
                </c:pt>
                <c:pt idx="2">
                  <c:v>9</c:v>
                </c:pt>
              </c:numCache>
            </c:numRef>
          </c:val>
          <c:extLst xmlns:c16r2="http://schemas.microsoft.com/office/drawing/2015/06/chart">
            <c:ext xmlns:c16="http://schemas.microsoft.com/office/drawing/2014/chart" uri="{C3380CC4-5D6E-409C-BE32-E72D297353CC}">
              <c16:uniqueId val="{00000006-8AB3-473F-83D6-31AB617B2319}"/>
            </c:ext>
          </c:extLst>
        </c:ser>
        <c:dLbls>
          <c:showLegendKey val="0"/>
          <c:showVal val="0"/>
          <c:showCatName val="0"/>
          <c:showSerName val="0"/>
          <c:showPercent val="0"/>
          <c:showBubbleSize val="0"/>
        </c:dLbls>
        <c:gapWidth val="150"/>
        <c:overlap val="100"/>
        <c:axId val="425007632"/>
        <c:axId val="411577232"/>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Sheet2!$B$4</c15:sqref>
                        </c15:formulaRef>
                      </c:ext>
                    </c:extLst>
                    <c:strCache>
                      <c:ptCount val="1"/>
                      <c:pt idx="0">
                        <c:v>No. of PLHIV currently in care</c:v>
                      </c:pt>
                    </c:strCache>
                  </c:strRef>
                </c:tx>
                <c:spPr>
                  <a:solidFill>
                    <a:schemeClr val="accent1"/>
                  </a:solidFill>
                  <a:ln>
                    <a:noFill/>
                  </a:ln>
                  <a:effectLst/>
                </c:spPr>
                <c:invertIfNegative val="0"/>
                <c:cat>
                  <c:multiLvlStrRef>
                    <c:extLst xmlns:c16r2="http://schemas.microsoft.com/office/drawing/2015/06/chart">
                      <c:ex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6r2="http://schemas.microsoft.com/office/drawing/2015/06/chart">
                      <c:ext uri="{02D57815-91ED-43cb-92C2-25804820EDAC}">
                        <c15:fullRef>
                          <c15:sqref>Sheet2!$C$4:$H$4</c15:sqref>
                        </c15:fullRef>
                        <c15:formulaRef>
                          <c15:sqref>(Sheet2!$C$4,Sheet2!$E$4,Sheet2!$G$4)</c15:sqref>
                        </c15:formulaRef>
                      </c:ext>
                    </c:extLst>
                    <c:numCache>
                      <c:formatCode>General</c:formatCode>
                      <c:ptCount val="3"/>
                      <c:pt idx="0">
                        <c:v>5750</c:v>
                      </c:pt>
                      <c:pt idx="1">
                        <c:v>6111</c:v>
                      </c:pt>
                      <c:pt idx="2">
                        <c:v>6235</c:v>
                      </c:pt>
                    </c:numCache>
                  </c:numRef>
                </c:val>
                <c:extLst xmlns:c16r2="http://schemas.microsoft.com/office/drawing/2015/06/chart">
                  <c:ext xmlns:c16="http://schemas.microsoft.com/office/drawing/2014/chart" uri="{C3380CC4-5D6E-409C-BE32-E72D297353CC}">
                    <c16:uniqueId val="{00000007-8AB3-473F-83D6-31AB617B2319}"/>
                  </c:ext>
                </c:extLst>
              </c15:ser>
            </c15:filteredBarSeries>
            <c15:filteredBarSeries>
              <c15:ser>
                <c:idx val="1"/>
                <c:order val="1"/>
                <c:tx>
                  <c:strRef>
                    <c:extLst xmlns:c15="http://schemas.microsoft.com/office/drawing/2012/chart" xmlns:c16r2="http://schemas.microsoft.com/office/drawing/2015/06/chart">
                      <c:ext xmlns:c15="http://schemas.microsoft.com/office/drawing/2012/chart" uri="{02D57815-91ED-43cb-92C2-25804820EDAC}">
                        <c15:formulaRef>
                          <c15:sqref>Sheet2!$B$5</c15:sqref>
                        </c15:formulaRef>
                      </c:ext>
                    </c:extLst>
                    <c:strCache>
                      <c:ptCount val="1"/>
                      <c:pt idx="0">
                        <c:v>Total No. of PLHIV  enrolled on IPT</c:v>
                      </c:pt>
                    </c:strCache>
                  </c:strRef>
                </c:tx>
                <c:spPr>
                  <a:solidFill>
                    <a:schemeClr val="accent2"/>
                  </a:solidFill>
                  <a:ln>
                    <a:noFill/>
                  </a:ln>
                  <a:effectLst/>
                </c:spPr>
                <c:invertIfNegative val="0"/>
                <c:cat>
                  <c:multiLvlStrRef>
                    <c:extLst xmlns:c15="http://schemas.microsoft.com/office/drawing/2012/chart" xmlns:c16r2="http://schemas.microsoft.com/office/drawing/2015/06/chart">
                      <c:ext xmlns:c15="http://schemas.microsoft.com/office/drawing/2012/char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5="http://schemas.microsoft.com/office/drawing/2012/chart" xmlns:c16r2="http://schemas.microsoft.com/office/drawing/2015/06/chart">
                      <c:ext xmlns:c15="http://schemas.microsoft.com/office/drawing/2012/chart" uri="{02D57815-91ED-43cb-92C2-25804820EDAC}">
                        <c15:fullRef>
                          <c15:sqref>Sheet2!$C$5:$H$5</c15:sqref>
                        </c15:fullRef>
                        <c15:formulaRef>
                          <c15:sqref>(Sheet2!$C$5,Sheet2!$E$5,Sheet2!$G$5)</c15:sqref>
                        </c15:formulaRef>
                      </c:ext>
                    </c:extLst>
                    <c:numCache>
                      <c:formatCode>General</c:formatCode>
                      <c:ptCount val="3"/>
                      <c:pt idx="0">
                        <c:v>2</c:v>
                      </c:pt>
                      <c:pt idx="1">
                        <c:v>2650</c:v>
                      </c:pt>
                      <c:pt idx="2">
                        <c:v>2659</c:v>
                      </c:pt>
                    </c:numCache>
                  </c:numRef>
                </c:val>
                <c:extLst xmlns:c15="http://schemas.microsoft.com/office/drawing/2012/chart" xmlns:c16r2="http://schemas.microsoft.com/office/drawing/2015/06/chart">
                  <c:ext xmlns:c16="http://schemas.microsoft.com/office/drawing/2014/chart" uri="{C3380CC4-5D6E-409C-BE32-E72D297353CC}">
                    <c16:uniqueId val="{00000008-8AB3-473F-83D6-31AB617B2319}"/>
                  </c:ext>
                </c:extLst>
              </c15:ser>
            </c15:filteredBarSeries>
            <c15:filteredBarSeries>
              <c15:ser>
                <c:idx val="3"/>
                <c:order val="3"/>
                <c:tx>
                  <c:strRef>
                    <c:extLst xmlns:c15="http://schemas.microsoft.com/office/drawing/2012/chart" xmlns:c16r2="http://schemas.microsoft.com/office/drawing/2015/06/chart">
                      <c:ext xmlns:c15="http://schemas.microsoft.com/office/drawing/2012/chart" uri="{02D57815-91ED-43cb-92C2-25804820EDAC}">
                        <c15:formulaRef>
                          <c15:sqref>Sheet2!$B$7</c15:sqref>
                        </c15:formulaRef>
                      </c:ext>
                    </c:extLst>
                    <c:strCache>
                      <c:ptCount val="1"/>
                      <c:pt idx="0">
                        <c:v>%</c:v>
                      </c:pt>
                    </c:strCache>
                  </c:strRef>
                </c:tx>
                <c:spPr>
                  <a:solidFill>
                    <a:schemeClr val="accent4"/>
                  </a:solidFill>
                  <a:ln>
                    <a:noFill/>
                  </a:ln>
                  <a:effectLst/>
                </c:spPr>
                <c:invertIfNegative val="0"/>
                <c:cat>
                  <c:multiLvlStrRef>
                    <c:extLst xmlns:c15="http://schemas.microsoft.com/office/drawing/2012/chart" xmlns:c16r2="http://schemas.microsoft.com/office/drawing/2015/06/chart">
                      <c:ext xmlns:c15="http://schemas.microsoft.com/office/drawing/2012/char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5="http://schemas.microsoft.com/office/drawing/2012/chart" xmlns:c16r2="http://schemas.microsoft.com/office/drawing/2015/06/chart">
                      <c:ext xmlns:c15="http://schemas.microsoft.com/office/drawing/2012/chart" uri="{02D57815-91ED-43cb-92C2-25804820EDAC}">
                        <c15:fullRef>
                          <c15:sqref>Sheet2!$C$7:$H$7</c15:sqref>
                        </c15:fullRef>
                        <c15:formulaRef>
                          <c15:sqref>(Sheet2!$C$7,Sheet2!$E$7,Sheet2!$G$7)</c15:sqref>
                        </c15:formulaRef>
                      </c:ext>
                    </c:extLst>
                    <c:numCache>
                      <c:formatCode>General</c:formatCode>
                      <c:ptCount val="3"/>
                      <c:pt idx="0">
                        <c:v>1</c:v>
                      </c:pt>
                      <c:pt idx="1">
                        <c:v>0.98943396226415092</c:v>
                      </c:pt>
                      <c:pt idx="2">
                        <c:v>0.99849567506581427</c:v>
                      </c:pt>
                    </c:numCache>
                  </c:numRef>
                </c:val>
                <c:extLst xmlns:c15="http://schemas.microsoft.com/office/drawing/2012/chart" xmlns:c16r2="http://schemas.microsoft.com/office/drawing/2015/06/chart">
                  <c:ext xmlns:c16="http://schemas.microsoft.com/office/drawing/2014/chart" uri="{C3380CC4-5D6E-409C-BE32-E72D297353CC}">
                    <c16:uniqueId val="{00000009-8AB3-473F-83D6-31AB617B2319}"/>
                  </c:ext>
                </c:extLst>
              </c15:ser>
            </c15:filteredBarSeries>
            <c15:filteredBarSeries>
              <c15:ser>
                <c:idx val="5"/>
                <c:order val="5"/>
                <c:tx>
                  <c:strRef>
                    <c:extLst xmlns:c15="http://schemas.microsoft.com/office/drawing/2012/chart" xmlns:c16r2="http://schemas.microsoft.com/office/drawing/2015/06/chart">
                      <c:ext xmlns:c15="http://schemas.microsoft.com/office/drawing/2012/chart" uri="{02D57815-91ED-43cb-92C2-25804820EDAC}">
                        <c15:formulaRef>
                          <c15:sqref>Sheet2!$B$9</c15:sqref>
                        </c15:formulaRef>
                      </c:ext>
                    </c:extLst>
                    <c:strCache>
                      <c:ptCount val="1"/>
                      <c:pt idx="0">
                        <c:v>%</c:v>
                      </c:pt>
                    </c:strCache>
                  </c:strRef>
                </c:tx>
                <c:spPr>
                  <a:solidFill>
                    <a:schemeClr val="accent6"/>
                  </a:solidFill>
                  <a:ln>
                    <a:noFill/>
                  </a:ln>
                  <a:effectLst/>
                </c:spPr>
                <c:invertIfNegative val="0"/>
                <c:cat>
                  <c:multiLvlStrRef>
                    <c:extLst xmlns:c15="http://schemas.microsoft.com/office/drawing/2012/chart" xmlns:c16r2="http://schemas.microsoft.com/office/drawing/2015/06/chart">
                      <c:ext xmlns:c15="http://schemas.microsoft.com/office/drawing/2012/char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5="http://schemas.microsoft.com/office/drawing/2012/chart" xmlns:c16r2="http://schemas.microsoft.com/office/drawing/2015/06/chart">
                      <c:ext xmlns:c15="http://schemas.microsoft.com/office/drawing/2012/chart" uri="{02D57815-91ED-43cb-92C2-25804820EDAC}">
                        <c15:fullRef>
                          <c15:sqref>Sheet2!$C$9:$H$9</c15:sqref>
                        </c15:fullRef>
                        <c15:formulaRef>
                          <c15:sqref>(Sheet2!$C$9,Sheet2!$E$9,Sheet2!$G$9)</c15:sqref>
                        </c15:formulaRef>
                      </c:ext>
                    </c:extLst>
                    <c:numCache>
                      <c:formatCode>General</c:formatCode>
                      <c:ptCount val="3"/>
                      <c:pt idx="0">
                        <c:v>0</c:v>
                      </c:pt>
                      <c:pt idx="1">
                        <c:v>2.2641509433962265E-3</c:v>
                      </c:pt>
                      <c:pt idx="2">
                        <c:v>1.1282437006393381E-3</c:v>
                      </c:pt>
                    </c:numCache>
                  </c:numRef>
                </c:val>
                <c:extLst xmlns:c15="http://schemas.microsoft.com/office/drawing/2012/chart" xmlns:c16r2="http://schemas.microsoft.com/office/drawing/2015/06/chart">
                  <c:ext xmlns:c16="http://schemas.microsoft.com/office/drawing/2014/chart" uri="{C3380CC4-5D6E-409C-BE32-E72D297353CC}">
                    <c16:uniqueId val="{0000000A-8AB3-473F-83D6-31AB617B2319}"/>
                  </c:ext>
                </c:extLst>
              </c15:ser>
            </c15:filteredBarSeries>
            <c15:filteredBarSeries>
              <c15:ser>
                <c:idx val="7"/>
                <c:order val="7"/>
                <c:tx>
                  <c:strRef>
                    <c:extLst xmlns:c15="http://schemas.microsoft.com/office/drawing/2012/chart" xmlns:c16r2="http://schemas.microsoft.com/office/drawing/2015/06/chart">
                      <c:ext xmlns:c15="http://schemas.microsoft.com/office/drawing/2012/chart" uri="{02D57815-91ED-43cb-92C2-25804820EDAC}">
                        <c15:formulaRef>
                          <c15:sqref>Sheet2!$B$11</c15:sqref>
                        </c15:formulaRef>
                      </c:ext>
                    </c:extLst>
                    <c:strCache>
                      <c:ptCount val="1"/>
                      <c:pt idx="0">
                        <c:v>%</c:v>
                      </c:pt>
                    </c:strCache>
                  </c:strRef>
                </c:tx>
                <c:spPr>
                  <a:solidFill>
                    <a:schemeClr val="accent2">
                      <a:lumMod val="60000"/>
                    </a:schemeClr>
                  </a:solidFill>
                  <a:ln>
                    <a:noFill/>
                  </a:ln>
                  <a:effectLst/>
                </c:spPr>
                <c:invertIfNegative val="0"/>
                <c:cat>
                  <c:multiLvlStrRef>
                    <c:extLst xmlns:c15="http://schemas.microsoft.com/office/drawing/2012/chart" xmlns:c16r2="http://schemas.microsoft.com/office/drawing/2015/06/chart">
                      <c:ext xmlns:c15="http://schemas.microsoft.com/office/drawing/2012/char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5="http://schemas.microsoft.com/office/drawing/2012/chart" xmlns:c16r2="http://schemas.microsoft.com/office/drawing/2015/06/chart">
                      <c:ext xmlns:c15="http://schemas.microsoft.com/office/drawing/2012/chart" uri="{02D57815-91ED-43cb-92C2-25804820EDAC}">
                        <c15:fullRef>
                          <c15:sqref>Sheet2!$C$11:$H$11</c15:sqref>
                        </c15:fullRef>
                        <c15:formulaRef>
                          <c15:sqref>(Sheet2!$C$11,Sheet2!$E$11,Sheet2!$G$11)</c15:sqref>
                        </c15:formulaRef>
                      </c:ext>
                    </c:extLst>
                    <c:numCache>
                      <c:formatCode>General</c:formatCode>
                      <c:ptCount val="3"/>
                      <c:pt idx="0">
                        <c:v>1</c:v>
                      </c:pt>
                      <c:pt idx="1">
                        <c:v>3.7735849056603772E-4</c:v>
                      </c:pt>
                      <c:pt idx="2">
                        <c:v>3.7608123354644602E-4</c:v>
                      </c:pt>
                    </c:numCache>
                  </c:numRef>
                </c:val>
                <c:extLst xmlns:c15="http://schemas.microsoft.com/office/drawing/2012/chart" xmlns:c16r2="http://schemas.microsoft.com/office/drawing/2015/06/chart">
                  <c:ext xmlns:c16="http://schemas.microsoft.com/office/drawing/2014/chart" uri="{C3380CC4-5D6E-409C-BE32-E72D297353CC}">
                    <c16:uniqueId val="{0000000B-8AB3-473F-83D6-31AB617B2319}"/>
                  </c:ext>
                </c:extLst>
              </c15:ser>
            </c15:filteredBarSeries>
            <c15:filteredBarSeries>
              <c15:ser>
                <c:idx val="9"/>
                <c:order val="9"/>
                <c:tx>
                  <c:strRef>
                    <c:extLst xmlns:c15="http://schemas.microsoft.com/office/drawing/2012/chart" xmlns:c16r2="http://schemas.microsoft.com/office/drawing/2015/06/chart">
                      <c:ext xmlns:c15="http://schemas.microsoft.com/office/drawing/2012/chart" uri="{02D57815-91ED-43cb-92C2-25804820EDAC}">
                        <c15:formulaRef>
                          <c15:sqref>Sheet2!$B$13</c15:sqref>
                        </c15:formulaRef>
                      </c:ext>
                    </c:extLst>
                    <c:strCache>
                      <c:ptCount val="1"/>
                      <c:pt idx="0">
                        <c:v>%</c:v>
                      </c:pt>
                    </c:strCache>
                  </c:strRef>
                </c:tx>
                <c:spPr>
                  <a:solidFill>
                    <a:schemeClr val="accent4">
                      <a:lumMod val="60000"/>
                    </a:schemeClr>
                  </a:solidFill>
                  <a:ln>
                    <a:noFill/>
                  </a:ln>
                  <a:effectLst/>
                </c:spPr>
                <c:invertIfNegative val="0"/>
                <c:cat>
                  <c:multiLvlStrRef>
                    <c:extLst xmlns:c15="http://schemas.microsoft.com/office/drawing/2012/chart" xmlns:c16r2="http://schemas.microsoft.com/office/drawing/2015/06/chart">
                      <c:ext xmlns:c15="http://schemas.microsoft.com/office/drawing/2012/char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5="http://schemas.microsoft.com/office/drawing/2012/chart" xmlns:c16r2="http://schemas.microsoft.com/office/drawing/2015/06/chart">
                      <c:ext xmlns:c15="http://schemas.microsoft.com/office/drawing/2012/chart" uri="{02D57815-91ED-43cb-92C2-25804820EDAC}">
                        <c15:fullRef>
                          <c15:sqref>Sheet2!$C$13:$H$13</c15:sqref>
                        </c15:fullRef>
                        <c15:formulaRef>
                          <c15:sqref>(Sheet2!$C$13,Sheet2!$E$13,Sheet2!$G$13)</c15:sqref>
                        </c15:formulaRef>
                      </c:ext>
                    </c:extLst>
                    <c:numCache>
                      <c:formatCode>General</c:formatCode>
                      <c:ptCount val="3"/>
                      <c:pt idx="0">
                        <c:v>0</c:v>
                      </c:pt>
                      <c:pt idx="1">
                        <c:v>3.3962264150943396E-3</c:v>
                      </c:pt>
                      <c:pt idx="2">
                        <c:v>2.6325686348251222E-3</c:v>
                      </c:pt>
                    </c:numCache>
                  </c:numRef>
                </c:val>
                <c:extLst xmlns:c15="http://schemas.microsoft.com/office/drawing/2012/chart" xmlns:c16r2="http://schemas.microsoft.com/office/drawing/2015/06/chart">
                  <c:ext xmlns:c16="http://schemas.microsoft.com/office/drawing/2014/chart" uri="{C3380CC4-5D6E-409C-BE32-E72D297353CC}">
                    <c16:uniqueId val="{0000000C-8AB3-473F-83D6-31AB617B2319}"/>
                  </c:ext>
                </c:extLst>
              </c15:ser>
            </c15:filteredBarSeries>
            <c15:filteredBarSeries>
              <c15:ser>
                <c:idx val="11"/>
                <c:order val="11"/>
                <c:tx>
                  <c:strRef>
                    <c:extLst xmlns:c15="http://schemas.microsoft.com/office/drawing/2012/chart" xmlns:c16r2="http://schemas.microsoft.com/office/drawing/2015/06/chart">
                      <c:ext xmlns:c15="http://schemas.microsoft.com/office/drawing/2012/chart" uri="{02D57815-91ED-43cb-92C2-25804820EDAC}">
                        <c15:formulaRef>
                          <c15:sqref>Sheet2!$B$15</c15:sqref>
                        </c15:formulaRef>
                      </c:ext>
                    </c:extLst>
                    <c:strCache>
                      <c:ptCount val="1"/>
                      <c:pt idx="0">
                        <c:v>%</c:v>
                      </c:pt>
                    </c:strCache>
                  </c:strRef>
                </c:tx>
                <c:spPr>
                  <a:solidFill>
                    <a:schemeClr val="accent6">
                      <a:lumMod val="60000"/>
                    </a:schemeClr>
                  </a:solidFill>
                  <a:ln>
                    <a:noFill/>
                  </a:ln>
                  <a:effectLst/>
                </c:spPr>
                <c:invertIfNegative val="0"/>
                <c:cat>
                  <c:multiLvlStrRef>
                    <c:extLst xmlns:c15="http://schemas.microsoft.com/office/drawing/2012/chart" xmlns:c16r2="http://schemas.microsoft.com/office/drawing/2015/06/chart">
                      <c:ext xmlns:c15="http://schemas.microsoft.com/office/drawing/2012/char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5="http://schemas.microsoft.com/office/drawing/2012/chart" xmlns:c16r2="http://schemas.microsoft.com/office/drawing/2015/06/chart">
                      <c:ext xmlns:c15="http://schemas.microsoft.com/office/drawing/2012/chart" uri="{02D57815-91ED-43cb-92C2-25804820EDAC}">
                        <c15:fullRef>
                          <c15:sqref>Sheet2!$C$15:$H$15</c15:sqref>
                        </c15:fullRef>
                        <c15:formulaRef>
                          <c15:sqref>(Sheet2!$C$15,Sheet2!$E$15,Sheet2!$G$15)</c15:sqref>
                        </c15:formulaRef>
                      </c:ext>
                    </c:extLst>
                    <c:numCache>
                      <c:formatCode>General</c:formatCode>
                      <c:ptCount val="3"/>
                      <c:pt idx="0">
                        <c:v>0</c:v>
                      </c:pt>
                      <c:pt idx="1">
                        <c:v>0</c:v>
                      </c:pt>
                      <c:pt idx="2">
                        <c:v>7.5216246709289205E-4</c:v>
                      </c:pt>
                    </c:numCache>
                  </c:numRef>
                </c:val>
                <c:extLst xmlns:c15="http://schemas.microsoft.com/office/drawing/2012/chart" xmlns:c16r2="http://schemas.microsoft.com/office/drawing/2015/06/chart">
                  <c:ext xmlns:c16="http://schemas.microsoft.com/office/drawing/2014/chart" uri="{C3380CC4-5D6E-409C-BE32-E72D297353CC}">
                    <c16:uniqueId val="{0000000D-8AB3-473F-83D6-31AB617B2319}"/>
                  </c:ext>
                </c:extLst>
              </c15:ser>
            </c15:filteredBarSeries>
            <c15:filteredBarSeries>
              <c15:ser>
                <c:idx val="13"/>
                <c:order val="13"/>
                <c:tx>
                  <c:strRef>
                    <c:extLst xmlns:c15="http://schemas.microsoft.com/office/drawing/2012/chart" xmlns:c16r2="http://schemas.microsoft.com/office/drawing/2015/06/chart">
                      <c:ext xmlns:c15="http://schemas.microsoft.com/office/drawing/2012/chart" uri="{02D57815-91ED-43cb-92C2-25804820EDAC}">
                        <c15:formulaRef>
                          <c15:sqref>Sheet2!$B$17</c15:sqref>
                        </c15:formulaRef>
                      </c:ext>
                    </c:extLst>
                    <c:strCache>
                      <c:ptCount val="1"/>
                      <c:pt idx="0">
                        <c:v>%</c:v>
                      </c:pt>
                    </c:strCache>
                  </c:strRef>
                </c:tx>
                <c:spPr>
                  <a:solidFill>
                    <a:schemeClr val="accent2">
                      <a:lumMod val="80000"/>
                      <a:lumOff val="20000"/>
                    </a:schemeClr>
                  </a:solidFill>
                  <a:ln>
                    <a:noFill/>
                  </a:ln>
                  <a:effectLst/>
                </c:spPr>
                <c:invertIfNegative val="0"/>
                <c:cat>
                  <c:multiLvlStrRef>
                    <c:extLst xmlns:c15="http://schemas.microsoft.com/office/drawing/2012/chart" xmlns:c16r2="http://schemas.microsoft.com/office/drawing/2015/06/chart">
                      <c:ext xmlns:c15="http://schemas.microsoft.com/office/drawing/2012/char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5="http://schemas.microsoft.com/office/drawing/2012/chart" xmlns:c16r2="http://schemas.microsoft.com/office/drawing/2015/06/chart">
                      <c:ext xmlns:c15="http://schemas.microsoft.com/office/drawing/2012/chart" uri="{02D57815-91ED-43cb-92C2-25804820EDAC}">
                        <c15:fullRef>
                          <c15:sqref>Sheet2!$C$17:$H$17</c15:sqref>
                        </c15:fullRef>
                        <c15:formulaRef>
                          <c15:sqref>(Sheet2!$C$17,Sheet2!$E$17,Sheet2!$G$17)</c15:sqref>
                        </c15:formulaRef>
                      </c:ext>
                    </c:extLst>
                    <c:numCache>
                      <c:formatCode>General</c:formatCode>
                      <c:ptCount val="3"/>
                      <c:pt idx="0">
                        <c:v>0</c:v>
                      </c:pt>
                      <c:pt idx="1">
                        <c:v>3.3962264150943396E-3</c:v>
                      </c:pt>
                      <c:pt idx="2">
                        <c:v>5.2651372696502444E-3</c:v>
                      </c:pt>
                    </c:numCache>
                  </c:numRef>
                </c:val>
                <c:extLst xmlns:c15="http://schemas.microsoft.com/office/drawing/2012/chart" xmlns:c16r2="http://schemas.microsoft.com/office/drawing/2015/06/chart">
                  <c:ext xmlns:c16="http://schemas.microsoft.com/office/drawing/2014/chart" uri="{C3380CC4-5D6E-409C-BE32-E72D297353CC}">
                    <c16:uniqueId val="{0000000E-8AB3-473F-83D6-31AB617B2319}"/>
                  </c:ext>
                </c:extLst>
              </c15:ser>
            </c15:filteredBarSeries>
            <c15:filteredBarSeries>
              <c15:ser>
                <c:idx val="15"/>
                <c:order val="15"/>
                <c:tx>
                  <c:strRef>
                    <c:extLst xmlns:c15="http://schemas.microsoft.com/office/drawing/2012/chart" xmlns:c16r2="http://schemas.microsoft.com/office/drawing/2015/06/chart">
                      <c:ext xmlns:c15="http://schemas.microsoft.com/office/drawing/2012/chart" uri="{02D57815-91ED-43cb-92C2-25804820EDAC}">
                        <c15:formulaRef>
                          <c15:sqref>Sheet2!$B$19</c15:sqref>
                        </c15:formulaRef>
                      </c:ext>
                    </c:extLst>
                    <c:strCache>
                      <c:ptCount val="1"/>
                      <c:pt idx="0">
                        <c:v>%</c:v>
                      </c:pt>
                    </c:strCache>
                  </c:strRef>
                </c:tx>
                <c:spPr>
                  <a:solidFill>
                    <a:schemeClr val="accent4">
                      <a:lumMod val="80000"/>
                      <a:lumOff val="20000"/>
                    </a:schemeClr>
                  </a:solidFill>
                  <a:ln>
                    <a:noFill/>
                  </a:ln>
                  <a:effectLst/>
                </c:spPr>
                <c:invertIfNegative val="0"/>
                <c:cat>
                  <c:multiLvlStrRef>
                    <c:extLst xmlns:c15="http://schemas.microsoft.com/office/drawing/2012/chart" xmlns:c16r2="http://schemas.microsoft.com/office/drawing/2015/06/chart">
                      <c:ext xmlns:c15="http://schemas.microsoft.com/office/drawing/2012/chart" uri="{02D57815-91ED-43cb-92C2-25804820EDAC}">
                        <c15:fullRef>
                          <c15:sqref>Sheet2!$C$2:$H$3</c15:sqref>
                        </c15:fullRef>
                        <c15:formulaRef>
                          <c15:sqref>(Sheet2!$C$2:$C$3,Sheet2!$E$2:$E$3,Sheet2!$G$2:$G$3)</c15:sqref>
                        </c15:formulaRef>
                      </c:ext>
                    </c:extLst>
                    <c:multiLvlStrCache>
                      <c:ptCount val="3"/>
                      <c:lvl>
                        <c:pt idx="0">
                          <c:v>&lt;15</c:v>
                        </c:pt>
                        <c:pt idx="1">
                          <c:v>&lt;15</c:v>
                        </c:pt>
                        <c:pt idx="2">
                          <c:v>&lt;15</c:v>
                        </c:pt>
                      </c:lvl>
                      <c:lvl>
                        <c:pt idx="0">
                          <c:v>2014</c:v>
                        </c:pt>
                        <c:pt idx="1">
                          <c:v>2015</c:v>
                        </c:pt>
                        <c:pt idx="2">
                          <c:v>2016</c:v>
                        </c:pt>
                      </c:lvl>
                    </c:multiLvlStrCache>
                  </c:multiLvlStrRef>
                </c:cat>
                <c:val>
                  <c:numRef>
                    <c:extLst xmlns:c15="http://schemas.microsoft.com/office/drawing/2012/chart" xmlns:c16r2="http://schemas.microsoft.com/office/drawing/2015/06/chart">
                      <c:ext xmlns:c15="http://schemas.microsoft.com/office/drawing/2012/chart" uri="{02D57815-91ED-43cb-92C2-25804820EDAC}">
                        <c15:fullRef>
                          <c15:sqref>Sheet2!$C$19:$H$19</c15:sqref>
                        </c15:fullRef>
                        <c15:formulaRef>
                          <c15:sqref>(Sheet2!$C$19,Sheet2!$E$19,Sheet2!$G$19)</c15:sqref>
                        </c15:formulaRef>
                      </c:ext>
                    </c:extLst>
                    <c:numCache>
                      <c:formatCode>General</c:formatCode>
                      <c:ptCount val="3"/>
                      <c:pt idx="0">
                        <c:v>0</c:v>
                      </c:pt>
                      <c:pt idx="1">
                        <c:v>3.7735849056603772E-4</c:v>
                      </c:pt>
                      <c:pt idx="2">
                        <c:v>3.3847311019180142E-3</c:v>
                      </c:pt>
                    </c:numCache>
                  </c:numRef>
                </c:val>
                <c:extLst xmlns:c15="http://schemas.microsoft.com/office/drawing/2012/chart" xmlns:c16r2="http://schemas.microsoft.com/office/drawing/2015/06/chart">
                  <c:ext xmlns:c16="http://schemas.microsoft.com/office/drawing/2014/chart" uri="{C3380CC4-5D6E-409C-BE32-E72D297353CC}">
                    <c16:uniqueId val="{0000000F-8AB3-473F-83D6-31AB617B2319}"/>
                  </c:ext>
                </c:extLst>
              </c15:ser>
            </c15:filteredBarSeries>
          </c:ext>
        </c:extLst>
      </c:barChart>
      <c:catAx>
        <c:axId val="42500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577232"/>
        <c:crosses val="autoZero"/>
        <c:auto val="1"/>
        <c:lblAlgn val="ctr"/>
        <c:lblOffset val="100"/>
        <c:noMultiLvlLbl val="0"/>
      </c:catAx>
      <c:valAx>
        <c:axId val="411577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007632"/>
        <c:crosses val="autoZero"/>
        <c:crossBetween val="between"/>
      </c:valAx>
      <c:spPr>
        <a:noFill/>
        <a:ln>
          <a:noFill/>
        </a:ln>
        <a:effectLst/>
      </c:spPr>
    </c:plotArea>
    <c:legend>
      <c:legendPos val="r"/>
      <c:layout>
        <c:manualLayout>
          <c:xMode val="edge"/>
          <c:yMode val="edge"/>
          <c:x val="3.1571522309711289E-2"/>
          <c:y val="1.0689197872236532E-2"/>
          <c:w val="0.96842847769028872"/>
          <c:h val="0.220665679208317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19660042494687E-2"/>
          <c:y val="0.12370689655172414"/>
          <c:w val="0.86260829896262969"/>
          <c:h val="0.65254706308263188"/>
        </c:manualLayout>
      </c:layout>
      <c:barChart>
        <c:barDir val="col"/>
        <c:grouping val="clustered"/>
        <c:varyColors val="0"/>
        <c:ser>
          <c:idx val="0"/>
          <c:order val="0"/>
          <c:tx>
            <c:strRef>
              <c:f>Sheet1!$B$5</c:f>
              <c:strCache>
                <c:ptCount val="1"/>
                <c:pt idx="0">
                  <c:v>PCR+ HEIs ages 12-24 months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Sheet1!$C$4:$E$4</c:f>
              <c:numCache>
                <c:formatCode>General</c:formatCode>
                <c:ptCount val="3"/>
                <c:pt idx="0">
                  <c:v>2014</c:v>
                </c:pt>
                <c:pt idx="1">
                  <c:v>2015</c:v>
                </c:pt>
                <c:pt idx="2">
                  <c:v>2016</c:v>
                </c:pt>
              </c:numCache>
            </c:numRef>
          </c:cat>
          <c:val>
            <c:numRef>
              <c:f>Sheet1!$C$5:$E$5</c:f>
              <c:numCache>
                <c:formatCode>General</c:formatCode>
                <c:ptCount val="3"/>
                <c:pt idx="0">
                  <c:v>125</c:v>
                </c:pt>
                <c:pt idx="1">
                  <c:v>97</c:v>
                </c:pt>
                <c:pt idx="2">
                  <c:v>99</c:v>
                </c:pt>
              </c:numCache>
            </c:numRef>
          </c:val>
          <c:extLst xmlns:c16r2="http://schemas.microsoft.com/office/drawing/2015/06/chart">
            <c:ext xmlns:c16="http://schemas.microsoft.com/office/drawing/2014/chart" uri="{C3380CC4-5D6E-409C-BE32-E72D297353CC}">
              <c16:uniqueId val="{00000000-84FE-4C0E-82E2-5ED735185D6C}"/>
            </c:ext>
          </c:extLst>
        </c:ser>
        <c:ser>
          <c:idx val="1"/>
          <c:order val="1"/>
          <c:tx>
            <c:strRef>
              <c:f>Sheet1!$B$6</c:f>
              <c:strCache>
                <c:ptCount val="1"/>
                <c:pt idx="0">
                  <c:v>PCR+ HEIs on IPT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Sheet1!$C$4:$E$4</c:f>
              <c:numCache>
                <c:formatCode>General</c:formatCode>
                <c:ptCount val="3"/>
                <c:pt idx="0">
                  <c:v>2014</c:v>
                </c:pt>
                <c:pt idx="1">
                  <c:v>2015</c:v>
                </c:pt>
                <c:pt idx="2">
                  <c:v>2016</c:v>
                </c:pt>
              </c:numCache>
            </c:numRef>
          </c:cat>
          <c:val>
            <c:numRef>
              <c:f>Sheet1!$C$6:$E$6</c:f>
              <c:numCache>
                <c:formatCode>General</c:formatCode>
                <c:ptCount val="3"/>
                <c:pt idx="0">
                  <c:v>32</c:v>
                </c:pt>
                <c:pt idx="1">
                  <c:v>33</c:v>
                </c:pt>
                <c:pt idx="2">
                  <c:v>46</c:v>
                </c:pt>
              </c:numCache>
            </c:numRef>
          </c:val>
          <c:extLst xmlns:c16r2="http://schemas.microsoft.com/office/drawing/2015/06/chart">
            <c:ext xmlns:c16="http://schemas.microsoft.com/office/drawing/2014/chart" uri="{C3380CC4-5D6E-409C-BE32-E72D297353CC}">
              <c16:uniqueId val="{00000001-84FE-4C0E-82E2-5ED735185D6C}"/>
            </c:ext>
          </c:extLst>
        </c:ser>
        <c:ser>
          <c:idx val="2"/>
          <c:order val="2"/>
          <c:tx>
            <c:strRef>
              <c:f>Sheet1!$B$7</c:f>
              <c:strCache>
                <c:ptCount val="1"/>
                <c:pt idx="0">
                  <c:v>IPT Completed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Sheet1!$C$4:$E$4</c:f>
              <c:numCache>
                <c:formatCode>General</c:formatCode>
                <c:ptCount val="3"/>
                <c:pt idx="0">
                  <c:v>2014</c:v>
                </c:pt>
                <c:pt idx="1">
                  <c:v>2015</c:v>
                </c:pt>
                <c:pt idx="2">
                  <c:v>2016</c:v>
                </c:pt>
              </c:numCache>
            </c:numRef>
          </c:cat>
          <c:val>
            <c:numRef>
              <c:f>Sheet1!$C$7:$E$7</c:f>
              <c:numCache>
                <c:formatCode>General</c:formatCode>
                <c:ptCount val="3"/>
                <c:pt idx="0">
                  <c:v>24</c:v>
                </c:pt>
                <c:pt idx="1">
                  <c:v>32</c:v>
                </c:pt>
                <c:pt idx="2">
                  <c:v>42</c:v>
                </c:pt>
              </c:numCache>
            </c:numRef>
          </c:val>
          <c:extLst xmlns:c16r2="http://schemas.microsoft.com/office/drawing/2015/06/chart">
            <c:ext xmlns:c16="http://schemas.microsoft.com/office/drawing/2014/chart" uri="{C3380CC4-5D6E-409C-BE32-E72D297353CC}">
              <c16:uniqueId val="{00000002-84FE-4C0E-82E2-5ED735185D6C}"/>
            </c:ext>
          </c:extLst>
        </c:ser>
        <c:ser>
          <c:idx val="4"/>
          <c:order val="4"/>
          <c:tx>
            <c:strRef>
              <c:f>Sheet1!$B$9</c:f>
              <c:strCache>
                <c:ptCount val="1"/>
                <c:pt idx="0">
                  <c:v>Died on IPT</c:v>
                </c:pt>
              </c:strCache>
            </c:strRef>
          </c:tx>
          <c:spPr>
            <a:solidFill>
              <a:schemeClr val="accent5"/>
            </a:solidFill>
            <a:ln>
              <a:noFill/>
            </a:ln>
            <a:effectLst/>
          </c:spPr>
          <c:invertIfNegative val="0"/>
          <c:cat>
            <c:numRef>
              <c:f>Sheet1!$C$4:$E$4</c:f>
              <c:numCache>
                <c:formatCode>General</c:formatCode>
                <c:ptCount val="3"/>
                <c:pt idx="0">
                  <c:v>2014</c:v>
                </c:pt>
                <c:pt idx="1">
                  <c:v>2015</c:v>
                </c:pt>
                <c:pt idx="2">
                  <c:v>2016</c:v>
                </c:pt>
              </c:numCache>
            </c:numRef>
          </c:cat>
          <c:val>
            <c:numRef>
              <c:f>Sheet1!$C$9:$E$9</c:f>
            </c:numRef>
          </c:val>
          <c:extLst xmlns:c16r2="http://schemas.microsoft.com/office/drawing/2015/06/chart">
            <c:ext xmlns:c16="http://schemas.microsoft.com/office/drawing/2014/chart" uri="{C3380CC4-5D6E-409C-BE32-E72D297353CC}">
              <c16:uniqueId val="{00000003-84FE-4C0E-82E2-5ED735185D6C}"/>
            </c:ext>
          </c:extLst>
        </c:ser>
        <c:ser>
          <c:idx val="5"/>
          <c:order val="5"/>
          <c:tx>
            <c:strRef>
              <c:f>Sheet1!$B$10</c:f>
              <c:strCache>
                <c:ptCount val="1"/>
                <c:pt idx="0">
                  <c:v>%</c:v>
                </c:pt>
              </c:strCache>
            </c:strRef>
          </c:tx>
          <c:spPr>
            <a:solidFill>
              <a:schemeClr val="accent6"/>
            </a:solidFill>
            <a:ln>
              <a:noFill/>
            </a:ln>
            <a:effectLst/>
          </c:spPr>
          <c:invertIfNegative val="0"/>
          <c:cat>
            <c:numRef>
              <c:f>Sheet1!$C$4:$E$4</c:f>
              <c:numCache>
                <c:formatCode>General</c:formatCode>
                <c:ptCount val="3"/>
                <c:pt idx="0">
                  <c:v>2014</c:v>
                </c:pt>
                <c:pt idx="1">
                  <c:v>2015</c:v>
                </c:pt>
                <c:pt idx="2">
                  <c:v>2016</c:v>
                </c:pt>
              </c:numCache>
            </c:numRef>
          </c:cat>
          <c:val>
            <c:numRef>
              <c:f>Sheet1!$C$10:$E$10</c:f>
            </c:numRef>
          </c:val>
          <c:extLst xmlns:c16r2="http://schemas.microsoft.com/office/drawing/2015/06/chart">
            <c:ext xmlns:c16="http://schemas.microsoft.com/office/drawing/2014/chart" uri="{C3380CC4-5D6E-409C-BE32-E72D297353CC}">
              <c16:uniqueId val="{00000004-84FE-4C0E-82E2-5ED735185D6C}"/>
            </c:ext>
          </c:extLst>
        </c:ser>
        <c:ser>
          <c:idx val="6"/>
          <c:order val="6"/>
          <c:tx>
            <c:strRef>
              <c:f>Sheet1!$B$11</c:f>
              <c:strCache>
                <c:ptCount val="1"/>
                <c:pt idx="0">
                  <c:v>Developed TB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Sheet1!$C$4:$E$4</c:f>
              <c:numCache>
                <c:formatCode>General</c:formatCode>
                <c:ptCount val="3"/>
                <c:pt idx="0">
                  <c:v>2014</c:v>
                </c:pt>
                <c:pt idx="1">
                  <c:v>2015</c:v>
                </c:pt>
                <c:pt idx="2">
                  <c:v>2016</c:v>
                </c:pt>
              </c:numCache>
            </c:numRef>
          </c:cat>
          <c:val>
            <c:numRef>
              <c:f>Sheet1!$C$11:$E$11</c:f>
              <c:numCache>
                <c:formatCode>General</c:formatCode>
                <c:ptCount val="3"/>
                <c:pt idx="0">
                  <c:v>1</c:v>
                </c:pt>
                <c:pt idx="1">
                  <c:v>0</c:v>
                </c:pt>
                <c:pt idx="2">
                  <c:v>1</c:v>
                </c:pt>
              </c:numCache>
            </c:numRef>
          </c:val>
          <c:extLst xmlns:c16r2="http://schemas.microsoft.com/office/drawing/2015/06/chart">
            <c:ext xmlns:c16="http://schemas.microsoft.com/office/drawing/2014/chart" uri="{C3380CC4-5D6E-409C-BE32-E72D297353CC}">
              <c16:uniqueId val="{00000005-84FE-4C0E-82E2-5ED735185D6C}"/>
            </c:ext>
          </c:extLst>
        </c:ser>
        <c:ser>
          <c:idx val="8"/>
          <c:order val="8"/>
          <c:tx>
            <c:strRef>
              <c:f>Sheet1!$B$13</c:f>
              <c:strCache>
                <c:ptCount val="1"/>
                <c:pt idx="0">
                  <c:v>Lost to followup</c:v>
                </c:pt>
              </c:strCache>
            </c:strRef>
          </c:tx>
          <c:spPr>
            <a:solidFill>
              <a:schemeClr val="accent3">
                <a:lumMod val="60000"/>
              </a:schemeClr>
            </a:solidFill>
            <a:ln>
              <a:noFill/>
            </a:ln>
            <a:effectLst/>
          </c:spPr>
          <c:invertIfNegative val="0"/>
          <c:cat>
            <c:numRef>
              <c:f>Sheet1!$C$4:$E$4</c:f>
              <c:numCache>
                <c:formatCode>General</c:formatCode>
                <c:ptCount val="3"/>
                <c:pt idx="0">
                  <c:v>2014</c:v>
                </c:pt>
                <c:pt idx="1">
                  <c:v>2015</c:v>
                </c:pt>
                <c:pt idx="2">
                  <c:v>2016</c:v>
                </c:pt>
              </c:numCache>
            </c:numRef>
          </c:cat>
          <c:val>
            <c:numRef>
              <c:f>Sheet1!$C$13:$E$13</c:f>
              <c:numCache>
                <c:formatCode>General</c:formatCode>
                <c:ptCount val="3"/>
                <c:pt idx="0">
                  <c:v>4</c:v>
                </c:pt>
                <c:pt idx="1">
                  <c:v>1</c:v>
                </c:pt>
                <c:pt idx="2">
                  <c:v>1</c:v>
                </c:pt>
              </c:numCache>
            </c:numRef>
          </c:val>
          <c:extLst xmlns:c16r2="http://schemas.microsoft.com/office/drawing/2015/06/chart">
            <c:ext xmlns:c16="http://schemas.microsoft.com/office/drawing/2014/chart" uri="{C3380CC4-5D6E-409C-BE32-E72D297353CC}">
              <c16:uniqueId val="{00000006-84FE-4C0E-82E2-5ED735185D6C}"/>
            </c:ext>
          </c:extLst>
        </c:ser>
        <c:ser>
          <c:idx val="10"/>
          <c:order val="10"/>
          <c:tx>
            <c:strRef>
              <c:f>Sheet1!$B$15</c:f>
              <c:strCache>
                <c:ptCount val="1"/>
                <c:pt idx="0">
                  <c:v>Defaulted Treatment*</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Sheet1!$C$4:$E$4</c:f>
              <c:numCache>
                <c:formatCode>General</c:formatCode>
                <c:ptCount val="3"/>
                <c:pt idx="0">
                  <c:v>2014</c:v>
                </c:pt>
                <c:pt idx="1">
                  <c:v>2015</c:v>
                </c:pt>
                <c:pt idx="2">
                  <c:v>2016</c:v>
                </c:pt>
              </c:numCache>
            </c:numRef>
          </c:cat>
          <c:val>
            <c:numRef>
              <c:f>Sheet1!$C$15:$E$15</c:f>
            </c:numRef>
          </c:val>
          <c:extLst xmlns:c16r2="http://schemas.microsoft.com/office/drawing/2015/06/chart">
            <c:ext xmlns:c16="http://schemas.microsoft.com/office/drawing/2014/chart" uri="{C3380CC4-5D6E-409C-BE32-E72D297353CC}">
              <c16:uniqueId val="{00000007-84FE-4C0E-82E2-5ED735185D6C}"/>
            </c:ext>
          </c:extLst>
        </c:ser>
        <c:ser>
          <c:idx val="12"/>
          <c:order val="12"/>
          <c:tx>
            <c:strRef>
              <c:f>Sheet1!$B$17</c:f>
              <c:strCache>
                <c:ptCount val="1"/>
                <c:pt idx="0">
                  <c:v>Not Evaluated</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Sheet1!$C$4:$E$4</c:f>
              <c:numCache>
                <c:formatCode>General</c:formatCode>
                <c:ptCount val="3"/>
                <c:pt idx="0">
                  <c:v>2014</c:v>
                </c:pt>
                <c:pt idx="1">
                  <c:v>2015</c:v>
                </c:pt>
                <c:pt idx="2">
                  <c:v>2016</c:v>
                </c:pt>
              </c:numCache>
            </c:numRef>
          </c:cat>
          <c:val>
            <c:numRef>
              <c:f>Sheet1!$C$17:$E$17</c:f>
              <c:numCache>
                <c:formatCode>General</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84FE-4C0E-82E2-5ED735185D6C}"/>
            </c:ext>
          </c:extLst>
        </c:ser>
        <c:ser>
          <c:idx val="14"/>
          <c:order val="14"/>
          <c:tx>
            <c:strRef>
              <c:f>Sheet1!$B$19</c:f>
              <c:strCache>
                <c:ptCount val="1"/>
                <c:pt idx="0">
                  <c:v>Discontinued IPT</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Sheet1!$C$4:$E$4</c:f>
              <c:numCache>
                <c:formatCode>General</c:formatCode>
                <c:ptCount val="3"/>
                <c:pt idx="0">
                  <c:v>2014</c:v>
                </c:pt>
                <c:pt idx="1">
                  <c:v>2015</c:v>
                </c:pt>
                <c:pt idx="2">
                  <c:v>2016</c:v>
                </c:pt>
              </c:numCache>
            </c:numRef>
          </c:cat>
          <c:val>
            <c:numRef>
              <c:f>Sheet1!$C$19:$E$19</c:f>
              <c:numCache>
                <c:formatCode>General</c:formatCode>
                <c:ptCount val="3"/>
                <c:pt idx="0">
                  <c:v>2</c:v>
                </c:pt>
                <c:pt idx="1">
                  <c:v>0</c:v>
                </c:pt>
                <c:pt idx="2">
                  <c:v>2</c:v>
                </c:pt>
              </c:numCache>
            </c:numRef>
          </c:val>
          <c:extLst xmlns:c16r2="http://schemas.microsoft.com/office/drawing/2015/06/chart">
            <c:ext xmlns:c16="http://schemas.microsoft.com/office/drawing/2014/chart" uri="{C3380CC4-5D6E-409C-BE32-E72D297353CC}">
              <c16:uniqueId val="{00000009-84FE-4C0E-82E2-5ED735185D6C}"/>
            </c:ext>
          </c:extLst>
        </c:ser>
        <c:dLbls>
          <c:showLegendKey val="0"/>
          <c:showVal val="0"/>
          <c:showCatName val="0"/>
          <c:showSerName val="0"/>
          <c:showPercent val="0"/>
          <c:showBubbleSize val="0"/>
        </c:dLbls>
        <c:gapWidth val="219"/>
        <c:overlap val="-27"/>
        <c:axId val="412192032"/>
        <c:axId val="412192424"/>
        <c:extLst xmlns:c16r2="http://schemas.microsoft.com/office/drawing/2015/06/chart">
          <c:ext xmlns:c15="http://schemas.microsoft.com/office/drawing/2012/chart" uri="{02D57815-91ED-43cb-92C2-25804820EDAC}">
            <c15:filteredBarSeries>
              <c15:ser>
                <c:idx val="7"/>
                <c:order val="7"/>
                <c:tx>
                  <c:strRef>
                    <c:extLst xmlns:c16r2="http://schemas.microsoft.com/office/drawing/2015/06/chart">
                      <c:ext uri="{02D57815-91ED-43cb-92C2-25804820EDAC}">
                        <c15:formulaRef>
                          <c15:sqref>Sheet1!$B$12</c15:sqref>
                        </c15:formulaRef>
                      </c:ext>
                    </c:extLst>
                    <c:strCache>
                      <c:ptCount val="1"/>
                      <c:pt idx="0">
                        <c:v>%</c:v>
                      </c:pt>
                    </c:strCache>
                  </c:strRef>
                </c:tx>
                <c:spPr>
                  <a:solidFill>
                    <a:schemeClr val="accent2">
                      <a:lumMod val="60000"/>
                    </a:schemeClr>
                  </a:solidFill>
                  <a:ln>
                    <a:noFill/>
                  </a:ln>
                  <a:effectLst/>
                </c:spPr>
                <c:invertIfNegative val="0"/>
                <c:cat>
                  <c:numRef>
                    <c:extLst xmlns:c16r2="http://schemas.microsoft.com/office/drawing/2015/06/chart">
                      <c:ext uri="{02D57815-91ED-43cb-92C2-25804820EDAC}">
                        <c15:formulaRef>
                          <c15:sqref>Sheet1!$C$4:$E$4</c15:sqref>
                        </c15:formulaRef>
                      </c:ext>
                    </c:extLst>
                    <c:numCache>
                      <c:formatCode>General</c:formatCode>
                      <c:ptCount val="3"/>
                      <c:pt idx="0">
                        <c:v>2014</c:v>
                      </c:pt>
                      <c:pt idx="1">
                        <c:v>2015</c:v>
                      </c:pt>
                      <c:pt idx="2">
                        <c:v>2016</c:v>
                      </c:pt>
                    </c:numCache>
                  </c:numRef>
                </c:cat>
                <c:val>
                  <c:numRef>
                    <c:extLst xmlns:c16r2="http://schemas.microsoft.com/office/drawing/2015/06/chart">
                      <c:ext uri="{02D57815-91ED-43cb-92C2-25804820EDAC}">
                        <c15:formulaRef>
                          <c15:sqref>Sheet1!$C$12:$E$12</c15:sqref>
                        </c15:formulaRef>
                      </c:ext>
                    </c:extLst>
                    <c:numCache>
                      <c:formatCode>General</c:formatCode>
                      <c:ptCount val="3"/>
                      <c:pt idx="0">
                        <c:v>3.5714285714285712E-2</c:v>
                      </c:pt>
                      <c:pt idx="1">
                        <c:v>0</c:v>
                      </c:pt>
                      <c:pt idx="2">
                        <c:v>2.8571428571428571E-2</c:v>
                      </c:pt>
                    </c:numCache>
                  </c:numRef>
                </c:val>
                <c:extLst xmlns:c16r2="http://schemas.microsoft.com/office/drawing/2015/06/chart">
                  <c:ext xmlns:c16="http://schemas.microsoft.com/office/drawing/2014/chart" uri="{C3380CC4-5D6E-409C-BE32-E72D297353CC}">
                    <c16:uniqueId val="{0000000B-84FE-4C0E-82E2-5ED735185D6C}"/>
                  </c:ext>
                </c:extLst>
              </c15:ser>
            </c15:filteredBarSeries>
            <c15:filteredBar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Sheet1!$B$14</c15:sqref>
                        </c15:formulaRef>
                      </c:ext>
                    </c:extLst>
                    <c:strCache>
                      <c:ptCount val="1"/>
                      <c:pt idx="0">
                        <c:v>%</c:v>
                      </c:pt>
                    </c:strCache>
                  </c:strRef>
                </c:tx>
                <c:spPr>
                  <a:solidFill>
                    <a:schemeClr val="accent4">
                      <a:lumMod val="60000"/>
                    </a:schemeClr>
                  </a:solidFill>
                  <a:ln>
                    <a:noFill/>
                  </a:ln>
                  <a:effectLst/>
                </c:spPr>
                <c:invertIfNegative val="0"/>
                <c:cat>
                  <c:numRef>
                    <c:extLst xmlns:c16r2="http://schemas.microsoft.com/office/drawing/2015/06/chart" xmlns:c15="http://schemas.microsoft.com/office/drawing/2012/chart">
                      <c:ext xmlns:c15="http://schemas.microsoft.com/office/drawing/2012/chart" uri="{02D57815-91ED-43cb-92C2-25804820EDAC}">
                        <c15:formulaRef>
                          <c15:sqref>Sheet1!$C$4:$E$4</c15:sqref>
                        </c15:formulaRef>
                      </c:ext>
                    </c:extLst>
                    <c:numCache>
                      <c:formatCode>General</c:formatCode>
                      <c:ptCount val="3"/>
                      <c:pt idx="0">
                        <c:v>2014</c:v>
                      </c:pt>
                      <c:pt idx="1">
                        <c:v>2015</c:v>
                      </c:pt>
                      <c:pt idx="2">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Sheet1!$C$14:$E$14</c15:sqref>
                        </c15:formulaRef>
                      </c:ext>
                    </c:extLst>
                    <c:numCache>
                      <c:formatCode>General</c:formatCode>
                      <c:ptCount val="3"/>
                      <c:pt idx="0">
                        <c:v>0.25</c:v>
                      </c:pt>
                      <c:pt idx="1">
                        <c:v>0</c:v>
                      </c:pt>
                      <c:pt idx="2">
                        <c:v>0</c:v>
                      </c:pt>
                    </c:numCache>
                  </c:numRef>
                </c:val>
                <c:extLst xmlns:c16r2="http://schemas.microsoft.com/office/drawing/2015/06/chart" xmlns:c15="http://schemas.microsoft.com/office/drawing/2012/chart">
                  <c:ext xmlns:c16="http://schemas.microsoft.com/office/drawing/2014/chart" uri="{C3380CC4-5D6E-409C-BE32-E72D297353CC}">
                    <c16:uniqueId val="{0000000C-84FE-4C0E-82E2-5ED735185D6C}"/>
                  </c:ext>
                </c:extLst>
              </c15:ser>
            </c15:filteredBarSeries>
            <c15:filteredBarSeries>
              <c15:ser>
                <c:idx val="11"/>
                <c:order val="11"/>
                <c:tx>
                  <c:strRef>
                    <c:extLst xmlns:c16r2="http://schemas.microsoft.com/office/drawing/2015/06/chart" xmlns:c15="http://schemas.microsoft.com/office/drawing/2012/chart">
                      <c:ext xmlns:c15="http://schemas.microsoft.com/office/drawing/2012/chart" uri="{02D57815-91ED-43cb-92C2-25804820EDAC}">
                        <c15:formulaRef>
                          <c15:sqref>Sheet1!$B$16</c15:sqref>
                        </c15:formulaRef>
                      </c:ext>
                    </c:extLst>
                    <c:strCache>
                      <c:ptCount val="1"/>
                      <c:pt idx="0">
                        <c:v>%</c:v>
                      </c:pt>
                    </c:strCache>
                  </c:strRef>
                </c:tx>
                <c:spPr>
                  <a:solidFill>
                    <a:schemeClr val="accent6">
                      <a:lumMod val="60000"/>
                    </a:schemeClr>
                  </a:solidFill>
                  <a:ln>
                    <a:noFill/>
                  </a:ln>
                  <a:effectLst/>
                </c:spPr>
                <c:invertIfNegative val="0"/>
                <c:cat>
                  <c:numRef>
                    <c:extLst xmlns:c16r2="http://schemas.microsoft.com/office/drawing/2015/06/chart" xmlns:c15="http://schemas.microsoft.com/office/drawing/2012/chart">
                      <c:ext xmlns:c15="http://schemas.microsoft.com/office/drawing/2012/chart" uri="{02D57815-91ED-43cb-92C2-25804820EDAC}">
                        <c15:formulaRef>
                          <c15:sqref>Sheet1!$C$4:$E$4</c15:sqref>
                        </c15:formulaRef>
                      </c:ext>
                    </c:extLst>
                    <c:numCache>
                      <c:formatCode>General</c:formatCode>
                      <c:ptCount val="3"/>
                      <c:pt idx="0">
                        <c:v>2014</c:v>
                      </c:pt>
                      <c:pt idx="1">
                        <c:v>2015</c:v>
                      </c:pt>
                      <c:pt idx="2">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Sheet1!$C$16:$E$16</c15:sqref>
                        </c15:formulaRef>
                      </c:ext>
                    </c:extLst>
                    <c:numCache>
                      <c:formatCode>General</c:formatCode>
                      <c:ptCount val="3"/>
                      <c:pt idx="0">
                        <c:v>0.10714285714285714</c:v>
                      </c:pt>
                      <c:pt idx="1">
                        <c:v>3.7037037037037035E-2</c:v>
                      </c:pt>
                      <c:pt idx="2">
                        <c:v>2.8571428571428571E-2</c:v>
                      </c:pt>
                    </c:numCache>
                  </c:numRef>
                </c:val>
                <c:extLst xmlns:c16r2="http://schemas.microsoft.com/office/drawing/2015/06/chart" xmlns:c15="http://schemas.microsoft.com/office/drawing/2012/chart">
                  <c:ext xmlns:c16="http://schemas.microsoft.com/office/drawing/2014/chart" uri="{C3380CC4-5D6E-409C-BE32-E72D297353CC}">
                    <c16:uniqueId val="{0000000D-84FE-4C0E-82E2-5ED735185D6C}"/>
                  </c:ext>
                </c:extLst>
              </c15:ser>
            </c15:filteredBarSeries>
            <c15:filteredBarSeries>
              <c15:ser>
                <c:idx val="13"/>
                <c:order val="13"/>
                <c:tx>
                  <c:strRef>
                    <c:extLst xmlns:c16r2="http://schemas.microsoft.com/office/drawing/2015/06/chart" xmlns:c15="http://schemas.microsoft.com/office/drawing/2012/chart">
                      <c:ext xmlns:c15="http://schemas.microsoft.com/office/drawing/2012/chart" uri="{02D57815-91ED-43cb-92C2-25804820EDAC}">
                        <c15:formulaRef>
                          <c15:sqref>Sheet1!$B$18</c15:sqref>
                        </c15:formulaRef>
                      </c:ext>
                    </c:extLst>
                    <c:strCache>
                      <c:ptCount val="1"/>
                      <c:pt idx="0">
                        <c:v>%</c:v>
                      </c:pt>
                    </c:strCache>
                  </c:strRef>
                </c:tx>
                <c:spPr>
                  <a:solidFill>
                    <a:schemeClr val="accent2">
                      <a:lumMod val="80000"/>
                      <a:lumOff val="20000"/>
                    </a:schemeClr>
                  </a:solidFill>
                  <a:ln>
                    <a:noFill/>
                  </a:ln>
                  <a:effectLst/>
                </c:spPr>
                <c:invertIfNegative val="0"/>
                <c:cat>
                  <c:numRef>
                    <c:extLst xmlns:c16r2="http://schemas.microsoft.com/office/drawing/2015/06/chart" xmlns:c15="http://schemas.microsoft.com/office/drawing/2012/chart">
                      <c:ext xmlns:c15="http://schemas.microsoft.com/office/drawing/2012/chart" uri="{02D57815-91ED-43cb-92C2-25804820EDAC}">
                        <c15:formulaRef>
                          <c15:sqref>Sheet1!$C$4:$E$4</c15:sqref>
                        </c15:formulaRef>
                      </c:ext>
                    </c:extLst>
                    <c:numCache>
                      <c:formatCode>General</c:formatCode>
                      <c:ptCount val="3"/>
                      <c:pt idx="0">
                        <c:v>2014</c:v>
                      </c:pt>
                      <c:pt idx="1">
                        <c:v>2015</c:v>
                      </c:pt>
                      <c:pt idx="2">
                        <c:v>2016</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Sheet1!$C$18:$E$18</c15:sqref>
                        </c15:formulaRef>
                      </c:ext>
                    </c:extLst>
                    <c:numCache>
                      <c:formatCode>General</c:formatCode>
                      <c:ptCount val="3"/>
                      <c:pt idx="0">
                        <c:v>3.5714285714285712E-2</c:v>
                      </c:pt>
                      <c:pt idx="1">
                        <c:v>0</c:v>
                      </c:pt>
                      <c:pt idx="2">
                        <c:v>0</c:v>
                      </c:pt>
                    </c:numCache>
                  </c:numRef>
                </c:val>
                <c:extLst xmlns:c16r2="http://schemas.microsoft.com/office/drawing/2015/06/chart" xmlns:c15="http://schemas.microsoft.com/office/drawing/2012/chart">
                  <c:ext xmlns:c16="http://schemas.microsoft.com/office/drawing/2014/chart" uri="{C3380CC4-5D6E-409C-BE32-E72D297353CC}">
                    <c16:uniqueId val="{0000000E-84FE-4C0E-82E2-5ED735185D6C}"/>
                  </c:ext>
                </c:extLst>
              </c15:ser>
            </c15:filteredBarSeries>
          </c:ext>
        </c:extLst>
      </c:barChart>
      <c:lineChart>
        <c:grouping val="standard"/>
        <c:varyColors val="0"/>
        <c:ser>
          <c:idx val="3"/>
          <c:order val="3"/>
          <c:tx>
            <c:strRef>
              <c:f>Sheet1!$B$8</c:f>
              <c:strCache>
                <c:ptCount val="1"/>
                <c:pt idx="0">
                  <c:v>Competion rate</c:v>
                </c:pt>
              </c:strCache>
            </c:strRef>
          </c:tx>
          <c:spPr>
            <a:ln w="28575" cap="rnd">
              <a:noFill/>
              <a:round/>
            </a:ln>
            <a:effectLst/>
          </c:spPr>
          <c:marker>
            <c:symbol val="diamond"/>
            <c:size val="4"/>
            <c:spPr>
              <a:solidFill>
                <a:schemeClr val="accent4"/>
              </a:solidFill>
              <a:ln w="9525">
                <a:solidFill>
                  <a:schemeClr val="accent2">
                    <a:lumMod val="75000"/>
                  </a:schemeClr>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Sheet1!$C$4:$E$4</c:f>
              <c:numCache>
                <c:formatCode>General</c:formatCode>
                <c:ptCount val="3"/>
                <c:pt idx="0">
                  <c:v>2014</c:v>
                </c:pt>
                <c:pt idx="1">
                  <c:v>2015</c:v>
                </c:pt>
                <c:pt idx="2">
                  <c:v>2016</c:v>
                </c:pt>
              </c:numCache>
            </c:numRef>
          </c:cat>
          <c:val>
            <c:numRef>
              <c:f>Sheet1!$C$8:$E$8</c:f>
              <c:numCache>
                <c:formatCode>0%</c:formatCode>
                <c:ptCount val="3"/>
                <c:pt idx="0">
                  <c:v>0.75</c:v>
                </c:pt>
                <c:pt idx="1">
                  <c:v>0.96969696969696972</c:v>
                </c:pt>
                <c:pt idx="2">
                  <c:v>0.91304347826086951</c:v>
                </c:pt>
              </c:numCache>
            </c:numRef>
          </c:val>
          <c:smooth val="0"/>
          <c:extLst xmlns:c16r2="http://schemas.microsoft.com/office/drawing/2015/06/chart">
            <c:ext xmlns:c16="http://schemas.microsoft.com/office/drawing/2014/chart" uri="{C3380CC4-5D6E-409C-BE32-E72D297353CC}">
              <c16:uniqueId val="{0000000A-84FE-4C0E-82E2-5ED735185D6C}"/>
            </c:ext>
          </c:extLst>
        </c:ser>
        <c:dLbls>
          <c:showLegendKey val="0"/>
          <c:showVal val="0"/>
          <c:showCatName val="0"/>
          <c:showSerName val="0"/>
          <c:showPercent val="0"/>
          <c:showBubbleSize val="0"/>
        </c:dLbls>
        <c:marker val="1"/>
        <c:smooth val="0"/>
        <c:axId val="412193208"/>
        <c:axId val="412192816"/>
      </c:lineChart>
      <c:catAx>
        <c:axId val="41219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192424"/>
        <c:crosses val="autoZero"/>
        <c:auto val="1"/>
        <c:lblAlgn val="ctr"/>
        <c:lblOffset val="100"/>
        <c:noMultiLvlLbl val="0"/>
      </c:catAx>
      <c:valAx>
        <c:axId val="41219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192032"/>
        <c:crosses val="autoZero"/>
        <c:crossBetween val="between"/>
      </c:valAx>
      <c:valAx>
        <c:axId val="412192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193208"/>
        <c:crosses val="max"/>
        <c:crossBetween val="between"/>
      </c:valAx>
      <c:catAx>
        <c:axId val="412193208"/>
        <c:scaling>
          <c:orientation val="minMax"/>
        </c:scaling>
        <c:delete val="1"/>
        <c:axPos val="b"/>
        <c:numFmt formatCode="General" sourceLinked="1"/>
        <c:majorTickMark val="out"/>
        <c:minorTickMark val="none"/>
        <c:tickLblPos val="nextTo"/>
        <c:crossAx val="412192816"/>
        <c:crosses val="autoZero"/>
        <c:auto val="1"/>
        <c:lblAlgn val="ctr"/>
        <c:lblOffset val="100"/>
        <c:noMultiLvlLbl val="0"/>
      </c:catAx>
      <c:spPr>
        <a:noFill/>
        <a:ln>
          <a:noFill/>
        </a:ln>
        <a:effectLst/>
      </c:spPr>
    </c:plotArea>
    <c:legend>
      <c:legendPos val="b"/>
      <c:layout>
        <c:manualLayout>
          <c:xMode val="edge"/>
          <c:yMode val="edge"/>
          <c:x val="1.1858892638420186E-2"/>
          <c:y val="0.84371549461489725"/>
          <c:w val="0.93501237345331822"/>
          <c:h val="8.731898814372340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7-10-01T14:54:36.158" idx="5">
    <p:pos x="5821" y="447"/>
    <p:text>Do you have sex disaggregated data on this (men v women)? Or age disaggregates (children v adults)?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3D34D-2F48-48CC-9F9C-6728D443E704}" type="doc">
      <dgm:prSet loTypeId="urn:microsoft.com/office/officeart/2005/8/layout/chevron1" loCatId="process" qsTypeId="urn:microsoft.com/office/officeart/2005/8/quickstyle/simple1" qsCatId="simple" csTypeId="urn:microsoft.com/office/officeart/2005/8/colors/accent1_2" csCatId="accent1" phldr="1"/>
      <dgm:spPr/>
    </dgm:pt>
    <dgm:pt modelId="{DD276F6C-552A-46E6-A58F-3E706871445A}">
      <dgm:prSet phldrT="[Text]" custT="1"/>
      <dgm:spPr>
        <a:solidFill>
          <a:schemeClr val="accent6">
            <a:lumMod val="75000"/>
          </a:schemeClr>
        </a:solidFill>
      </dgm:spPr>
      <dgm:t>
        <a:bodyPr/>
        <a:lstStyle/>
        <a:p>
          <a:r>
            <a:rPr lang="en-US" sz="2400" dirty="0" smtClean="0"/>
            <a:t>2009</a:t>
          </a:r>
        </a:p>
        <a:p>
          <a:r>
            <a:rPr lang="en-US" sz="1800" dirty="0" smtClean="0"/>
            <a:t>TB guidelines</a:t>
          </a:r>
          <a:endParaRPr lang="en-US" sz="1800" dirty="0"/>
        </a:p>
      </dgm:t>
    </dgm:pt>
    <dgm:pt modelId="{8E2F756A-8F4F-4705-82F9-84B9F0E4E5B0}" type="parTrans" cxnId="{D9C6AED6-FCF1-4BE6-990F-5CD6FD1F5577}">
      <dgm:prSet/>
      <dgm:spPr/>
      <dgm:t>
        <a:bodyPr/>
        <a:lstStyle/>
        <a:p>
          <a:endParaRPr lang="en-US"/>
        </a:p>
      </dgm:t>
    </dgm:pt>
    <dgm:pt modelId="{9B177CD8-D528-48F1-A042-D75D3A3D034E}" type="sibTrans" cxnId="{D9C6AED6-FCF1-4BE6-990F-5CD6FD1F5577}">
      <dgm:prSet/>
      <dgm:spPr/>
      <dgm:t>
        <a:bodyPr/>
        <a:lstStyle/>
        <a:p>
          <a:endParaRPr lang="en-US"/>
        </a:p>
      </dgm:t>
    </dgm:pt>
    <dgm:pt modelId="{C444D8D1-E609-4190-B451-88CCCD1916CB}">
      <dgm:prSet phldrT="[Text]"/>
      <dgm:spPr>
        <a:solidFill>
          <a:schemeClr val="accent2"/>
        </a:solidFill>
      </dgm:spPr>
      <dgm:t>
        <a:bodyPr/>
        <a:lstStyle/>
        <a:p>
          <a:r>
            <a:rPr lang="en-US" dirty="0" smtClean="0"/>
            <a:t>2011</a:t>
          </a:r>
        </a:p>
        <a:p>
          <a:r>
            <a:rPr lang="en-US" dirty="0" smtClean="0"/>
            <a:t>HIV Guidelines </a:t>
          </a:r>
          <a:endParaRPr lang="en-US" dirty="0"/>
        </a:p>
      </dgm:t>
    </dgm:pt>
    <dgm:pt modelId="{5E47465C-FBE9-470B-86A8-8FB91000C06C}" type="parTrans" cxnId="{E4A6FB34-CFB7-4982-9CAC-76C32896CE20}">
      <dgm:prSet/>
      <dgm:spPr/>
      <dgm:t>
        <a:bodyPr/>
        <a:lstStyle/>
        <a:p>
          <a:endParaRPr lang="en-US"/>
        </a:p>
      </dgm:t>
    </dgm:pt>
    <dgm:pt modelId="{87D8DF1B-0FB3-4D28-A447-8DC96C904B70}" type="sibTrans" cxnId="{E4A6FB34-CFB7-4982-9CAC-76C32896CE20}">
      <dgm:prSet/>
      <dgm:spPr/>
      <dgm:t>
        <a:bodyPr/>
        <a:lstStyle/>
        <a:p>
          <a:endParaRPr lang="en-US"/>
        </a:p>
      </dgm:t>
    </dgm:pt>
    <dgm:pt modelId="{01DF92A9-98E8-4D1A-982D-EB21DE5CE06B}">
      <dgm:prSet phldrT="[Text]"/>
      <dgm:spPr>
        <a:solidFill>
          <a:schemeClr val="accent6">
            <a:lumMod val="75000"/>
          </a:schemeClr>
        </a:solidFill>
      </dgm:spPr>
      <dgm:t>
        <a:bodyPr/>
        <a:lstStyle/>
        <a:p>
          <a:r>
            <a:rPr lang="en-US" dirty="0" smtClean="0"/>
            <a:t>2013</a:t>
          </a:r>
        </a:p>
        <a:p>
          <a:r>
            <a:rPr lang="en-US" dirty="0" smtClean="0"/>
            <a:t>TB guidelines</a:t>
          </a:r>
          <a:endParaRPr lang="en-US" dirty="0"/>
        </a:p>
      </dgm:t>
    </dgm:pt>
    <dgm:pt modelId="{BBC0C913-616D-4512-B7B1-0CCC169E7030}" type="parTrans" cxnId="{D2E8F4B6-1EBB-4176-878A-F5E34FF78A1A}">
      <dgm:prSet/>
      <dgm:spPr/>
      <dgm:t>
        <a:bodyPr/>
        <a:lstStyle/>
        <a:p>
          <a:endParaRPr lang="en-US"/>
        </a:p>
      </dgm:t>
    </dgm:pt>
    <dgm:pt modelId="{EF22C2A8-98AC-40A1-A5DD-C3F657BF7945}" type="sibTrans" cxnId="{D2E8F4B6-1EBB-4176-878A-F5E34FF78A1A}">
      <dgm:prSet/>
      <dgm:spPr/>
      <dgm:t>
        <a:bodyPr/>
        <a:lstStyle/>
        <a:p>
          <a:endParaRPr lang="en-US"/>
        </a:p>
      </dgm:t>
    </dgm:pt>
    <dgm:pt modelId="{A35EC98D-D381-401C-A363-2F1DA63C6635}">
      <dgm:prSet phldrT="[Text]"/>
      <dgm:spPr/>
      <dgm:t>
        <a:bodyPr/>
        <a:lstStyle/>
        <a:p>
          <a:r>
            <a:rPr lang="en-US" dirty="0" smtClean="0"/>
            <a:t>2015</a:t>
          </a:r>
        </a:p>
        <a:p>
          <a:r>
            <a:rPr lang="en-US" dirty="0" smtClean="0"/>
            <a:t>IPT SOP</a:t>
          </a:r>
          <a:endParaRPr lang="en-US" dirty="0"/>
        </a:p>
      </dgm:t>
    </dgm:pt>
    <dgm:pt modelId="{0553EC1F-BA37-42A8-9AA1-B4A1A89F1F66}" type="parTrans" cxnId="{99856D0C-4B83-49CD-B494-679404D3FC5F}">
      <dgm:prSet/>
      <dgm:spPr/>
      <dgm:t>
        <a:bodyPr/>
        <a:lstStyle/>
        <a:p>
          <a:endParaRPr lang="en-US"/>
        </a:p>
      </dgm:t>
    </dgm:pt>
    <dgm:pt modelId="{D01B62BF-A07A-4F0B-A2C7-A326CDA7B4CC}" type="sibTrans" cxnId="{99856D0C-4B83-49CD-B494-679404D3FC5F}">
      <dgm:prSet/>
      <dgm:spPr/>
      <dgm:t>
        <a:bodyPr/>
        <a:lstStyle/>
        <a:p>
          <a:endParaRPr lang="en-US"/>
        </a:p>
      </dgm:t>
    </dgm:pt>
    <dgm:pt modelId="{9619E0D6-F7CD-4A9C-8F08-DDD5144E8197}" type="pres">
      <dgm:prSet presAssocID="{B783D34D-2F48-48CC-9F9C-6728D443E704}" presName="Name0" presStyleCnt="0">
        <dgm:presLayoutVars>
          <dgm:dir/>
          <dgm:animLvl val="lvl"/>
          <dgm:resizeHandles val="exact"/>
        </dgm:presLayoutVars>
      </dgm:prSet>
      <dgm:spPr/>
    </dgm:pt>
    <dgm:pt modelId="{8ED8ED1C-BDF8-4410-BB70-7486284833B5}" type="pres">
      <dgm:prSet presAssocID="{DD276F6C-552A-46E6-A58F-3E706871445A}" presName="parTxOnly" presStyleLbl="node1" presStyleIdx="0" presStyleCnt="4" custLinFactNeighborX="34608" custLinFactNeighborY="0">
        <dgm:presLayoutVars>
          <dgm:chMax val="0"/>
          <dgm:chPref val="0"/>
          <dgm:bulletEnabled val="1"/>
        </dgm:presLayoutVars>
      </dgm:prSet>
      <dgm:spPr/>
      <dgm:t>
        <a:bodyPr/>
        <a:lstStyle/>
        <a:p>
          <a:endParaRPr lang="en-US"/>
        </a:p>
      </dgm:t>
    </dgm:pt>
    <dgm:pt modelId="{B62624C1-ED87-4C0C-BD2A-1DF3BA8F028B}" type="pres">
      <dgm:prSet presAssocID="{9B177CD8-D528-48F1-A042-D75D3A3D034E}" presName="parTxOnlySpace" presStyleCnt="0"/>
      <dgm:spPr/>
    </dgm:pt>
    <dgm:pt modelId="{F75113F5-4795-4FAA-B0A8-DF346B5FD14D}" type="pres">
      <dgm:prSet presAssocID="{C444D8D1-E609-4190-B451-88CCCD1916CB}" presName="parTxOnly" presStyleLbl="node1" presStyleIdx="1" presStyleCnt="4" custScaleX="111532">
        <dgm:presLayoutVars>
          <dgm:chMax val="0"/>
          <dgm:chPref val="0"/>
          <dgm:bulletEnabled val="1"/>
        </dgm:presLayoutVars>
      </dgm:prSet>
      <dgm:spPr/>
      <dgm:t>
        <a:bodyPr/>
        <a:lstStyle/>
        <a:p>
          <a:endParaRPr lang="en-US"/>
        </a:p>
      </dgm:t>
    </dgm:pt>
    <dgm:pt modelId="{86AEF858-CE6C-4D27-BE27-8D833987C55B}" type="pres">
      <dgm:prSet presAssocID="{87D8DF1B-0FB3-4D28-A447-8DC96C904B70}" presName="parTxOnlySpace" presStyleCnt="0"/>
      <dgm:spPr/>
    </dgm:pt>
    <dgm:pt modelId="{CD5F7E9C-92C4-4DCD-A5EC-4CB1BB3C8213}" type="pres">
      <dgm:prSet presAssocID="{01DF92A9-98E8-4D1A-982D-EB21DE5CE06B}" presName="parTxOnly" presStyleLbl="node1" presStyleIdx="2" presStyleCnt="4">
        <dgm:presLayoutVars>
          <dgm:chMax val="0"/>
          <dgm:chPref val="0"/>
          <dgm:bulletEnabled val="1"/>
        </dgm:presLayoutVars>
      </dgm:prSet>
      <dgm:spPr/>
      <dgm:t>
        <a:bodyPr/>
        <a:lstStyle/>
        <a:p>
          <a:endParaRPr lang="en-US"/>
        </a:p>
      </dgm:t>
    </dgm:pt>
    <dgm:pt modelId="{2A84FF27-3446-4E52-81AE-B4551616DE87}" type="pres">
      <dgm:prSet presAssocID="{EF22C2A8-98AC-40A1-A5DD-C3F657BF7945}" presName="parTxOnlySpace" presStyleCnt="0"/>
      <dgm:spPr/>
    </dgm:pt>
    <dgm:pt modelId="{951517C9-5832-4604-8ABD-7C92D7DF2113}" type="pres">
      <dgm:prSet presAssocID="{A35EC98D-D381-401C-A363-2F1DA63C6635}" presName="parTxOnly" presStyleLbl="node1" presStyleIdx="3" presStyleCnt="4">
        <dgm:presLayoutVars>
          <dgm:chMax val="0"/>
          <dgm:chPref val="0"/>
          <dgm:bulletEnabled val="1"/>
        </dgm:presLayoutVars>
      </dgm:prSet>
      <dgm:spPr/>
      <dgm:t>
        <a:bodyPr/>
        <a:lstStyle/>
        <a:p>
          <a:endParaRPr lang="en-US"/>
        </a:p>
      </dgm:t>
    </dgm:pt>
  </dgm:ptLst>
  <dgm:cxnLst>
    <dgm:cxn modelId="{D2E8F4B6-1EBB-4176-878A-F5E34FF78A1A}" srcId="{B783D34D-2F48-48CC-9F9C-6728D443E704}" destId="{01DF92A9-98E8-4D1A-982D-EB21DE5CE06B}" srcOrd="2" destOrd="0" parTransId="{BBC0C913-616D-4512-B7B1-0CCC169E7030}" sibTransId="{EF22C2A8-98AC-40A1-A5DD-C3F657BF7945}"/>
    <dgm:cxn modelId="{B2E28EAE-E8D6-4040-BC28-8B625533B4C4}" type="presOf" srcId="{01DF92A9-98E8-4D1A-982D-EB21DE5CE06B}" destId="{CD5F7E9C-92C4-4DCD-A5EC-4CB1BB3C8213}" srcOrd="0" destOrd="0" presId="urn:microsoft.com/office/officeart/2005/8/layout/chevron1"/>
    <dgm:cxn modelId="{29E83A3A-FE76-4F07-853E-9BB28E933864}" type="presOf" srcId="{DD276F6C-552A-46E6-A58F-3E706871445A}" destId="{8ED8ED1C-BDF8-4410-BB70-7486284833B5}" srcOrd="0" destOrd="0" presId="urn:microsoft.com/office/officeart/2005/8/layout/chevron1"/>
    <dgm:cxn modelId="{BD618E75-0CA9-4874-8D29-9D811EBB6BFC}" type="presOf" srcId="{C444D8D1-E609-4190-B451-88CCCD1916CB}" destId="{F75113F5-4795-4FAA-B0A8-DF346B5FD14D}" srcOrd="0" destOrd="0" presId="urn:microsoft.com/office/officeart/2005/8/layout/chevron1"/>
    <dgm:cxn modelId="{AE5534EE-C63A-45DD-8865-15BDC821DB91}" type="presOf" srcId="{A35EC98D-D381-401C-A363-2F1DA63C6635}" destId="{951517C9-5832-4604-8ABD-7C92D7DF2113}" srcOrd="0" destOrd="0" presId="urn:microsoft.com/office/officeart/2005/8/layout/chevron1"/>
    <dgm:cxn modelId="{D9C6AED6-FCF1-4BE6-990F-5CD6FD1F5577}" srcId="{B783D34D-2F48-48CC-9F9C-6728D443E704}" destId="{DD276F6C-552A-46E6-A58F-3E706871445A}" srcOrd="0" destOrd="0" parTransId="{8E2F756A-8F4F-4705-82F9-84B9F0E4E5B0}" sibTransId="{9B177CD8-D528-48F1-A042-D75D3A3D034E}"/>
    <dgm:cxn modelId="{E71E5A77-E8C5-4467-94CD-D8A308F47EE5}" type="presOf" srcId="{B783D34D-2F48-48CC-9F9C-6728D443E704}" destId="{9619E0D6-F7CD-4A9C-8F08-DDD5144E8197}" srcOrd="0" destOrd="0" presId="urn:microsoft.com/office/officeart/2005/8/layout/chevron1"/>
    <dgm:cxn modelId="{99856D0C-4B83-49CD-B494-679404D3FC5F}" srcId="{B783D34D-2F48-48CC-9F9C-6728D443E704}" destId="{A35EC98D-D381-401C-A363-2F1DA63C6635}" srcOrd="3" destOrd="0" parTransId="{0553EC1F-BA37-42A8-9AA1-B4A1A89F1F66}" sibTransId="{D01B62BF-A07A-4F0B-A2C7-A326CDA7B4CC}"/>
    <dgm:cxn modelId="{E4A6FB34-CFB7-4982-9CAC-76C32896CE20}" srcId="{B783D34D-2F48-48CC-9F9C-6728D443E704}" destId="{C444D8D1-E609-4190-B451-88CCCD1916CB}" srcOrd="1" destOrd="0" parTransId="{5E47465C-FBE9-470B-86A8-8FB91000C06C}" sibTransId="{87D8DF1B-0FB3-4D28-A447-8DC96C904B70}"/>
    <dgm:cxn modelId="{882370A8-090E-424D-B679-7A9FD9309967}" type="presParOf" srcId="{9619E0D6-F7CD-4A9C-8F08-DDD5144E8197}" destId="{8ED8ED1C-BDF8-4410-BB70-7486284833B5}" srcOrd="0" destOrd="0" presId="urn:microsoft.com/office/officeart/2005/8/layout/chevron1"/>
    <dgm:cxn modelId="{FD2082C8-6362-4C34-AB71-1B703AFE6532}" type="presParOf" srcId="{9619E0D6-F7CD-4A9C-8F08-DDD5144E8197}" destId="{B62624C1-ED87-4C0C-BD2A-1DF3BA8F028B}" srcOrd="1" destOrd="0" presId="urn:microsoft.com/office/officeart/2005/8/layout/chevron1"/>
    <dgm:cxn modelId="{A8A15B35-CCC9-41CA-965B-22874A18CC65}" type="presParOf" srcId="{9619E0D6-F7CD-4A9C-8F08-DDD5144E8197}" destId="{F75113F5-4795-4FAA-B0A8-DF346B5FD14D}" srcOrd="2" destOrd="0" presId="urn:microsoft.com/office/officeart/2005/8/layout/chevron1"/>
    <dgm:cxn modelId="{38C8A802-6CC3-49A6-92B2-614875B54D64}" type="presParOf" srcId="{9619E0D6-F7CD-4A9C-8F08-DDD5144E8197}" destId="{86AEF858-CE6C-4D27-BE27-8D833987C55B}" srcOrd="3" destOrd="0" presId="urn:microsoft.com/office/officeart/2005/8/layout/chevron1"/>
    <dgm:cxn modelId="{D55C8028-750A-4EE2-92F8-8709D026F058}" type="presParOf" srcId="{9619E0D6-F7CD-4A9C-8F08-DDD5144E8197}" destId="{CD5F7E9C-92C4-4DCD-A5EC-4CB1BB3C8213}" srcOrd="4" destOrd="0" presId="urn:microsoft.com/office/officeart/2005/8/layout/chevron1"/>
    <dgm:cxn modelId="{CCE5F26E-DCA7-4372-A62C-809C189B53AD}" type="presParOf" srcId="{9619E0D6-F7CD-4A9C-8F08-DDD5144E8197}" destId="{2A84FF27-3446-4E52-81AE-B4551616DE87}" srcOrd="5" destOrd="0" presId="urn:microsoft.com/office/officeart/2005/8/layout/chevron1"/>
    <dgm:cxn modelId="{C85AC805-6A76-4FB7-AC87-2E4EB4606265}" type="presParOf" srcId="{9619E0D6-F7CD-4A9C-8F08-DDD5144E8197}" destId="{951517C9-5832-4604-8ABD-7C92D7DF211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8ED1C-BDF8-4410-BB70-7486284833B5}">
      <dsp:nvSpPr>
        <dsp:cNvPr id="0" name=""/>
        <dsp:cNvSpPr/>
      </dsp:nvSpPr>
      <dsp:spPr>
        <a:xfrm>
          <a:off x="102891" y="378525"/>
          <a:ext cx="2751413" cy="1100565"/>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2009</a:t>
          </a:r>
        </a:p>
        <a:p>
          <a:pPr lvl="0" algn="ctr" defTabSz="1066800">
            <a:lnSpc>
              <a:spcPct val="90000"/>
            </a:lnSpc>
            <a:spcBef>
              <a:spcPct val="0"/>
            </a:spcBef>
            <a:spcAft>
              <a:spcPct val="35000"/>
            </a:spcAft>
          </a:pPr>
          <a:r>
            <a:rPr lang="en-US" sz="1800" kern="1200" dirty="0" smtClean="0"/>
            <a:t>TB guidelines</a:t>
          </a:r>
          <a:endParaRPr lang="en-US" sz="1800" kern="1200" dirty="0"/>
        </a:p>
      </dsp:txBody>
      <dsp:txXfrm>
        <a:off x="653174" y="378525"/>
        <a:ext cx="1650848" cy="1100565"/>
      </dsp:txXfrm>
    </dsp:sp>
    <dsp:sp modelId="{F75113F5-4795-4FAA-B0A8-DF346B5FD14D}">
      <dsp:nvSpPr>
        <dsp:cNvPr id="0" name=""/>
        <dsp:cNvSpPr/>
      </dsp:nvSpPr>
      <dsp:spPr>
        <a:xfrm>
          <a:off x="2483942" y="378525"/>
          <a:ext cx="3068706" cy="1100565"/>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2011</a:t>
          </a:r>
        </a:p>
        <a:p>
          <a:pPr lvl="0" algn="ctr" defTabSz="977900">
            <a:lnSpc>
              <a:spcPct val="90000"/>
            </a:lnSpc>
            <a:spcBef>
              <a:spcPct val="0"/>
            </a:spcBef>
            <a:spcAft>
              <a:spcPct val="35000"/>
            </a:spcAft>
          </a:pPr>
          <a:r>
            <a:rPr lang="en-US" sz="2200" kern="1200" dirty="0" smtClean="0"/>
            <a:t>HIV Guidelines </a:t>
          </a:r>
          <a:endParaRPr lang="en-US" sz="2200" kern="1200" dirty="0"/>
        </a:p>
      </dsp:txBody>
      <dsp:txXfrm>
        <a:off x="3034225" y="378525"/>
        <a:ext cx="1968141" cy="1100565"/>
      </dsp:txXfrm>
    </dsp:sp>
    <dsp:sp modelId="{CD5F7E9C-92C4-4DCD-A5EC-4CB1BB3C8213}">
      <dsp:nvSpPr>
        <dsp:cNvPr id="0" name=""/>
        <dsp:cNvSpPr/>
      </dsp:nvSpPr>
      <dsp:spPr>
        <a:xfrm>
          <a:off x="5277506" y="378525"/>
          <a:ext cx="2751413" cy="1100565"/>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2013</a:t>
          </a:r>
        </a:p>
        <a:p>
          <a:pPr lvl="0" algn="ctr" defTabSz="977900">
            <a:lnSpc>
              <a:spcPct val="90000"/>
            </a:lnSpc>
            <a:spcBef>
              <a:spcPct val="0"/>
            </a:spcBef>
            <a:spcAft>
              <a:spcPct val="35000"/>
            </a:spcAft>
          </a:pPr>
          <a:r>
            <a:rPr lang="en-US" sz="2200" kern="1200" dirty="0" smtClean="0"/>
            <a:t>TB guidelines</a:t>
          </a:r>
          <a:endParaRPr lang="en-US" sz="2200" kern="1200" dirty="0"/>
        </a:p>
      </dsp:txBody>
      <dsp:txXfrm>
        <a:off x="5827789" y="378525"/>
        <a:ext cx="1650848" cy="1100565"/>
      </dsp:txXfrm>
    </dsp:sp>
    <dsp:sp modelId="{951517C9-5832-4604-8ABD-7C92D7DF2113}">
      <dsp:nvSpPr>
        <dsp:cNvPr id="0" name=""/>
        <dsp:cNvSpPr/>
      </dsp:nvSpPr>
      <dsp:spPr>
        <a:xfrm>
          <a:off x="7753778" y="378525"/>
          <a:ext cx="2751413" cy="11005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2015</a:t>
          </a:r>
        </a:p>
        <a:p>
          <a:pPr lvl="0" algn="ctr" defTabSz="977900">
            <a:lnSpc>
              <a:spcPct val="90000"/>
            </a:lnSpc>
            <a:spcBef>
              <a:spcPct val="0"/>
            </a:spcBef>
            <a:spcAft>
              <a:spcPct val="35000"/>
            </a:spcAft>
          </a:pPr>
          <a:r>
            <a:rPr lang="en-US" sz="2200" kern="1200" dirty="0" smtClean="0"/>
            <a:t>IPT SOP</a:t>
          </a:r>
          <a:endParaRPr lang="en-US" sz="2200" kern="1200" dirty="0"/>
        </a:p>
      </dsp:txBody>
      <dsp:txXfrm>
        <a:off x="8304061" y="378525"/>
        <a:ext cx="1650848" cy="11005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0.19718</cdr:x>
      <cdr:y>0.55769</cdr:y>
    </cdr:from>
    <cdr:to>
      <cdr:x>0.28169</cdr:x>
      <cdr:y>0.61538</cdr:y>
    </cdr:to>
    <cdr:sp macro="" textlink="">
      <cdr:nvSpPr>
        <cdr:cNvPr id="2" name="TextBox 1"/>
        <cdr:cNvSpPr txBox="1"/>
      </cdr:nvSpPr>
      <cdr:spPr>
        <a:xfrm xmlns:a="http://schemas.openxmlformats.org/drawingml/2006/main">
          <a:off x="1066800" y="2209800"/>
          <a:ext cx="457226" cy="228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solidFill>
                <a:schemeClr val="bg1"/>
              </a:solidFill>
            </a:rPr>
            <a:t>38</a:t>
          </a:r>
          <a:r>
            <a:rPr lang="en-US" sz="1100" dirty="0" smtClean="0">
              <a:solidFill>
                <a:schemeClr val="bg1"/>
              </a:solidFill>
            </a:rPr>
            <a:t>%</a:t>
          </a:r>
          <a:endParaRPr lang="en-US" sz="1100" dirty="0">
            <a:solidFill>
              <a:schemeClr val="bg1"/>
            </a:solidFill>
          </a:endParaRPr>
        </a:p>
      </cdr:txBody>
    </cdr:sp>
  </cdr:relSizeAnchor>
  <cdr:relSizeAnchor xmlns:cdr="http://schemas.openxmlformats.org/drawingml/2006/chartDrawing">
    <cdr:from>
      <cdr:x>0.49395</cdr:x>
      <cdr:y>0.5</cdr:y>
    </cdr:from>
    <cdr:to>
      <cdr:x>0.57847</cdr:x>
      <cdr:y>0.55769</cdr:y>
    </cdr:to>
    <cdr:sp macro="" textlink="">
      <cdr:nvSpPr>
        <cdr:cNvPr id="3" name="TextBox 1"/>
        <cdr:cNvSpPr txBox="1"/>
      </cdr:nvSpPr>
      <cdr:spPr>
        <a:xfrm xmlns:a="http://schemas.openxmlformats.org/drawingml/2006/main">
          <a:off x="2672387" y="1981200"/>
          <a:ext cx="457226" cy="228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solidFill>
                <a:schemeClr val="bg1"/>
              </a:solidFill>
            </a:rPr>
            <a:t>47</a:t>
          </a:r>
          <a:r>
            <a:rPr lang="en-US" sz="1100" dirty="0" smtClean="0">
              <a:solidFill>
                <a:schemeClr val="bg1"/>
              </a:solidFill>
            </a:rPr>
            <a:t>%</a:t>
          </a:r>
          <a:endParaRPr lang="en-US" sz="1100" dirty="0">
            <a:solidFill>
              <a:schemeClr val="bg1"/>
            </a:solidFill>
          </a:endParaRPr>
        </a:p>
      </cdr:txBody>
    </cdr:sp>
  </cdr:relSizeAnchor>
  <cdr:relSizeAnchor xmlns:cdr="http://schemas.openxmlformats.org/drawingml/2006/chartDrawing">
    <cdr:from>
      <cdr:x>0.78873</cdr:x>
      <cdr:y>0.50199</cdr:y>
    </cdr:from>
    <cdr:to>
      <cdr:x>0.87324</cdr:x>
      <cdr:y>0.55968</cdr:y>
    </cdr:to>
    <cdr:sp macro="" textlink="">
      <cdr:nvSpPr>
        <cdr:cNvPr id="4" name="TextBox 1"/>
        <cdr:cNvSpPr txBox="1"/>
      </cdr:nvSpPr>
      <cdr:spPr>
        <a:xfrm xmlns:a="http://schemas.openxmlformats.org/drawingml/2006/main">
          <a:off x="4267200" y="1989083"/>
          <a:ext cx="457226" cy="228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solidFill>
                <a:schemeClr val="bg1"/>
              </a:solidFill>
            </a:rPr>
            <a:t>46</a:t>
          </a:r>
          <a:r>
            <a:rPr lang="en-US" sz="1100" dirty="0" smtClean="0">
              <a:solidFill>
                <a:schemeClr val="bg1"/>
              </a:solidFill>
            </a:rPr>
            <a:t>%</a:t>
          </a:r>
          <a:endParaRPr lang="en-US" sz="11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0.2728</cdr:x>
      <cdr:y>0.71154</cdr:y>
    </cdr:from>
    <cdr:to>
      <cdr:x>0.36374</cdr:x>
      <cdr:y>0.76923</cdr:y>
    </cdr:to>
    <cdr:sp macro="" textlink="">
      <cdr:nvSpPr>
        <cdr:cNvPr id="2" name="TextBox 1"/>
        <cdr:cNvSpPr txBox="1"/>
      </cdr:nvSpPr>
      <cdr:spPr>
        <a:xfrm xmlns:a="http://schemas.openxmlformats.org/drawingml/2006/main">
          <a:off x="1371600" y="2819400"/>
          <a:ext cx="457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solidFill>
            </a:rPr>
            <a:t>22%</a:t>
          </a:r>
          <a:endParaRPr lang="en-US" sz="1100" dirty="0">
            <a:solidFill>
              <a:schemeClr val="bg1"/>
            </a:solidFill>
          </a:endParaRPr>
        </a:p>
      </cdr:txBody>
    </cdr:sp>
  </cdr:relSizeAnchor>
  <cdr:relSizeAnchor xmlns:cdr="http://schemas.openxmlformats.org/drawingml/2006/chartDrawing">
    <cdr:from>
      <cdr:x>0.69717</cdr:x>
      <cdr:y>0.63462</cdr:y>
    </cdr:from>
    <cdr:to>
      <cdr:x>0.7881</cdr:x>
      <cdr:y>0.69231</cdr:y>
    </cdr:to>
    <cdr:sp macro="" textlink="">
      <cdr:nvSpPr>
        <cdr:cNvPr id="3" name="TextBox 1"/>
        <cdr:cNvSpPr txBox="1"/>
      </cdr:nvSpPr>
      <cdr:spPr>
        <a:xfrm xmlns:a="http://schemas.openxmlformats.org/drawingml/2006/main">
          <a:off x="3505200" y="2514600"/>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solidFill>
                <a:schemeClr val="bg1"/>
              </a:solidFill>
            </a:rPr>
            <a:t>35</a:t>
          </a:r>
          <a:r>
            <a:rPr lang="en-US" sz="1100" dirty="0" smtClean="0">
              <a:solidFill>
                <a:schemeClr val="bg1"/>
              </a:solidFill>
            </a:rPr>
            <a:t>%</a:t>
          </a:r>
          <a:endParaRPr lang="en-US" sz="11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F87593A-5989-445A-A5F5-0CE499869F7C}" type="datetimeFigureOut">
              <a:rPr lang="en-US" smtClean="0"/>
              <a:t>10/5/2017</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6FCB98C-3B7F-41C1-A478-2B0D085CC18D}" type="slidenum">
              <a:rPr lang="en-US" smtClean="0"/>
              <a:t>‹#›</a:t>
            </a:fld>
            <a:endParaRPr lang="en-US"/>
          </a:p>
        </p:txBody>
      </p:sp>
    </p:spTree>
    <p:extLst>
      <p:ext uri="{BB962C8B-B14F-4D97-AF65-F5344CB8AC3E}">
        <p14:creationId xmlns:p14="http://schemas.microsoft.com/office/powerpoint/2010/main" val="182547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FFBA6-568F-4B01-9AF0-8EAC26843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46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CB98C-3B7F-41C1-A478-2B0D085CC18D}" type="slidenum">
              <a:rPr lang="en-US" smtClean="0"/>
              <a:t>14</a:t>
            </a:fld>
            <a:endParaRPr lang="en-US"/>
          </a:p>
        </p:txBody>
      </p:sp>
    </p:spTree>
    <p:extLst>
      <p:ext uri="{BB962C8B-B14F-4D97-AF65-F5344CB8AC3E}">
        <p14:creationId xmlns:p14="http://schemas.microsoft.com/office/powerpoint/2010/main" val="327277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current reporting tools were last reviewed in 2014 before the official launch of IPT and hence do not provide detailed information on IPT</a:t>
            </a:r>
            <a:endParaRPr lang="en-US" dirty="0" smtClean="0"/>
          </a:p>
          <a:p>
            <a:r>
              <a:rPr lang="en-US" dirty="0" smtClean="0"/>
              <a:t>We hope that our next revision</a:t>
            </a:r>
            <a:r>
              <a:rPr lang="en-US" baseline="0" dirty="0" smtClean="0"/>
              <a:t> will take this into consideration.</a:t>
            </a:r>
          </a:p>
          <a:p>
            <a:r>
              <a:rPr lang="en-US" dirty="0" smtClean="0"/>
              <a:t>We now share interim performance data</a:t>
            </a:r>
            <a:r>
              <a:rPr lang="en-US" baseline="0" dirty="0" smtClean="0"/>
              <a:t> based on different data sources</a:t>
            </a:r>
            <a:endParaRPr lang="en-US" dirty="0"/>
          </a:p>
        </p:txBody>
      </p:sp>
      <p:sp>
        <p:nvSpPr>
          <p:cNvPr id="4" name="Slide Number Placeholder 3"/>
          <p:cNvSpPr>
            <a:spLocks noGrp="1"/>
          </p:cNvSpPr>
          <p:nvPr>
            <p:ph type="sldNum" sz="quarter" idx="10"/>
          </p:nvPr>
        </p:nvSpPr>
        <p:spPr/>
        <p:txBody>
          <a:bodyPr/>
          <a:lstStyle/>
          <a:p>
            <a:fld id="{56FCB98C-3B7F-41C1-A478-2B0D085CC18D}" type="slidenum">
              <a:rPr lang="en-US" smtClean="0"/>
              <a:t>16</a:t>
            </a:fld>
            <a:endParaRPr lang="en-US"/>
          </a:p>
        </p:txBody>
      </p:sp>
    </p:spTree>
    <p:extLst>
      <p:ext uri="{BB962C8B-B14F-4D97-AF65-F5344CB8AC3E}">
        <p14:creationId xmlns:p14="http://schemas.microsoft.com/office/powerpoint/2010/main" val="353891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use standard data collection tools including</a:t>
            </a:r>
            <a:r>
              <a:rPr lang="en-US" baseline="0" dirty="0" smtClean="0"/>
              <a:t> an integrated IPT ICF  to record card, an IPT register and an interim reporting tool to support documentation. Parameters in the IPT register include evaluation of pre existing hepatitis and peripheral neuropathy, review of ADRS among others</a:t>
            </a:r>
            <a:endParaRPr lang="en-US" dirty="0"/>
          </a:p>
        </p:txBody>
      </p:sp>
      <p:sp>
        <p:nvSpPr>
          <p:cNvPr id="4" name="Slide Number Placeholder 3"/>
          <p:cNvSpPr>
            <a:spLocks noGrp="1"/>
          </p:cNvSpPr>
          <p:nvPr>
            <p:ph type="sldNum" sz="quarter" idx="10"/>
          </p:nvPr>
        </p:nvSpPr>
        <p:spPr/>
        <p:txBody>
          <a:bodyPr/>
          <a:lstStyle/>
          <a:p>
            <a:fld id="{56FCB98C-3B7F-41C1-A478-2B0D085CC18D}" type="slidenum">
              <a:rPr lang="en-US" smtClean="0"/>
              <a:t>4</a:t>
            </a:fld>
            <a:endParaRPr lang="en-US"/>
          </a:p>
        </p:txBody>
      </p:sp>
    </p:spTree>
    <p:extLst>
      <p:ext uri="{BB962C8B-B14F-4D97-AF65-F5344CB8AC3E}">
        <p14:creationId xmlns:p14="http://schemas.microsoft.com/office/powerpoint/2010/main" val="210109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TB predominantly affects males However,</a:t>
            </a:r>
          </a:p>
          <a:p>
            <a:pPr marL="171450" indent="-171450">
              <a:buFont typeface="Arial" panose="020B0604020202020204" pitchFamily="34" charset="0"/>
              <a:buChar char="•"/>
            </a:pPr>
            <a:r>
              <a:rPr lang="en-US" sz="1200" i="1" dirty="0" smtClean="0"/>
              <a:t>Women contribute </a:t>
            </a:r>
            <a:r>
              <a:rPr lang="en-US" sz="1200" i="1" dirty="0" smtClean="0"/>
              <a:t>a </a:t>
            </a:r>
            <a:r>
              <a:rPr lang="en-US" sz="1200" i="1" dirty="0" smtClean="0"/>
              <a:t>higher in proportion </a:t>
            </a:r>
            <a:r>
              <a:rPr lang="en-US" sz="1200" i="1" dirty="0" smtClean="0"/>
              <a:t>to </a:t>
            </a:r>
            <a:r>
              <a:rPr lang="en-US" sz="1200" i="1" dirty="0" smtClean="0"/>
              <a:t>HIVTB cases than the proportion contributed all cases</a:t>
            </a:r>
          </a:p>
          <a:p>
            <a:pPr marL="171450" indent="-171450">
              <a:buFont typeface="Arial" panose="020B0604020202020204" pitchFamily="34" charset="0"/>
              <a:buChar char="•"/>
            </a:pPr>
            <a:r>
              <a:rPr lang="en-US" sz="1200" i="1" dirty="0" smtClean="0"/>
              <a:t>The proportion contributed by Women aged  15-45 years  to HIVTB is </a:t>
            </a:r>
            <a:r>
              <a:rPr lang="en-US" sz="1200" i="1" dirty="0" smtClean="0"/>
              <a:t>higher </a:t>
            </a:r>
            <a:r>
              <a:rPr lang="en-US" sz="1200" i="1" dirty="0" smtClean="0"/>
              <a:t>than that contributed by this age group to all  cases</a:t>
            </a:r>
          </a:p>
          <a:p>
            <a:pPr marL="171450" indent="-171450">
              <a:buFont typeface="Arial" panose="020B0604020202020204" pitchFamily="34" charset="0"/>
              <a:buChar char="•"/>
            </a:pPr>
            <a:r>
              <a:rPr lang="en-US" sz="1200" i="1" dirty="0" smtClean="0"/>
              <a:t>PMTCT provides an opportunity</a:t>
            </a:r>
            <a:r>
              <a:rPr lang="en-US" sz="1200" i="1" baseline="0" dirty="0" smtClean="0"/>
              <a:t> for TB control among women of reproductive age group and their children</a:t>
            </a:r>
            <a:endParaRPr lang="en-US" sz="1200" i="1" dirty="0" smtClean="0"/>
          </a:p>
        </p:txBody>
      </p:sp>
      <p:sp>
        <p:nvSpPr>
          <p:cNvPr id="4" name="Slide Number Placeholder 3"/>
          <p:cNvSpPr>
            <a:spLocks noGrp="1"/>
          </p:cNvSpPr>
          <p:nvPr>
            <p:ph type="sldNum" sz="quarter" idx="10"/>
          </p:nvPr>
        </p:nvSpPr>
        <p:spPr/>
        <p:txBody>
          <a:bodyPr/>
          <a:lstStyle/>
          <a:p>
            <a:fld id="{56FCB98C-3B7F-41C1-A478-2B0D085CC18D}" type="slidenum">
              <a:rPr lang="en-US" smtClean="0"/>
              <a:t>5</a:t>
            </a:fld>
            <a:endParaRPr lang="en-US"/>
          </a:p>
        </p:txBody>
      </p:sp>
    </p:spTree>
    <p:extLst>
      <p:ext uri="{BB962C8B-B14F-4D97-AF65-F5344CB8AC3E}">
        <p14:creationId xmlns:p14="http://schemas.microsoft.com/office/powerpoint/2010/main" val="289166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estimate that about</a:t>
            </a:r>
            <a:r>
              <a:rPr lang="en-US" baseline="0" dirty="0" smtClean="0"/>
              <a:t> 60% of patients current on ART have ever been initiated on IPT based on DHIS reports/TIBU/DATIM</a:t>
            </a:r>
          </a:p>
          <a:p>
            <a:r>
              <a:rPr lang="en-US" baseline="0" dirty="0" smtClean="0"/>
              <a:t>IPT coverage however differs by county</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8D29D-B745-4C2D-BE86-92648866A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59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Progressive</a:t>
            </a:r>
            <a:r>
              <a:rPr lang="en-US" baseline="0" dirty="0" smtClean="0"/>
              <a:t> increase in IPT coverage among PMTCT mothers and children in PMTCT settings</a:t>
            </a:r>
          </a:p>
          <a:p>
            <a:pPr marL="171450" indent="-171450">
              <a:buFont typeface="Arial" panose="020B0604020202020204" pitchFamily="34" charset="0"/>
              <a:buChar char="•"/>
            </a:pPr>
            <a:r>
              <a:rPr lang="en-US" baseline="0" dirty="0" smtClean="0"/>
              <a:t>Children include HIV positive children aged&gt; than 12 months and HIV+ HEIs aged less than 1 year but exposed to smear positive TB </a:t>
            </a:r>
          </a:p>
          <a:p>
            <a:pPr marL="171450" indent="-171450">
              <a:buFont typeface="Arial" panose="020B0604020202020204" pitchFamily="34" charset="0"/>
              <a:buChar char="•"/>
            </a:pPr>
            <a:r>
              <a:rPr lang="en-US" baseline="0" dirty="0" smtClean="0"/>
              <a:t>Efforts being made to improve data sharing for patients who had completed IPT prior to enrolment in MNCH clinic</a:t>
            </a:r>
            <a:endParaRPr lang="en-US" dirty="0"/>
          </a:p>
        </p:txBody>
      </p:sp>
      <p:sp>
        <p:nvSpPr>
          <p:cNvPr id="4" name="Slide Number Placeholder 3"/>
          <p:cNvSpPr>
            <a:spLocks noGrp="1"/>
          </p:cNvSpPr>
          <p:nvPr>
            <p:ph type="sldNum" sz="quarter" idx="10"/>
          </p:nvPr>
        </p:nvSpPr>
        <p:spPr/>
        <p:txBody>
          <a:bodyPr/>
          <a:lstStyle/>
          <a:p>
            <a:fld id="{56FCB98C-3B7F-41C1-A478-2B0D085CC18D}" type="slidenum">
              <a:rPr lang="en-US" smtClean="0"/>
              <a:t>9</a:t>
            </a:fld>
            <a:endParaRPr lang="en-US"/>
          </a:p>
        </p:txBody>
      </p:sp>
    </p:spTree>
    <p:extLst>
      <p:ext uri="{BB962C8B-B14F-4D97-AF65-F5344CB8AC3E}">
        <p14:creationId xmlns:p14="http://schemas.microsoft.com/office/powerpoint/2010/main" val="6981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official launch</a:t>
            </a:r>
            <a:r>
              <a:rPr lang="en-US" baseline="0" dirty="0" smtClean="0"/>
              <a:t> in March 2015, all implementing partners were assigned targets based on current number of patients on ART</a:t>
            </a:r>
          </a:p>
          <a:p>
            <a:endParaRPr lang="en-US" baseline="0" dirty="0" smtClean="0"/>
          </a:p>
          <a:p>
            <a:r>
              <a:rPr lang="en-US" baseline="0" dirty="0" smtClean="0"/>
              <a:t>CDC supported development of performance tracking tools that are used to report IPT cumulative uptake, Quarterly IPT uptake and treatment  outcomes for patients initiated on IPT same quarter last year</a:t>
            </a:r>
          </a:p>
          <a:p>
            <a:endParaRPr lang="en-US" baseline="0" dirty="0" smtClean="0"/>
          </a:p>
          <a:p>
            <a:r>
              <a:rPr lang="en-US" baseline="0" dirty="0" smtClean="0"/>
              <a:t>We hold quarterly performance review meetings with Implementing partners to review performance and national quarterly progress review meeting that brings together all stakeholders to assess progress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FFBA6-568F-4B01-9AF0-8EAC26843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24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official launch</a:t>
            </a:r>
            <a:r>
              <a:rPr lang="en-US" baseline="0" dirty="0" smtClean="0"/>
              <a:t> in March 2015, all implementing partners were assigned targets based on current number of patients on ART</a:t>
            </a:r>
          </a:p>
          <a:p>
            <a:endParaRPr lang="en-US" baseline="0" dirty="0" smtClean="0"/>
          </a:p>
          <a:p>
            <a:r>
              <a:rPr lang="en-US" baseline="0" dirty="0" smtClean="0"/>
              <a:t>CDC supported development of performance tracking tools that are used to report IPT cumulative uptake, Quarterly IPT uptake and treatment  outcomes for patients initiated on IPT same quarter last year</a:t>
            </a:r>
          </a:p>
          <a:p>
            <a:endParaRPr lang="en-US" baseline="0" dirty="0" smtClean="0"/>
          </a:p>
          <a:p>
            <a:r>
              <a:rPr lang="en-US" baseline="0" dirty="0" smtClean="0"/>
              <a:t>We hold quarterly performance review meetings with Implementing partners to review performance and national quarterly progress review meeting that brings together all stakeholders to assess progress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FFBA6-568F-4B01-9AF0-8EAC26843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40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official launch</a:t>
            </a:r>
            <a:r>
              <a:rPr lang="en-US" baseline="0" dirty="0" smtClean="0"/>
              <a:t> in March 2015, all implementing partners were assigned targets based on current number of patients on ART</a:t>
            </a:r>
          </a:p>
          <a:p>
            <a:endParaRPr lang="en-US" baseline="0" dirty="0" smtClean="0"/>
          </a:p>
          <a:p>
            <a:r>
              <a:rPr lang="en-US" baseline="0" dirty="0" smtClean="0"/>
              <a:t>CDC supported development of performance tracking tools that are used to report IPT cumulative uptake, Quarterly IPT uptake and treatment  outcomes for patients initiated on IPT same quarter last year</a:t>
            </a:r>
          </a:p>
          <a:p>
            <a:endParaRPr lang="en-US" baseline="0" dirty="0" smtClean="0"/>
          </a:p>
          <a:p>
            <a:r>
              <a:rPr lang="en-US" baseline="0" dirty="0" smtClean="0"/>
              <a:t>We hold quarterly performance review meetings with Implementing partners to review performance and national quarterly progress review meeting that brings together all stakeholders to assess progress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FFBA6-568F-4B01-9AF0-8EAC26843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04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FFBA6-568F-4B01-9AF0-8EAC26843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78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278D9E-639D-4C3E-8BD6-9223E0D21201}"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113371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78D9E-639D-4C3E-8BD6-9223E0D21201}"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373424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78D9E-639D-4C3E-8BD6-9223E0D21201}"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36142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0"/>
            <a:ext cx="12188824" cy="6858000"/>
          </a:xfrm>
          <a:prstGeom prst="rect">
            <a:avLst/>
          </a:prstGeom>
        </p:spPr>
      </p:pic>
      <p:sp>
        <p:nvSpPr>
          <p:cNvPr id="2" name="Title 1"/>
          <p:cNvSpPr>
            <a:spLocks noGrp="1"/>
          </p:cNvSpPr>
          <p:nvPr>
            <p:ph type="ctrTitle"/>
          </p:nvPr>
        </p:nvSpPr>
        <p:spPr>
          <a:xfrm>
            <a:off x="914162" y="1334343"/>
            <a:ext cx="10360501"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324" y="3090117"/>
            <a:ext cx="8532178" cy="1752600"/>
          </a:xfrm>
        </p:spPr>
        <p:txBody>
          <a:bodyPr/>
          <a:lstStyle>
            <a:lvl1pPr marL="0" indent="0" algn="ctr">
              <a:buNone/>
              <a:defRPr>
                <a:solidFill>
                  <a:srgbClr val="FFFFFF"/>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060403" y="5177891"/>
            <a:ext cx="4081564" cy="838200"/>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518251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0"/>
            <a:ext cx="12188824" cy="6858000"/>
          </a:xfrm>
          <a:prstGeom prst="rect">
            <a:avLst/>
          </a:prstGeom>
        </p:spPr>
      </p:pic>
      <p:sp>
        <p:nvSpPr>
          <p:cNvPr id="2" name="Title 1"/>
          <p:cNvSpPr>
            <a:spLocks noGrp="1"/>
          </p:cNvSpPr>
          <p:nvPr>
            <p:ph type="ctrTitle"/>
          </p:nvPr>
        </p:nvSpPr>
        <p:spPr>
          <a:xfrm>
            <a:off x="914162" y="2355106"/>
            <a:ext cx="10360501"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324" y="4004234"/>
            <a:ext cx="8532178" cy="1752600"/>
          </a:xfrm>
        </p:spPr>
        <p:txBody>
          <a:bodyPr/>
          <a:lstStyle>
            <a:lvl1pPr marL="0" indent="0" algn="ctr">
              <a:buNone/>
              <a:defRPr>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060403" y="5274841"/>
            <a:ext cx="4081564" cy="838200"/>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185872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
        <p:nvSpPr>
          <p:cNvPr id="2" name="Title 1"/>
          <p:cNvSpPr>
            <a:spLocks noGrp="1"/>
          </p:cNvSpPr>
          <p:nvPr>
            <p:ph type="title"/>
          </p:nvPr>
        </p:nvSpPr>
        <p:spPr>
          <a:xfrm>
            <a:off x="609441" y="634888"/>
            <a:ext cx="10969943" cy="1143000"/>
          </a:xfrm>
        </p:spPr>
        <p:txBody>
          <a:bodyPr/>
          <a:lstStyle>
            <a:lvl1pPr algn="l">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8000"/>
              </a:buClr>
              <a:defRPr>
                <a:solidFill>
                  <a:srgbClr val="000000"/>
                </a:solidFill>
              </a:defRPr>
            </a:lvl1pPr>
            <a:lvl2pPr>
              <a:buClr>
                <a:srgbClr val="008000"/>
              </a:buClr>
              <a:defRPr>
                <a:solidFill>
                  <a:srgbClr val="000000"/>
                </a:solidFill>
              </a:defRPr>
            </a:lvl2pPr>
            <a:lvl3pPr>
              <a:buClr>
                <a:srgbClr val="008000"/>
              </a:buClr>
              <a:defRPr>
                <a:solidFill>
                  <a:srgbClr val="000000"/>
                </a:solidFill>
              </a:defRPr>
            </a:lvl3pPr>
            <a:lvl4pPr>
              <a:buClr>
                <a:srgbClr val="008000"/>
              </a:buClr>
              <a:defRPr>
                <a:solidFill>
                  <a:srgbClr val="000000"/>
                </a:solidFill>
              </a:defRPr>
            </a:lvl4pPr>
            <a:lvl5pPr>
              <a:buClr>
                <a:srgbClr val="008000"/>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441" y="6317572"/>
            <a:ext cx="2844059" cy="365125"/>
          </a:xfrm>
        </p:spPr>
        <p:txBody>
          <a:bodyPr/>
          <a:lstStyle>
            <a:lvl1pPr>
              <a:defRPr sz="700">
                <a:solidFill>
                  <a:srgbClr val="FFFFFF"/>
                </a:solidFill>
              </a:defRPr>
            </a:lvl1pPr>
          </a:lstStyle>
          <a:p>
            <a:fld id="{60EC161D-A2FB-3E47-BDE3-B9CDE60E9374}" type="datetime1">
              <a:rPr lang="en-US" smtClean="0"/>
              <a:pPr/>
              <a:t>10/5/2017</a:t>
            </a:fld>
            <a:endParaRPr lang="en-US" dirty="0"/>
          </a:p>
        </p:txBody>
      </p:sp>
      <p:sp>
        <p:nvSpPr>
          <p:cNvPr id="5" name="Footer Placeholder 4"/>
          <p:cNvSpPr>
            <a:spLocks noGrp="1"/>
          </p:cNvSpPr>
          <p:nvPr>
            <p:ph type="ftr" sz="quarter" idx="11"/>
          </p:nvPr>
        </p:nvSpPr>
        <p:spPr>
          <a:xfrm>
            <a:off x="4164515" y="6317572"/>
            <a:ext cx="3859795" cy="365125"/>
          </a:xfrm>
        </p:spPr>
        <p:txBody>
          <a:bodyPr/>
          <a:lstStyle>
            <a:lvl1pPr>
              <a:defRPr sz="700">
                <a:solidFill>
                  <a:srgbClr val="FFFFFF"/>
                </a:solidFill>
              </a:defRPr>
            </a:lvl1pPr>
          </a:lstStyle>
          <a:p>
            <a:endParaRPr lang="en-US" dirty="0"/>
          </a:p>
        </p:txBody>
      </p:sp>
      <p:sp>
        <p:nvSpPr>
          <p:cNvPr id="6" name="Slide Number Placeholder 5"/>
          <p:cNvSpPr>
            <a:spLocks noGrp="1"/>
          </p:cNvSpPr>
          <p:nvPr>
            <p:ph type="sldNum" sz="quarter" idx="12"/>
          </p:nvPr>
        </p:nvSpPr>
        <p:spPr>
          <a:xfrm>
            <a:off x="8735325" y="6317572"/>
            <a:ext cx="2844059" cy="365125"/>
          </a:xfrm>
        </p:spPr>
        <p:txBody>
          <a:bodyPr/>
          <a:lstStyle>
            <a:lvl1pPr>
              <a:defRPr sz="700">
                <a:solidFill>
                  <a:srgbClr val="FFFFFF"/>
                </a:solidFill>
              </a:defRPr>
            </a:lvl1pPr>
          </a:lstStyle>
          <a:p>
            <a:fld id="{E96E2A3F-75AB-B141-8435-C4A26E24A2B3}" type="slidenum">
              <a:rPr lang="en-US" smtClean="0"/>
              <a:pPr/>
              <a:t>‹#›</a:t>
            </a:fld>
            <a:endParaRPr lang="en-US" dirty="0"/>
          </a:p>
        </p:txBody>
      </p:sp>
    </p:spTree>
    <p:extLst>
      <p:ext uri="{BB962C8B-B14F-4D97-AF65-F5344CB8AC3E}">
        <p14:creationId xmlns:p14="http://schemas.microsoft.com/office/powerpoint/2010/main" val="284770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3999"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B194C-4DE8-9345-B3DB-3BA44C188F75}" type="datetime1">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474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A2CDC-6C6B-3E43-8035-6118254F1936}" type="datetime1">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9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2" y="1535113"/>
            <a:ext cx="538551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2" y="2174875"/>
            <a:ext cx="538551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5" y="1535113"/>
            <a:ext cx="5387630"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387630"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51E495-C7D7-4848-9A56-A55D5D99A354}" type="datetime1">
              <a:rPr lang="en-US" smtClean="0">
                <a:solidFill>
                  <a:prstClr val="black">
                    <a:tint val="75000"/>
                  </a:prstClr>
                </a:solidFill>
              </a:rPr>
              <a:pPr/>
              <a:t>10/5/2017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060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201AC-8904-1A4E-8F32-7484EB3C4F9B}" type="datetime1">
              <a:rPr lang="en-US" smtClean="0">
                <a:solidFill>
                  <a:prstClr val="black">
                    <a:tint val="75000"/>
                  </a:prstClr>
                </a:solidFill>
              </a:rPr>
              <a:pPr/>
              <a:t>10/5/2017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30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57C6E-4398-EF47-9693-403E024D5D36}" type="datetime1">
              <a:rPr lang="en-US" smtClean="0">
                <a:solidFill>
                  <a:prstClr val="black">
                    <a:tint val="75000"/>
                  </a:prstClr>
                </a:solidFill>
              </a:rPr>
              <a:pPr/>
              <a:t>10/5/2017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5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78D9E-639D-4C3E-8BD6-9223E0D21201}"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111469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1999"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2"/>
            <a:ext cx="4010039"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44B50-EA01-B84A-B36C-75F668522D13}" type="datetime1">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1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1999"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E6F78-3314-8C4D-9C0E-4272A59ADB0E}" type="datetime1">
              <a:rPr lang="en-US" smtClean="0">
                <a:solidFill>
                  <a:prstClr val="black">
                    <a:tint val="75000"/>
                  </a:prstClr>
                </a:solidFill>
              </a:rPr>
              <a:pPr/>
              <a:t>10/5/2017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52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080A0-6C75-0243-83E6-BE706C1E0AA1}" type="datetime1">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19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A3F58-6B04-294D-BD12-878E8D969368}" type="datetime1">
              <a:rPr lang="en-US" smtClean="0">
                <a:solidFill>
                  <a:prstClr val="black">
                    <a:tint val="75000"/>
                  </a:prstClr>
                </a:solidFill>
              </a:rPr>
              <a:pPr/>
              <a:t>10/5/2017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6E2A3F-75AB-B141-8435-C4A26E24A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79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78D9E-639D-4C3E-8BD6-9223E0D21201}"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313800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278D9E-639D-4C3E-8BD6-9223E0D21201}"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301685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278D9E-639D-4C3E-8BD6-9223E0D21201}"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343938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78D9E-639D-4C3E-8BD6-9223E0D21201}"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141323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8D9E-639D-4C3E-8BD6-9223E0D21201}"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420520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78D9E-639D-4C3E-8BD6-9223E0D21201}"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401292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78D9E-639D-4C3E-8BD6-9223E0D21201}"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0FB85-817B-4E7E-8A42-DEA453EAB59D}" type="slidenum">
              <a:rPr lang="en-US" smtClean="0"/>
              <a:t>‹#›</a:t>
            </a:fld>
            <a:endParaRPr lang="en-US"/>
          </a:p>
        </p:txBody>
      </p:sp>
    </p:spTree>
    <p:extLst>
      <p:ext uri="{BB962C8B-B14F-4D97-AF65-F5344CB8AC3E}">
        <p14:creationId xmlns:p14="http://schemas.microsoft.com/office/powerpoint/2010/main" val="57757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78D9E-639D-4C3E-8BD6-9223E0D21201}" type="datetimeFigureOut">
              <a:rPr lang="en-US" smtClean="0"/>
              <a:t>10/5/2017</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0FB85-817B-4E7E-8A42-DEA453EAB59D}" type="slidenum">
              <a:rPr lang="en-US" smtClean="0"/>
              <a:t>‹#›</a:t>
            </a:fld>
            <a:endParaRPr lang="en-US"/>
          </a:p>
        </p:txBody>
      </p:sp>
    </p:spTree>
    <p:extLst>
      <p:ext uri="{BB962C8B-B14F-4D97-AF65-F5344CB8AC3E}">
        <p14:creationId xmlns:p14="http://schemas.microsoft.com/office/powerpoint/2010/main" val="165430060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063"/>
            <a:fld id="{DBD72A6B-A7D8-0945-9FDF-93493B500DC6}" type="datetime1">
              <a:rPr lang="en-US" smtClean="0">
                <a:solidFill>
                  <a:prstClr val="black">
                    <a:tint val="75000"/>
                  </a:prstClr>
                </a:solidFill>
              </a:rPr>
              <a:pPr defTabSz="457063"/>
              <a:t>10/5/2017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063"/>
            <a:endParaRPr lang="en-US" dirty="0">
              <a:solidFill>
                <a:prstClr val="black">
                  <a:tint val="75000"/>
                </a:prstClr>
              </a:solidFill>
            </a:endParaRPr>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063"/>
            <a:fld id="{E96E2A3F-75AB-B141-8435-C4A26E24A2B3}" type="slidenum">
              <a:rPr lang="en-US" smtClean="0">
                <a:solidFill>
                  <a:prstClr val="black">
                    <a:tint val="75000"/>
                  </a:prstClr>
                </a:solidFill>
              </a:rPr>
              <a:pPr defTabSz="457063"/>
              <a:t>‹#›</a:t>
            </a:fld>
            <a:endParaRPr lang="en-US" dirty="0">
              <a:solidFill>
                <a:prstClr val="black">
                  <a:tint val="75000"/>
                </a:prstClr>
              </a:solidFill>
            </a:endParaRPr>
          </a:p>
        </p:txBody>
      </p:sp>
    </p:spTree>
    <p:extLst>
      <p:ext uri="{BB962C8B-B14F-4D97-AF65-F5344CB8AC3E}">
        <p14:creationId xmlns:p14="http://schemas.microsoft.com/office/powerpoint/2010/main" val="11230638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p:txStyles>
    <p:titleStyle>
      <a:lvl1pPr algn="ctr" defTabSz="457063"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457063" rtl="0" eaLnBrk="1" latinLnBrk="0" hangingPunct="1">
        <a:spcBef>
          <a:spcPct val="20000"/>
        </a:spcBef>
        <a:buFont typeface="Arial"/>
        <a:buChar char="•"/>
        <a:defRPr sz="3199" kern="1200">
          <a:solidFill>
            <a:schemeClr val="tx1"/>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1"/>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1"/>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1"/>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1"/>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782" y="1981200"/>
            <a:ext cx="10969943" cy="1905000"/>
          </a:xfrm>
        </p:spPr>
        <p:txBody>
          <a:bodyPr>
            <a:normAutofit/>
          </a:bodyPr>
          <a:lstStyle/>
          <a:p>
            <a:pPr algn="ctr"/>
            <a:r>
              <a:rPr lang="en-US" b="1" dirty="0" smtClean="0"/>
              <a:t>Tuberculosis </a:t>
            </a:r>
            <a:r>
              <a:rPr lang="en-US" b="1" dirty="0"/>
              <a:t>A</a:t>
            </a:r>
            <a:r>
              <a:rPr lang="en-US" b="1" dirty="0" smtClean="0"/>
              <a:t>long </a:t>
            </a:r>
            <a:r>
              <a:rPr lang="en-US" b="1" dirty="0"/>
              <a:t>T</a:t>
            </a:r>
            <a:r>
              <a:rPr lang="en-US" b="1" dirty="0" smtClean="0"/>
              <a:t>he </a:t>
            </a:r>
            <a:r>
              <a:rPr lang="en-US" b="1" dirty="0"/>
              <a:t>L</a:t>
            </a:r>
            <a:r>
              <a:rPr lang="en-US" b="1" dirty="0" smtClean="0"/>
              <a:t>ife </a:t>
            </a:r>
            <a:r>
              <a:rPr lang="en-US" b="1" dirty="0"/>
              <a:t>C</a:t>
            </a:r>
            <a:r>
              <a:rPr lang="en-US" b="1" dirty="0" smtClean="0"/>
              <a:t>ycle</a:t>
            </a:r>
            <a:br>
              <a:rPr lang="en-US" b="1" dirty="0" smtClean="0"/>
            </a:br>
            <a:r>
              <a:rPr lang="en-US" b="1" dirty="0" smtClean="0"/>
              <a:t>Kenya IPT Experience in PMTCT settings</a:t>
            </a:r>
            <a:endParaRPr lang="en-US" b="1" dirty="0"/>
          </a:p>
        </p:txBody>
      </p:sp>
      <p:sp>
        <p:nvSpPr>
          <p:cNvPr id="5" name="Content Placeholder 4"/>
          <p:cNvSpPr>
            <a:spLocks noGrp="1"/>
          </p:cNvSpPr>
          <p:nvPr>
            <p:ph idx="1"/>
          </p:nvPr>
        </p:nvSpPr>
        <p:spPr>
          <a:xfrm>
            <a:off x="360124" y="4191000"/>
            <a:ext cx="11219260" cy="609600"/>
          </a:xfrm>
        </p:spPr>
        <p:txBody>
          <a:bodyPr>
            <a:noAutofit/>
          </a:bodyPr>
          <a:lstStyle/>
          <a:p>
            <a:pPr marL="0" lvl="0" indent="0" algn="ctr" defTabSz="914126">
              <a:lnSpc>
                <a:spcPct val="90000"/>
              </a:lnSpc>
              <a:spcBef>
                <a:spcPts val="1000"/>
              </a:spcBef>
              <a:buClrTx/>
              <a:buNone/>
            </a:pPr>
            <a:r>
              <a:rPr lang="en-US" sz="2399" dirty="0" smtClean="0">
                <a:solidFill>
                  <a:prstClr val="black"/>
                </a:solidFill>
                <a:latin typeface="Arial Narrow" panose="020B0606020202030204" pitchFamily="34" charset="0"/>
              </a:rPr>
              <a:t>Dr. </a:t>
            </a:r>
            <a:r>
              <a:rPr lang="en-US" sz="2399" dirty="0" err="1" smtClean="0">
                <a:solidFill>
                  <a:prstClr val="black"/>
                </a:solidFill>
                <a:latin typeface="Arial Narrow" panose="020B0606020202030204" pitchFamily="34" charset="0"/>
              </a:rPr>
              <a:t>Kathure</a:t>
            </a:r>
            <a:r>
              <a:rPr lang="en-US" sz="2399" dirty="0" smtClean="0">
                <a:solidFill>
                  <a:prstClr val="black"/>
                </a:solidFill>
                <a:latin typeface="Arial Narrow" panose="020B0606020202030204" pitchFamily="34" charset="0"/>
              </a:rPr>
              <a:t>, Weyenga and Langat</a:t>
            </a:r>
            <a:endParaRPr lang="en-US" sz="2399"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30302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04" y="457200"/>
            <a:ext cx="10969943" cy="1143000"/>
          </a:xfrm>
        </p:spPr>
        <p:txBody>
          <a:bodyPr>
            <a:normAutofit fontScale="90000"/>
          </a:bodyPr>
          <a:lstStyle/>
          <a:p>
            <a:r>
              <a:rPr lang="en-US" sz="4000" b="1" dirty="0" smtClean="0">
                <a:latin typeface="Arial Narrow" panose="020B0606020202030204" pitchFamily="34" charset="0"/>
              </a:rPr>
              <a:t>IPT Uptake </a:t>
            </a:r>
            <a:r>
              <a:rPr lang="en-US" sz="4000" b="1" dirty="0">
                <a:latin typeface="Arial Narrow" panose="020B0606020202030204" pitchFamily="34" charset="0"/>
              </a:rPr>
              <a:t>A</a:t>
            </a:r>
            <a:r>
              <a:rPr lang="en-US" sz="4000" b="1" dirty="0" smtClean="0">
                <a:latin typeface="Arial Narrow" panose="020B0606020202030204" pitchFamily="34" charset="0"/>
              </a:rPr>
              <a:t>mong &lt;5 Children Exposed to Smear +</a:t>
            </a:r>
            <a:r>
              <a:rPr lang="en-US" sz="4000" b="1" dirty="0" err="1" smtClean="0">
                <a:latin typeface="Arial Narrow" panose="020B0606020202030204" pitchFamily="34" charset="0"/>
              </a:rPr>
              <a:t>ve</a:t>
            </a:r>
            <a:r>
              <a:rPr lang="en-US" sz="4000" b="1" dirty="0" smtClean="0">
                <a:latin typeface="Arial Narrow" panose="020B0606020202030204" pitchFamily="34" charset="0"/>
              </a:rPr>
              <a:t> TB</a:t>
            </a:r>
            <a:endParaRPr lang="en-US" sz="4000" b="1" dirty="0">
              <a:latin typeface="Arial Narrow" panose="020B0606020202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651622427"/>
              </p:ext>
            </p:extLst>
          </p:nvPr>
        </p:nvGraphicFramePr>
        <p:xfrm>
          <a:off x="836612" y="1752600"/>
          <a:ext cx="7410455"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532812" y="2209800"/>
            <a:ext cx="3276600" cy="1077218"/>
          </a:xfrm>
          <a:prstGeom prst="rect">
            <a:avLst/>
          </a:prstGeom>
          <a:noFill/>
        </p:spPr>
        <p:txBody>
          <a:bodyPr wrap="square" rtlCol="0">
            <a:spAutoFit/>
          </a:bodyPr>
          <a:lstStyle/>
          <a:p>
            <a:r>
              <a:rPr lang="en-US" sz="1600" b="1" dirty="0" smtClean="0">
                <a:latin typeface="Arial Narrow" panose="020B0606020202030204" pitchFamily="34" charset="0"/>
              </a:rPr>
              <a:t>Assumptions</a:t>
            </a:r>
          </a:p>
          <a:p>
            <a:pPr marL="285750" indent="-285750">
              <a:buFont typeface="Arial" panose="020B0604020202020204" pitchFamily="34" charset="0"/>
              <a:buChar char="•"/>
            </a:pPr>
            <a:r>
              <a:rPr lang="en-US" sz="1600" dirty="0" smtClean="0">
                <a:latin typeface="Arial Narrow" panose="020B0606020202030204" pitchFamily="34" charset="0"/>
              </a:rPr>
              <a:t>Average house hold size= 5</a:t>
            </a:r>
          </a:p>
          <a:p>
            <a:pPr marL="285750" indent="-285750">
              <a:buFont typeface="Arial" panose="020B0604020202020204" pitchFamily="34" charset="0"/>
              <a:buChar char="•"/>
            </a:pPr>
            <a:r>
              <a:rPr lang="en-US" sz="1600" dirty="0" smtClean="0">
                <a:latin typeface="Arial Narrow" panose="020B0606020202030204" pitchFamily="34" charset="0"/>
              </a:rPr>
              <a:t>One Smear +</a:t>
            </a:r>
            <a:r>
              <a:rPr lang="en-US" sz="1600" dirty="0" err="1" smtClean="0">
                <a:latin typeface="Arial Narrow" panose="020B0606020202030204" pitchFamily="34" charset="0"/>
              </a:rPr>
              <a:t>ve</a:t>
            </a:r>
            <a:r>
              <a:rPr lang="en-US" sz="1600" dirty="0" smtClean="0">
                <a:latin typeface="Arial Narrow" panose="020B0606020202030204" pitchFamily="34" charset="0"/>
              </a:rPr>
              <a:t> per House Hold</a:t>
            </a:r>
          </a:p>
          <a:p>
            <a:pPr marL="285750" indent="-285750">
              <a:buFont typeface="Arial" panose="020B0604020202020204" pitchFamily="34" charset="0"/>
              <a:buChar char="•"/>
            </a:pPr>
            <a:r>
              <a:rPr lang="en-US" sz="1600" dirty="0" smtClean="0">
                <a:latin typeface="Arial Narrow" panose="020B0606020202030204" pitchFamily="34" charset="0"/>
              </a:rPr>
              <a:t>One child per household</a:t>
            </a:r>
          </a:p>
        </p:txBody>
      </p:sp>
      <p:sp>
        <p:nvSpPr>
          <p:cNvPr id="7" name="TextBox 6"/>
          <p:cNvSpPr txBox="1"/>
          <p:nvPr/>
        </p:nvSpPr>
        <p:spPr>
          <a:xfrm>
            <a:off x="8380412" y="4419600"/>
            <a:ext cx="3581400" cy="83099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smtClean="0">
                <a:latin typeface="Arial Narrow" panose="020B0606020202030204" pitchFamily="34" charset="0"/>
              </a:rPr>
              <a:t>Twenty-fold Increase in in IPT coverage </a:t>
            </a:r>
          </a:p>
          <a:p>
            <a:pPr marL="285750" indent="-285750">
              <a:buFont typeface="Arial" panose="020B0604020202020204" pitchFamily="34" charset="0"/>
              <a:buChar char="•"/>
            </a:pPr>
            <a:r>
              <a:rPr lang="en-US" sz="1600" dirty="0" smtClean="0">
                <a:latin typeface="Arial Narrow" panose="020B0606020202030204" pitchFamily="34" charset="0"/>
              </a:rPr>
              <a:t>High Knowledge of HIV status </a:t>
            </a:r>
          </a:p>
          <a:p>
            <a:pPr marL="285750" indent="-285750">
              <a:buFont typeface="Arial" panose="020B0604020202020204" pitchFamily="34" charset="0"/>
              <a:buChar char="•"/>
            </a:pPr>
            <a:r>
              <a:rPr lang="en-US" sz="1600" dirty="0" smtClean="0">
                <a:latin typeface="Arial Narrow" panose="020B0606020202030204" pitchFamily="34" charset="0"/>
              </a:rPr>
              <a:t>Half of children on IPT HIV positive</a:t>
            </a:r>
          </a:p>
        </p:txBody>
      </p:sp>
    </p:spTree>
    <p:extLst>
      <p:ext uri="{BB962C8B-B14F-4D97-AF65-F5344CB8AC3E}">
        <p14:creationId xmlns:p14="http://schemas.microsoft.com/office/powerpoint/2010/main" val="1077425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04" y="457200"/>
            <a:ext cx="10969943" cy="1143000"/>
          </a:xfrm>
        </p:spPr>
        <p:txBody>
          <a:bodyPr>
            <a:normAutofit fontScale="90000"/>
          </a:bodyPr>
          <a:lstStyle/>
          <a:p>
            <a:r>
              <a:rPr lang="en-US" sz="4000" b="1" dirty="0" smtClean="0">
                <a:latin typeface="Arial Narrow" panose="020B0606020202030204" pitchFamily="34" charset="0"/>
              </a:rPr>
              <a:t>IPT </a:t>
            </a:r>
            <a:r>
              <a:rPr lang="en-US" sz="4000" b="1" dirty="0" smtClean="0">
                <a:latin typeface="Arial Narrow" panose="020B0606020202030204" pitchFamily="34" charset="0"/>
              </a:rPr>
              <a:t>Outcomes </a:t>
            </a:r>
            <a:r>
              <a:rPr lang="en-US" sz="4000" b="1" dirty="0">
                <a:latin typeface="Arial Narrow" panose="020B0606020202030204" pitchFamily="34" charset="0"/>
              </a:rPr>
              <a:t>A</a:t>
            </a:r>
            <a:r>
              <a:rPr lang="en-US" sz="4000" b="1" dirty="0" smtClean="0">
                <a:latin typeface="Arial Narrow" panose="020B0606020202030204" pitchFamily="34" charset="0"/>
              </a:rPr>
              <a:t>mong </a:t>
            </a:r>
            <a:r>
              <a:rPr lang="en-US" sz="4000" b="1" dirty="0" smtClean="0">
                <a:latin typeface="Arial Narrow" panose="020B0606020202030204" pitchFamily="34" charset="0"/>
              </a:rPr>
              <a:t>PMTCT </a:t>
            </a:r>
            <a:r>
              <a:rPr lang="en-US" sz="4000" b="1" dirty="0">
                <a:latin typeface="Arial Narrow" panose="020B0606020202030204" pitchFamily="34" charset="0"/>
              </a:rPr>
              <a:t>M</a:t>
            </a:r>
            <a:r>
              <a:rPr lang="en-US" sz="4000" b="1" dirty="0" smtClean="0">
                <a:latin typeface="Arial Narrow" panose="020B0606020202030204" pitchFamily="34" charset="0"/>
              </a:rPr>
              <a:t>others </a:t>
            </a:r>
            <a:r>
              <a:rPr lang="en-US" sz="4000" b="1" dirty="0" smtClean="0">
                <a:latin typeface="Arial Narrow" panose="020B0606020202030204" pitchFamily="34" charset="0"/>
              </a:rPr>
              <a:t>Kenya 2014-2016</a:t>
            </a:r>
            <a:endParaRPr lang="en-US" sz="4000" b="1" dirty="0">
              <a:latin typeface="Arial Narrow" panose="020B0606020202030204" pitchFamily="34" charset="0"/>
            </a:endParaRPr>
          </a:p>
        </p:txBody>
      </p:sp>
      <p:sp>
        <p:nvSpPr>
          <p:cNvPr id="6" name="TextBox 5"/>
          <p:cNvSpPr txBox="1"/>
          <p:nvPr/>
        </p:nvSpPr>
        <p:spPr>
          <a:xfrm>
            <a:off x="8532812" y="3124200"/>
            <a:ext cx="3480435" cy="1077218"/>
          </a:xfrm>
          <a:prstGeom prst="rect">
            <a:avLst/>
          </a:prstGeom>
          <a:noFill/>
        </p:spPr>
        <p:txBody>
          <a:bodyPr wrap="square" rtlCol="0">
            <a:spAutoFit/>
          </a:bodyPr>
          <a:lstStyle/>
          <a:p>
            <a:pPr algn="ctr"/>
            <a:r>
              <a:rPr lang="en-US" sz="3200" dirty="0" smtClean="0">
                <a:latin typeface="Arial Narrow" panose="020B0606020202030204" pitchFamily="34" charset="0"/>
              </a:rPr>
              <a:t>Over 96% IPT completion in 2016</a:t>
            </a:r>
          </a:p>
        </p:txBody>
      </p:sp>
      <p:graphicFrame>
        <p:nvGraphicFramePr>
          <p:cNvPr id="8" name="Chart 7"/>
          <p:cNvGraphicFramePr>
            <a:graphicFrameLocks/>
          </p:cNvGraphicFramePr>
          <p:nvPr>
            <p:extLst>
              <p:ext uri="{D42A27DB-BD31-4B8C-83A1-F6EECF244321}">
                <p14:modId xmlns:p14="http://schemas.microsoft.com/office/powerpoint/2010/main" val="1488799964"/>
              </p:ext>
            </p:extLst>
          </p:nvPr>
        </p:nvGraphicFramePr>
        <p:xfrm>
          <a:off x="1293812" y="1920656"/>
          <a:ext cx="7010400" cy="3870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789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04" y="457200"/>
            <a:ext cx="10969943" cy="1143000"/>
          </a:xfrm>
        </p:spPr>
        <p:txBody>
          <a:bodyPr>
            <a:normAutofit/>
          </a:bodyPr>
          <a:lstStyle/>
          <a:p>
            <a:r>
              <a:rPr lang="en-US" sz="4000" b="1" dirty="0" smtClean="0">
                <a:latin typeface="Arial Narrow" panose="020B0606020202030204" pitchFamily="34" charset="0"/>
              </a:rPr>
              <a:t>IPT </a:t>
            </a:r>
            <a:r>
              <a:rPr lang="en-US" sz="4000" b="1" dirty="0" smtClean="0">
                <a:latin typeface="Arial Narrow" panose="020B0606020202030204" pitchFamily="34" charset="0"/>
              </a:rPr>
              <a:t>Outcomes </a:t>
            </a:r>
            <a:r>
              <a:rPr lang="en-US" sz="4000" b="1" dirty="0">
                <a:latin typeface="Arial Narrow" panose="020B0606020202030204" pitchFamily="34" charset="0"/>
              </a:rPr>
              <a:t>A</a:t>
            </a:r>
            <a:r>
              <a:rPr lang="en-US" sz="4000" b="1" dirty="0" smtClean="0">
                <a:latin typeface="Arial Narrow" panose="020B0606020202030204" pitchFamily="34" charset="0"/>
              </a:rPr>
              <a:t>mong Children, Kenya 2014-2016</a:t>
            </a:r>
            <a:endParaRPr lang="en-US" sz="4000" b="1" dirty="0">
              <a:latin typeface="Arial Narrow" panose="020B0606020202030204" pitchFamily="34" charset="0"/>
            </a:endParaRPr>
          </a:p>
        </p:txBody>
      </p:sp>
      <p:sp>
        <p:nvSpPr>
          <p:cNvPr id="6" name="TextBox 5"/>
          <p:cNvSpPr txBox="1"/>
          <p:nvPr/>
        </p:nvSpPr>
        <p:spPr>
          <a:xfrm>
            <a:off x="8532812" y="3124200"/>
            <a:ext cx="3480435" cy="1077218"/>
          </a:xfrm>
          <a:prstGeom prst="rect">
            <a:avLst/>
          </a:prstGeom>
          <a:noFill/>
        </p:spPr>
        <p:txBody>
          <a:bodyPr wrap="square" rtlCol="0">
            <a:spAutoFit/>
          </a:bodyPr>
          <a:lstStyle/>
          <a:p>
            <a:pPr algn="ctr"/>
            <a:r>
              <a:rPr lang="en-US" sz="3200" dirty="0" smtClean="0">
                <a:latin typeface="Arial Narrow" panose="020B0606020202030204" pitchFamily="34" charset="0"/>
              </a:rPr>
              <a:t>Over </a:t>
            </a:r>
            <a:r>
              <a:rPr lang="en-US" sz="3200" dirty="0" smtClean="0">
                <a:latin typeface="Arial Narrow" panose="020B0606020202030204" pitchFamily="34" charset="0"/>
              </a:rPr>
              <a:t>99% </a:t>
            </a:r>
            <a:r>
              <a:rPr lang="en-US" sz="3200" dirty="0" smtClean="0">
                <a:latin typeface="Arial Narrow" panose="020B0606020202030204" pitchFamily="34" charset="0"/>
              </a:rPr>
              <a:t>IPT completion in 2016</a:t>
            </a:r>
          </a:p>
        </p:txBody>
      </p:sp>
      <p:graphicFrame>
        <p:nvGraphicFramePr>
          <p:cNvPr id="8" name="Chart 7"/>
          <p:cNvGraphicFramePr>
            <a:graphicFrameLocks/>
          </p:cNvGraphicFramePr>
          <p:nvPr>
            <p:extLst>
              <p:ext uri="{D42A27DB-BD31-4B8C-83A1-F6EECF244321}">
                <p14:modId xmlns:p14="http://schemas.microsoft.com/office/powerpoint/2010/main" val="3093245082"/>
              </p:ext>
            </p:extLst>
          </p:nvPr>
        </p:nvGraphicFramePr>
        <p:xfrm>
          <a:off x="1293812" y="1920656"/>
          <a:ext cx="7010400" cy="3870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2658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40" y="701662"/>
            <a:ext cx="11286507" cy="1143000"/>
          </a:xfrm>
        </p:spPr>
        <p:txBody>
          <a:bodyPr>
            <a:normAutofit fontScale="90000"/>
          </a:bodyPr>
          <a:lstStyle/>
          <a:p>
            <a:pPr algn="ctr"/>
            <a:r>
              <a:rPr lang="en-US" sz="3600" b="1" dirty="0" smtClean="0">
                <a:solidFill>
                  <a:schemeClr val="tx1"/>
                </a:solidFill>
                <a:latin typeface="Arial Narrow" panose="020B0606020202030204" pitchFamily="34" charset="0"/>
              </a:rPr>
              <a:t>IPT Cascade among HIV-infected Children, Aged 12-24 months, Kenya 2014-2016</a:t>
            </a:r>
            <a:endParaRPr lang="en-US" sz="3600" b="1" dirty="0">
              <a:solidFill>
                <a:schemeClr val="tx1"/>
              </a:solidFill>
              <a:latin typeface="Arial Narrow" panose="020B0606020202030204" pitchFamily="34" charset="0"/>
            </a:endParaRPr>
          </a:p>
        </p:txBody>
      </p:sp>
      <p:sp>
        <p:nvSpPr>
          <p:cNvPr id="6" name="TextBox 5"/>
          <p:cNvSpPr txBox="1"/>
          <p:nvPr/>
        </p:nvSpPr>
        <p:spPr>
          <a:xfrm>
            <a:off x="8532812" y="3124200"/>
            <a:ext cx="3480435" cy="1077218"/>
          </a:xfrm>
          <a:prstGeom prst="rect">
            <a:avLst/>
          </a:prstGeom>
          <a:noFill/>
        </p:spPr>
        <p:txBody>
          <a:bodyPr wrap="square" rtlCol="0">
            <a:spAutoFit/>
          </a:bodyPr>
          <a:lstStyle/>
          <a:p>
            <a:pPr algn="ctr"/>
            <a:r>
              <a:rPr lang="en-US" sz="3200" dirty="0" smtClean="0">
                <a:latin typeface="Arial Narrow" panose="020B0606020202030204" pitchFamily="34" charset="0"/>
              </a:rPr>
              <a:t>Over 91% IPT completion in 2016</a:t>
            </a:r>
          </a:p>
        </p:txBody>
      </p:sp>
      <p:graphicFrame>
        <p:nvGraphicFramePr>
          <p:cNvPr id="5" name="Chart 4"/>
          <p:cNvGraphicFramePr>
            <a:graphicFrameLocks/>
          </p:cNvGraphicFramePr>
          <p:nvPr>
            <p:extLst>
              <p:ext uri="{D42A27DB-BD31-4B8C-83A1-F6EECF244321}">
                <p14:modId xmlns:p14="http://schemas.microsoft.com/office/powerpoint/2010/main" val="3210418998"/>
              </p:ext>
            </p:extLst>
          </p:nvPr>
        </p:nvGraphicFramePr>
        <p:xfrm>
          <a:off x="498140" y="1752599"/>
          <a:ext cx="8339472" cy="4299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887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anose="020B0606020202030204" pitchFamily="34" charset="0"/>
              </a:rPr>
              <a:t>Lessons learned </a:t>
            </a:r>
            <a:endParaRPr lang="en-US" b="1" dirty="0">
              <a:latin typeface="Arial Narrow" panose="020B0606020202030204" pitchFamily="34" charset="0"/>
            </a:endParaRPr>
          </a:p>
        </p:txBody>
      </p:sp>
      <p:sp>
        <p:nvSpPr>
          <p:cNvPr id="3" name="Content Placeholder 2"/>
          <p:cNvSpPr>
            <a:spLocks noGrp="1"/>
          </p:cNvSpPr>
          <p:nvPr>
            <p:ph idx="1"/>
          </p:nvPr>
        </p:nvSpPr>
        <p:spPr>
          <a:xfrm>
            <a:off x="609441" y="2149174"/>
            <a:ext cx="10741402" cy="3946826"/>
          </a:xfrm>
        </p:spPr>
        <p:txBody>
          <a:bodyPr>
            <a:normAutofit/>
          </a:bodyPr>
          <a:lstStyle/>
          <a:p>
            <a:r>
              <a:rPr lang="en-US" dirty="0" smtClean="0">
                <a:solidFill>
                  <a:schemeClr val="tx1"/>
                </a:solidFill>
                <a:latin typeface="Arial Narrow" panose="020B0606020202030204" pitchFamily="34" charset="0"/>
              </a:rPr>
              <a:t>TB </a:t>
            </a:r>
            <a:r>
              <a:rPr lang="en-US" dirty="0">
                <a:solidFill>
                  <a:schemeClr val="tx1"/>
                </a:solidFill>
                <a:latin typeface="Arial Narrow" panose="020B0606020202030204" pitchFamily="34" charset="0"/>
              </a:rPr>
              <a:t>services can be integrated in PMTCT Settings</a:t>
            </a:r>
          </a:p>
          <a:p>
            <a:r>
              <a:rPr lang="en-US" dirty="0" smtClean="0">
                <a:solidFill>
                  <a:schemeClr val="tx1"/>
                </a:solidFill>
                <a:latin typeface="Arial Narrow" panose="020B0606020202030204" pitchFamily="34" charset="0"/>
              </a:rPr>
              <a:t>Scale up of IPT with good outcomes is possible in PMTCT settings</a:t>
            </a:r>
          </a:p>
          <a:p>
            <a:r>
              <a:rPr lang="en-US" dirty="0" smtClean="0">
                <a:solidFill>
                  <a:schemeClr val="tx1"/>
                </a:solidFill>
                <a:latin typeface="Arial Narrow" panose="020B0606020202030204" pitchFamily="34" charset="0"/>
              </a:rPr>
              <a:t>Multiple stakeholder involvement is essential for successful implementation  </a:t>
            </a:r>
          </a:p>
          <a:p>
            <a:r>
              <a:rPr lang="en-US" dirty="0" smtClean="0">
                <a:solidFill>
                  <a:schemeClr val="tx1"/>
                </a:solidFill>
                <a:latin typeface="Arial Narrow" panose="020B0606020202030204" pitchFamily="34" charset="0"/>
              </a:rPr>
              <a:t>Integrating IPT in routine HIV service delivery and supply </a:t>
            </a:r>
            <a:r>
              <a:rPr lang="en-US" dirty="0" smtClean="0">
                <a:solidFill>
                  <a:schemeClr val="tx1"/>
                </a:solidFill>
                <a:latin typeface="Arial Narrow" panose="020B0606020202030204" pitchFamily="34" charset="0"/>
              </a:rPr>
              <a:t>chain </a:t>
            </a:r>
            <a:r>
              <a:rPr lang="en-US" dirty="0" smtClean="0">
                <a:solidFill>
                  <a:schemeClr val="tx1"/>
                </a:solidFill>
                <a:latin typeface="Arial Narrow" panose="020B0606020202030204" pitchFamily="34" charset="0"/>
              </a:rPr>
              <a:t>is critical for program support and commodity security</a:t>
            </a:r>
          </a:p>
          <a:p>
            <a:r>
              <a:rPr lang="en-US" dirty="0" smtClean="0">
                <a:solidFill>
                  <a:schemeClr val="tx1"/>
                </a:solidFill>
                <a:latin typeface="Arial Narrow" panose="020B0606020202030204" pitchFamily="34" charset="0"/>
              </a:rPr>
              <a:t>Ministry </a:t>
            </a:r>
            <a:r>
              <a:rPr lang="en-US" dirty="0">
                <a:solidFill>
                  <a:schemeClr val="tx1"/>
                </a:solidFill>
                <a:latin typeface="Arial Narrow" panose="020B0606020202030204" pitchFamily="34" charset="0"/>
              </a:rPr>
              <a:t>of Health leadership is critical in program success</a:t>
            </a:r>
          </a:p>
          <a:p>
            <a:endParaRPr lang="en-US"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2537443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EC161D-A2FB-3E47-BDE3-B9CDE60E9374}" type="datetime1">
              <a:rPr lang="en-US" smtClean="0"/>
              <a:pPr/>
              <a:t>10/5/2017</a:t>
            </a:fld>
            <a:endParaRPr lang="en-US" dirty="0"/>
          </a:p>
        </p:txBody>
      </p:sp>
      <p:sp>
        <p:nvSpPr>
          <p:cNvPr id="5" name="Slide Number Placeholder 4"/>
          <p:cNvSpPr>
            <a:spLocks noGrp="1"/>
          </p:cNvSpPr>
          <p:nvPr>
            <p:ph type="sldNum" sz="quarter" idx="12"/>
          </p:nvPr>
        </p:nvSpPr>
        <p:spPr/>
        <p:txBody>
          <a:bodyPr/>
          <a:lstStyle/>
          <a:p>
            <a:fld id="{E96E2A3F-75AB-B141-8435-C4A26E24A2B3}" type="slidenum">
              <a:rPr lang="en-US" smtClean="0"/>
              <a:pPr/>
              <a:t>15</a:t>
            </a:fld>
            <a:endParaRPr lang="en-US" dirty="0"/>
          </a:p>
        </p:txBody>
      </p:sp>
      <p:sp>
        <p:nvSpPr>
          <p:cNvPr id="7" name="Text Placeholder 2"/>
          <p:cNvSpPr txBox="1">
            <a:spLocks/>
          </p:cNvSpPr>
          <p:nvPr/>
        </p:nvSpPr>
        <p:spPr>
          <a:xfrm>
            <a:off x="379412" y="2369946"/>
            <a:ext cx="5205053" cy="3355568"/>
          </a:xfrm>
          <a:prstGeom prst="rect">
            <a:avLst/>
          </a:prstGeom>
        </p:spPr>
        <p:txBody>
          <a:bodyPr vert="horz" lIns="91440" tIns="45720" rIns="91440" bIns="45720" rtlCol="0">
            <a:normAutofit/>
          </a:bodyPr>
          <a:lstStyle>
            <a:lvl1pPr marL="342788" indent="-342788" algn="l" defTabSz="914126" rtl="0" eaLnBrk="1" latinLnBrk="0" hangingPunct="1">
              <a:lnSpc>
                <a:spcPct val="90000"/>
              </a:lnSpc>
              <a:spcBef>
                <a:spcPts val="1000"/>
              </a:spcBef>
              <a:buClr>
                <a:srgbClr val="A59988"/>
              </a:buClr>
              <a:buFont typeface="Wingdings" panose="05000000000000000000" pitchFamily="2" charset="2"/>
              <a:buChar char="§"/>
              <a:defRPr sz="1999" kern="1200">
                <a:solidFill>
                  <a:schemeClr val="accent4">
                    <a:lumMod val="75000"/>
                  </a:schemeClr>
                </a:solidFill>
                <a:latin typeface="+mn-lt"/>
                <a:ea typeface="+mn-ea"/>
                <a:cs typeface="+mn-cs"/>
              </a:defRPr>
            </a:lvl1pPr>
            <a:lvl2pPr marL="685594" indent="-228531" algn="l" defTabSz="914126" rtl="0" eaLnBrk="1" latinLnBrk="0" hangingPunct="1">
              <a:lnSpc>
                <a:spcPct val="90000"/>
              </a:lnSpc>
              <a:spcBef>
                <a:spcPts val="500"/>
              </a:spcBef>
              <a:buClr>
                <a:srgbClr val="5E9732"/>
              </a:buClr>
              <a:buFont typeface="Arial" panose="020B0604020202020204" pitchFamily="34" charset="0"/>
              <a:buChar char="•"/>
              <a:defRPr sz="1999" kern="1200">
                <a:solidFill>
                  <a:schemeClr val="accent4">
                    <a:lumMod val="75000"/>
                  </a:schemeClr>
                </a:solidFill>
                <a:latin typeface="+mn-lt"/>
                <a:ea typeface="+mn-ea"/>
                <a:cs typeface="+mn-cs"/>
              </a:defRPr>
            </a:lvl2pPr>
            <a:lvl3pPr marL="1142657" indent="-228531" algn="l" defTabSz="914126" rtl="0" eaLnBrk="1" latinLnBrk="0" hangingPunct="1">
              <a:lnSpc>
                <a:spcPct val="90000"/>
              </a:lnSpc>
              <a:spcBef>
                <a:spcPts val="500"/>
              </a:spcBef>
              <a:buClr>
                <a:srgbClr val="D59F0F"/>
              </a:buClr>
              <a:buFont typeface="Arial" panose="020B0604020202020204" pitchFamily="34" charset="0"/>
              <a:buChar char="•"/>
              <a:defRPr sz="1999" kern="1200">
                <a:solidFill>
                  <a:schemeClr val="accent4">
                    <a:lumMod val="75000"/>
                  </a:schemeClr>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999" kern="1200">
                <a:solidFill>
                  <a:schemeClr val="accent4">
                    <a:lumMod val="75000"/>
                  </a:schemeClr>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999" kern="1200">
                <a:solidFill>
                  <a:schemeClr val="accent4">
                    <a:lumMod val="75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42788" marR="0" lvl="0" indent="-342788" algn="l" defTabSz="914126" rtl="0" eaLnBrk="1" fontAlgn="auto" latinLnBrk="0" hangingPunct="1">
              <a:lnSpc>
                <a:spcPct val="90000"/>
              </a:lnSpc>
              <a:spcBef>
                <a:spcPts val="1000"/>
              </a:spcBef>
              <a:spcAft>
                <a:spcPts val="0"/>
              </a:spcAft>
              <a:buClr>
                <a:srgbClr val="A59988"/>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PEPFAR</a:t>
            </a:r>
          </a:p>
          <a:p>
            <a:pPr marL="342788" marR="0" lvl="0" indent="-342788" algn="l" defTabSz="914126" rtl="0" eaLnBrk="1" fontAlgn="auto" latinLnBrk="0" hangingPunct="1">
              <a:lnSpc>
                <a:spcPct val="90000"/>
              </a:lnSpc>
              <a:spcBef>
                <a:spcPts val="1000"/>
              </a:spcBef>
              <a:spcAft>
                <a:spcPts val="0"/>
              </a:spcAft>
              <a:buClr>
                <a:srgbClr val="A59988"/>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DGHT Kenya</a:t>
            </a:r>
          </a:p>
          <a:p>
            <a:pPr marL="342788" marR="0" lvl="0" indent="-342788" algn="l" defTabSz="914126" rtl="0" eaLnBrk="1" fontAlgn="auto" latinLnBrk="0" hangingPunct="1">
              <a:lnSpc>
                <a:spcPct val="90000"/>
              </a:lnSpc>
              <a:spcBef>
                <a:spcPts val="1000"/>
              </a:spcBef>
              <a:spcAft>
                <a:spcPts val="0"/>
              </a:spcAft>
              <a:buClr>
                <a:srgbClr val="A59988"/>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Global Fund</a:t>
            </a:r>
          </a:p>
          <a:p>
            <a:pPr marL="342788" marR="0" lvl="0" indent="-342788" algn="l" defTabSz="914126" rtl="0" eaLnBrk="1" fontAlgn="auto" latinLnBrk="0" hangingPunct="1">
              <a:lnSpc>
                <a:spcPct val="90000"/>
              </a:lnSpc>
              <a:spcBef>
                <a:spcPts val="1000"/>
              </a:spcBef>
              <a:spcAft>
                <a:spcPts val="0"/>
              </a:spcAft>
              <a:buClr>
                <a:srgbClr val="A59988"/>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Implementing Partners</a:t>
            </a:r>
          </a:p>
          <a:p>
            <a:pPr marL="342788" marR="0" lvl="0" indent="-342788" algn="l" defTabSz="914126" rtl="0" eaLnBrk="1" fontAlgn="auto" latinLnBrk="0" hangingPunct="1">
              <a:lnSpc>
                <a:spcPct val="90000"/>
              </a:lnSpc>
              <a:spcBef>
                <a:spcPts val="1000"/>
              </a:spcBef>
              <a:spcAft>
                <a:spcPts val="0"/>
              </a:spcAft>
              <a:buClr>
                <a:srgbClr val="A59988"/>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Ministry of Health</a:t>
            </a:r>
          </a:p>
          <a:p>
            <a:pPr marL="342788" marR="0" lvl="0" indent="-342788" algn="l" defTabSz="914126" rtl="0" eaLnBrk="1" fontAlgn="auto" latinLnBrk="0" hangingPunct="1">
              <a:lnSpc>
                <a:spcPct val="90000"/>
              </a:lnSpc>
              <a:spcBef>
                <a:spcPts val="1000"/>
              </a:spcBef>
              <a:spcAft>
                <a:spcPts val="0"/>
              </a:spcAft>
              <a:buClr>
                <a:srgbClr val="A59988"/>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Arial Narrow" panose="020B0606020202030204" pitchFamily="34" charset="0"/>
              </a:rPr>
              <a:t>Health Facility Staff</a:t>
            </a:r>
          </a:p>
          <a:p>
            <a:pPr marL="342788" marR="0" lvl="0" indent="-342788" algn="l" defTabSz="914126" rtl="0" eaLnBrk="1" fontAlgn="auto" latinLnBrk="0" hangingPunct="1">
              <a:lnSpc>
                <a:spcPct val="90000"/>
              </a:lnSpc>
              <a:spcBef>
                <a:spcPts val="1000"/>
              </a:spcBef>
              <a:spcAft>
                <a:spcPts val="0"/>
              </a:spcAft>
              <a:buClr>
                <a:srgbClr val="A59988"/>
              </a:buClr>
              <a:buSzTx/>
              <a:buFont typeface="Wingdings" panose="05000000000000000000" pitchFamily="2" charset="2"/>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Narrow" panose="020B0606020202030204" pitchFamily="34" charset="0"/>
            </a:endParaRPr>
          </a:p>
        </p:txBody>
      </p:sp>
      <p:sp>
        <p:nvSpPr>
          <p:cNvPr id="10" name="Title 1"/>
          <p:cNvSpPr>
            <a:spLocks noGrp="1"/>
          </p:cNvSpPr>
          <p:nvPr>
            <p:ph type="title"/>
          </p:nvPr>
        </p:nvSpPr>
        <p:spPr/>
        <p:txBody>
          <a:bodyPr/>
          <a:lstStyle/>
          <a:p>
            <a:r>
              <a:rPr lang="en-US" b="1" dirty="0" smtClean="0">
                <a:latin typeface="Arial Narrow" panose="020B0606020202030204" pitchFamily="34" charset="0"/>
              </a:rPr>
              <a:t>Acknowledgements</a:t>
            </a:r>
            <a:endParaRPr lang="en-US" b="1" dirty="0">
              <a:latin typeface="Arial Narrow" panose="020B0606020202030204" pitchFamily="34" charset="0"/>
            </a:endParaRPr>
          </a:p>
        </p:txBody>
      </p:sp>
    </p:spTree>
    <p:extLst>
      <p:ext uri="{BB962C8B-B14F-4D97-AF65-F5344CB8AC3E}">
        <p14:creationId xmlns:p14="http://schemas.microsoft.com/office/powerpoint/2010/main" val="66142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EC161D-A2FB-3E47-BDE3-B9CDE60E9374}" type="datetime1">
              <a:rPr lang="en-US" smtClean="0"/>
              <a:pPr/>
              <a:t>10/5/2017</a:t>
            </a:fld>
            <a:endParaRPr lang="en-US" dirty="0"/>
          </a:p>
        </p:txBody>
      </p:sp>
      <p:sp>
        <p:nvSpPr>
          <p:cNvPr id="5" name="Slide Number Placeholder 4"/>
          <p:cNvSpPr>
            <a:spLocks noGrp="1"/>
          </p:cNvSpPr>
          <p:nvPr>
            <p:ph type="sldNum" sz="quarter" idx="12"/>
          </p:nvPr>
        </p:nvSpPr>
        <p:spPr/>
        <p:txBody>
          <a:bodyPr/>
          <a:lstStyle/>
          <a:p>
            <a:fld id="{E96E2A3F-75AB-B141-8435-C4A26E24A2B3}" type="slidenum">
              <a:rPr lang="en-US" smtClean="0"/>
              <a:pPr/>
              <a:t>16</a:t>
            </a:fld>
            <a:endParaRPr lang="en-US" dirty="0"/>
          </a:p>
        </p:txBody>
      </p:sp>
      <p:sp>
        <p:nvSpPr>
          <p:cNvPr id="6" name="Title 4"/>
          <p:cNvSpPr>
            <a:spLocks noGrp="1"/>
          </p:cNvSpPr>
          <p:nvPr>
            <p:ph type="title"/>
          </p:nvPr>
        </p:nvSpPr>
        <p:spPr>
          <a:xfrm>
            <a:off x="455612" y="2667000"/>
            <a:ext cx="10969943" cy="1143000"/>
          </a:xfrm>
        </p:spPr>
        <p:txBody>
          <a:bodyPr>
            <a:normAutofit/>
          </a:bodyPr>
          <a:lstStyle/>
          <a:p>
            <a:pPr algn="ctr"/>
            <a:r>
              <a:rPr lang="en-US" sz="4800" b="1" dirty="0" smtClean="0">
                <a:latin typeface="Arial Narrow" panose="020B0606020202030204" pitchFamily="34" charset="0"/>
              </a:rPr>
              <a:t>Thanks</a:t>
            </a:r>
            <a:endParaRPr lang="en-US" sz="4800" b="1" dirty="0">
              <a:latin typeface="Arial Narrow" panose="020B0606020202030204" pitchFamily="34" charset="0"/>
            </a:endParaRPr>
          </a:p>
        </p:txBody>
      </p:sp>
    </p:spTree>
    <p:extLst>
      <p:ext uri="{BB962C8B-B14F-4D97-AF65-F5344CB8AC3E}">
        <p14:creationId xmlns:p14="http://schemas.microsoft.com/office/powerpoint/2010/main" val="397810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Narrow" panose="020B0606020202030204" pitchFamily="34" charset="0"/>
              </a:rPr>
              <a:t>I</a:t>
            </a:r>
            <a:r>
              <a:rPr lang="en-US" sz="4000" b="1" dirty="0" smtClean="0">
                <a:latin typeface="Arial Narrow" panose="020B0606020202030204" pitchFamily="34" charset="0"/>
              </a:rPr>
              <a:t>ndication of IPT </a:t>
            </a:r>
            <a:r>
              <a:rPr lang="en-US" sz="4000" b="1" dirty="0" smtClean="0">
                <a:latin typeface="Arial Narrow" panose="020B0606020202030204" pitchFamily="34" charset="0"/>
              </a:rPr>
              <a:t>in Kenya </a:t>
            </a:r>
            <a:endParaRPr lang="en-US" sz="4000" b="1" dirty="0">
              <a:latin typeface="Arial Narrow" panose="020B0606020202030204" pitchFamily="34" charset="0"/>
            </a:endParaRPr>
          </a:p>
        </p:txBody>
      </p:sp>
      <p:sp>
        <p:nvSpPr>
          <p:cNvPr id="3" name="Content Placeholder 2"/>
          <p:cNvSpPr>
            <a:spLocks noGrp="1"/>
          </p:cNvSpPr>
          <p:nvPr>
            <p:ph idx="1"/>
          </p:nvPr>
        </p:nvSpPr>
        <p:spPr>
          <a:xfrm>
            <a:off x="837982" y="2133599"/>
            <a:ext cx="10512862" cy="3352801"/>
          </a:xfrm>
        </p:spPr>
        <p:txBody>
          <a:bodyPr/>
          <a:lstStyle/>
          <a:p>
            <a:r>
              <a:rPr lang="en-US" dirty="0" smtClean="0">
                <a:latin typeface="Arial Narrow" panose="020B0606020202030204" pitchFamily="34" charset="0"/>
              </a:rPr>
              <a:t>PLHIV aged &gt; 1 year </a:t>
            </a:r>
          </a:p>
          <a:p>
            <a:pPr lvl="1">
              <a:buFont typeface="Calibri" panose="020F0502020204030204" pitchFamily="34" charset="0"/>
              <a:buChar char="—"/>
            </a:pPr>
            <a:r>
              <a:rPr lang="en-US" dirty="0">
                <a:latin typeface="Arial Narrow" panose="020B0606020202030204" pitchFamily="34" charset="0"/>
              </a:rPr>
              <a:t>I</a:t>
            </a:r>
            <a:r>
              <a:rPr lang="en-US" dirty="0" smtClean="0">
                <a:latin typeface="Arial Narrow" panose="020B0606020202030204" pitchFamily="34" charset="0"/>
              </a:rPr>
              <a:t>ncluding pregnant women</a:t>
            </a:r>
          </a:p>
          <a:p>
            <a:r>
              <a:rPr lang="en-US" dirty="0" smtClean="0">
                <a:latin typeface="Arial Narrow" panose="020B0606020202030204" pitchFamily="34" charset="0"/>
              </a:rPr>
              <a:t>Children living with HIV &lt; 1 year exposed</a:t>
            </a:r>
          </a:p>
          <a:p>
            <a:r>
              <a:rPr lang="en-US" dirty="0" smtClean="0">
                <a:latin typeface="Arial Narrow" panose="020B0606020202030204" pitchFamily="34" charset="0"/>
              </a:rPr>
              <a:t>Children aged below </a:t>
            </a:r>
            <a:r>
              <a:rPr lang="en-US" dirty="0">
                <a:latin typeface="Arial Narrow" panose="020B0606020202030204" pitchFamily="34" charset="0"/>
              </a:rPr>
              <a:t>5 years </a:t>
            </a:r>
            <a:r>
              <a:rPr lang="en-US" dirty="0" smtClean="0">
                <a:latin typeface="Arial Narrow" panose="020B0606020202030204" pitchFamily="34" charset="0"/>
              </a:rPr>
              <a:t>exposed to </a:t>
            </a:r>
            <a:r>
              <a:rPr lang="en-US" dirty="0">
                <a:latin typeface="Arial Narrow" panose="020B0606020202030204" pitchFamily="34" charset="0"/>
              </a:rPr>
              <a:t>S</a:t>
            </a:r>
            <a:r>
              <a:rPr lang="en-US" dirty="0" smtClean="0">
                <a:latin typeface="Arial Narrow" panose="020B0606020202030204" pitchFamily="34" charset="0"/>
              </a:rPr>
              <a:t>m +</a:t>
            </a:r>
            <a:r>
              <a:rPr lang="en-US" dirty="0" err="1" smtClean="0">
                <a:latin typeface="Arial Narrow" panose="020B0606020202030204" pitchFamily="34" charset="0"/>
              </a:rPr>
              <a:t>ve</a:t>
            </a:r>
            <a:r>
              <a:rPr lang="en-US" dirty="0" smtClean="0">
                <a:latin typeface="Arial Narrow" panose="020B0606020202030204" pitchFamily="34" charset="0"/>
              </a:rPr>
              <a:t> TB </a:t>
            </a:r>
          </a:p>
          <a:p>
            <a:r>
              <a:rPr lang="en-US" dirty="0" smtClean="0">
                <a:latin typeface="Arial Narrow" panose="020B0606020202030204" pitchFamily="34" charset="0"/>
              </a:rPr>
              <a:t>Prisoners </a:t>
            </a:r>
          </a:p>
          <a:p>
            <a:r>
              <a:rPr lang="en-US" dirty="0" smtClean="0">
                <a:latin typeface="Arial Narrow" panose="020B0606020202030204" pitchFamily="34" charset="0"/>
              </a:rPr>
              <a:t>Health Care workers</a:t>
            </a:r>
          </a:p>
          <a:p>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endParaRPr lang="en-US" dirty="0">
              <a:latin typeface="Arial Narrow" panose="020B0606020202030204" pitchFamily="34" charset="0"/>
            </a:endParaRPr>
          </a:p>
        </p:txBody>
      </p:sp>
    </p:spTree>
    <p:extLst>
      <p:ext uri="{BB962C8B-B14F-4D97-AF65-F5344CB8AC3E}">
        <p14:creationId xmlns:p14="http://schemas.microsoft.com/office/powerpoint/2010/main" val="83471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246446"/>
            <a:ext cx="10512862" cy="1094792"/>
          </a:xfrm>
        </p:spPr>
        <p:txBody>
          <a:bodyPr>
            <a:normAutofit/>
          </a:bodyPr>
          <a:lstStyle/>
          <a:p>
            <a:pPr algn="ctr"/>
            <a:r>
              <a:rPr lang="en-US" sz="3999" b="1" dirty="0">
                <a:latin typeface="Arial Narrow" panose="020B0606020202030204" pitchFamily="34" charset="0"/>
              </a:rPr>
              <a:t>Evolution of IPT Policy in Kenya </a:t>
            </a:r>
          </a:p>
        </p:txBody>
      </p:sp>
      <p:graphicFrame>
        <p:nvGraphicFramePr>
          <p:cNvPr id="4" name="Content Placeholder 3"/>
          <p:cNvGraphicFramePr>
            <a:graphicFrameLocks noGrp="1"/>
          </p:cNvGraphicFramePr>
          <p:nvPr>
            <p:ph idx="1"/>
            <p:extLst/>
          </p:nvPr>
        </p:nvGraphicFramePr>
        <p:xfrm>
          <a:off x="677459" y="4539450"/>
          <a:ext cx="10512862" cy="1857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69909" y="5981330"/>
            <a:ext cx="1904504" cy="646163"/>
          </a:xfrm>
          <a:prstGeom prst="rect">
            <a:avLst/>
          </a:prstGeom>
          <a:noFill/>
        </p:spPr>
        <p:txBody>
          <a:bodyPr wrap="square" rtlCol="0">
            <a:spAutoFit/>
          </a:bodyPr>
          <a:lstStyle/>
          <a:p>
            <a:pPr defTabSz="914126"/>
            <a:r>
              <a:rPr lang="en-US" sz="1799" dirty="0">
                <a:solidFill>
                  <a:prstClr val="black"/>
                </a:solidFill>
                <a:latin typeface="Calibri" panose="020F0502020204030204"/>
              </a:rPr>
              <a:t>IPT in PLHIV in restricted settings</a:t>
            </a:r>
          </a:p>
        </p:txBody>
      </p:sp>
      <p:sp>
        <p:nvSpPr>
          <p:cNvPr id="6" name="TextBox 5"/>
          <p:cNvSpPr txBox="1"/>
          <p:nvPr/>
        </p:nvSpPr>
        <p:spPr>
          <a:xfrm>
            <a:off x="3777446" y="6304411"/>
            <a:ext cx="1904504" cy="369236"/>
          </a:xfrm>
          <a:prstGeom prst="rect">
            <a:avLst/>
          </a:prstGeom>
          <a:noFill/>
        </p:spPr>
        <p:txBody>
          <a:bodyPr wrap="square" rtlCol="0">
            <a:spAutoFit/>
          </a:bodyPr>
          <a:lstStyle/>
          <a:p>
            <a:pPr defTabSz="914126"/>
            <a:r>
              <a:rPr lang="en-US" sz="1799" dirty="0">
                <a:solidFill>
                  <a:prstClr val="black"/>
                </a:solidFill>
                <a:latin typeface="Calibri" panose="020F0502020204030204"/>
              </a:rPr>
              <a:t>IPT in PLHIV</a:t>
            </a:r>
          </a:p>
        </p:txBody>
      </p:sp>
      <p:sp>
        <p:nvSpPr>
          <p:cNvPr id="7" name="TextBox 6"/>
          <p:cNvSpPr txBox="1"/>
          <p:nvPr/>
        </p:nvSpPr>
        <p:spPr>
          <a:xfrm>
            <a:off x="6384984" y="5981330"/>
            <a:ext cx="1904504" cy="646074"/>
          </a:xfrm>
          <a:prstGeom prst="rect">
            <a:avLst/>
          </a:prstGeom>
          <a:noFill/>
        </p:spPr>
        <p:txBody>
          <a:bodyPr wrap="square" rtlCol="0">
            <a:spAutoFit/>
          </a:bodyPr>
          <a:lstStyle/>
          <a:p>
            <a:pPr defTabSz="914126"/>
            <a:r>
              <a:rPr lang="en-US" sz="1799" dirty="0" smtClean="0">
                <a:solidFill>
                  <a:prstClr val="black"/>
                </a:solidFill>
                <a:latin typeface="Calibri" panose="020F0502020204030204"/>
              </a:rPr>
              <a:t>TPT </a:t>
            </a:r>
            <a:r>
              <a:rPr lang="en-US" sz="1799" dirty="0">
                <a:solidFill>
                  <a:prstClr val="black"/>
                </a:solidFill>
                <a:latin typeface="Calibri" panose="020F0502020204030204"/>
              </a:rPr>
              <a:t>in PLHIV in </a:t>
            </a:r>
            <a:r>
              <a:rPr lang="en-US" sz="1799" dirty="0" smtClean="0">
                <a:solidFill>
                  <a:prstClr val="black"/>
                </a:solidFill>
                <a:latin typeface="Calibri" panose="020F0502020204030204"/>
              </a:rPr>
              <a:t>wider settings</a:t>
            </a:r>
            <a:endParaRPr lang="en-US" sz="1799" dirty="0">
              <a:solidFill>
                <a:prstClr val="black"/>
              </a:solidFill>
              <a:latin typeface="Calibri" panose="020F0502020204030204"/>
            </a:endParaRPr>
          </a:p>
        </p:txBody>
      </p:sp>
      <p:sp>
        <p:nvSpPr>
          <p:cNvPr id="8" name="Down Arrow 7"/>
          <p:cNvSpPr/>
          <p:nvPr/>
        </p:nvSpPr>
        <p:spPr>
          <a:xfrm>
            <a:off x="4302465" y="4519108"/>
            <a:ext cx="311251" cy="322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panose="020F0502020204030204"/>
            </a:endParaRPr>
          </a:p>
        </p:txBody>
      </p:sp>
      <p:sp>
        <p:nvSpPr>
          <p:cNvPr id="9" name="TextBox 8"/>
          <p:cNvSpPr txBox="1"/>
          <p:nvPr/>
        </p:nvSpPr>
        <p:spPr>
          <a:xfrm>
            <a:off x="3283827" y="1571664"/>
            <a:ext cx="2269241" cy="369236"/>
          </a:xfrm>
          <a:prstGeom prst="rect">
            <a:avLst/>
          </a:prstGeom>
          <a:noFill/>
        </p:spPr>
        <p:txBody>
          <a:bodyPr wrap="square" rtlCol="0">
            <a:spAutoFit/>
          </a:bodyPr>
          <a:lstStyle/>
          <a:p>
            <a:pPr algn="ctr" defTabSz="914126"/>
            <a:r>
              <a:rPr lang="en-US" sz="1799" b="1" dirty="0">
                <a:solidFill>
                  <a:prstClr val="black"/>
                </a:solidFill>
                <a:latin typeface="Calibri" panose="020F0502020204030204"/>
              </a:rPr>
              <a:t>WHO 3 Is Guidelines</a:t>
            </a:r>
          </a:p>
        </p:txBody>
      </p:sp>
      <p:pic>
        <p:nvPicPr>
          <p:cNvPr id="11" name="Picture 10"/>
          <p:cNvPicPr>
            <a:picLocks noChangeAspect="1"/>
          </p:cNvPicPr>
          <p:nvPr/>
        </p:nvPicPr>
        <p:blipFill>
          <a:blip r:embed="rId8"/>
          <a:stretch>
            <a:fillRect/>
          </a:stretch>
        </p:blipFill>
        <p:spPr>
          <a:xfrm>
            <a:off x="3361449" y="1893019"/>
            <a:ext cx="1912474" cy="2649000"/>
          </a:xfrm>
          <a:prstGeom prst="rect">
            <a:avLst/>
          </a:prstGeom>
        </p:spPr>
      </p:pic>
      <p:sp>
        <p:nvSpPr>
          <p:cNvPr id="13" name="TextBox 12"/>
          <p:cNvSpPr txBox="1"/>
          <p:nvPr/>
        </p:nvSpPr>
        <p:spPr>
          <a:xfrm>
            <a:off x="8350896" y="1477991"/>
            <a:ext cx="2269241" cy="369204"/>
          </a:xfrm>
          <a:prstGeom prst="rect">
            <a:avLst/>
          </a:prstGeom>
          <a:noFill/>
        </p:spPr>
        <p:txBody>
          <a:bodyPr wrap="square" rtlCol="0">
            <a:spAutoFit/>
          </a:bodyPr>
          <a:lstStyle/>
          <a:p>
            <a:pPr algn="ctr" defTabSz="914126"/>
            <a:r>
              <a:rPr lang="en-US" b="1" dirty="0" smtClean="0">
                <a:solidFill>
                  <a:prstClr val="black"/>
                </a:solidFill>
                <a:latin typeface="Calibri" panose="020F0502020204030204"/>
              </a:rPr>
              <a:t>National  IPT scale-up</a:t>
            </a:r>
            <a:endParaRPr lang="en-US" b="1" dirty="0">
              <a:solidFill>
                <a:prstClr val="black"/>
              </a:solidFill>
              <a:latin typeface="Calibri" panose="020F0502020204030204"/>
            </a:endParaRPr>
          </a:p>
        </p:txBody>
      </p:sp>
      <p:sp>
        <p:nvSpPr>
          <p:cNvPr id="16" name="Down Arrow 15"/>
          <p:cNvSpPr/>
          <p:nvPr/>
        </p:nvSpPr>
        <p:spPr>
          <a:xfrm>
            <a:off x="9485517" y="4554632"/>
            <a:ext cx="311251" cy="322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panose="020F0502020204030204"/>
            </a:endParaRPr>
          </a:p>
        </p:txBody>
      </p:sp>
      <p:sp>
        <p:nvSpPr>
          <p:cNvPr id="17" name="Right Arrow 16"/>
          <p:cNvSpPr/>
          <p:nvPr/>
        </p:nvSpPr>
        <p:spPr>
          <a:xfrm>
            <a:off x="5273923" y="4311403"/>
            <a:ext cx="3198086" cy="181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panose="020F0502020204030204"/>
            </a:endParaRPr>
          </a:p>
        </p:txBody>
      </p:sp>
      <p:sp>
        <p:nvSpPr>
          <p:cNvPr id="18" name="TextBox 17"/>
          <p:cNvSpPr txBox="1"/>
          <p:nvPr/>
        </p:nvSpPr>
        <p:spPr>
          <a:xfrm>
            <a:off x="5607251" y="3893634"/>
            <a:ext cx="2269241" cy="369236"/>
          </a:xfrm>
          <a:prstGeom prst="rect">
            <a:avLst/>
          </a:prstGeom>
          <a:noFill/>
        </p:spPr>
        <p:txBody>
          <a:bodyPr wrap="square" rtlCol="0">
            <a:spAutoFit/>
          </a:bodyPr>
          <a:lstStyle/>
          <a:p>
            <a:pPr algn="ctr" defTabSz="914126"/>
            <a:r>
              <a:rPr lang="en-US" sz="1799" dirty="0">
                <a:solidFill>
                  <a:prstClr val="black"/>
                </a:solidFill>
                <a:latin typeface="Calibri" panose="020F0502020204030204"/>
              </a:rPr>
              <a:t>Pilot  Projects</a:t>
            </a:r>
          </a:p>
        </p:txBody>
      </p:sp>
      <p:pic>
        <p:nvPicPr>
          <p:cNvPr id="19" name="Picture 18"/>
          <p:cNvPicPr>
            <a:picLocks noChangeAspect="1"/>
          </p:cNvPicPr>
          <p:nvPr/>
        </p:nvPicPr>
        <p:blipFill>
          <a:blip r:embed="rId9"/>
          <a:stretch>
            <a:fillRect/>
          </a:stretch>
        </p:blipFill>
        <p:spPr>
          <a:xfrm>
            <a:off x="8558724" y="1893019"/>
            <a:ext cx="1825759" cy="2626089"/>
          </a:xfrm>
          <a:prstGeom prst="rect">
            <a:avLst/>
          </a:prstGeom>
        </p:spPr>
      </p:pic>
      <p:sp>
        <p:nvSpPr>
          <p:cNvPr id="3" name="TextBox 2"/>
          <p:cNvSpPr txBox="1"/>
          <p:nvPr/>
        </p:nvSpPr>
        <p:spPr>
          <a:xfrm>
            <a:off x="230179" y="2572015"/>
            <a:ext cx="3026816" cy="830997"/>
          </a:xfrm>
          <a:prstGeom prst="rect">
            <a:avLst/>
          </a:prstGeom>
          <a:noFill/>
          <a:ln>
            <a:solidFill>
              <a:schemeClr val="lt1">
                <a:hueOff val="0"/>
                <a:satOff val="0"/>
                <a:lumOff val="0"/>
              </a:schemeClr>
            </a:solidFill>
          </a:ln>
        </p:spPr>
        <p:txBody>
          <a:bodyPr wrap="square" rtlCol="0">
            <a:spAutoFit/>
          </a:bodyPr>
          <a:lstStyle/>
          <a:p>
            <a:r>
              <a:rPr lang="en-US" sz="1600" i="1" dirty="0" smtClean="0"/>
              <a:t>IPT recommended for &lt; fives </a:t>
            </a:r>
            <a:r>
              <a:rPr lang="en-US" sz="1600" i="1" dirty="0"/>
              <a:t>E</a:t>
            </a:r>
            <a:r>
              <a:rPr lang="en-US" sz="1600" i="1" dirty="0" smtClean="0"/>
              <a:t>xposed to active TB  throughout the guideline evolution  cycle</a:t>
            </a:r>
            <a:endParaRPr lang="en-US" sz="1600" i="1" dirty="0"/>
          </a:p>
        </p:txBody>
      </p:sp>
    </p:spTree>
    <p:extLst>
      <p:ext uri="{BB962C8B-B14F-4D97-AF65-F5344CB8AC3E}">
        <p14:creationId xmlns:p14="http://schemas.microsoft.com/office/powerpoint/2010/main" val="177265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96E2A3F-75AB-B141-8435-C4A26E24A2B3}" type="slidenum">
              <a:rPr lang="en-US" smtClean="0"/>
              <a:pPr/>
              <a:t>4</a:t>
            </a:fld>
            <a:endParaRPr lang="en-US" dirty="0"/>
          </a:p>
        </p:txBody>
      </p:sp>
      <p:sp>
        <p:nvSpPr>
          <p:cNvPr id="6" name="Content Placeholder 4"/>
          <p:cNvSpPr>
            <a:spLocks noGrp="1"/>
          </p:cNvSpPr>
          <p:nvPr>
            <p:ph sz="half" idx="4294967295"/>
          </p:nvPr>
        </p:nvSpPr>
        <p:spPr>
          <a:xfrm>
            <a:off x="4951412" y="1653956"/>
            <a:ext cx="7086600" cy="4213444"/>
          </a:xfrm>
          <a:prstGeom prst="rect">
            <a:avLst/>
          </a:prstGeom>
        </p:spPr>
        <p:txBody>
          <a:bodyPr>
            <a:normAutofit/>
          </a:bodyPr>
          <a:lstStyle/>
          <a:p>
            <a:r>
              <a:rPr lang="en-US" sz="2399" dirty="0">
                <a:latin typeface="Arial Narrow" panose="020B0606020202030204" pitchFamily="34" charset="0"/>
              </a:rPr>
              <a:t>Integrated IPT ICF record card developed in </a:t>
            </a:r>
            <a:r>
              <a:rPr lang="en-US" sz="2399" dirty="0" smtClean="0">
                <a:latin typeface="Arial Narrow" panose="020B0606020202030204" pitchFamily="34" charset="0"/>
              </a:rPr>
              <a:t>2011</a:t>
            </a:r>
          </a:p>
          <a:p>
            <a:pPr marL="0" indent="0">
              <a:buNone/>
            </a:pPr>
            <a:endParaRPr lang="en-US" sz="600" dirty="0" smtClean="0">
              <a:latin typeface="Arial Narrow" panose="020B0606020202030204" pitchFamily="34" charset="0"/>
              <a:cs typeface="Arial" panose="020B0604020202020204" pitchFamily="34" charset="0"/>
            </a:endParaRPr>
          </a:p>
          <a:p>
            <a:r>
              <a:rPr lang="en-US" sz="2399" dirty="0" smtClean="0">
                <a:latin typeface="Arial Narrow" panose="020B0606020202030204" pitchFamily="34" charset="0"/>
                <a:cs typeface="Arial" panose="020B0604020202020204" pitchFamily="34" charset="0"/>
              </a:rPr>
              <a:t>Register </a:t>
            </a:r>
            <a:r>
              <a:rPr lang="en-US" sz="2399" dirty="0">
                <a:latin typeface="Arial Narrow" panose="020B0606020202030204" pitchFamily="34" charset="0"/>
                <a:cs typeface="Arial" panose="020B0604020202020204" pitchFamily="34" charset="0"/>
              </a:rPr>
              <a:t>developed to track IPT outcomes support monthly reporting</a:t>
            </a:r>
          </a:p>
          <a:p>
            <a:pPr lvl="1"/>
            <a:r>
              <a:rPr lang="en-US" sz="2100" dirty="0">
                <a:latin typeface="Arial Narrow" panose="020B0606020202030204" pitchFamily="34" charset="0"/>
                <a:cs typeface="Arial" panose="020B0604020202020204" pitchFamily="34" charset="0"/>
              </a:rPr>
              <a:t>Patient socio demographic details</a:t>
            </a:r>
          </a:p>
          <a:p>
            <a:pPr lvl="1"/>
            <a:r>
              <a:rPr lang="en-US" sz="2100" dirty="0">
                <a:latin typeface="Arial Narrow" panose="020B0606020202030204" pitchFamily="34" charset="0"/>
                <a:cs typeface="Arial" panose="020B0604020202020204" pitchFamily="34" charset="0"/>
              </a:rPr>
              <a:t>Evaluation for preexisting hepatitis and peripheral neuropathy</a:t>
            </a:r>
          </a:p>
          <a:p>
            <a:pPr lvl="1"/>
            <a:r>
              <a:rPr lang="en-US" sz="2100" dirty="0">
                <a:latin typeface="Arial Narrow" panose="020B0606020202030204" pitchFamily="34" charset="0"/>
                <a:cs typeface="Arial" panose="020B0604020202020204" pitchFamily="34" charset="0"/>
              </a:rPr>
              <a:t>Anthropometric evaluation and dose of INH and B6</a:t>
            </a:r>
          </a:p>
          <a:p>
            <a:pPr lvl="1"/>
            <a:r>
              <a:rPr lang="en-US" sz="2100" dirty="0">
                <a:latin typeface="Arial Narrow" panose="020B0606020202030204" pitchFamily="34" charset="0"/>
                <a:cs typeface="Arial" panose="020B0604020202020204" pitchFamily="34" charset="0"/>
              </a:rPr>
              <a:t>Review of ADRs (rash, peripheral neuropathy, hepatitis) </a:t>
            </a:r>
          </a:p>
          <a:p>
            <a:pPr lvl="1"/>
            <a:r>
              <a:rPr lang="en-US" sz="2100" dirty="0">
                <a:latin typeface="Arial Narrow" panose="020B0606020202030204" pitchFamily="34" charset="0"/>
                <a:cs typeface="Arial" panose="020B0604020202020204" pitchFamily="34" charset="0"/>
              </a:rPr>
              <a:t>Review of Adherence – at every </a:t>
            </a:r>
            <a:r>
              <a:rPr lang="en-US" sz="2100" dirty="0" smtClean="0">
                <a:latin typeface="Arial Narrow" panose="020B0606020202030204" pitchFamily="34" charset="0"/>
                <a:cs typeface="Arial" panose="020B0604020202020204" pitchFamily="34" charset="0"/>
              </a:rPr>
              <a:t>visit</a:t>
            </a:r>
            <a:endParaRPr lang="en-US" sz="2399" dirty="0">
              <a:latin typeface="Arial Narrow" panose="020B0606020202030204" pitchFamily="34" charset="0"/>
            </a:endParaRPr>
          </a:p>
          <a:p>
            <a:r>
              <a:rPr lang="en-US" sz="2399" dirty="0">
                <a:latin typeface="Arial Narrow" panose="020B0606020202030204" pitchFamily="34" charset="0"/>
              </a:rPr>
              <a:t>Interim reporting </a:t>
            </a:r>
            <a:r>
              <a:rPr lang="en-US" sz="2399" dirty="0" smtClean="0">
                <a:latin typeface="Arial Narrow" panose="020B0606020202030204" pitchFamily="34" charset="0"/>
              </a:rPr>
              <a:t>tool</a:t>
            </a:r>
          </a:p>
          <a:p>
            <a:r>
              <a:rPr lang="en-US" sz="2399" dirty="0" smtClean="0">
                <a:latin typeface="Arial Narrow" panose="020B0606020202030204" pitchFamily="34" charset="0"/>
              </a:rPr>
              <a:t>Data entered in </a:t>
            </a:r>
            <a:r>
              <a:rPr lang="en-US" sz="2399" dirty="0" smtClean="0">
                <a:latin typeface="Arial Narrow" panose="020B0606020202030204" pitchFamily="34" charset="0"/>
              </a:rPr>
              <a:t>DHIS 2</a:t>
            </a:r>
            <a:endParaRPr lang="en-US" sz="2399" dirty="0">
              <a:latin typeface="Arial Narrow" panose="020B0606020202030204" pitchFamily="34" charset="0"/>
            </a:endParaRPr>
          </a:p>
        </p:txBody>
      </p:sp>
      <p:sp>
        <p:nvSpPr>
          <p:cNvPr id="7" name="Title 1"/>
          <p:cNvSpPr>
            <a:spLocks noGrp="1"/>
          </p:cNvSpPr>
          <p:nvPr>
            <p:ph type="title"/>
          </p:nvPr>
        </p:nvSpPr>
        <p:spPr>
          <a:xfrm>
            <a:off x="455612" y="838200"/>
            <a:ext cx="10969625" cy="525463"/>
          </a:xfrm>
        </p:spPr>
        <p:txBody>
          <a:bodyPr>
            <a:normAutofit fontScale="90000"/>
          </a:bodyPr>
          <a:lstStyle/>
          <a:p>
            <a:pPr algn="ctr"/>
            <a:r>
              <a:rPr lang="en-US" b="1" dirty="0" smtClean="0">
                <a:latin typeface="Arial Narrow" panose="020B0606020202030204" pitchFamily="34" charset="0"/>
              </a:rPr>
              <a:t>Data Collection Forms and Tools</a:t>
            </a:r>
            <a:endParaRPr lang="en-US" b="1" dirty="0">
              <a:latin typeface="Arial Narrow" panose="020B0606020202030204" pitchFamily="34" charset="0"/>
            </a:endParaRPr>
          </a:p>
        </p:txBody>
      </p:sp>
      <p:pic>
        <p:nvPicPr>
          <p:cNvPr id="8" name="Picture 7"/>
          <p:cNvPicPr/>
          <p:nvPr/>
        </p:nvPicPr>
        <p:blipFill rotWithShape="1">
          <a:blip r:embed="rId3"/>
          <a:srcRect l="15545" t="20810" r="52564" b="12771"/>
          <a:stretch/>
        </p:blipFill>
        <p:spPr bwMode="auto">
          <a:xfrm>
            <a:off x="989011" y="1653956"/>
            <a:ext cx="2957285" cy="2613244"/>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4"/>
          <a:stretch>
            <a:fillRect/>
          </a:stretch>
        </p:blipFill>
        <p:spPr>
          <a:xfrm>
            <a:off x="608011" y="4418439"/>
            <a:ext cx="3981201" cy="1911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380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chemeClr val="tx1"/>
                </a:solidFill>
                <a:latin typeface="Arial Narrow" panose="020B0606020202030204" pitchFamily="34" charset="0"/>
              </a:rPr>
              <a:t>Burden of TB and HIVTB among Women, Kenya 2015</a:t>
            </a:r>
            <a:endParaRPr lang="en-US" sz="3600" b="1" dirty="0">
              <a:solidFill>
                <a:schemeClr val="tx1"/>
              </a:solidFill>
              <a:latin typeface="Arial Narrow" panose="020B0606020202030204" pitchFamily="34" charset="0"/>
            </a:endParaRPr>
          </a:p>
        </p:txBody>
      </p:sp>
      <p:sp>
        <p:nvSpPr>
          <p:cNvPr id="4" name="Date Placeholder 3"/>
          <p:cNvSpPr>
            <a:spLocks noGrp="1"/>
          </p:cNvSpPr>
          <p:nvPr>
            <p:ph type="dt" sz="half" idx="10"/>
          </p:nvPr>
        </p:nvSpPr>
        <p:spPr/>
        <p:txBody>
          <a:bodyPr/>
          <a:lstStyle/>
          <a:p>
            <a:fld id="{60EC161D-A2FB-3E47-BDE3-B9CDE60E9374}" type="datetime1">
              <a:rPr lang="en-US" smtClean="0"/>
              <a:pPr/>
              <a:t>10/5/2017</a:t>
            </a:fld>
            <a:endParaRPr lang="en-US" dirty="0"/>
          </a:p>
        </p:txBody>
      </p:sp>
      <p:sp>
        <p:nvSpPr>
          <p:cNvPr id="5" name="Slide Number Placeholder 4"/>
          <p:cNvSpPr>
            <a:spLocks noGrp="1"/>
          </p:cNvSpPr>
          <p:nvPr>
            <p:ph type="sldNum" sz="quarter" idx="12"/>
          </p:nvPr>
        </p:nvSpPr>
        <p:spPr/>
        <p:txBody>
          <a:bodyPr/>
          <a:lstStyle/>
          <a:p>
            <a:fld id="{E96E2A3F-75AB-B141-8435-C4A26E24A2B3}" type="slidenum">
              <a:rPr lang="en-US" smtClean="0"/>
              <a:pPr/>
              <a:t>5</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010916172"/>
              </p:ext>
            </p:extLst>
          </p:nvPr>
        </p:nvGraphicFramePr>
        <p:xfrm>
          <a:off x="379412" y="1905000"/>
          <a:ext cx="54102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97171952"/>
              </p:ext>
            </p:extLst>
          </p:nvPr>
        </p:nvGraphicFramePr>
        <p:xfrm>
          <a:off x="6551612" y="1905000"/>
          <a:ext cx="5027772"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22601" y="5867400"/>
            <a:ext cx="10424811" cy="523220"/>
          </a:xfrm>
          <a:prstGeom prst="rect">
            <a:avLst/>
          </a:prstGeom>
          <a:noFill/>
        </p:spPr>
        <p:txBody>
          <a:bodyPr wrap="square" rtlCol="0">
            <a:spAutoFit/>
          </a:bodyPr>
          <a:lstStyle/>
          <a:p>
            <a:pPr marL="171450" indent="-171450">
              <a:buFont typeface="Arial" panose="020B0604020202020204" pitchFamily="34" charset="0"/>
              <a:buChar char="•"/>
            </a:pPr>
            <a:r>
              <a:rPr lang="en-US" sz="1400" i="1" dirty="0" smtClean="0"/>
              <a:t>Females contribute </a:t>
            </a:r>
            <a:r>
              <a:rPr lang="en-US" sz="1400" i="1" dirty="0" smtClean="0"/>
              <a:t>a higher </a:t>
            </a:r>
            <a:r>
              <a:rPr lang="en-US" sz="1400" i="1" dirty="0" smtClean="0"/>
              <a:t>to HIVTB cases than their contribution to all cases</a:t>
            </a:r>
          </a:p>
          <a:p>
            <a:pPr marL="171450" indent="-171450">
              <a:buFont typeface="Arial" panose="020B0604020202020204" pitchFamily="34" charset="0"/>
              <a:buChar char="•"/>
            </a:pPr>
            <a:r>
              <a:rPr lang="en-US" sz="1400" i="1" dirty="0" smtClean="0"/>
              <a:t>The proportion contributed by Women aged  15-45 years  to HIVTB is </a:t>
            </a:r>
            <a:r>
              <a:rPr lang="en-US" sz="1400" i="1" dirty="0" smtClean="0"/>
              <a:t>higher </a:t>
            </a:r>
            <a:r>
              <a:rPr lang="en-US" sz="1400" i="1" dirty="0" smtClean="0"/>
              <a:t>than that contributed by this age group to all  cases</a:t>
            </a:r>
          </a:p>
        </p:txBody>
      </p:sp>
    </p:spTree>
    <p:extLst>
      <p:ext uri="{BB962C8B-B14F-4D97-AF65-F5344CB8AC3E}">
        <p14:creationId xmlns:p14="http://schemas.microsoft.com/office/powerpoint/2010/main" val="164226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Package of TB services within PMTCT settings</a:t>
            </a:r>
            <a:endParaRPr lang="en-US" dirty="0"/>
          </a:p>
        </p:txBody>
      </p:sp>
      <p:sp>
        <p:nvSpPr>
          <p:cNvPr id="3" name="Content Placeholder 2"/>
          <p:cNvSpPr>
            <a:spLocks noGrp="1"/>
          </p:cNvSpPr>
          <p:nvPr>
            <p:ph idx="1"/>
          </p:nvPr>
        </p:nvSpPr>
        <p:spPr>
          <a:xfrm>
            <a:off x="4733509" y="2286000"/>
            <a:ext cx="7073045" cy="3840165"/>
          </a:xfrm>
        </p:spPr>
        <p:txBody>
          <a:bodyPr>
            <a:normAutofit lnSpcReduction="10000"/>
          </a:bodyPr>
          <a:lstStyle/>
          <a:p>
            <a:r>
              <a:rPr lang="en-US" sz="2800" dirty="0" smtClean="0">
                <a:latin typeface="Arial Narrow" panose="020B0606020202030204" pitchFamily="34" charset="0"/>
              </a:rPr>
              <a:t>BCG for infants</a:t>
            </a:r>
          </a:p>
          <a:p>
            <a:r>
              <a:rPr lang="en-US" sz="2800" dirty="0" smtClean="0">
                <a:latin typeface="Arial Narrow" panose="020B0606020202030204" pitchFamily="34" charset="0"/>
              </a:rPr>
              <a:t>TB screening of all women and children</a:t>
            </a:r>
          </a:p>
          <a:p>
            <a:r>
              <a:rPr lang="en-US" sz="2800" dirty="0" smtClean="0">
                <a:latin typeface="Arial Narrow" panose="020B0606020202030204" pitchFamily="34" charset="0"/>
              </a:rPr>
              <a:t>TB treatment for diagnosed cases</a:t>
            </a:r>
          </a:p>
          <a:p>
            <a:r>
              <a:rPr lang="en-US" sz="2800" dirty="0" smtClean="0">
                <a:latin typeface="Arial Narrow" panose="020B0606020202030204" pitchFamily="34" charset="0"/>
              </a:rPr>
              <a:t>Tracing of </a:t>
            </a:r>
            <a:r>
              <a:rPr lang="en-US" sz="2800" dirty="0" smtClean="0">
                <a:latin typeface="Arial Narrow" panose="020B0606020202030204" pitchFamily="34" charset="0"/>
              </a:rPr>
              <a:t>contacts aged less than 5 years exposed to smear positive TB</a:t>
            </a:r>
            <a:endParaRPr lang="en-US" sz="2800" dirty="0" smtClean="0">
              <a:latin typeface="Arial Narrow" panose="020B0606020202030204" pitchFamily="34" charset="0"/>
            </a:endParaRPr>
          </a:p>
          <a:p>
            <a:r>
              <a:rPr lang="en-US" sz="2800" dirty="0" smtClean="0">
                <a:latin typeface="Arial Narrow" panose="020B0606020202030204" pitchFamily="34" charset="0"/>
              </a:rPr>
              <a:t>IPT for the eligible asymptomatic cases</a:t>
            </a:r>
          </a:p>
          <a:p>
            <a:r>
              <a:rPr lang="en-US" sz="2800" dirty="0" smtClean="0">
                <a:latin typeface="Arial Narrow" panose="020B0606020202030204" pitchFamily="34" charset="0"/>
              </a:rPr>
              <a:t>ART for HIV-positive families (Family approach)</a:t>
            </a:r>
          </a:p>
          <a:p>
            <a:r>
              <a:rPr lang="en-US" sz="2800" dirty="0" smtClean="0">
                <a:latin typeface="Arial Narrow" panose="020B0606020202030204" pitchFamily="34" charset="0"/>
              </a:rPr>
              <a:t>TB infection prevention and control (IPC)</a:t>
            </a:r>
          </a:p>
          <a:p>
            <a:endParaRPr lang="en-US" sz="2800" dirty="0" smtClean="0">
              <a:latin typeface="Arial Narrow" panose="020B0606020202030204" pitchFamily="34" charset="0"/>
            </a:endParaRPr>
          </a:p>
          <a:p>
            <a:endParaRPr lang="en-US" sz="2800" dirty="0" smtClean="0">
              <a:latin typeface="Arial Narrow" panose="020B0606020202030204" pitchFamily="34" charset="0"/>
            </a:endParaRPr>
          </a:p>
          <a:p>
            <a:endParaRPr lang="en-US" sz="2800" dirty="0">
              <a:latin typeface="Arial Narrow" panose="020B0606020202030204" pitchFamily="34" charset="0"/>
            </a:endParaRPr>
          </a:p>
        </p:txBody>
      </p:sp>
      <p:sp>
        <p:nvSpPr>
          <p:cNvPr id="4" name="Date Placeholder 3"/>
          <p:cNvSpPr>
            <a:spLocks noGrp="1"/>
          </p:cNvSpPr>
          <p:nvPr>
            <p:ph type="dt" sz="half" idx="10"/>
          </p:nvPr>
        </p:nvSpPr>
        <p:spPr/>
        <p:txBody>
          <a:bodyPr/>
          <a:lstStyle/>
          <a:p>
            <a:fld id="{60EC161D-A2FB-3E47-BDE3-B9CDE60E9374}" type="datetime1">
              <a:rPr lang="en-US" smtClean="0"/>
              <a:pPr/>
              <a:t>10/5/2017</a:t>
            </a:fld>
            <a:endParaRPr lang="en-US" dirty="0"/>
          </a:p>
        </p:txBody>
      </p:sp>
      <p:sp>
        <p:nvSpPr>
          <p:cNvPr id="5" name="Slide Number Placeholder 4"/>
          <p:cNvSpPr>
            <a:spLocks noGrp="1"/>
          </p:cNvSpPr>
          <p:nvPr>
            <p:ph type="sldNum" sz="quarter" idx="12"/>
          </p:nvPr>
        </p:nvSpPr>
        <p:spPr/>
        <p:txBody>
          <a:bodyPr/>
          <a:lstStyle/>
          <a:p>
            <a:fld id="{E96E2A3F-75AB-B141-8435-C4A26E24A2B3}"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760412" y="1773534"/>
            <a:ext cx="3466492" cy="4474858"/>
          </a:xfrm>
          <a:prstGeom prst="rect">
            <a:avLst/>
          </a:prstGeom>
        </p:spPr>
      </p:pic>
    </p:spTree>
    <p:extLst>
      <p:ext uri="{BB962C8B-B14F-4D97-AF65-F5344CB8AC3E}">
        <p14:creationId xmlns:p14="http://schemas.microsoft.com/office/powerpoint/2010/main" val="413463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609599"/>
            <a:ext cx="10512862" cy="885675"/>
          </a:xfrm>
        </p:spPr>
        <p:txBody>
          <a:bodyPr/>
          <a:lstStyle/>
          <a:p>
            <a:pPr algn="ctr"/>
            <a:r>
              <a:rPr lang="en-US" b="1" dirty="0">
                <a:latin typeface="Arial Narrow" panose="020B0606020202030204" pitchFamily="34" charset="0"/>
                <a:cs typeface="Arial" panose="020B0604020202020204" pitchFamily="34" charset="0"/>
              </a:rPr>
              <a:t>TB ICF/ IPT  </a:t>
            </a:r>
            <a:r>
              <a:rPr lang="en-US" b="1" dirty="0" smtClean="0">
                <a:latin typeface="Arial Narrow" panose="020B0606020202030204" pitchFamily="34" charset="0"/>
                <a:cs typeface="Arial" panose="020B0604020202020204" pitchFamily="34" charset="0"/>
              </a:rPr>
              <a:t>Kenya: Mar 2017</a:t>
            </a:r>
            <a:endParaRPr lang="en-US" b="1" dirty="0">
              <a:latin typeface="Arial Narrow" panose="020B0606020202030204" pitchFamily="34" charset="0"/>
            </a:endParaRPr>
          </a:p>
        </p:txBody>
      </p:sp>
      <p:sp>
        <p:nvSpPr>
          <p:cNvPr id="5" name="TextBox 1"/>
          <p:cNvSpPr txBox="1"/>
          <p:nvPr/>
        </p:nvSpPr>
        <p:spPr>
          <a:xfrm>
            <a:off x="3894710" y="5088390"/>
            <a:ext cx="1541685" cy="276927"/>
          </a:xfrm>
          <a:prstGeom prst="rect">
            <a:avLst/>
          </a:prstGeom>
          <a:no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r>
              <a:rPr lang="en-US" sz="1200" b="1" dirty="0">
                <a:solidFill>
                  <a:prstClr val="black"/>
                </a:solidFill>
                <a:latin typeface="Calibri" panose="020F0502020204030204"/>
              </a:rPr>
              <a:t>90% TB Screened</a:t>
            </a:r>
          </a:p>
        </p:txBody>
      </p:sp>
      <p:cxnSp>
        <p:nvCxnSpPr>
          <p:cNvPr id="6" name="Straight Arrow Connector 5"/>
          <p:cNvCxnSpPr/>
          <p:nvPr/>
        </p:nvCxnSpPr>
        <p:spPr>
          <a:xfrm flipV="1">
            <a:off x="3894710" y="5481749"/>
            <a:ext cx="1443042" cy="4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2"/>
          <p:cNvSpPr txBox="1"/>
          <p:nvPr/>
        </p:nvSpPr>
        <p:spPr>
          <a:xfrm>
            <a:off x="7346355" y="5088390"/>
            <a:ext cx="1508624" cy="276927"/>
          </a:xfrm>
          <a:prstGeom prst="rect">
            <a:avLst/>
          </a:prstGeom>
          <a:noFill/>
          <a:ln>
            <a:solidFill>
              <a:schemeClr val="accent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r>
              <a:rPr lang="en-US" sz="1200" b="1" dirty="0">
                <a:solidFill>
                  <a:prstClr val="black"/>
                </a:solidFill>
                <a:latin typeface="Calibri" panose="020F0502020204030204"/>
              </a:rPr>
              <a:t>57% put on IPT </a:t>
            </a:r>
          </a:p>
        </p:txBody>
      </p:sp>
      <p:cxnSp>
        <p:nvCxnSpPr>
          <p:cNvPr id="9" name="Straight Arrow Connector 8"/>
          <p:cNvCxnSpPr/>
          <p:nvPr/>
        </p:nvCxnSpPr>
        <p:spPr>
          <a:xfrm flipV="1">
            <a:off x="7425148" y="5479539"/>
            <a:ext cx="1227537" cy="221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0812" y="6206512"/>
            <a:ext cx="2794355" cy="230832"/>
          </a:xfrm>
          <a:prstGeom prst="rect">
            <a:avLst/>
          </a:prstGeom>
        </p:spPr>
        <p:txBody>
          <a:bodyPr wrap="none">
            <a:spAutoFit/>
          </a:bodyPr>
          <a:lstStyle/>
          <a:p>
            <a:pPr defTabSz="914126"/>
            <a:r>
              <a:rPr lang="en-US" sz="900" dirty="0">
                <a:solidFill>
                  <a:prstClr val="black"/>
                </a:solidFill>
                <a:latin typeface="Calibri" panose="020F0502020204030204"/>
              </a:rPr>
              <a:t>Data source: DHIS,  DATIM, TIBU (*IPT </a:t>
            </a:r>
            <a:r>
              <a:rPr lang="en-US" sz="900" dirty="0" smtClean="0">
                <a:solidFill>
                  <a:prstClr val="black"/>
                </a:solidFill>
                <a:latin typeface="Calibri" panose="020F0502020204030204"/>
              </a:rPr>
              <a:t>data – </a:t>
            </a:r>
            <a:r>
              <a:rPr lang="en-US" sz="900" dirty="0">
                <a:solidFill>
                  <a:prstClr val="black"/>
                </a:solidFill>
                <a:latin typeface="Calibri" panose="020F0502020204030204"/>
              </a:rPr>
              <a:t>April 2017)</a:t>
            </a:r>
          </a:p>
        </p:txBody>
      </p:sp>
      <p:pic>
        <p:nvPicPr>
          <p:cNvPr id="7" name="Content Placeholder 6"/>
          <p:cNvPicPr>
            <a:picLocks noGrp="1" noChangeAspect="1"/>
          </p:cNvPicPr>
          <p:nvPr>
            <p:ph idx="1"/>
          </p:nvPr>
        </p:nvPicPr>
        <p:blipFill>
          <a:blip r:embed="rId3"/>
          <a:stretch>
            <a:fillRect/>
          </a:stretch>
        </p:blipFill>
        <p:spPr>
          <a:xfrm>
            <a:off x="837980" y="1587911"/>
            <a:ext cx="10209431" cy="4525963"/>
          </a:xfrm>
          <a:prstGeom prst="rect">
            <a:avLst/>
          </a:prstGeom>
        </p:spPr>
      </p:pic>
    </p:spTree>
    <p:extLst>
      <p:ext uri="{BB962C8B-B14F-4D97-AF65-F5344CB8AC3E}">
        <p14:creationId xmlns:p14="http://schemas.microsoft.com/office/powerpoint/2010/main" val="3523658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634888"/>
            <a:ext cx="10969943" cy="1143000"/>
          </a:xfrm>
        </p:spPr>
        <p:txBody>
          <a:bodyPr>
            <a:normAutofit/>
          </a:bodyPr>
          <a:lstStyle/>
          <a:p>
            <a:r>
              <a:rPr lang="en-US" sz="4000" dirty="0" smtClean="0">
                <a:latin typeface="Arial Narrow" panose="020B0606020202030204" pitchFamily="34" charset="0"/>
              </a:rPr>
              <a:t>Scale-up of IPT Among PLHIVs, Kenya 2014-2016</a:t>
            </a:r>
            <a:endParaRPr lang="en-US" sz="4000" dirty="0">
              <a:latin typeface="Arial Narrow" panose="020B0606020202030204" pitchFamily="34" charset="0"/>
            </a:endParaRPr>
          </a:p>
        </p:txBody>
      </p:sp>
      <p:sp>
        <p:nvSpPr>
          <p:cNvPr id="4" name="Date Placeholder 3"/>
          <p:cNvSpPr>
            <a:spLocks noGrp="1"/>
          </p:cNvSpPr>
          <p:nvPr>
            <p:ph type="dt" sz="half" idx="10"/>
          </p:nvPr>
        </p:nvSpPr>
        <p:spPr/>
        <p:txBody>
          <a:bodyPr/>
          <a:lstStyle/>
          <a:p>
            <a:fld id="{60EC161D-A2FB-3E47-BDE3-B9CDE60E9374}" type="datetime1">
              <a:rPr lang="en-US" smtClean="0"/>
              <a:pPr/>
              <a:t>10/5/2017</a:t>
            </a:fld>
            <a:endParaRPr lang="en-US" dirty="0"/>
          </a:p>
        </p:txBody>
      </p:sp>
      <p:sp>
        <p:nvSpPr>
          <p:cNvPr id="5" name="Slide Number Placeholder 4"/>
          <p:cNvSpPr>
            <a:spLocks noGrp="1"/>
          </p:cNvSpPr>
          <p:nvPr>
            <p:ph type="sldNum" sz="quarter" idx="12"/>
          </p:nvPr>
        </p:nvSpPr>
        <p:spPr/>
        <p:txBody>
          <a:bodyPr/>
          <a:lstStyle/>
          <a:p>
            <a:fld id="{E96E2A3F-75AB-B141-8435-C4A26E24A2B3}" type="slidenum">
              <a:rPr lang="en-US" smtClean="0"/>
              <a:pPr/>
              <a:t>8</a:t>
            </a:fld>
            <a:endParaRPr lang="en-US" dirty="0"/>
          </a:p>
        </p:txBody>
      </p:sp>
      <p:graphicFrame>
        <p:nvGraphicFramePr>
          <p:cNvPr id="6" name="Chart 5"/>
          <p:cNvGraphicFramePr/>
          <p:nvPr>
            <p:extLst>
              <p:ext uri="{D42A27DB-BD31-4B8C-83A1-F6EECF244321}">
                <p14:modId xmlns:p14="http://schemas.microsoft.com/office/powerpoint/2010/main" val="3796385314"/>
              </p:ext>
            </p:extLst>
          </p:nvPr>
        </p:nvGraphicFramePr>
        <p:xfrm>
          <a:off x="989012" y="1777888"/>
          <a:ext cx="9525000" cy="4318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905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Arial Narrow" panose="020B0606020202030204" pitchFamily="34" charset="0"/>
              </a:rPr>
              <a:t>Progress in IPT Uptake among </a:t>
            </a:r>
            <a:r>
              <a:rPr lang="en-US" sz="3200" b="1" dirty="0" smtClean="0">
                <a:solidFill>
                  <a:schemeClr val="tx1"/>
                </a:solidFill>
                <a:latin typeface="Arial Narrow" panose="020B0606020202030204" pitchFamily="34" charset="0"/>
              </a:rPr>
              <a:t>HIV-positive </a:t>
            </a:r>
            <a:r>
              <a:rPr lang="en-US" sz="3200" b="1" dirty="0" smtClean="0">
                <a:latin typeface="Arial Narrow" panose="020B0606020202030204" pitchFamily="34" charset="0"/>
              </a:rPr>
              <a:t>Pregnant and Breast-feeding Women </a:t>
            </a:r>
            <a:r>
              <a:rPr lang="en-US" sz="3200" b="1" dirty="0" smtClean="0">
                <a:latin typeface="Arial Narrow" panose="020B0606020202030204" pitchFamily="34" charset="0"/>
              </a:rPr>
              <a:t>and Children in </a:t>
            </a:r>
            <a:r>
              <a:rPr lang="en-US" sz="3200" b="1" dirty="0" smtClean="0">
                <a:latin typeface="Arial Narrow" panose="020B0606020202030204" pitchFamily="34" charset="0"/>
              </a:rPr>
              <a:t>MNCH, </a:t>
            </a:r>
            <a:r>
              <a:rPr lang="en-US" sz="3200" b="1" dirty="0" smtClean="0">
                <a:latin typeface="Arial Narrow" panose="020B0606020202030204" pitchFamily="34" charset="0"/>
              </a:rPr>
              <a:t>Kenya, 2014-2017</a:t>
            </a:r>
            <a:endParaRPr lang="en-US" sz="3200" b="1" dirty="0">
              <a:latin typeface="Arial Narrow" panose="020B0606020202030204" pitchFamily="34" charset="0"/>
            </a:endParaRPr>
          </a:p>
        </p:txBody>
      </p:sp>
      <p:sp>
        <p:nvSpPr>
          <p:cNvPr id="4" name="Date Placeholder 3"/>
          <p:cNvSpPr>
            <a:spLocks noGrp="1"/>
          </p:cNvSpPr>
          <p:nvPr>
            <p:ph type="dt" sz="half" idx="10"/>
          </p:nvPr>
        </p:nvSpPr>
        <p:spPr/>
        <p:txBody>
          <a:bodyPr/>
          <a:lstStyle/>
          <a:p>
            <a:fld id="{60EC161D-A2FB-3E47-BDE3-B9CDE60E9374}" type="datetime1">
              <a:rPr lang="en-US" smtClean="0"/>
              <a:pPr/>
              <a:t>10/5/2017</a:t>
            </a:fld>
            <a:endParaRPr lang="en-US" dirty="0"/>
          </a:p>
        </p:txBody>
      </p:sp>
      <p:sp>
        <p:nvSpPr>
          <p:cNvPr id="5" name="Slide Number Placeholder 4"/>
          <p:cNvSpPr>
            <a:spLocks noGrp="1"/>
          </p:cNvSpPr>
          <p:nvPr>
            <p:ph type="sldNum" sz="quarter" idx="12"/>
          </p:nvPr>
        </p:nvSpPr>
        <p:spPr/>
        <p:txBody>
          <a:bodyPr/>
          <a:lstStyle/>
          <a:p>
            <a:fld id="{E96E2A3F-75AB-B141-8435-C4A26E24A2B3}" type="slidenum">
              <a:rPr lang="en-US" smtClean="0"/>
              <a:pPr/>
              <a:t>9</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630169146"/>
              </p:ext>
            </p:extLst>
          </p:nvPr>
        </p:nvGraphicFramePr>
        <p:xfrm>
          <a:off x="1827212" y="2107522"/>
          <a:ext cx="89916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8317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5725</TotalTime>
  <Words>1059</Words>
  <Application>Microsoft Office PowerPoint</Application>
  <PresentationFormat>Custom</PresentationFormat>
  <Paragraphs>151</Paragraphs>
  <Slides>16</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Calibri Light</vt:lpstr>
      <vt:lpstr>Wingdings</vt:lpstr>
      <vt:lpstr>Office Theme</vt:lpstr>
      <vt:lpstr>2_Office Theme</vt:lpstr>
      <vt:lpstr>Tuberculosis Along The Life Cycle Kenya IPT Experience in PMTCT settings</vt:lpstr>
      <vt:lpstr>Indication of IPT in Kenya </vt:lpstr>
      <vt:lpstr>Evolution of IPT Policy in Kenya </vt:lpstr>
      <vt:lpstr>Data Collection Forms and Tools</vt:lpstr>
      <vt:lpstr>Burden of TB and HIVTB among Women, Kenya 2015</vt:lpstr>
      <vt:lpstr>Package of TB services within PMTCT settings</vt:lpstr>
      <vt:lpstr>TB ICF/ IPT  Kenya: Mar 2017</vt:lpstr>
      <vt:lpstr>Scale-up of IPT Among PLHIVs, Kenya 2014-2016</vt:lpstr>
      <vt:lpstr>Progress in IPT Uptake among HIV-positive Pregnant and Breast-feeding Women and Children in MNCH, Kenya, 2014-2017</vt:lpstr>
      <vt:lpstr>IPT Uptake Among &lt;5 Children Exposed to Smear +ve TB</vt:lpstr>
      <vt:lpstr>IPT Outcomes Among PMTCT Mothers Kenya 2014-2016</vt:lpstr>
      <vt:lpstr>IPT Outcomes Among Children, Kenya 2014-2016</vt:lpstr>
      <vt:lpstr>IPT Cascade among HIV-infected Children, Aged 12-24 months, Kenya 2014-2016</vt:lpstr>
      <vt:lpstr>Lessons learned </vt:lpstr>
      <vt:lpstr>Acknowledgements</vt:lpstr>
      <vt:lpstr>Thanks</vt:lpstr>
    </vt:vector>
  </TitlesOfParts>
  <Company>Naval Health Research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Testing Services and Linkage  PEPFAR TECHNICAL WORKING GROUP</dc:title>
  <dc:creator>Manfredini, Elizabeth-Ann N. CTR NHRC</dc:creator>
  <cp:lastModifiedBy>Weyenga, Herman</cp:lastModifiedBy>
  <cp:revision>278</cp:revision>
  <cp:lastPrinted>2017-06-20T20:07:25Z</cp:lastPrinted>
  <dcterms:created xsi:type="dcterms:W3CDTF">2017-06-07T20:04:37Z</dcterms:created>
  <dcterms:modified xsi:type="dcterms:W3CDTF">2017-10-05T11:33:06Z</dcterms:modified>
</cp:coreProperties>
</file>