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embeddings/oleObject1.bin" ContentType="application/vnd.openxmlformats-officedocument.oleObject"/>
  <Override PartName="/ppt/notesSlides/notesSlide3.xml" ContentType="application/vnd.openxmlformats-officedocument.presentationml.notesSlide+xml"/>
  <Override PartName="/ppt/embeddings/oleObject2.bin" ContentType="application/vnd.openxmlformats-officedocument.oleObject"/>
  <Override PartName="/ppt/notesSlides/notesSlide4.xml" ContentType="application/vnd.openxmlformats-officedocument.presentationml.notesSlide+xml"/>
  <Override PartName="/ppt/embeddings/oleObject3.bin" ContentType="application/vnd.openxmlformats-officedocument.oleObject"/>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7" r:id="rId3"/>
    <p:sldId id="258" r:id="rId4"/>
    <p:sldId id="260" r:id="rId5"/>
    <p:sldId id="259" r:id="rId6"/>
    <p:sldId id="261" r:id="rId7"/>
    <p:sldId id="263" r:id="rId8"/>
    <p:sldId id="281" r:id="rId9"/>
    <p:sldId id="264" r:id="rId10"/>
    <p:sldId id="265" r:id="rId11"/>
    <p:sldId id="267" r:id="rId12"/>
    <p:sldId id="268" r:id="rId13"/>
    <p:sldId id="269" r:id="rId14"/>
    <p:sldId id="270" r:id="rId15"/>
    <p:sldId id="271" r:id="rId16"/>
    <p:sldId id="272" r:id="rId17"/>
    <p:sldId id="273" r:id="rId18"/>
    <p:sldId id="274" r:id="rId19"/>
    <p:sldId id="275" r:id="rId20"/>
    <p:sldId id="283" r:id="rId21"/>
    <p:sldId id="276" r:id="rId22"/>
    <p:sldId id="277" r:id="rId23"/>
    <p:sldId id="282"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296" autoAdjust="0"/>
  </p:normalViewPr>
  <p:slideViewPr>
    <p:cSldViewPr snapToGrid="0" snapToObjects="1">
      <p:cViewPr varScale="1">
        <p:scale>
          <a:sx n="78" d="100"/>
          <a:sy n="78" d="100"/>
        </p:scale>
        <p:origin x="-19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prosper:Dropbox:eMTCT%20Kazi:annual%20reports:Graphs1_Annual%20repor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prosper:Dropbox:eMTCT%20Kazi:annual%20reports:Graphs1_Annual%20repor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prosper:Downloads:PMTCT%20stocktaking:Graphs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PMTCT site Coverage</a:t>
            </a:r>
          </a:p>
        </c:rich>
      </c:tx>
      <c:layout/>
      <c:overlay val="0"/>
    </c:title>
    <c:autoTitleDeleted val="0"/>
    <c:plotArea>
      <c:layout/>
      <c:lineChart>
        <c:grouping val="standard"/>
        <c:varyColors val="0"/>
        <c:ser>
          <c:idx val="0"/>
          <c:order val="0"/>
          <c:tx>
            <c:strRef>
              <c:f>'Sheet1 (2)'!$B$3</c:f>
              <c:strCache>
                <c:ptCount val="1"/>
                <c:pt idx="0">
                  <c:v>Number of ANC sites offering PMTCT (93%)</c:v>
                </c:pt>
              </c:strCache>
            </c:strRef>
          </c:tx>
          <c:marker>
            <c:symbol val="none"/>
          </c:marker>
          <c:dLbls>
            <c:dLbl>
              <c:idx val="1"/>
              <c:delete val="1"/>
            </c:dLbl>
            <c:dLbl>
              <c:idx val="2"/>
              <c:delete val="1"/>
            </c:dLbl>
            <c:dLbl>
              <c:idx val="3"/>
              <c:delete val="1"/>
            </c:dLbl>
            <c:showLegendKey val="0"/>
            <c:showVal val="1"/>
            <c:showCatName val="0"/>
            <c:showSerName val="0"/>
            <c:showPercent val="0"/>
            <c:showBubbleSize val="0"/>
            <c:showLeaderLines val="0"/>
          </c:dLbls>
          <c:cat>
            <c:strRef>
              <c:f>'Sheet1 (2)'!$C$2:$G$2</c:f>
              <c:strCache>
                <c:ptCount val="5"/>
                <c:pt idx="0">
                  <c:v>Baseline (2009)</c:v>
                </c:pt>
                <c:pt idx="1">
                  <c:v>2011</c:v>
                </c:pt>
                <c:pt idx="2">
                  <c:v>2012</c:v>
                </c:pt>
                <c:pt idx="3">
                  <c:v>2013</c:v>
                </c:pt>
                <c:pt idx="4">
                  <c:v>2014</c:v>
                </c:pt>
              </c:strCache>
            </c:strRef>
          </c:cat>
          <c:val>
            <c:numRef>
              <c:f>'Sheet1 (2)'!$C$3:$G$3</c:f>
              <c:numCache>
                <c:formatCode>General</c:formatCode>
                <c:ptCount val="5"/>
                <c:pt idx="0">
                  <c:v>3626.0</c:v>
                </c:pt>
                <c:pt idx="1">
                  <c:v>4603.0</c:v>
                </c:pt>
                <c:pt idx="2">
                  <c:v>4832.0</c:v>
                </c:pt>
                <c:pt idx="3">
                  <c:v>4914.0</c:v>
                </c:pt>
                <c:pt idx="4">
                  <c:v>5123.0</c:v>
                </c:pt>
              </c:numCache>
            </c:numRef>
          </c:val>
          <c:smooth val="0"/>
        </c:ser>
        <c:ser>
          <c:idx val="1"/>
          <c:order val="1"/>
          <c:tx>
            <c:strRef>
              <c:f>'Sheet1 (2)'!$B$4</c:f>
              <c:strCache>
                <c:ptCount val="1"/>
                <c:pt idx="0">
                  <c:v>Number of PMTCT sites offering B+ </c:v>
                </c:pt>
              </c:strCache>
            </c:strRef>
          </c:tx>
          <c:marker>
            <c:symbol val="none"/>
          </c:marker>
          <c:dLbls>
            <c:dLbl>
              <c:idx val="4"/>
              <c:delete val="1"/>
            </c:dLbl>
            <c:showLegendKey val="0"/>
            <c:showVal val="1"/>
            <c:showCatName val="0"/>
            <c:showSerName val="0"/>
            <c:showPercent val="0"/>
            <c:showBubbleSize val="0"/>
            <c:showLeaderLines val="0"/>
          </c:dLbls>
          <c:cat>
            <c:strRef>
              <c:f>'Sheet1 (2)'!$C$2:$G$2</c:f>
              <c:strCache>
                <c:ptCount val="5"/>
                <c:pt idx="0">
                  <c:v>Baseline (2009)</c:v>
                </c:pt>
                <c:pt idx="1">
                  <c:v>2011</c:v>
                </c:pt>
                <c:pt idx="2">
                  <c:v>2012</c:v>
                </c:pt>
                <c:pt idx="3">
                  <c:v>2013</c:v>
                </c:pt>
                <c:pt idx="4">
                  <c:v>2014</c:v>
                </c:pt>
              </c:strCache>
            </c:strRef>
          </c:cat>
          <c:val>
            <c:numRef>
              <c:f>'Sheet1 (2)'!$C$4:$G$4</c:f>
              <c:numCache>
                <c:formatCode>General</c:formatCode>
                <c:ptCount val="5"/>
                <c:pt idx="2">
                  <c:v>0.0</c:v>
                </c:pt>
                <c:pt idx="3">
                  <c:v>1165.0</c:v>
                </c:pt>
                <c:pt idx="4">
                  <c:v>4957.0</c:v>
                </c:pt>
              </c:numCache>
            </c:numRef>
          </c:val>
          <c:smooth val="0"/>
        </c:ser>
        <c:ser>
          <c:idx val="2"/>
          <c:order val="2"/>
          <c:tx>
            <c:strRef>
              <c:f>'Sheet1 (2)'!$B$5</c:f>
              <c:strCache>
                <c:ptCount val="1"/>
                <c:pt idx="0">
                  <c:v>HEID sites (77%)</c:v>
                </c:pt>
              </c:strCache>
            </c:strRef>
          </c:tx>
          <c:marker>
            <c:symbol val="none"/>
          </c:marker>
          <c:dLbls>
            <c:showLegendKey val="0"/>
            <c:showVal val="1"/>
            <c:showCatName val="0"/>
            <c:showSerName val="0"/>
            <c:showPercent val="0"/>
            <c:showBubbleSize val="0"/>
            <c:showLeaderLines val="0"/>
          </c:dLbls>
          <c:cat>
            <c:strRef>
              <c:f>'Sheet1 (2)'!$C$2:$G$2</c:f>
              <c:strCache>
                <c:ptCount val="5"/>
                <c:pt idx="0">
                  <c:v>Baseline (2009)</c:v>
                </c:pt>
                <c:pt idx="1">
                  <c:v>2011</c:v>
                </c:pt>
                <c:pt idx="2">
                  <c:v>2012</c:v>
                </c:pt>
                <c:pt idx="3">
                  <c:v>2013</c:v>
                </c:pt>
                <c:pt idx="4">
                  <c:v>2014</c:v>
                </c:pt>
              </c:strCache>
            </c:strRef>
          </c:cat>
          <c:val>
            <c:numRef>
              <c:f>'Sheet1 (2)'!$C$5:$G$5</c:f>
            </c:numRef>
          </c:val>
          <c:smooth val="0"/>
        </c:ser>
        <c:dLbls>
          <c:showLegendKey val="0"/>
          <c:showVal val="0"/>
          <c:showCatName val="0"/>
          <c:showSerName val="0"/>
          <c:showPercent val="0"/>
          <c:showBubbleSize val="0"/>
        </c:dLbls>
        <c:marker val="1"/>
        <c:smooth val="0"/>
        <c:axId val="2037180552"/>
        <c:axId val="2037186088"/>
      </c:lineChart>
      <c:catAx>
        <c:axId val="2037180552"/>
        <c:scaling>
          <c:orientation val="minMax"/>
        </c:scaling>
        <c:delete val="0"/>
        <c:axPos val="b"/>
        <c:title>
          <c:tx>
            <c:rich>
              <a:bodyPr/>
              <a:lstStyle/>
              <a:p>
                <a:pPr>
                  <a:defRPr/>
                </a:pPr>
                <a:r>
                  <a:rPr lang="en-US"/>
                  <a:t>Year</a:t>
                </a:r>
              </a:p>
            </c:rich>
          </c:tx>
          <c:layout/>
          <c:overlay val="0"/>
        </c:title>
        <c:majorTickMark val="out"/>
        <c:minorTickMark val="none"/>
        <c:tickLblPos val="nextTo"/>
        <c:crossAx val="2037186088"/>
        <c:crosses val="autoZero"/>
        <c:auto val="1"/>
        <c:lblAlgn val="ctr"/>
        <c:lblOffset val="100"/>
        <c:noMultiLvlLbl val="0"/>
      </c:catAx>
      <c:valAx>
        <c:axId val="2037186088"/>
        <c:scaling>
          <c:orientation val="minMax"/>
        </c:scaling>
        <c:delete val="0"/>
        <c:axPos val="l"/>
        <c:title>
          <c:tx>
            <c:rich>
              <a:bodyPr rot="-5400000" vert="horz"/>
              <a:lstStyle/>
              <a:p>
                <a:pPr>
                  <a:defRPr/>
                </a:pPr>
                <a:r>
                  <a:rPr lang="en-US"/>
                  <a:t>Number of PMTCT sites</a:t>
                </a:r>
              </a:p>
            </c:rich>
          </c:tx>
          <c:layout/>
          <c:overlay val="0"/>
        </c:title>
        <c:numFmt formatCode="General" sourceLinked="1"/>
        <c:majorTickMark val="out"/>
        <c:minorTickMark val="none"/>
        <c:tickLblPos val="nextTo"/>
        <c:crossAx val="2037180552"/>
        <c:crosses val="autoZero"/>
        <c:crossBetween val="between"/>
      </c:valAx>
    </c:plotArea>
    <c:legend>
      <c:legendPos val="r"/>
      <c:layout>
        <c:manualLayout>
          <c:xMode val="edge"/>
          <c:yMode val="edge"/>
          <c:x val="0.753086404996339"/>
          <c:y val="0.140913273940225"/>
          <c:w val="0.246913533004636"/>
          <c:h val="0.676240485067959"/>
        </c:manualLayout>
      </c:layout>
      <c:overlay val="0"/>
    </c:legend>
    <c:plotVisOnly val="1"/>
    <c:dispBlanksAs val="gap"/>
    <c:showDLblsOverMax val="0"/>
  </c:chart>
  <c:txPr>
    <a:bodyPr/>
    <a:lstStyle/>
    <a:p>
      <a:pPr>
        <a:defRPr sz="16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PMTCT cascade trend over time</a:t>
            </a:r>
          </a:p>
        </c:rich>
      </c:tx>
      <c:layout/>
      <c:overlay val="0"/>
    </c:title>
    <c:autoTitleDeleted val="0"/>
    <c:plotArea>
      <c:layout/>
      <c:barChart>
        <c:barDir val="col"/>
        <c:grouping val="clustered"/>
        <c:varyColors val="0"/>
        <c:ser>
          <c:idx val="0"/>
          <c:order val="0"/>
          <c:tx>
            <c:strRef>
              <c:f>'Sheet1 (2)'!$B$9</c:f>
              <c:strCache>
                <c:ptCount val="1"/>
                <c:pt idx="0">
                  <c:v>Estimated number of HIV-positive pregnant women (5.6%)</c:v>
                </c:pt>
              </c:strCache>
            </c:strRef>
          </c:tx>
          <c:invertIfNegative val="0"/>
          <c:cat>
            <c:strRef>
              <c:f>'Sheet1 (2)'!$C$2:$F$2</c:f>
              <c:strCache>
                <c:ptCount val="4"/>
                <c:pt idx="0">
                  <c:v>Baseline (2009)</c:v>
                </c:pt>
                <c:pt idx="1">
                  <c:v>2011</c:v>
                </c:pt>
                <c:pt idx="2">
                  <c:v>2012</c:v>
                </c:pt>
                <c:pt idx="3">
                  <c:v>2013</c:v>
                </c:pt>
              </c:strCache>
            </c:strRef>
          </c:cat>
          <c:val>
            <c:numRef>
              <c:f>'Sheet1 (2)'!$C$9:$F$9</c:f>
              <c:numCache>
                <c:formatCode>General</c:formatCode>
                <c:ptCount val="4"/>
                <c:pt idx="0">
                  <c:v>86000.0</c:v>
                </c:pt>
                <c:pt idx="1">
                  <c:v>122146.0</c:v>
                </c:pt>
                <c:pt idx="2">
                  <c:v>126541.0</c:v>
                </c:pt>
                <c:pt idx="3">
                  <c:v>99256.0</c:v>
                </c:pt>
              </c:numCache>
            </c:numRef>
          </c:val>
        </c:ser>
        <c:ser>
          <c:idx val="1"/>
          <c:order val="1"/>
          <c:tx>
            <c:strRef>
              <c:f>'Sheet1 (2)'!$B$10</c:f>
              <c:strCache>
                <c:ptCount val="1"/>
                <c:pt idx="0">
                  <c:v>HIV-infected pregnant women who received efficacious ARV (prophylaxis or therapy) to reduce MTCT (73%)</c:v>
                </c:pt>
              </c:strCache>
            </c:strRef>
          </c:tx>
          <c:invertIfNegative val="0"/>
          <c:cat>
            <c:strRef>
              <c:f>'Sheet1 (2)'!$C$2:$F$2</c:f>
              <c:strCache>
                <c:ptCount val="4"/>
                <c:pt idx="0">
                  <c:v>Baseline (2009)</c:v>
                </c:pt>
                <c:pt idx="1">
                  <c:v>2011</c:v>
                </c:pt>
                <c:pt idx="2">
                  <c:v>2012</c:v>
                </c:pt>
                <c:pt idx="3">
                  <c:v>2013</c:v>
                </c:pt>
              </c:strCache>
            </c:strRef>
          </c:cat>
          <c:val>
            <c:numRef>
              <c:f>'Sheet1 (2)'!$C$10:$F$10</c:f>
              <c:numCache>
                <c:formatCode>General</c:formatCode>
                <c:ptCount val="4"/>
                <c:pt idx="0">
                  <c:v>58833.0</c:v>
                </c:pt>
                <c:pt idx="1">
                  <c:v>86875.0</c:v>
                </c:pt>
                <c:pt idx="2">
                  <c:v>73977.0</c:v>
                </c:pt>
                <c:pt idx="3">
                  <c:v>73960.0</c:v>
                </c:pt>
              </c:numCache>
            </c:numRef>
          </c:val>
        </c:ser>
        <c:ser>
          <c:idx val="2"/>
          <c:order val="2"/>
          <c:tx>
            <c:strRef>
              <c:f>'Sheet1 (2)'!$B$11</c:f>
              <c:strCache>
                <c:ptCount val="1"/>
                <c:pt idx="0">
                  <c:v>Eligible pregnant women receiving ART for own health (55%)</c:v>
                </c:pt>
              </c:strCache>
            </c:strRef>
          </c:tx>
          <c:invertIfNegative val="0"/>
          <c:cat>
            <c:strRef>
              <c:f>'Sheet1 (2)'!$C$2:$F$2</c:f>
              <c:strCache>
                <c:ptCount val="4"/>
                <c:pt idx="0">
                  <c:v>Baseline (2009)</c:v>
                </c:pt>
                <c:pt idx="1">
                  <c:v>2011</c:v>
                </c:pt>
                <c:pt idx="2">
                  <c:v>2012</c:v>
                </c:pt>
                <c:pt idx="3">
                  <c:v>2013</c:v>
                </c:pt>
              </c:strCache>
            </c:strRef>
          </c:cat>
          <c:val>
            <c:numRef>
              <c:f>'Sheet1 (2)'!$C$11:$F$11</c:f>
              <c:numCache>
                <c:formatCode>General</c:formatCode>
                <c:ptCount val="4"/>
                <c:pt idx="0">
                  <c:v>6485.0</c:v>
                </c:pt>
                <c:pt idx="1">
                  <c:v>16282.0</c:v>
                </c:pt>
                <c:pt idx="2">
                  <c:v>26071.0</c:v>
                </c:pt>
                <c:pt idx="3">
                  <c:v>40051.0</c:v>
                </c:pt>
              </c:numCache>
            </c:numRef>
          </c:val>
        </c:ser>
        <c:dLbls>
          <c:showLegendKey val="0"/>
          <c:showVal val="0"/>
          <c:showCatName val="0"/>
          <c:showSerName val="0"/>
          <c:showPercent val="0"/>
          <c:showBubbleSize val="0"/>
        </c:dLbls>
        <c:gapWidth val="150"/>
        <c:axId val="2037258216"/>
        <c:axId val="2037263752"/>
      </c:barChart>
      <c:catAx>
        <c:axId val="2037258216"/>
        <c:scaling>
          <c:orientation val="minMax"/>
        </c:scaling>
        <c:delete val="0"/>
        <c:axPos val="b"/>
        <c:title>
          <c:tx>
            <c:rich>
              <a:bodyPr/>
              <a:lstStyle/>
              <a:p>
                <a:pPr>
                  <a:defRPr/>
                </a:pPr>
                <a:r>
                  <a:rPr lang="en-US"/>
                  <a:t>Year</a:t>
                </a:r>
              </a:p>
            </c:rich>
          </c:tx>
          <c:layout/>
          <c:overlay val="0"/>
        </c:title>
        <c:majorTickMark val="out"/>
        <c:minorTickMark val="none"/>
        <c:tickLblPos val="nextTo"/>
        <c:crossAx val="2037263752"/>
        <c:crosses val="autoZero"/>
        <c:auto val="1"/>
        <c:lblAlgn val="ctr"/>
        <c:lblOffset val="100"/>
        <c:noMultiLvlLbl val="0"/>
      </c:catAx>
      <c:valAx>
        <c:axId val="2037263752"/>
        <c:scaling>
          <c:orientation val="minMax"/>
        </c:scaling>
        <c:delete val="0"/>
        <c:axPos val="l"/>
        <c:title>
          <c:tx>
            <c:rich>
              <a:bodyPr rot="-5400000" vert="horz"/>
              <a:lstStyle/>
              <a:p>
                <a:pPr>
                  <a:defRPr/>
                </a:pPr>
                <a:r>
                  <a:rPr lang="en-US"/>
                  <a:t>Number of Women</a:t>
                </a:r>
              </a:p>
            </c:rich>
          </c:tx>
          <c:layout/>
          <c:overlay val="0"/>
        </c:title>
        <c:numFmt formatCode="General" sourceLinked="1"/>
        <c:majorTickMark val="out"/>
        <c:minorTickMark val="none"/>
        <c:tickLblPos val="nextTo"/>
        <c:crossAx val="2037258216"/>
        <c:crosses val="autoZero"/>
        <c:crossBetween val="between"/>
      </c:valAx>
    </c:plotArea>
    <c:legend>
      <c:legendPos val="r"/>
      <c:layout>
        <c:manualLayout>
          <c:xMode val="edge"/>
          <c:yMode val="edge"/>
          <c:x val="0.655746937882765"/>
          <c:y val="0.168056610272775"/>
          <c:w val="0.334993802857976"/>
          <c:h val="0.754900559284289"/>
        </c:manualLayout>
      </c:layout>
      <c:overlay val="0"/>
      <c:txPr>
        <a:bodyPr/>
        <a:lstStyle/>
        <a:p>
          <a:pPr>
            <a:defRPr sz="1400"/>
          </a:pPr>
          <a:endParaRPr lang="en-US"/>
        </a:p>
      </c:txPr>
    </c:legend>
    <c:plotVisOnly val="1"/>
    <c:dispBlanksAs val="gap"/>
    <c:showDLblsOverMax val="0"/>
  </c:chart>
  <c:txPr>
    <a:bodyPr/>
    <a:lstStyle/>
    <a:p>
      <a:pPr>
        <a:defRPr sz="16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Trend of New HIV infection rate among HIV exposed infants</a:t>
            </a:r>
          </a:p>
        </c:rich>
      </c:tx>
      <c:layout/>
      <c:overlay val="0"/>
    </c:title>
    <c:autoTitleDeleted val="0"/>
    <c:plotArea>
      <c:layout/>
      <c:lineChart>
        <c:grouping val="standard"/>
        <c:varyColors val="0"/>
        <c:ser>
          <c:idx val="0"/>
          <c:order val="0"/>
          <c:tx>
            <c:strRef>
              <c:f>'Sheet1 (2)'!$B$23</c:f>
              <c:strCache>
                <c:ptCount val="1"/>
                <c:pt idx="0">
                  <c:v>% decline in infant infections from 2009</c:v>
                </c:pt>
              </c:strCache>
            </c:strRef>
          </c:tx>
          <c:marker>
            <c:symbol val="none"/>
          </c:marker>
          <c:dLbls>
            <c:showLegendKey val="0"/>
            <c:showVal val="1"/>
            <c:showCatName val="0"/>
            <c:showSerName val="0"/>
            <c:showPercent val="0"/>
            <c:showBubbleSize val="0"/>
            <c:showLeaderLines val="0"/>
          </c:dLbls>
          <c:cat>
            <c:strRef>
              <c:f>'Sheet1 (2)'!$C$2:$G$2</c:f>
              <c:strCache>
                <c:ptCount val="5"/>
                <c:pt idx="0">
                  <c:v>Baseline (2009)</c:v>
                </c:pt>
                <c:pt idx="1">
                  <c:v>2011</c:v>
                </c:pt>
                <c:pt idx="2">
                  <c:v>2012</c:v>
                </c:pt>
                <c:pt idx="3">
                  <c:v>2013</c:v>
                </c:pt>
                <c:pt idx="4">
                  <c:v>2014</c:v>
                </c:pt>
              </c:strCache>
            </c:strRef>
          </c:cat>
          <c:val>
            <c:numRef>
              <c:f>'Sheet1 (2)'!$C$23:$G$23</c:f>
              <c:numCache>
                <c:formatCode>0.0</c:formatCode>
                <c:ptCount val="5"/>
                <c:pt idx="0">
                  <c:v>27.424568</c:v>
                </c:pt>
                <c:pt idx="1">
                  <c:v>18.27739</c:v>
                </c:pt>
                <c:pt idx="2">
                  <c:v>17.39719700000001</c:v>
                </c:pt>
                <c:pt idx="3">
                  <c:v>15.75465</c:v>
                </c:pt>
                <c:pt idx="4">
                  <c:v>12.704844</c:v>
                </c:pt>
              </c:numCache>
            </c:numRef>
          </c:val>
          <c:smooth val="0"/>
        </c:ser>
        <c:dLbls>
          <c:showLegendKey val="0"/>
          <c:showVal val="0"/>
          <c:showCatName val="0"/>
          <c:showSerName val="0"/>
          <c:showPercent val="0"/>
          <c:showBubbleSize val="0"/>
        </c:dLbls>
        <c:marker val="1"/>
        <c:smooth val="0"/>
        <c:axId val="2037311480"/>
        <c:axId val="2037316952"/>
      </c:lineChart>
      <c:catAx>
        <c:axId val="2037311480"/>
        <c:scaling>
          <c:orientation val="minMax"/>
        </c:scaling>
        <c:delete val="0"/>
        <c:axPos val="b"/>
        <c:title>
          <c:tx>
            <c:rich>
              <a:bodyPr/>
              <a:lstStyle/>
              <a:p>
                <a:pPr>
                  <a:defRPr/>
                </a:pPr>
                <a:r>
                  <a:rPr lang="en-US"/>
                  <a:t>Year</a:t>
                </a:r>
              </a:p>
            </c:rich>
          </c:tx>
          <c:layout/>
          <c:overlay val="0"/>
        </c:title>
        <c:majorTickMark val="out"/>
        <c:minorTickMark val="none"/>
        <c:tickLblPos val="nextTo"/>
        <c:crossAx val="2037316952"/>
        <c:crosses val="autoZero"/>
        <c:auto val="1"/>
        <c:lblAlgn val="ctr"/>
        <c:lblOffset val="100"/>
        <c:noMultiLvlLbl val="0"/>
      </c:catAx>
      <c:valAx>
        <c:axId val="2037316952"/>
        <c:scaling>
          <c:orientation val="minMax"/>
          <c:max val="40.0"/>
        </c:scaling>
        <c:delete val="0"/>
        <c:axPos val="l"/>
        <c:title>
          <c:tx>
            <c:rich>
              <a:bodyPr rot="-5400000" vert="horz"/>
              <a:lstStyle/>
              <a:p>
                <a:pPr>
                  <a:defRPr/>
                </a:pPr>
                <a:r>
                  <a:rPr lang="en-US"/>
                  <a:t>MTCT  rates at end of exposure</a:t>
                </a:r>
              </a:p>
            </c:rich>
          </c:tx>
          <c:layout/>
          <c:overlay val="0"/>
        </c:title>
        <c:numFmt formatCode="0.0" sourceLinked="1"/>
        <c:majorTickMark val="out"/>
        <c:minorTickMark val="none"/>
        <c:tickLblPos val="nextTo"/>
        <c:crossAx val="2037311480"/>
        <c:crosses val="autoZero"/>
        <c:crossBetween val="between"/>
        <c:majorUnit val="5.0"/>
        <c:minorUnit val="1.0"/>
      </c:valAx>
    </c:plotArea>
    <c:plotVisOnly val="1"/>
    <c:dispBlanksAs val="gap"/>
    <c:showDLblsOverMax val="0"/>
  </c:chart>
  <c:spPr>
    <a:solidFill>
      <a:schemeClr val="bg1"/>
    </a:solidFill>
  </c:spPr>
  <c:txPr>
    <a:bodyPr/>
    <a:lstStyle/>
    <a:p>
      <a:pPr>
        <a:defRPr sz="1800" b="1"/>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9DC5D2-4E75-F34E-8E62-5F4C56DBA103}" type="doc">
      <dgm:prSet loTypeId="urn:microsoft.com/office/officeart/2005/8/layout/StepDownProcess" loCatId="" qsTypeId="urn:microsoft.com/office/officeart/2005/8/quickstyle/simple1" qsCatId="simple" csTypeId="urn:microsoft.com/office/officeart/2005/8/colors/accent0_1" csCatId="mainScheme" phldr="1"/>
      <dgm:spPr/>
      <dgm:t>
        <a:bodyPr/>
        <a:lstStyle/>
        <a:p>
          <a:endParaRPr lang="en-US"/>
        </a:p>
      </dgm:t>
    </dgm:pt>
    <dgm:pt modelId="{83AC3F5B-FA65-DE46-A526-A0C34DE3D527}">
      <dgm:prSet phldrT="[Text]" custT="1"/>
      <dgm:spPr/>
      <dgm:t>
        <a:bodyPr/>
        <a:lstStyle/>
        <a:p>
          <a:r>
            <a:rPr lang="en-US" sz="1600" dirty="0" smtClean="0"/>
            <a:t>2000; Pilot</a:t>
          </a:r>
          <a:endParaRPr lang="en-US" sz="1600" dirty="0"/>
        </a:p>
      </dgm:t>
    </dgm:pt>
    <dgm:pt modelId="{B1AE5564-2E23-D349-8DBD-71AF58C3B01E}" type="parTrans" cxnId="{57C1115E-8E0E-7E4B-A209-2021B90FD99E}">
      <dgm:prSet/>
      <dgm:spPr/>
      <dgm:t>
        <a:bodyPr/>
        <a:lstStyle/>
        <a:p>
          <a:endParaRPr lang="en-US" sz="1600"/>
        </a:p>
      </dgm:t>
    </dgm:pt>
    <dgm:pt modelId="{71FF3823-9CAB-5147-8A7F-0BABD1C17247}" type="sibTrans" cxnId="{57C1115E-8E0E-7E4B-A209-2021B90FD99E}">
      <dgm:prSet/>
      <dgm:spPr/>
      <dgm:t>
        <a:bodyPr/>
        <a:lstStyle/>
        <a:p>
          <a:endParaRPr lang="en-US" sz="1600"/>
        </a:p>
      </dgm:t>
    </dgm:pt>
    <dgm:pt modelId="{91D3D032-E549-ED43-A035-0203663A52E6}">
      <dgm:prSet phldrT="[Text]" custT="1"/>
      <dgm:spPr/>
      <dgm:t>
        <a:bodyPr/>
        <a:lstStyle/>
        <a:p>
          <a:r>
            <a:rPr lang="en-US" sz="1600" dirty="0" smtClean="0"/>
            <a:t>2002 – 2006 </a:t>
          </a:r>
          <a:r>
            <a:rPr lang="en-US" sz="1600" dirty="0" err="1" smtClean="0"/>
            <a:t>Sd</a:t>
          </a:r>
          <a:r>
            <a:rPr lang="en-US" sz="1600" dirty="0" smtClean="0"/>
            <a:t> NVP</a:t>
          </a:r>
          <a:endParaRPr lang="en-US" sz="1600" dirty="0"/>
        </a:p>
      </dgm:t>
    </dgm:pt>
    <dgm:pt modelId="{DDC6FF4C-123E-A445-999F-8A2C407E0AE9}" type="parTrans" cxnId="{F88DE480-11FC-DE47-8144-391A77F50286}">
      <dgm:prSet/>
      <dgm:spPr/>
      <dgm:t>
        <a:bodyPr/>
        <a:lstStyle/>
        <a:p>
          <a:endParaRPr lang="en-US" sz="1600"/>
        </a:p>
      </dgm:t>
    </dgm:pt>
    <dgm:pt modelId="{922F49CC-F2C6-7141-BB19-3B8E928B6A50}" type="sibTrans" cxnId="{F88DE480-11FC-DE47-8144-391A77F50286}">
      <dgm:prSet/>
      <dgm:spPr/>
      <dgm:t>
        <a:bodyPr/>
        <a:lstStyle/>
        <a:p>
          <a:endParaRPr lang="en-US" sz="1600"/>
        </a:p>
      </dgm:t>
    </dgm:pt>
    <dgm:pt modelId="{8E96ED37-5BA7-6143-B31E-724EED3BC5D3}">
      <dgm:prSet phldrT="[Text]" custT="1"/>
      <dgm:spPr/>
      <dgm:t>
        <a:bodyPr/>
        <a:lstStyle/>
        <a:p>
          <a:r>
            <a:rPr lang="en-US" sz="1600" dirty="0" smtClean="0"/>
            <a:t>2006 – 2010 AZT starting 28</a:t>
          </a:r>
          <a:r>
            <a:rPr lang="en-US" sz="1600" baseline="30000" dirty="0" smtClean="0"/>
            <a:t>th</a:t>
          </a:r>
          <a:r>
            <a:rPr lang="en-US" sz="1600" dirty="0" smtClean="0"/>
            <a:t> week of GA</a:t>
          </a:r>
          <a:endParaRPr lang="en-US" sz="1600" dirty="0"/>
        </a:p>
      </dgm:t>
    </dgm:pt>
    <dgm:pt modelId="{4BB7B35A-18CA-A247-AE88-DF59A37D297A}" type="parTrans" cxnId="{F318D0A6-ED1C-654C-83C9-B2BA3D1E9871}">
      <dgm:prSet/>
      <dgm:spPr/>
      <dgm:t>
        <a:bodyPr/>
        <a:lstStyle/>
        <a:p>
          <a:endParaRPr lang="en-US" sz="1600"/>
        </a:p>
      </dgm:t>
    </dgm:pt>
    <dgm:pt modelId="{F438E62E-836C-F240-A448-6F71517E8C8D}" type="sibTrans" cxnId="{F318D0A6-ED1C-654C-83C9-B2BA3D1E9871}">
      <dgm:prSet/>
      <dgm:spPr/>
      <dgm:t>
        <a:bodyPr/>
        <a:lstStyle/>
        <a:p>
          <a:endParaRPr lang="en-US" sz="1600"/>
        </a:p>
      </dgm:t>
    </dgm:pt>
    <dgm:pt modelId="{8DAA5F11-FF93-1246-A6C8-432F4D0F4CB5}">
      <dgm:prSet phldrT="[Text]" custT="1"/>
      <dgm:spPr/>
      <dgm:t>
        <a:bodyPr/>
        <a:lstStyle/>
        <a:p>
          <a:r>
            <a:rPr lang="en-US" sz="1600" dirty="0" smtClean="0"/>
            <a:t>2010 – 2013 Option A</a:t>
          </a:r>
          <a:endParaRPr lang="en-US" sz="1600" dirty="0"/>
        </a:p>
      </dgm:t>
    </dgm:pt>
    <dgm:pt modelId="{3805D5B7-4EC7-9544-AD28-08667BF9CEE4}" type="parTrans" cxnId="{07049AE2-A1F8-FF49-BCD5-0D706936B615}">
      <dgm:prSet/>
      <dgm:spPr/>
      <dgm:t>
        <a:bodyPr/>
        <a:lstStyle/>
        <a:p>
          <a:endParaRPr lang="en-US" sz="1600"/>
        </a:p>
      </dgm:t>
    </dgm:pt>
    <dgm:pt modelId="{E740BB9B-05F4-0C49-A20B-53A11670AC15}" type="sibTrans" cxnId="{07049AE2-A1F8-FF49-BCD5-0D706936B615}">
      <dgm:prSet/>
      <dgm:spPr/>
      <dgm:t>
        <a:bodyPr/>
        <a:lstStyle/>
        <a:p>
          <a:endParaRPr lang="en-US" sz="1600"/>
        </a:p>
      </dgm:t>
    </dgm:pt>
    <dgm:pt modelId="{492534DF-6A61-7048-BD05-04D160CA4A6F}">
      <dgm:prSet phldrT="[Text]" custT="1"/>
      <dgm:spPr/>
      <dgm:t>
        <a:bodyPr/>
        <a:lstStyle/>
        <a:p>
          <a:r>
            <a:rPr lang="en-US" sz="1600" dirty="0" smtClean="0"/>
            <a:t>2013 -&gt; Option B+</a:t>
          </a:r>
          <a:endParaRPr lang="en-US" sz="1600" dirty="0"/>
        </a:p>
      </dgm:t>
    </dgm:pt>
    <dgm:pt modelId="{B052C604-78FF-D34C-8CAF-88FD94D9FA45}" type="parTrans" cxnId="{7738143B-5556-0646-A8DD-20E3AECBC390}">
      <dgm:prSet/>
      <dgm:spPr/>
      <dgm:t>
        <a:bodyPr/>
        <a:lstStyle/>
        <a:p>
          <a:endParaRPr lang="en-US" sz="1600"/>
        </a:p>
      </dgm:t>
    </dgm:pt>
    <dgm:pt modelId="{9DE3DF80-CEAA-F346-8A39-EFF64DD9558D}" type="sibTrans" cxnId="{7738143B-5556-0646-A8DD-20E3AECBC390}">
      <dgm:prSet/>
      <dgm:spPr/>
      <dgm:t>
        <a:bodyPr/>
        <a:lstStyle/>
        <a:p>
          <a:endParaRPr lang="en-US" sz="1600"/>
        </a:p>
      </dgm:t>
    </dgm:pt>
    <dgm:pt modelId="{2A862375-C5C0-AE4D-A1EA-F078A0810D7B}" type="pres">
      <dgm:prSet presAssocID="{1F9DC5D2-4E75-F34E-8E62-5F4C56DBA103}" presName="rootnode" presStyleCnt="0">
        <dgm:presLayoutVars>
          <dgm:chMax/>
          <dgm:chPref/>
          <dgm:dir/>
          <dgm:animLvl val="lvl"/>
        </dgm:presLayoutVars>
      </dgm:prSet>
      <dgm:spPr/>
      <dgm:t>
        <a:bodyPr/>
        <a:lstStyle/>
        <a:p>
          <a:endParaRPr lang="en-US"/>
        </a:p>
      </dgm:t>
    </dgm:pt>
    <dgm:pt modelId="{700AA9B2-1AC1-4845-A154-3446118D9635}" type="pres">
      <dgm:prSet presAssocID="{83AC3F5B-FA65-DE46-A526-A0C34DE3D527}" presName="composite" presStyleCnt="0"/>
      <dgm:spPr/>
      <dgm:t>
        <a:bodyPr/>
        <a:lstStyle/>
        <a:p>
          <a:endParaRPr lang="en-US"/>
        </a:p>
      </dgm:t>
    </dgm:pt>
    <dgm:pt modelId="{65F2350F-C7F9-5F4E-B7AD-0F3F8265EBDF}" type="pres">
      <dgm:prSet presAssocID="{83AC3F5B-FA65-DE46-A526-A0C34DE3D527}" presName="bentUpArrow1" presStyleLbl="alignImgPlace1" presStyleIdx="0" presStyleCnt="4"/>
      <dgm:spPr/>
      <dgm:t>
        <a:bodyPr/>
        <a:lstStyle/>
        <a:p>
          <a:endParaRPr lang="en-US"/>
        </a:p>
      </dgm:t>
    </dgm:pt>
    <dgm:pt modelId="{1D90C386-BACC-8D46-9564-8AD79E4DD64B}" type="pres">
      <dgm:prSet presAssocID="{83AC3F5B-FA65-DE46-A526-A0C34DE3D527}" presName="ParentText" presStyleLbl="node1" presStyleIdx="0" presStyleCnt="5">
        <dgm:presLayoutVars>
          <dgm:chMax val="1"/>
          <dgm:chPref val="1"/>
          <dgm:bulletEnabled val="1"/>
        </dgm:presLayoutVars>
      </dgm:prSet>
      <dgm:spPr/>
      <dgm:t>
        <a:bodyPr/>
        <a:lstStyle/>
        <a:p>
          <a:endParaRPr lang="en-US"/>
        </a:p>
      </dgm:t>
    </dgm:pt>
    <dgm:pt modelId="{1AD372F8-B4A2-9A4A-B41D-96CA62292777}" type="pres">
      <dgm:prSet presAssocID="{83AC3F5B-FA65-DE46-A526-A0C34DE3D527}" presName="ChildText" presStyleLbl="revTx" presStyleIdx="0" presStyleCnt="4">
        <dgm:presLayoutVars>
          <dgm:chMax val="0"/>
          <dgm:chPref val="0"/>
          <dgm:bulletEnabled val="1"/>
        </dgm:presLayoutVars>
      </dgm:prSet>
      <dgm:spPr/>
      <dgm:t>
        <a:bodyPr/>
        <a:lstStyle/>
        <a:p>
          <a:endParaRPr lang="en-US"/>
        </a:p>
      </dgm:t>
    </dgm:pt>
    <dgm:pt modelId="{4634FE97-D9DE-E144-9985-4FC4809C150C}" type="pres">
      <dgm:prSet presAssocID="{71FF3823-9CAB-5147-8A7F-0BABD1C17247}" presName="sibTrans" presStyleCnt="0"/>
      <dgm:spPr/>
      <dgm:t>
        <a:bodyPr/>
        <a:lstStyle/>
        <a:p>
          <a:endParaRPr lang="en-US"/>
        </a:p>
      </dgm:t>
    </dgm:pt>
    <dgm:pt modelId="{7D604ACE-4A93-C144-A62C-40E12C524732}" type="pres">
      <dgm:prSet presAssocID="{91D3D032-E549-ED43-A035-0203663A52E6}" presName="composite" presStyleCnt="0"/>
      <dgm:spPr/>
      <dgm:t>
        <a:bodyPr/>
        <a:lstStyle/>
        <a:p>
          <a:endParaRPr lang="en-US"/>
        </a:p>
      </dgm:t>
    </dgm:pt>
    <dgm:pt modelId="{08C6F9F9-EC9D-A440-A6B7-804A3F16D454}" type="pres">
      <dgm:prSet presAssocID="{91D3D032-E549-ED43-A035-0203663A52E6}" presName="bentUpArrow1" presStyleLbl="alignImgPlace1" presStyleIdx="1" presStyleCnt="4"/>
      <dgm:spPr/>
      <dgm:t>
        <a:bodyPr/>
        <a:lstStyle/>
        <a:p>
          <a:endParaRPr lang="en-US"/>
        </a:p>
      </dgm:t>
    </dgm:pt>
    <dgm:pt modelId="{C5D97988-5093-0D48-87E0-0278B3E5DA99}" type="pres">
      <dgm:prSet presAssocID="{91D3D032-E549-ED43-A035-0203663A52E6}" presName="ParentText" presStyleLbl="node1" presStyleIdx="1" presStyleCnt="5">
        <dgm:presLayoutVars>
          <dgm:chMax val="1"/>
          <dgm:chPref val="1"/>
          <dgm:bulletEnabled val="1"/>
        </dgm:presLayoutVars>
      </dgm:prSet>
      <dgm:spPr/>
      <dgm:t>
        <a:bodyPr/>
        <a:lstStyle/>
        <a:p>
          <a:endParaRPr lang="en-US"/>
        </a:p>
      </dgm:t>
    </dgm:pt>
    <dgm:pt modelId="{8459D269-84F3-F645-AC00-7636F4D5FE3A}" type="pres">
      <dgm:prSet presAssocID="{91D3D032-E549-ED43-A035-0203663A52E6}" presName="ChildText" presStyleLbl="revTx" presStyleIdx="1" presStyleCnt="4">
        <dgm:presLayoutVars>
          <dgm:chMax val="0"/>
          <dgm:chPref val="0"/>
          <dgm:bulletEnabled val="1"/>
        </dgm:presLayoutVars>
      </dgm:prSet>
      <dgm:spPr/>
      <dgm:t>
        <a:bodyPr/>
        <a:lstStyle/>
        <a:p>
          <a:endParaRPr lang="en-US"/>
        </a:p>
      </dgm:t>
    </dgm:pt>
    <dgm:pt modelId="{186D03CF-F9F2-0446-BFE2-865D158CE0D9}" type="pres">
      <dgm:prSet presAssocID="{922F49CC-F2C6-7141-BB19-3B8E928B6A50}" presName="sibTrans" presStyleCnt="0"/>
      <dgm:spPr/>
      <dgm:t>
        <a:bodyPr/>
        <a:lstStyle/>
        <a:p>
          <a:endParaRPr lang="en-US"/>
        </a:p>
      </dgm:t>
    </dgm:pt>
    <dgm:pt modelId="{1DDEB219-95C8-604E-AB39-D42E3612E4E3}" type="pres">
      <dgm:prSet presAssocID="{8E96ED37-5BA7-6143-B31E-724EED3BC5D3}" presName="composite" presStyleCnt="0"/>
      <dgm:spPr/>
      <dgm:t>
        <a:bodyPr/>
        <a:lstStyle/>
        <a:p>
          <a:endParaRPr lang="en-US"/>
        </a:p>
      </dgm:t>
    </dgm:pt>
    <dgm:pt modelId="{E17EAB37-77D1-3D4E-B180-5B0EA66E5D22}" type="pres">
      <dgm:prSet presAssocID="{8E96ED37-5BA7-6143-B31E-724EED3BC5D3}" presName="bentUpArrow1" presStyleLbl="alignImgPlace1" presStyleIdx="2" presStyleCnt="4"/>
      <dgm:spPr/>
      <dgm:t>
        <a:bodyPr/>
        <a:lstStyle/>
        <a:p>
          <a:endParaRPr lang="en-US"/>
        </a:p>
      </dgm:t>
    </dgm:pt>
    <dgm:pt modelId="{0D2B5ACA-4C32-574D-B011-8386BB99C08D}" type="pres">
      <dgm:prSet presAssocID="{8E96ED37-5BA7-6143-B31E-724EED3BC5D3}" presName="ParentText" presStyleLbl="node1" presStyleIdx="2" presStyleCnt="5" custScaleY="132035">
        <dgm:presLayoutVars>
          <dgm:chMax val="1"/>
          <dgm:chPref val="1"/>
          <dgm:bulletEnabled val="1"/>
        </dgm:presLayoutVars>
      </dgm:prSet>
      <dgm:spPr/>
      <dgm:t>
        <a:bodyPr/>
        <a:lstStyle/>
        <a:p>
          <a:endParaRPr lang="en-US"/>
        </a:p>
      </dgm:t>
    </dgm:pt>
    <dgm:pt modelId="{53CF690B-0F2D-0845-B256-299B413477FB}" type="pres">
      <dgm:prSet presAssocID="{8E96ED37-5BA7-6143-B31E-724EED3BC5D3}" presName="ChildText" presStyleLbl="revTx" presStyleIdx="2" presStyleCnt="4">
        <dgm:presLayoutVars>
          <dgm:chMax val="0"/>
          <dgm:chPref val="0"/>
          <dgm:bulletEnabled val="1"/>
        </dgm:presLayoutVars>
      </dgm:prSet>
      <dgm:spPr/>
      <dgm:t>
        <a:bodyPr/>
        <a:lstStyle/>
        <a:p>
          <a:endParaRPr lang="en-US"/>
        </a:p>
      </dgm:t>
    </dgm:pt>
    <dgm:pt modelId="{5555B5D3-105F-3E4D-BEA3-594C621C5A84}" type="pres">
      <dgm:prSet presAssocID="{F438E62E-836C-F240-A448-6F71517E8C8D}" presName="sibTrans" presStyleCnt="0"/>
      <dgm:spPr/>
      <dgm:t>
        <a:bodyPr/>
        <a:lstStyle/>
        <a:p>
          <a:endParaRPr lang="en-US"/>
        </a:p>
      </dgm:t>
    </dgm:pt>
    <dgm:pt modelId="{60254896-81B2-FC40-9631-B41FCCF769AC}" type="pres">
      <dgm:prSet presAssocID="{8DAA5F11-FF93-1246-A6C8-432F4D0F4CB5}" presName="composite" presStyleCnt="0"/>
      <dgm:spPr/>
      <dgm:t>
        <a:bodyPr/>
        <a:lstStyle/>
        <a:p>
          <a:endParaRPr lang="en-US"/>
        </a:p>
      </dgm:t>
    </dgm:pt>
    <dgm:pt modelId="{AD318337-F682-1C49-AEC2-7D3A7C38C66C}" type="pres">
      <dgm:prSet presAssocID="{8DAA5F11-FF93-1246-A6C8-432F4D0F4CB5}" presName="bentUpArrow1" presStyleLbl="alignImgPlace1" presStyleIdx="3" presStyleCnt="4"/>
      <dgm:spPr/>
      <dgm:t>
        <a:bodyPr/>
        <a:lstStyle/>
        <a:p>
          <a:endParaRPr lang="en-US"/>
        </a:p>
      </dgm:t>
    </dgm:pt>
    <dgm:pt modelId="{3AD9F3C9-4991-4E4C-AC23-CD35B47B1FF4}" type="pres">
      <dgm:prSet presAssocID="{8DAA5F11-FF93-1246-A6C8-432F4D0F4CB5}" presName="ParentText" presStyleLbl="node1" presStyleIdx="3" presStyleCnt="5">
        <dgm:presLayoutVars>
          <dgm:chMax val="1"/>
          <dgm:chPref val="1"/>
          <dgm:bulletEnabled val="1"/>
        </dgm:presLayoutVars>
      </dgm:prSet>
      <dgm:spPr/>
      <dgm:t>
        <a:bodyPr/>
        <a:lstStyle/>
        <a:p>
          <a:endParaRPr lang="en-US"/>
        </a:p>
      </dgm:t>
    </dgm:pt>
    <dgm:pt modelId="{8F7F7068-A58F-774B-854A-56F0DFB193BC}" type="pres">
      <dgm:prSet presAssocID="{8DAA5F11-FF93-1246-A6C8-432F4D0F4CB5}" presName="ChildText" presStyleLbl="revTx" presStyleIdx="3" presStyleCnt="4">
        <dgm:presLayoutVars>
          <dgm:chMax val="0"/>
          <dgm:chPref val="0"/>
          <dgm:bulletEnabled val="1"/>
        </dgm:presLayoutVars>
      </dgm:prSet>
      <dgm:spPr/>
      <dgm:t>
        <a:bodyPr/>
        <a:lstStyle/>
        <a:p>
          <a:endParaRPr lang="en-US"/>
        </a:p>
      </dgm:t>
    </dgm:pt>
    <dgm:pt modelId="{F748D12C-069A-A74C-B62B-B35E69B56A8D}" type="pres">
      <dgm:prSet presAssocID="{E740BB9B-05F4-0C49-A20B-53A11670AC15}" presName="sibTrans" presStyleCnt="0"/>
      <dgm:spPr/>
      <dgm:t>
        <a:bodyPr/>
        <a:lstStyle/>
        <a:p>
          <a:endParaRPr lang="en-US"/>
        </a:p>
      </dgm:t>
    </dgm:pt>
    <dgm:pt modelId="{E11DE433-3F3E-F041-B98A-FEDA1E0DE33B}" type="pres">
      <dgm:prSet presAssocID="{492534DF-6A61-7048-BD05-04D160CA4A6F}" presName="composite" presStyleCnt="0"/>
      <dgm:spPr/>
      <dgm:t>
        <a:bodyPr/>
        <a:lstStyle/>
        <a:p>
          <a:endParaRPr lang="en-US"/>
        </a:p>
      </dgm:t>
    </dgm:pt>
    <dgm:pt modelId="{3FB72564-2136-414A-A983-94A36F259D39}" type="pres">
      <dgm:prSet presAssocID="{492534DF-6A61-7048-BD05-04D160CA4A6F}" presName="ParentText" presStyleLbl="node1" presStyleIdx="4" presStyleCnt="5" custScaleY="123965">
        <dgm:presLayoutVars>
          <dgm:chMax val="1"/>
          <dgm:chPref val="1"/>
          <dgm:bulletEnabled val="1"/>
        </dgm:presLayoutVars>
      </dgm:prSet>
      <dgm:spPr/>
      <dgm:t>
        <a:bodyPr/>
        <a:lstStyle/>
        <a:p>
          <a:endParaRPr lang="en-US"/>
        </a:p>
      </dgm:t>
    </dgm:pt>
  </dgm:ptLst>
  <dgm:cxnLst>
    <dgm:cxn modelId="{EE360A77-2314-7343-8CF4-19656F236C47}" type="presOf" srcId="{8DAA5F11-FF93-1246-A6C8-432F4D0F4CB5}" destId="{3AD9F3C9-4991-4E4C-AC23-CD35B47B1FF4}" srcOrd="0" destOrd="0" presId="urn:microsoft.com/office/officeart/2005/8/layout/StepDownProcess"/>
    <dgm:cxn modelId="{824C9281-5467-AE4C-AC22-B07373C193F4}" type="presOf" srcId="{83AC3F5B-FA65-DE46-A526-A0C34DE3D527}" destId="{1D90C386-BACC-8D46-9564-8AD79E4DD64B}" srcOrd="0" destOrd="0" presId="urn:microsoft.com/office/officeart/2005/8/layout/StepDownProcess"/>
    <dgm:cxn modelId="{B36202E7-C439-F547-B0C0-F9305EDECB54}" type="presOf" srcId="{91D3D032-E549-ED43-A035-0203663A52E6}" destId="{C5D97988-5093-0D48-87E0-0278B3E5DA99}" srcOrd="0" destOrd="0" presId="urn:microsoft.com/office/officeart/2005/8/layout/StepDownProcess"/>
    <dgm:cxn modelId="{07049AE2-A1F8-FF49-BCD5-0D706936B615}" srcId="{1F9DC5D2-4E75-F34E-8E62-5F4C56DBA103}" destId="{8DAA5F11-FF93-1246-A6C8-432F4D0F4CB5}" srcOrd="3" destOrd="0" parTransId="{3805D5B7-4EC7-9544-AD28-08667BF9CEE4}" sibTransId="{E740BB9B-05F4-0C49-A20B-53A11670AC15}"/>
    <dgm:cxn modelId="{57C1115E-8E0E-7E4B-A209-2021B90FD99E}" srcId="{1F9DC5D2-4E75-F34E-8E62-5F4C56DBA103}" destId="{83AC3F5B-FA65-DE46-A526-A0C34DE3D527}" srcOrd="0" destOrd="0" parTransId="{B1AE5564-2E23-D349-8DBD-71AF58C3B01E}" sibTransId="{71FF3823-9CAB-5147-8A7F-0BABD1C17247}"/>
    <dgm:cxn modelId="{F318D0A6-ED1C-654C-83C9-B2BA3D1E9871}" srcId="{1F9DC5D2-4E75-F34E-8E62-5F4C56DBA103}" destId="{8E96ED37-5BA7-6143-B31E-724EED3BC5D3}" srcOrd="2" destOrd="0" parTransId="{4BB7B35A-18CA-A247-AE88-DF59A37D297A}" sibTransId="{F438E62E-836C-F240-A448-6F71517E8C8D}"/>
    <dgm:cxn modelId="{7A8CDF8C-15E4-F14B-9956-53D34F3B3749}" type="presOf" srcId="{1F9DC5D2-4E75-F34E-8E62-5F4C56DBA103}" destId="{2A862375-C5C0-AE4D-A1EA-F078A0810D7B}" srcOrd="0" destOrd="0" presId="urn:microsoft.com/office/officeart/2005/8/layout/StepDownProcess"/>
    <dgm:cxn modelId="{42BE2D29-39BB-B94D-8DD1-C59F35547817}" type="presOf" srcId="{492534DF-6A61-7048-BD05-04D160CA4A6F}" destId="{3FB72564-2136-414A-A983-94A36F259D39}" srcOrd="0" destOrd="0" presId="urn:microsoft.com/office/officeart/2005/8/layout/StepDownProcess"/>
    <dgm:cxn modelId="{F88DE480-11FC-DE47-8144-391A77F50286}" srcId="{1F9DC5D2-4E75-F34E-8E62-5F4C56DBA103}" destId="{91D3D032-E549-ED43-A035-0203663A52E6}" srcOrd="1" destOrd="0" parTransId="{DDC6FF4C-123E-A445-999F-8A2C407E0AE9}" sibTransId="{922F49CC-F2C6-7141-BB19-3B8E928B6A50}"/>
    <dgm:cxn modelId="{0CF83BE2-D2ED-7F46-92C5-89324DC53171}" type="presOf" srcId="{8E96ED37-5BA7-6143-B31E-724EED3BC5D3}" destId="{0D2B5ACA-4C32-574D-B011-8386BB99C08D}" srcOrd="0" destOrd="0" presId="urn:microsoft.com/office/officeart/2005/8/layout/StepDownProcess"/>
    <dgm:cxn modelId="{7738143B-5556-0646-A8DD-20E3AECBC390}" srcId="{1F9DC5D2-4E75-F34E-8E62-5F4C56DBA103}" destId="{492534DF-6A61-7048-BD05-04D160CA4A6F}" srcOrd="4" destOrd="0" parTransId="{B052C604-78FF-D34C-8CAF-88FD94D9FA45}" sibTransId="{9DE3DF80-CEAA-F346-8A39-EFF64DD9558D}"/>
    <dgm:cxn modelId="{BBC5FA3B-4F2B-D74F-BA45-1C5559078C4B}" type="presParOf" srcId="{2A862375-C5C0-AE4D-A1EA-F078A0810D7B}" destId="{700AA9B2-1AC1-4845-A154-3446118D9635}" srcOrd="0" destOrd="0" presId="urn:microsoft.com/office/officeart/2005/8/layout/StepDownProcess"/>
    <dgm:cxn modelId="{B85D9553-03B1-A240-B80D-05A7B6678EF2}" type="presParOf" srcId="{700AA9B2-1AC1-4845-A154-3446118D9635}" destId="{65F2350F-C7F9-5F4E-B7AD-0F3F8265EBDF}" srcOrd="0" destOrd="0" presId="urn:microsoft.com/office/officeart/2005/8/layout/StepDownProcess"/>
    <dgm:cxn modelId="{7CDE616C-6183-2943-9B3D-9240F491917D}" type="presParOf" srcId="{700AA9B2-1AC1-4845-A154-3446118D9635}" destId="{1D90C386-BACC-8D46-9564-8AD79E4DD64B}" srcOrd="1" destOrd="0" presId="urn:microsoft.com/office/officeart/2005/8/layout/StepDownProcess"/>
    <dgm:cxn modelId="{7378D3E9-3589-CE4B-8B39-A7FB73471C2C}" type="presParOf" srcId="{700AA9B2-1AC1-4845-A154-3446118D9635}" destId="{1AD372F8-B4A2-9A4A-B41D-96CA62292777}" srcOrd="2" destOrd="0" presId="urn:microsoft.com/office/officeart/2005/8/layout/StepDownProcess"/>
    <dgm:cxn modelId="{5175C896-409D-E344-A714-5C8F14EC616D}" type="presParOf" srcId="{2A862375-C5C0-AE4D-A1EA-F078A0810D7B}" destId="{4634FE97-D9DE-E144-9985-4FC4809C150C}" srcOrd="1" destOrd="0" presId="urn:microsoft.com/office/officeart/2005/8/layout/StepDownProcess"/>
    <dgm:cxn modelId="{1F97DF23-FEE2-4E45-AED8-5013BF496E9E}" type="presParOf" srcId="{2A862375-C5C0-AE4D-A1EA-F078A0810D7B}" destId="{7D604ACE-4A93-C144-A62C-40E12C524732}" srcOrd="2" destOrd="0" presId="urn:microsoft.com/office/officeart/2005/8/layout/StepDownProcess"/>
    <dgm:cxn modelId="{52C7FFFA-9C58-B945-ABCA-18599CF3FE4D}" type="presParOf" srcId="{7D604ACE-4A93-C144-A62C-40E12C524732}" destId="{08C6F9F9-EC9D-A440-A6B7-804A3F16D454}" srcOrd="0" destOrd="0" presId="urn:microsoft.com/office/officeart/2005/8/layout/StepDownProcess"/>
    <dgm:cxn modelId="{12B01AD0-3AB6-ED4B-AEC7-9DFEDEB91184}" type="presParOf" srcId="{7D604ACE-4A93-C144-A62C-40E12C524732}" destId="{C5D97988-5093-0D48-87E0-0278B3E5DA99}" srcOrd="1" destOrd="0" presId="urn:microsoft.com/office/officeart/2005/8/layout/StepDownProcess"/>
    <dgm:cxn modelId="{C6455FD4-8621-BA44-A368-DF607C4AB48A}" type="presParOf" srcId="{7D604ACE-4A93-C144-A62C-40E12C524732}" destId="{8459D269-84F3-F645-AC00-7636F4D5FE3A}" srcOrd="2" destOrd="0" presId="urn:microsoft.com/office/officeart/2005/8/layout/StepDownProcess"/>
    <dgm:cxn modelId="{BC961C81-8742-C943-9133-F74D105653BC}" type="presParOf" srcId="{2A862375-C5C0-AE4D-A1EA-F078A0810D7B}" destId="{186D03CF-F9F2-0446-BFE2-865D158CE0D9}" srcOrd="3" destOrd="0" presId="urn:microsoft.com/office/officeart/2005/8/layout/StepDownProcess"/>
    <dgm:cxn modelId="{A7165505-5314-4243-908C-5D7D030CD945}" type="presParOf" srcId="{2A862375-C5C0-AE4D-A1EA-F078A0810D7B}" destId="{1DDEB219-95C8-604E-AB39-D42E3612E4E3}" srcOrd="4" destOrd="0" presId="urn:microsoft.com/office/officeart/2005/8/layout/StepDownProcess"/>
    <dgm:cxn modelId="{2DC12033-00EC-0547-978D-AFE22ECF749D}" type="presParOf" srcId="{1DDEB219-95C8-604E-AB39-D42E3612E4E3}" destId="{E17EAB37-77D1-3D4E-B180-5B0EA66E5D22}" srcOrd="0" destOrd="0" presId="urn:microsoft.com/office/officeart/2005/8/layout/StepDownProcess"/>
    <dgm:cxn modelId="{56F9C7E7-03C5-4A40-B048-E06894CE8DD2}" type="presParOf" srcId="{1DDEB219-95C8-604E-AB39-D42E3612E4E3}" destId="{0D2B5ACA-4C32-574D-B011-8386BB99C08D}" srcOrd="1" destOrd="0" presId="urn:microsoft.com/office/officeart/2005/8/layout/StepDownProcess"/>
    <dgm:cxn modelId="{FBF0BAA5-3368-EE4E-A4DB-ACA8DC10A105}" type="presParOf" srcId="{1DDEB219-95C8-604E-AB39-D42E3612E4E3}" destId="{53CF690B-0F2D-0845-B256-299B413477FB}" srcOrd="2" destOrd="0" presId="urn:microsoft.com/office/officeart/2005/8/layout/StepDownProcess"/>
    <dgm:cxn modelId="{ACB88172-EEB1-F54E-A5C1-F5645DD1656E}" type="presParOf" srcId="{2A862375-C5C0-AE4D-A1EA-F078A0810D7B}" destId="{5555B5D3-105F-3E4D-BEA3-594C621C5A84}" srcOrd="5" destOrd="0" presId="urn:microsoft.com/office/officeart/2005/8/layout/StepDownProcess"/>
    <dgm:cxn modelId="{27CDD26B-A668-284D-9EEF-51EF1E0D861E}" type="presParOf" srcId="{2A862375-C5C0-AE4D-A1EA-F078A0810D7B}" destId="{60254896-81B2-FC40-9631-B41FCCF769AC}" srcOrd="6" destOrd="0" presId="urn:microsoft.com/office/officeart/2005/8/layout/StepDownProcess"/>
    <dgm:cxn modelId="{AFD6B19D-7E3E-D34F-815A-8448AF1A9DA2}" type="presParOf" srcId="{60254896-81B2-FC40-9631-B41FCCF769AC}" destId="{AD318337-F682-1C49-AEC2-7D3A7C38C66C}" srcOrd="0" destOrd="0" presId="urn:microsoft.com/office/officeart/2005/8/layout/StepDownProcess"/>
    <dgm:cxn modelId="{97708EF2-D279-5942-BAA5-FF0E349D3DBB}" type="presParOf" srcId="{60254896-81B2-FC40-9631-B41FCCF769AC}" destId="{3AD9F3C9-4991-4E4C-AC23-CD35B47B1FF4}" srcOrd="1" destOrd="0" presId="urn:microsoft.com/office/officeart/2005/8/layout/StepDownProcess"/>
    <dgm:cxn modelId="{A7145AB5-E8C0-3545-88AE-2DDB93B78011}" type="presParOf" srcId="{60254896-81B2-FC40-9631-B41FCCF769AC}" destId="{8F7F7068-A58F-774B-854A-56F0DFB193BC}" srcOrd="2" destOrd="0" presId="urn:microsoft.com/office/officeart/2005/8/layout/StepDownProcess"/>
    <dgm:cxn modelId="{63A9E3A3-F38D-9D43-BC5E-3519B4BA9AED}" type="presParOf" srcId="{2A862375-C5C0-AE4D-A1EA-F078A0810D7B}" destId="{F748D12C-069A-A74C-B62B-B35E69B56A8D}" srcOrd="7" destOrd="0" presId="urn:microsoft.com/office/officeart/2005/8/layout/StepDownProcess"/>
    <dgm:cxn modelId="{73C81815-75CB-7E4A-AF09-E9B86B9777F9}" type="presParOf" srcId="{2A862375-C5C0-AE4D-A1EA-F078A0810D7B}" destId="{E11DE433-3F3E-F041-B98A-FEDA1E0DE33B}" srcOrd="8" destOrd="0" presId="urn:microsoft.com/office/officeart/2005/8/layout/StepDownProcess"/>
    <dgm:cxn modelId="{83AECE03-0AEF-E14D-A598-9025FCE51D2F}" type="presParOf" srcId="{E11DE433-3F3E-F041-B98A-FEDA1E0DE33B}" destId="{3FB72564-2136-414A-A983-94A36F259D39}" srcOrd="0" destOrd="0" presId="urn:microsoft.com/office/officeart/2005/8/layout/StepDownProcess"/>
  </dgm:cxnLst>
  <dgm:bg>
    <a:solidFill>
      <a:schemeClr val="bg2">
        <a:lumMod val="20000"/>
        <a:lumOff val="80000"/>
        <a:alpha val="45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F2350F-C7F9-5F4E-B7AD-0F3F8265EBDF}">
      <dsp:nvSpPr>
        <dsp:cNvPr id="0" name=""/>
        <dsp:cNvSpPr/>
      </dsp:nvSpPr>
      <dsp:spPr>
        <a:xfrm rot="5400000">
          <a:off x="2063053" y="833393"/>
          <a:ext cx="724954" cy="825334"/>
        </a:xfrm>
        <a:prstGeom prst="bentUpArrow">
          <a:avLst>
            <a:gd name="adj1" fmla="val 32840"/>
            <a:gd name="adj2" fmla="val 25000"/>
            <a:gd name="adj3" fmla="val 35780"/>
          </a:avLst>
        </a:prstGeom>
        <a:solidFill>
          <a:schemeClr val="dk1">
            <a:tint val="4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90C386-BACC-8D46-9564-8AD79E4DD64B}">
      <dsp:nvSpPr>
        <dsp:cNvPr id="0" name=""/>
        <dsp:cNvSpPr/>
      </dsp:nvSpPr>
      <dsp:spPr>
        <a:xfrm>
          <a:off x="1870984" y="29767"/>
          <a:ext cx="1220396" cy="854237"/>
        </a:xfrm>
        <a:prstGeom prst="roundRect">
          <a:avLst>
            <a:gd name="adj" fmla="val 1667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2000; Pilot</a:t>
          </a:r>
          <a:endParaRPr lang="en-US" sz="1600" kern="1200" dirty="0"/>
        </a:p>
      </dsp:txBody>
      <dsp:txXfrm>
        <a:off x="1912692" y="71475"/>
        <a:ext cx="1136980" cy="770821"/>
      </dsp:txXfrm>
    </dsp:sp>
    <dsp:sp modelId="{1AD372F8-B4A2-9A4A-B41D-96CA62292777}">
      <dsp:nvSpPr>
        <dsp:cNvPr id="0" name=""/>
        <dsp:cNvSpPr/>
      </dsp:nvSpPr>
      <dsp:spPr>
        <a:xfrm>
          <a:off x="3091381" y="111238"/>
          <a:ext cx="887599" cy="690432"/>
        </a:xfrm>
        <a:prstGeom prst="rect">
          <a:avLst/>
        </a:prstGeom>
        <a:noFill/>
        <a:ln>
          <a:noFill/>
        </a:ln>
        <a:effectLst/>
      </dsp:spPr>
      <dsp:style>
        <a:lnRef idx="0">
          <a:scrgbClr r="0" g="0" b="0"/>
        </a:lnRef>
        <a:fillRef idx="0">
          <a:scrgbClr r="0" g="0" b="0"/>
        </a:fillRef>
        <a:effectRef idx="0">
          <a:scrgbClr r="0" g="0" b="0"/>
        </a:effectRef>
        <a:fontRef idx="minor"/>
      </dsp:style>
    </dsp:sp>
    <dsp:sp modelId="{08C6F9F9-EC9D-A440-A6B7-804A3F16D454}">
      <dsp:nvSpPr>
        <dsp:cNvPr id="0" name=""/>
        <dsp:cNvSpPr/>
      </dsp:nvSpPr>
      <dsp:spPr>
        <a:xfrm rot="5400000">
          <a:off x="3074891" y="1792984"/>
          <a:ext cx="724954" cy="825334"/>
        </a:xfrm>
        <a:prstGeom prst="bentUpArrow">
          <a:avLst>
            <a:gd name="adj1" fmla="val 32840"/>
            <a:gd name="adj2" fmla="val 25000"/>
            <a:gd name="adj3" fmla="val 35780"/>
          </a:avLst>
        </a:prstGeom>
        <a:solidFill>
          <a:schemeClr val="dk1">
            <a:tint val="4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D97988-5093-0D48-87E0-0278B3E5DA99}">
      <dsp:nvSpPr>
        <dsp:cNvPr id="0" name=""/>
        <dsp:cNvSpPr/>
      </dsp:nvSpPr>
      <dsp:spPr>
        <a:xfrm>
          <a:off x="2882823" y="989358"/>
          <a:ext cx="1220396" cy="854237"/>
        </a:xfrm>
        <a:prstGeom prst="roundRect">
          <a:avLst>
            <a:gd name="adj" fmla="val 1667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2002 – 2006 </a:t>
          </a:r>
          <a:r>
            <a:rPr lang="en-US" sz="1600" kern="1200" dirty="0" err="1" smtClean="0"/>
            <a:t>Sd</a:t>
          </a:r>
          <a:r>
            <a:rPr lang="en-US" sz="1600" kern="1200" dirty="0" smtClean="0"/>
            <a:t> NVP</a:t>
          </a:r>
          <a:endParaRPr lang="en-US" sz="1600" kern="1200" dirty="0"/>
        </a:p>
      </dsp:txBody>
      <dsp:txXfrm>
        <a:off x="2924531" y="1031066"/>
        <a:ext cx="1136980" cy="770821"/>
      </dsp:txXfrm>
    </dsp:sp>
    <dsp:sp modelId="{8459D269-84F3-F645-AC00-7636F4D5FE3A}">
      <dsp:nvSpPr>
        <dsp:cNvPr id="0" name=""/>
        <dsp:cNvSpPr/>
      </dsp:nvSpPr>
      <dsp:spPr>
        <a:xfrm>
          <a:off x="4103219" y="1070829"/>
          <a:ext cx="887599" cy="690432"/>
        </a:xfrm>
        <a:prstGeom prst="rect">
          <a:avLst/>
        </a:prstGeom>
        <a:noFill/>
        <a:ln>
          <a:noFill/>
        </a:ln>
        <a:effectLst/>
      </dsp:spPr>
      <dsp:style>
        <a:lnRef idx="0">
          <a:scrgbClr r="0" g="0" b="0"/>
        </a:lnRef>
        <a:fillRef idx="0">
          <a:scrgbClr r="0" g="0" b="0"/>
        </a:fillRef>
        <a:effectRef idx="0">
          <a:scrgbClr r="0" g="0" b="0"/>
        </a:effectRef>
        <a:fontRef idx="minor"/>
      </dsp:style>
    </dsp:sp>
    <dsp:sp modelId="{E17EAB37-77D1-3D4E-B180-5B0EA66E5D22}">
      <dsp:nvSpPr>
        <dsp:cNvPr id="0" name=""/>
        <dsp:cNvSpPr/>
      </dsp:nvSpPr>
      <dsp:spPr>
        <a:xfrm rot="5400000">
          <a:off x="4086730" y="2889403"/>
          <a:ext cx="724954" cy="825334"/>
        </a:xfrm>
        <a:prstGeom prst="bentUpArrow">
          <a:avLst>
            <a:gd name="adj1" fmla="val 32840"/>
            <a:gd name="adj2" fmla="val 25000"/>
            <a:gd name="adj3" fmla="val 35780"/>
          </a:avLst>
        </a:prstGeom>
        <a:solidFill>
          <a:schemeClr val="dk1">
            <a:tint val="4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2B5ACA-4C32-574D-B011-8386BB99C08D}">
      <dsp:nvSpPr>
        <dsp:cNvPr id="0" name=""/>
        <dsp:cNvSpPr/>
      </dsp:nvSpPr>
      <dsp:spPr>
        <a:xfrm>
          <a:off x="3894661" y="1948949"/>
          <a:ext cx="1220396" cy="1127892"/>
        </a:xfrm>
        <a:prstGeom prst="roundRect">
          <a:avLst>
            <a:gd name="adj" fmla="val 1667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2006 – 2010 AZT starting 28</a:t>
          </a:r>
          <a:r>
            <a:rPr lang="en-US" sz="1600" kern="1200" baseline="30000" dirty="0" smtClean="0"/>
            <a:t>th</a:t>
          </a:r>
          <a:r>
            <a:rPr lang="en-US" sz="1600" kern="1200" dirty="0" smtClean="0"/>
            <a:t> week of GA</a:t>
          </a:r>
          <a:endParaRPr lang="en-US" sz="1600" kern="1200" dirty="0"/>
        </a:p>
      </dsp:txBody>
      <dsp:txXfrm>
        <a:off x="3949730" y="2004018"/>
        <a:ext cx="1110258" cy="1017754"/>
      </dsp:txXfrm>
    </dsp:sp>
    <dsp:sp modelId="{53CF690B-0F2D-0845-B256-299B413477FB}">
      <dsp:nvSpPr>
        <dsp:cNvPr id="0" name=""/>
        <dsp:cNvSpPr/>
      </dsp:nvSpPr>
      <dsp:spPr>
        <a:xfrm>
          <a:off x="5115057" y="2167247"/>
          <a:ext cx="887599" cy="690432"/>
        </a:xfrm>
        <a:prstGeom prst="rect">
          <a:avLst/>
        </a:prstGeom>
        <a:noFill/>
        <a:ln>
          <a:noFill/>
        </a:ln>
        <a:effectLst/>
      </dsp:spPr>
      <dsp:style>
        <a:lnRef idx="0">
          <a:scrgbClr r="0" g="0" b="0"/>
        </a:lnRef>
        <a:fillRef idx="0">
          <a:scrgbClr r="0" g="0" b="0"/>
        </a:fillRef>
        <a:effectRef idx="0">
          <a:scrgbClr r="0" g="0" b="0"/>
        </a:effectRef>
        <a:fontRef idx="minor"/>
      </dsp:style>
    </dsp:sp>
    <dsp:sp modelId="{AD318337-F682-1C49-AEC2-7D3A7C38C66C}">
      <dsp:nvSpPr>
        <dsp:cNvPr id="0" name=""/>
        <dsp:cNvSpPr/>
      </dsp:nvSpPr>
      <dsp:spPr>
        <a:xfrm rot="5400000">
          <a:off x="5098568" y="3848994"/>
          <a:ext cx="724954" cy="825334"/>
        </a:xfrm>
        <a:prstGeom prst="bentUpArrow">
          <a:avLst>
            <a:gd name="adj1" fmla="val 32840"/>
            <a:gd name="adj2" fmla="val 25000"/>
            <a:gd name="adj3" fmla="val 35780"/>
          </a:avLst>
        </a:prstGeom>
        <a:solidFill>
          <a:schemeClr val="dk1">
            <a:tint val="40000"/>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D9F3C9-4991-4E4C-AC23-CD35B47B1FF4}">
      <dsp:nvSpPr>
        <dsp:cNvPr id="0" name=""/>
        <dsp:cNvSpPr/>
      </dsp:nvSpPr>
      <dsp:spPr>
        <a:xfrm>
          <a:off x="4906499" y="3045367"/>
          <a:ext cx="1220396" cy="854237"/>
        </a:xfrm>
        <a:prstGeom prst="roundRect">
          <a:avLst>
            <a:gd name="adj" fmla="val 1667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2010 – 2013 Option A</a:t>
          </a:r>
          <a:endParaRPr lang="en-US" sz="1600" kern="1200" dirty="0"/>
        </a:p>
      </dsp:txBody>
      <dsp:txXfrm>
        <a:off x="4948207" y="3087075"/>
        <a:ext cx="1136980" cy="770821"/>
      </dsp:txXfrm>
    </dsp:sp>
    <dsp:sp modelId="{8F7F7068-A58F-774B-854A-56F0DFB193BC}">
      <dsp:nvSpPr>
        <dsp:cNvPr id="0" name=""/>
        <dsp:cNvSpPr/>
      </dsp:nvSpPr>
      <dsp:spPr>
        <a:xfrm>
          <a:off x="6126895" y="3126838"/>
          <a:ext cx="887599" cy="690432"/>
        </a:xfrm>
        <a:prstGeom prst="rect">
          <a:avLst/>
        </a:prstGeom>
        <a:noFill/>
        <a:ln>
          <a:noFill/>
        </a:ln>
        <a:effectLst/>
      </dsp:spPr>
      <dsp:style>
        <a:lnRef idx="0">
          <a:scrgbClr r="0" g="0" b="0"/>
        </a:lnRef>
        <a:fillRef idx="0">
          <a:scrgbClr r="0" g="0" b="0"/>
        </a:fillRef>
        <a:effectRef idx="0">
          <a:scrgbClr r="0" g="0" b="0"/>
        </a:effectRef>
        <a:fontRef idx="minor"/>
      </dsp:style>
    </dsp:sp>
    <dsp:sp modelId="{3FB72564-2136-414A-A983-94A36F259D39}">
      <dsp:nvSpPr>
        <dsp:cNvPr id="0" name=""/>
        <dsp:cNvSpPr/>
      </dsp:nvSpPr>
      <dsp:spPr>
        <a:xfrm>
          <a:off x="5918337" y="4004958"/>
          <a:ext cx="1220396" cy="1058955"/>
        </a:xfrm>
        <a:prstGeom prst="roundRect">
          <a:avLst>
            <a:gd name="adj" fmla="val 1667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2013 -&gt; Option B+</a:t>
          </a:r>
          <a:endParaRPr lang="en-US" sz="1600" kern="1200" dirty="0"/>
        </a:p>
      </dsp:txBody>
      <dsp:txXfrm>
        <a:off x="5970040" y="4056661"/>
        <a:ext cx="1116990" cy="955549"/>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24028E-0BCB-CC4F-AE32-AE308D628D63}" type="datetimeFigureOut">
              <a:rPr lang="en-US" smtClean="0"/>
              <a:pPr/>
              <a:t>3/3/15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4185E8-2CE1-D74F-81B8-35570C757E3F}" type="slidenum">
              <a:rPr lang="en-US" smtClean="0"/>
              <a:pPr/>
              <a:t>‹#›</a:t>
            </a:fld>
            <a:endParaRPr lang="en-US"/>
          </a:p>
        </p:txBody>
      </p:sp>
    </p:spTree>
    <p:extLst>
      <p:ext uri="{BB962C8B-B14F-4D97-AF65-F5344CB8AC3E}">
        <p14:creationId xmlns:p14="http://schemas.microsoft.com/office/powerpoint/2010/main" val="33847237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34185E8-2CE1-D74F-81B8-35570C757E3F}"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Coverage of women receiving ART for their own health increased significantly</a:t>
            </a:r>
            <a:r>
              <a:rPr lang="en-US" baseline="0" dirty="0" smtClean="0"/>
              <a:t> in 2014 attributed to rollout of B+, there was ~ 40% increase in women receiving ART due to rollout of B+ in 2013 alone.</a:t>
            </a:r>
            <a:endParaRPr lang="en-US" dirty="0"/>
          </a:p>
        </p:txBody>
      </p:sp>
      <p:sp>
        <p:nvSpPr>
          <p:cNvPr id="4" name="Slide Number Placeholder 3"/>
          <p:cNvSpPr>
            <a:spLocks noGrp="1"/>
          </p:cNvSpPr>
          <p:nvPr>
            <p:ph type="sldNum" sz="quarter" idx="10"/>
          </p:nvPr>
        </p:nvSpPr>
        <p:spPr/>
        <p:txBody>
          <a:bodyPr/>
          <a:lstStyle/>
          <a:p>
            <a:fld id="{634185E8-2CE1-D74F-81B8-35570C757E3F}"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Retention is</a:t>
            </a:r>
            <a:r>
              <a:rPr lang="en-US" baseline="0" dirty="0" smtClean="0"/>
              <a:t> measured against everyone ART </a:t>
            </a:r>
            <a:r>
              <a:rPr lang="en-US" baseline="0" dirty="0" err="1" smtClean="0"/>
              <a:t>na</a:t>
            </a:r>
            <a:r>
              <a:rPr lang="nl-NL" baseline="0" dirty="0" err="1" smtClean="0"/>
              <a:t>ï</a:t>
            </a:r>
            <a:r>
              <a:rPr lang="en-US" baseline="0" dirty="0" err="1" smtClean="0"/>
              <a:t>ve</a:t>
            </a:r>
            <a:r>
              <a:rPr lang="en-US" baseline="0" dirty="0" smtClean="0"/>
              <a:t> or ART experienced, one month since registering at RCH clinic</a:t>
            </a:r>
            <a:endParaRPr lang="en-US" dirty="0"/>
          </a:p>
        </p:txBody>
      </p:sp>
      <p:sp>
        <p:nvSpPr>
          <p:cNvPr id="4" name="Slide Number Placeholder 3"/>
          <p:cNvSpPr>
            <a:spLocks noGrp="1"/>
          </p:cNvSpPr>
          <p:nvPr>
            <p:ph type="sldNum" sz="quarter" idx="10"/>
          </p:nvPr>
        </p:nvSpPr>
        <p:spPr/>
        <p:txBody>
          <a:bodyPr/>
          <a:lstStyle/>
          <a:p>
            <a:fld id="{634185E8-2CE1-D74F-81B8-35570C757E3F}" type="slidenum">
              <a:rPr lang="en-US" smtClean="0"/>
              <a:pPr/>
              <a:t>11</a:t>
            </a:fld>
            <a:endParaRPr lang="en-US"/>
          </a:p>
        </p:txBody>
      </p:sp>
    </p:spTree>
    <p:extLst>
      <p:ext uri="{BB962C8B-B14F-4D97-AF65-F5344CB8AC3E}">
        <p14:creationId xmlns:p14="http://schemas.microsoft.com/office/powerpoint/2010/main" val="3858121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Rot="1" noChangeAspect="1" noChangeArrowheads="1"/>
          </p:cNvSpPr>
          <p:nvPr>
            <p:ph type="sldImg"/>
          </p:nvPr>
        </p:nvSpPr>
        <p:spPr/>
      </p:sp>
      <p:sp>
        <p:nvSpPr>
          <p:cNvPr id="22530" name="Rectangle 2"/>
          <p:cNvSpPr>
            <a:spLocks noGrp="1" noChangeArrowheads="1"/>
          </p:cNvSpPr>
          <p:nvPr>
            <p:ph type="body" idx="1"/>
          </p:nvPr>
        </p:nvSpPr>
        <p:spPr/>
        <p:txBody>
          <a:bodyPr/>
          <a:lstStyle/>
          <a:p>
            <a:pPr>
              <a:lnSpc>
                <a:spcPct val="100000"/>
              </a:lnSpc>
            </a:pPr>
            <a:r>
              <a:rPr lang="en-US" sz="1200" dirty="0">
                <a:latin typeface="Calibri" charset="0"/>
                <a:cs typeface="Calibri" charset="0"/>
                <a:sym typeface="Calibri" charset="0"/>
              </a:rPr>
              <a:t>Overall retention in the first first month is 78% which is what Malawi had at 3 </a:t>
            </a:r>
            <a:r>
              <a:rPr lang="en-US" sz="1200" dirty="0" smtClean="0">
                <a:latin typeface="Calibri" charset="0"/>
                <a:cs typeface="Calibri" charset="0"/>
                <a:sym typeface="Calibri" charset="0"/>
              </a:rPr>
              <a:t>months (ART </a:t>
            </a:r>
            <a:r>
              <a:rPr lang="en-US" sz="1200" dirty="0" err="1" smtClean="0">
                <a:latin typeface="Calibri" charset="0"/>
                <a:cs typeface="Calibri" charset="0"/>
                <a:sym typeface="Calibri" charset="0"/>
              </a:rPr>
              <a:t>na</a:t>
            </a:r>
            <a:r>
              <a:rPr lang="nl-NL" sz="1200" dirty="0" err="1" smtClean="0">
                <a:latin typeface="Calibri" charset="0"/>
                <a:cs typeface="Calibri" charset="0"/>
                <a:sym typeface="Calibri" charset="0"/>
              </a:rPr>
              <a:t>ï</a:t>
            </a:r>
            <a:r>
              <a:rPr lang="en-US" sz="1200" dirty="0" err="1" smtClean="0">
                <a:latin typeface="Calibri" charset="0"/>
                <a:cs typeface="Calibri" charset="0"/>
                <a:sym typeface="Calibri" charset="0"/>
              </a:rPr>
              <a:t>ve</a:t>
            </a:r>
            <a:r>
              <a:rPr lang="en-US" sz="1200" dirty="0" smtClean="0">
                <a:latin typeface="Calibri" charset="0"/>
                <a:cs typeface="Calibri" charset="0"/>
                <a:sym typeface="Calibri" charset="0"/>
              </a:rPr>
              <a:t> only) what we found really is that data are not updated</a:t>
            </a:r>
            <a:r>
              <a:rPr lang="en-US" sz="1200" baseline="0" dirty="0" smtClean="0">
                <a:latin typeface="Calibri" charset="0"/>
                <a:cs typeface="Calibri" charset="0"/>
                <a:sym typeface="Calibri" charset="0"/>
              </a:rPr>
              <a:t> regularly (data are updated in patient files but not in the registries)_ Data issues than true retention.</a:t>
            </a:r>
            <a:endParaRPr lang="en-US" sz="1200" dirty="0">
              <a:latin typeface="Calibri" charset="0"/>
              <a:cs typeface="Calibri" charset="0"/>
              <a:sym typeface="Calibri" charset="0"/>
            </a:endParaRPr>
          </a:p>
          <a:p>
            <a:pPr>
              <a:lnSpc>
                <a:spcPct val="100000"/>
              </a:lnSpc>
            </a:pPr>
            <a:r>
              <a:rPr lang="en-US" sz="1200" dirty="0">
                <a:latin typeface="Calibri" charset="0"/>
                <a:cs typeface="Calibri" charset="0"/>
                <a:sym typeface="Calibri" charset="0"/>
              </a:rPr>
              <a:t>Retention at 3 months was noted to be at 64</a:t>
            </a:r>
            <a:r>
              <a:rPr lang="en-US" sz="1200" dirty="0" smtClean="0">
                <a:latin typeface="Calibri" charset="0"/>
                <a:cs typeface="Calibri" charset="0"/>
                <a:sym typeface="Calibri" charset="0"/>
              </a:rPr>
              <a:t>%</a:t>
            </a:r>
            <a:endParaRPr lang="en-US" sz="1200" dirty="0">
              <a:latin typeface="Calibri" charset="0"/>
              <a:cs typeface="Calibri" charset="0"/>
              <a:sym typeface="Calibri" charset="0"/>
            </a:endParaRPr>
          </a:p>
          <a:p>
            <a:pPr>
              <a:lnSpc>
                <a:spcPct val="100000"/>
              </a:lnSpc>
            </a:pPr>
            <a:r>
              <a:rPr lang="en-US" sz="1200" dirty="0">
                <a:latin typeface="Calibri" charset="0"/>
                <a:cs typeface="Calibri" charset="0"/>
                <a:sym typeface="Calibri" charset="0"/>
              </a:rPr>
              <a:t>There was no association with between retention and health facility characteristics</a:t>
            </a:r>
          </a:p>
          <a:p>
            <a:pPr>
              <a:lnSpc>
                <a:spcPct val="100000"/>
              </a:lnSpc>
            </a:pPr>
            <a:r>
              <a:rPr lang="en-US" sz="1200" dirty="0">
                <a:latin typeface="Calibri" charset="0"/>
                <a:cs typeface="Calibri" charset="0"/>
                <a:sym typeface="Calibri" charset="0"/>
              </a:rPr>
              <a:t>Retention at 1m-62 cohorts</a:t>
            </a:r>
          </a:p>
          <a:p>
            <a:pPr>
              <a:lnSpc>
                <a:spcPct val="100000"/>
              </a:lnSpc>
            </a:pPr>
            <a:r>
              <a:rPr lang="en-US" sz="1200" dirty="0">
                <a:latin typeface="Calibri" charset="0"/>
                <a:cs typeface="Calibri" charset="0"/>
                <a:sym typeface="Calibri" charset="0"/>
              </a:rPr>
              <a:t>Retention at 2m-37 cohorts</a:t>
            </a:r>
          </a:p>
          <a:p>
            <a:pPr>
              <a:lnSpc>
                <a:spcPct val="100000"/>
              </a:lnSpc>
            </a:pPr>
            <a:r>
              <a:rPr lang="en-US" sz="1200" dirty="0">
                <a:latin typeface="Calibri" charset="0"/>
                <a:cs typeface="Calibri" charset="0"/>
                <a:sym typeface="Calibri" charset="0"/>
              </a:rPr>
              <a:t>Retention at 3m-14 cohorts</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Rot="1" noChangeAspect="1" noChangeArrowheads="1"/>
          </p:cNvSpPr>
          <p:nvPr>
            <p:ph type="sldImg"/>
          </p:nvPr>
        </p:nvSpPr>
        <p:spPr/>
      </p:sp>
      <p:sp>
        <p:nvSpPr>
          <p:cNvPr id="25602" name="Rectangle 2"/>
          <p:cNvSpPr>
            <a:spLocks noGrp="1" noChangeArrowheads="1"/>
          </p:cNvSpPr>
          <p:nvPr>
            <p:ph type="body" idx="1"/>
          </p:nvPr>
        </p:nvSpPr>
        <p:spPr/>
        <p:txBody>
          <a:bodyPr/>
          <a:lstStyle/>
          <a:p>
            <a:pPr>
              <a:lnSpc>
                <a:spcPct val="100000"/>
              </a:lnSpc>
            </a:pPr>
            <a:r>
              <a:rPr lang="en-US" sz="1200">
                <a:latin typeface="Calibri" charset="0"/>
                <a:cs typeface="Calibri" charset="0"/>
                <a:sym typeface="Calibri" charset="0"/>
              </a:rPr>
              <a:t>In some facilities RCH staff were too few</a:t>
            </a:r>
          </a:p>
          <a:p>
            <a:pPr>
              <a:lnSpc>
                <a:spcPct val="100000"/>
              </a:lnSpc>
            </a:pPr>
            <a:r>
              <a:rPr lang="en-US" sz="1200">
                <a:latin typeface="Calibri" charset="0"/>
                <a:cs typeface="Calibri" charset="0"/>
                <a:sym typeface="Calibri" charset="0"/>
              </a:rPr>
              <a:t>Good examples in CTC/RCH collaboration where staff from one clinic rotates to the other (noted in lower health facilities) collaboration need to be emphasized in hospitals that also account for largest number of women initiating on ART in RCH</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8D26FF-CD99-9D48-A981-0C08B8AAAEAA}" type="datetimeFigureOut">
              <a:rPr lang="en-US" smtClean="0"/>
              <a:pPr/>
              <a:t>3/3/15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E75940-A8FB-4E41-A8C2-9E59861FFB20}" type="slidenum">
              <a:rPr lang="en-US" smtClean="0"/>
              <a:pPr/>
              <a:t>‹#›</a:t>
            </a:fld>
            <a:endParaRPr lang="en-US"/>
          </a:p>
        </p:txBody>
      </p:sp>
    </p:spTree>
    <p:extLst>
      <p:ext uri="{BB962C8B-B14F-4D97-AF65-F5344CB8AC3E}">
        <p14:creationId xmlns:p14="http://schemas.microsoft.com/office/powerpoint/2010/main" val="1292535013"/>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8D26FF-CD99-9D48-A981-0C08B8AAAEAA}" type="datetimeFigureOut">
              <a:rPr lang="en-US" smtClean="0"/>
              <a:pPr/>
              <a:t>3/3/15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E75940-A8FB-4E41-A8C2-9E59861FFB20}" type="slidenum">
              <a:rPr lang="en-US" smtClean="0"/>
              <a:pPr/>
              <a:t>‹#›</a:t>
            </a:fld>
            <a:endParaRPr lang="en-US"/>
          </a:p>
        </p:txBody>
      </p:sp>
    </p:spTree>
    <p:extLst>
      <p:ext uri="{BB962C8B-B14F-4D97-AF65-F5344CB8AC3E}">
        <p14:creationId xmlns:p14="http://schemas.microsoft.com/office/powerpoint/2010/main" val="4111797861"/>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8D26FF-CD99-9D48-A981-0C08B8AAAEAA}" type="datetimeFigureOut">
              <a:rPr lang="en-US" smtClean="0"/>
              <a:pPr/>
              <a:t>3/3/15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E75940-A8FB-4E41-A8C2-9E59861FFB20}" type="slidenum">
              <a:rPr lang="en-US" smtClean="0"/>
              <a:pPr/>
              <a:t>‹#›</a:t>
            </a:fld>
            <a:endParaRPr lang="en-US"/>
          </a:p>
        </p:txBody>
      </p:sp>
    </p:spTree>
    <p:extLst>
      <p:ext uri="{BB962C8B-B14F-4D97-AF65-F5344CB8AC3E}">
        <p14:creationId xmlns:p14="http://schemas.microsoft.com/office/powerpoint/2010/main" val="1470034"/>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8D26FF-CD99-9D48-A981-0C08B8AAAEAA}" type="datetimeFigureOut">
              <a:rPr lang="en-US" smtClean="0"/>
              <a:pPr/>
              <a:t>3/3/15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E75940-A8FB-4E41-A8C2-9E59861FFB20}" type="slidenum">
              <a:rPr lang="en-US" smtClean="0"/>
              <a:pPr/>
              <a:t>‹#›</a:t>
            </a:fld>
            <a:endParaRPr lang="en-US"/>
          </a:p>
        </p:txBody>
      </p:sp>
    </p:spTree>
    <p:extLst>
      <p:ext uri="{BB962C8B-B14F-4D97-AF65-F5344CB8AC3E}">
        <p14:creationId xmlns:p14="http://schemas.microsoft.com/office/powerpoint/2010/main" val="3565685970"/>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8D26FF-CD99-9D48-A981-0C08B8AAAEAA}" type="datetimeFigureOut">
              <a:rPr lang="en-US" smtClean="0"/>
              <a:pPr/>
              <a:t>3/3/15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E75940-A8FB-4E41-A8C2-9E59861FFB20}" type="slidenum">
              <a:rPr lang="en-US" smtClean="0"/>
              <a:pPr/>
              <a:t>‹#›</a:t>
            </a:fld>
            <a:endParaRPr lang="en-US"/>
          </a:p>
        </p:txBody>
      </p:sp>
    </p:spTree>
    <p:extLst>
      <p:ext uri="{BB962C8B-B14F-4D97-AF65-F5344CB8AC3E}">
        <p14:creationId xmlns:p14="http://schemas.microsoft.com/office/powerpoint/2010/main" val="2140526830"/>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8D26FF-CD99-9D48-A981-0C08B8AAAEAA}" type="datetimeFigureOut">
              <a:rPr lang="en-US" smtClean="0"/>
              <a:pPr/>
              <a:t>3/3/15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E75940-A8FB-4E41-A8C2-9E59861FFB20}" type="slidenum">
              <a:rPr lang="en-US" smtClean="0"/>
              <a:pPr/>
              <a:t>‹#›</a:t>
            </a:fld>
            <a:endParaRPr lang="en-US"/>
          </a:p>
        </p:txBody>
      </p:sp>
    </p:spTree>
    <p:extLst>
      <p:ext uri="{BB962C8B-B14F-4D97-AF65-F5344CB8AC3E}">
        <p14:creationId xmlns:p14="http://schemas.microsoft.com/office/powerpoint/2010/main" val="2343941302"/>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8D26FF-CD99-9D48-A981-0C08B8AAAEAA}" type="datetimeFigureOut">
              <a:rPr lang="en-US" smtClean="0"/>
              <a:pPr/>
              <a:t>3/3/15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E75940-A8FB-4E41-A8C2-9E59861FFB20}" type="slidenum">
              <a:rPr lang="en-US" smtClean="0"/>
              <a:pPr/>
              <a:t>‹#›</a:t>
            </a:fld>
            <a:endParaRPr lang="en-US"/>
          </a:p>
        </p:txBody>
      </p:sp>
    </p:spTree>
    <p:extLst>
      <p:ext uri="{BB962C8B-B14F-4D97-AF65-F5344CB8AC3E}">
        <p14:creationId xmlns:p14="http://schemas.microsoft.com/office/powerpoint/2010/main" val="2797215877"/>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8D26FF-CD99-9D48-A981-0C08B8AAAEAA}" type="datetimeFigureOut">
              <a:rPr lang="en-US" smtClean="0"/>
              <a:pPr/>
              <a:t>3/3/15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E75940-A8FB-4E41-A8C2-9E59861FFB20}" type="slidenum">
              <a:rPr lang="en-US" smtClean="0"/>
              <a:pPr/>
              <a:t>‹#›</a:t>
            </a:fld>
            <a:endParaRPr lang="en-US"/>
          </a:p>
        </p:txBody>
      </p:sp>
    </p:spTree>
    <p:extLst>
      <p:ext uri="{BB962C8B-B14F-4D97-AF65-F5344CB8AC3E}">
        <p14:creationId xmlns:p14="http://schemas.microsoft.com/office/powerpoint/2010/main" val="342292649"/>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8D26FF-CD99-9D48-A981-0C08B8AAAEAA}" type="datetimeFigureOut">
              <a:rPr lang="en-US" smtClean="0"/>
              <a:pPr/>
              <a:t>3/3/15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E75940-A8FB-4E41-A8C2-9E59861FFB20}" type="slidenum">
              <a:rPr lang="en-US" smtClean="0"/>
              <a:pPr/>
              <a:t>‹#›</a:t>
            </a:fld>
            <a:endParaRPr lang="en-US"/>
          </a:p>
        </p:txBody>
      </p:sp>
    </p:spTree>
    <p:extLst>
      <p:ext uri="{BB962C8B-B14F-4D97-AF65-F5344CB8AC3E}">
        <p14:creationId xmlns:p14="http://schemas.microsoft.com/office/powerpoint/2010/main" val="1835324031"/>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8D26FF-CD99-9D48-A981-0C08B8AAAEAA}" type="datetimeFigureOut">
              <a:rPr lang="en-US" smtClean="0"/>
              <a:pPr/>
              <a:t>3/3/15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E75940-A8FB-4E41-A8C2-9E59861FFB20}" type="slidenum">
              <a:rPr lang="en-US" smtClean="0"/>
              <a:pPr/>
              <a:t>‹#›</a:t>
            </a:fld>
            <a:endParaRPr lang="en-US"/>
          </a:p>
        </p:txBody>
      </p:sp>
    </p:spTree>
    <p:extLst>
      <p:ext uri="{BB962C8B-B14F-4D97-AF65-F5344CB8AC3E}">
        <p14:creationId xmlns:p14="http://schemas.microsoft.com/office/powerpoint/2010/main" val="721250064"/>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8D26FF-CD99-9D48-A981-0C08B8AAAEAA}" type="datetimeFigureOut">
              <a:rPr lang="en-US" smtClean="0"/>
              <a:pPr/>
              <a:t>3/3/15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E75940-A8FB-4E41-A8C2-9E59861FFB20}" type="slidenum">
              <a:rPr lang="en-US" smtClean="0"/>
              <a:pPr/>
              <a:t>‹#›</a:t>
            </a:fld>
            <a:endParaRPr lang="en-US"/>
          </a:p>
        </p:txBody>
      </p:sp>
    </p:spTree>
    <p:extLst>
      <p:ext uri="{BB962C8B-B14F-4D97-AF65-F5344CB8AC3E}">
        <p14:creationId xmlns:p14="http://schemas.microsoft.com/office/powerpoint/2010/main" val="655804788"/>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8D26FF-CD99-9D48-A981-0C08B8AAAEAA}" type="datetimeFigureOut">
              <a:rPr lang="en-US" smtClean="0"/>
              <a:pPr/>
              <a:t>3/3/15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E75940-A8FB-4E41-A8C2-9E59861FFB20}" type="slidenum">
              <a:rPr lang="en-US" smtClean="0"/>
              <a:pPr/>
              <a:t>‹#›</a:t>
            </a:fld>
            <a:endParaRPr lang="en-US"/>
          </a:p>
        </p:txBody>
      </p:sp>
    </p:spTree>
    <p:extLst>
      <p:ext uri="{BB962C8B-B14F-4D97-AF65-F5344CB8AC3E}">
        <p14:creationId xmlns:p14="http://schemas.microsoft.com/office/powerpoint/2010/main" val="1513396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2.bin"/><Relationship Id="rId5" Type="http://schemas.openxmlformats.org/officeDocument/2006/relationships/image" Target="../media/image2.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3.bin"/><Relationship Id="rId5" Type="http://schemas.openxmlformats.org/officeDocument/2006/relationships/image" Target="../media/image3.png"/><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EARLY IMPLEMENTATION OF OPTION B+</a:t>
            </a:r>
            <a:endParaRPr lang="en-US" dirty="0"/>
          </a:p>
        </p:txBody>
      </p:sp>
      <p:sp>
        <p:nvSpPr>
          <p:cNvPr id="3" name="Subtitle 2"/>
          <p:cNvSpPr>
            <a:spLocks noGrp="1"/>
          </p:cNvSpPr>
          <p:nvPr>
            <p:ph type="subTitle" idx="1"/>
          </p:nvPr>
        </p:nvSpPr>
        <p:spPr/>
        <p:txBody>
          <a:bodyPr/>
          <a:lstStyle/>
          <a:p>
            <a:r>
              <a:rPr lang="en-US" dirty="0" smtClean="0"/>
              <a:t>OCTOBER 2013 – FEBRUARY 2014</a:t>
            </a:r>
          </a:p>
          <a:p>
            <a:r>
              <a:rPr lang="en-US" dirty="0" smtClean="0"/>
              <a:t>A webinar presentation</a:t>
            </a:r>
            <a:endParaRPr lang="en-US" dirty="0"/>
          </a:p>
        </p:txBody>
      </p:sp>
    </p:spTree>
    <p:extLst>
      <p:ext uri="{BB962C8B-B14F-4D97-AF65-F5344CB8AC3E}">
        <p14:creationId xmlns:p14="http://schemas.microsoft.com/office/powerpoint/2010/main" val="3137576460"/>
      </p:ext>
    </p:extLst>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p:cNvSpPr>
          <p:nvPr>
            <p:ph type="title"/>
          </p:nvPr>
        </p:nvSpPr>
        <p:spPr bwMode="auto">
          <a:xfrm>
            <a:off x="457200" y="273050"/>
            <a:ext cx="8229600" cy="11445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Lst>
        </p:spPr>
        <p:txBody>
          <a:bodyPr vert="horz" lIns="91440" tIns="45720" rIns="91440" bIns="45720" rtlCol="0" anchor="ctr">
            <a:normAutofit fontScale="90000"/>
          </a:bodyPr>
          <a:lstStyle/>
          <a:p>
            <a:r>
              <a:rPr lang="en-US" dirty="0"/>
              <a:t/>
            </a:r>
            <a:br>
              <a:rPr lang="en-US" dirty="0"/>
            </a:br>
            <a:r>
              <a:rPr lang="en-US" dirty="0">
                <a:sym typeface="Calibri" charset="0"/>
              </a:rPr>
              <a:t>PMTCT DATA QUALITY</a:t>
            </a:r>
            <a:br>
              <a:rPr lang="en-US" dirty="0">
                <a:sym typeface="Calibri" charset="0"/>
              </a:rPr>
            </a:br>
            <a:endParaRPr lang="en-US" dirty="0"/>
          </a:p>
        </p:txBody>
      </p:sp>
      <p:sp>
        <p:nvSpPr>
          <p:cNvPr id="13314" name="Rectangle 2"/>
          <p:cNvSpPr>
            <a:spLocks noGrp="1"/>
          </p:cNvSpPr>
          <p:nvPr>
            <p:ph type="body" idx="1"/>
          </p:nvPr>
        </p:nvSpPr>
        <p:spPr bwMode="auto">
          <a:xfrm>
            <a:off x="457200" y="1600200"/>
            <a:ext cx="4038600" cy="4525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numCol="1" anchor="t" anchorCtr="0" compatLnSpc="1">
            <a:prstTxWarp prst="textNoShape">
              <a:avLst/>
            </a:prstTxWarp>
          </a:bodyPr>
          <a:lstStyle/>
          <a:p>
            <a:pPr marL="800100" indent="-800100">
              <a:spcBef>
                <a:spcPts val="600"/>
              </a:spcBef>
              <a:buFont typeface="Calibri" charset="0"/>
              <a:buChar char="•"/>
            </a:pPr>
            <a:r>
              <a:rPr lang="en-US" sz="2800" dirty="0">
                <a:latin typeface="Calibri" charset="0"/>
                <a:cs typeface="Calibri" charset="0"/>
                <a:sym typeface="Calibri" charset="0"/>
              </a:rPr>
              <a:t>Data reported closely approximated actual site level performance, with tendency to under-report</a:t>
            </a:r>
            <a:endParaRPr lang="en-US" dirty="0">
              <a:latin typeface="Calibri" charset="0"/>
              <a:cs typeface="Calibri" charset="0"/>
              <a:sym typeface="Calibri" charset="0"/>
            </a:endParaRPr>
          </a:p>
          <a:p>
            <a:pPr marL="800100" indent="-800100">
              <a:spcBef>
                <a:spcPts val="600"/>
              </a:spcBef>
              <a:buFont typeface="Calibri" charset="0"/>
              <a:buChar char="•"/>
            </a:pPr>
            <a:r>
              <a:rPr lang="en-US" sz="2800" dirty="0">
                <a:latin typeface="Calibri" charset="0"/>
                <a:cs typeface="Calibri" charset="0"/>
                <a:sym typeface="Calibri" charset="0"/>
              </a:rPr>
              <a:t>Crosscheck revealed mean data recording accuracy of 68% (30%-100%)</a:t>
            </a:r>
            <a:endParaRPr lang="en-US" dirty="0"/>
          </a:p>
        </p:txBody>
      </p:sp>
      <p:graphicFrame>
        <p:nvGraphicFramePr>
          <p:cNvPr id="13315" name="Object 3"/>
          <p:cNvGraphicFramePr>
            <a:graphicFrameLocks noChangeAspect="1"/>
          </p:cNvGraphicFramePr>
          <p:nvPr/>
        </p:nvGraphicFramePr>
        <p:xfrm>
          <a:off x="5008563" y="1822450"/>
          <a:ext cx="3516312" cy="3736975"/>
        </p:xfrm>
        <a:graphic>
          <a:graphicData uri="http://schemas.openxmlformats.org/presentationml/2006/ole">
            <mc:AlternateContent xmlns:mc="http://schemas.openxmlformats.org/markup-compatibility/2006">
              <mc:Choice xmlns:v="urn:schemas-microsoft-com:vml" Requires="v">
                <p:oleObj spid="_x0000_s2095" name="Chart" r:id="rId3" imgW="0" imgH="0" progId="MSGraph.Chart.8">
                  <p:embed/>
                </p:oleObj>
              </mc:Choice>
              <mc:Fallback>
                <p:oleObj name="Chart" r:id="rId3" imgW="0" imgH="0" progId="MSGraph.Chart.8">
                  <p:embed/>
                  <p:pic>
                    <p:nvPicPr>
                      <p:cNvPr id="0" name="Picture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8563" y="1822450"/>
                        <a:ext cx="3516312" cy="3736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 uri="{AF507438-7753-43e0-B8FC-AC1667EBCBE1}">
                          <a14:hiddenEffects xmlns:a14="http://schemas.microsoft.com/office/drawing/2010/main">
                            <a:effectLst>
                              <a:outerShdw blurRad="63500" dist="38097" dir="2700000" algn="ctr" rotWithShape="0">
                                <a:srgbClr val="000000">
                                  <a:alpha val="74997"/>
                                </a:srgbClr>
                              </a:outerShdw>
                            </a:effectLst>
                          </a14:hiddenEffects>
                        </a:ext>
                      </a:extLst>
                    </p:spPr>
                  </p:pic>
                </p:oleObj>
              </mc:Fallback>
            </mc:AlternateContent>
          </a:graphicData>
        </a:graphic>
      </p:graphicFrame>
      <p:sp>
        <p:nvSpPr>
          <p:cNvPr id="13316" name="AutoShape 4"/>
          <p:cNvSpPr>
            <a:spLocks/>
          </p:cNvSpPr>
          <p:nvPr/>
        </p:nvSpPr>
        <p:spPr bwMode="auto">
          <a:xfrm>
            <a:off x="5989638" y="3208338"/>
            <a:ext cx="1046162" cy="3317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r>
              <a:rPr lang="en-US" sz="1600"/>
              <a:t>VR=112%</a:t>
            </a:r>
            <a:endParaRPr lang="en-US"/>
          </a:p>
        </p:txBody>
      </p:sp>
    </p:spTree>
    <p:extLst>
      <p:ext uri="{BB962C8B-B14F-4D97-AF65-F5344CB8AC3E}">
        <p14:creationId xmlns:p14="http://schemas.microsoft.com/office/powerpoint/2010/main" val="29768851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p:cNvSpPr>
          <p:nvPr>
            <p:ph type="title"/>
          </p:nvPr>
        </p:nvSpPr>
        <p:spPr bwMode="auto">
          <a:xfrm>
            <a:off x="457200" y="273050"/>
            <a:ext cx="8229600" cy="11445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numCol="1" anchor="ctr" anchorCtr="0" compatLnSpc="1">
            <a:prstTxWarp prst="textNoShape">
              <a:avLst/>
            </a:prstTxWarp>
          </a:bodyPr>
          <a:lstStyle/>
          <a:p>
            <a:pPr algn="ctr"/>
            <a:r>
              <a:rPr lang="en-US" sz="4400">
                <a:latin typeface="Calibri" charset="0"/>
                <a:cs typeface="Calibri" charset="0"/>
                <a:sym typeface="Calibri" charset="0"/>
              </a:rPr>
              <a:t>PMTCT cascade, </a:t>
            </a:r>
            <a:br>
              <a:rPr lang="en-US" sz="4400">
                <a:latin typeface="Calibri" charset="0"/>
                <a:cs typeface="Calibri" charset="0"/>
                <a:sym typeface="Calibri" charset="0"/>
              </a:rPr>
            </a:br>
            <a:r>
              <a:rPr lang="en-US" sz="2200">
                <a:latin typeface="Calibri" charset="0"/>
                <a:cs typeface="Calibri" charset="0"/>
                <a:sym typeface="Calibri" charset="0"/>
              </a:rPr>
              <a:t>October – December 2013, N=26 sites</a:t>
            </a:r>
            <a:endParaRPr lang="en-US"/>
          </a:p>
        </p:txBody>
      </p:sp>
      <p:graphicFrame>
        <p:nvGraphicFramePr>
          <p:cNvPr id="16386" name="Object 2"/>
          <p:cNvGraphicFramePr>
            <a:graphicFrameLocks noChangeAspect="1"/>
          </p:cNvGraphicFramePr>
          <p:nvPr/>
        </p:nvGraphicFramePr>
        <p:xfrm>
          <a:off x="220663" y="1903413"/>
          <a:ext cx="8724900" cy="4179887"/>
        </p:xfrm>
        <a:graphic>
          <a:graphicData uri="http://schemas.openxmlformats.org/presentationml/2006/ole">
            <mc:AlternateContent xmlns:mc="http://schemas.openxmlformats.org/markup-compatibility/2006">
              <mc:Choice xmlns:v="urn:schemas-microsoft-com:vml" Requires="v">
                <p:oleObj spid="_x0000_s5167" name="Chart" r:id="rId4" imgW="0" imgH="0" progId="MSGraph.Chart.8">
                  <p:embed/>
                </p:oleObj>
              </mc:Choice>
              <mc:Fallback>
                <p:oleObj name="Chart" r:id="rId4" imgW="0" imgH="0" progId="MSGraph.Chart.8">
                  <p:embed/>
                  <p:pic>
                    <p:nvPicPr>
                      <p:cNvPr id="0" name="Picture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663" y="1903413"/>
                        <a:ext cx="8724900" cy="4179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 uri="{AF507438-7753-43e0-B8FC-AC1667EBCBE1}">
                          <a14:hiddenEffects xmlns:a14="http://schemas.microsoft.com/office/drawing/2010/main">
                            <a:effectLst>
                              <a:outerShdw blurRad="63500" dist="38097" dir="2700000" algn="ctr" rotWithShape="0">
                                <a:srgbClr val="000000">
                                  <a:alpha val="74997"/>
                                </a:srgbClr>
                              </a:outerShdw>
                            </a:effectLst>
                          </a14:hiddenEffects>
                        </a:ext>
                      </a:extLst>
                    </p:spPr>
                  </p:pic>
                </p:oleObj>
              </mc:Fallback>
            </mc:AlternateContent>
          </a:graphicData>
        </a:graphic>
      </p:graphicFrame>
      <p:grpSp>
        <p:nvGrpSpPr>
          <p:cNvPr id="16387" name="Group 3"/>
          <p:cNvGrpSpPr>
            <a:grpSpLocks/>
          </p:cNvGrpSpPr>
          <p:nvPr/>
        </p:nvGrpSpPr>
        <p:grpSpPr bwMode="auto">
          <a:xfrm>
            <a:off x="6356350" y="5438775"/>
            <a:ext cx="568325" cy="257175"/>
            <a:chOff x="0" y="0"/>
            <a:chExt cx="569913" cy="256538"/>
          </a:xfrm>
        </p:grpSpPr>
        <p:sp>
          <p:nvSpPr>
            <p:cNvPr id="16388" name="AutoShape 4"/>
            <p:cNvSpPr>
              <a:spLocks/>
            </p:cNvSpPr>
            <p:nvPr/>
          </p:nvSpPr>
          <p:spPr bwMode="auto">
            <a:xfrm>
              <a:off x="0" y="0"/>
              <a:ext cx="569913" cy="2524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lnTo>
                    <a:pt x="0" y="0"/>
                  </a:lnTo>
                  <a:close/>
                </a:path>
              </a:pathLst>
            </a:custGeom>
            <a:solidFill>
              <a:srgbClr val="FFFFFF"/>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endParaRPr lang="en-US">
                <a:latin typeface="Calibri" charset="0"/>
                <a:cs typeface="Calibri" charset="0"/>
                <a:sym typeface="Calibri" charset="0"/>
              </a:endParaRPr>
            </a:p>
          </p:txBody>
        </p:sp>
        <p:sp>
          <p:nvSpPr>
            <p:cNvPr id="16389" name="AutoShape 5"/>
            <p:cNvSpPr>
              <a:spLocks/>
            </p:cNvSpPr>
            <p:nvPr/>
          </p:nvSpPr>
          <p:spPr bwMode="auto">
            <a:xfrm>
              <a:off x="0" y="0"/>
              <a:ext cx="569913" cy="256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marL="71438" indent="-71438">
                <a:buSzPct val="100000"/>
                <a:buFont typeface="Arial" charset="0"/>
                <a:buChar char="•"/>
              </a:pPr>
              <a:r>
                <a:rPr lang="en-US" sz="1100" dirty="0"/>
                <a:t>82%</a:t>
              </a:r>
              <a:endParaRPr lang="en-US" dirty="0"/>
            </a:p>
          </p:txBody>
        </p:sp>
      </p:grpSp>
      <p:grpSp>
        <p:nvGrpSpPr>
          <p:cNvPr id="16390" name="Group 6"/>
          <p:cNvGrpSpPr>
            <a:grpSpLocks/>
          </p:cNvGrpSpPr>
          <p:nvPr/>
        </p:nvGrpSpPr>
        <p:grpSpPr bwMode="auto">
          <a:xfrm>
            <a:off x="3103563" y="3441700"/>
            <a:ext cx="506412" cy="284163"/>
            <a:chOff x="0" y="-1"/>
            <a:chExt cx="506413" cy="282577"/>
          </a:xfrm>
        </p:grpSpPr>
        <p:sp>
          <p:nvSpPr>
            <p:cNvPr id="16391" name="AutoShape 7"/>
            <p:cNvSpPr>
              <a:spLocks/>
            </p:cNvSpPr>
            <p:nvPr/>
          </p:nvSpPr>
          <p:spPr bwMode="auto">
            <a:xfrm>
              <a:off x="0" y="0"/>
              <a:ext cx="506390" cy="2825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lnTo>
                    <a:pt x="0" y="0"/>
                  </a:lnTo>
                  <a:close/>
                </a:path>
              </a:pathLst>
            </a:custGeom>
            <a:solidFill>
              <a:srgbClr val="FFFFFF"/>
            </a:soli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endParaRPr lang="en-US">
                <a:latin typeface="Calibri" charset="0"/>
                <a:cs typeface="Calibri" charset="0"/>
                <a:sym typeface="Calibri" charset="0"/>
              </a:endParaRPr>
            </a:p>
          </p:txBody>
        </p:sp>
        <p:sp>
          <p:nvSpPr>
            <p:cNvPr id="16392" name="AutoShape 8"/>
            <p:cNvSpPr>
              <a:spLocks/>
            </p:cNvSpPr>
            <p:nvPr/>
          </p:nvSpPr>
          <p:spPr bwMode="auto">
            <a:xfrm>
              <a:off x="0" y="-1"/>
              <a:ext cx="506413" cy="2692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buSzPct val="100000"/>
                <a:buFont typeface="Arial" charset="0"/>
                <a:buChar char="•"/>
              </a:pPr>
              <a:r>
                <a:rPr lang="en-US" sz="1200"/>
                <a:t>74%</a:t>
              </a:r>
              <a:endParaRPr lang="en-US"/>
            </a:p>
          </p:txBody>
        </p:sp>
      </p:grpSp>
    </p:spTree>
    <p:extLst>
      <p:ext uri="{BB962C8B-B14F-4D97-AF65-F5344CB8AC3E}">
        <p14:creationId xmlns:p14="http://schemas.microsoft.com/office/powerpoint/2010/main" val="370990889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p:cNvSpPr>
          <p:nvPr>
            <p:ph type="title"/>
          </p:nvPr>
        </p:nvSpPr>
        <p:spPr bwMode="auto">
          <a:xfrm>
            <a:off x="457200" y="273050"/>
            <a:ext cx="8229600" cy="11445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numCol="1" anchor="ctr" anchorCtr="0" compatLnSpc="1">
            <a:prstTxWarp prst="textNoShape">
              <a:avLst/>
            </a:prstTxWarp>
          </a:bodyPr>
          <a:lstStyle/>
          <a:p>
            <a:pPr algn="ctr"/>
            <a:r>
              <a:rPr lang="en-US" sz="4400">
                <a:latin typeface="Calibri" charset="0"/>
                <a:cs typeface="Calibri" charset="0"/>
                <a:sym typeface="Calibri" charset="0"/>
              </a:rPr>
              <a:t>HIV testing</a:t>
            </a:r>
            <a:endParaRPr lang="en-US"/>
          </a:p>
        </p:txBody>
      </p:sp>
      <p:sp>
        <p:nvSpPr>
          <p:cNvPr id="17410" name="Rectangle 2"/>
          <p:cNvSpPr>
            <a:spLocks noGrp="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numCol="1" anchor="t" anchorCtr="0" compatLnSpc="1">
            <a:prstTxWarp prst="textNoShape">
              <a:avLst/>
            </a:prstTxWarp>
          </a:bodyPr>
          <a:lstStyle/>
          <a:p>
            <a:pPr marL="390525" indent="-390525">
              <a:spcBef>
                <a:spcPts val="700"/>
              </a:spcBef>
              <a:buFont typeface="Calibri" charset="0"/>
              <a:buChar char="•"/>
            </a:pPr>
            <a:r>
              <a:rPr lang="en-US" sz="3200">
                <a:latin typeface="Calibri" charset="0"/>
                <a:cs typeface="Calibri" charset="0"/>
                <a:sym typeface="Calibri" charset="0"/>
              </a:rPr>
              <a:t>Overall 74% testing coverage</a:t>
            </a:r>
          </a:p>
          <a:p>
            <a:pPr marL="390525" indent="-390525">
              <a:spcBef>
                <a:spcPts val="700"/>
              </a:spcBef>
              <a:buFont typeface="Calibri" charset="0"/>
              <a:buChar char="•"/>
            </a:pPr>
            <a:r>
              <a:rPr lang="en-US" sz="3200">
                <a:latin typeface="Calibri" charset="0"/>
                <a:cs typeface="Calibri" charset="0"/>
                <a:sym typeface="Calibri" charset="0"/>
              </a:rPr>
              <a:t>11(42%) of sites reported test kits stock out within the quarter of Oct - Dec</a:t>
            </a:r>
          </a:p>
          <a:p>
            <a:pPr marL="857250" lvl="1" indent="-400050">
              <a:spcBef>
                <a:spcPts val="600"/>
              </a:spcBef>
              <a:buFont typeface="Calibri" charset="0"/>
              <a:buChar char="–"/>
            </a:pPr>
            <a:r>
              <a:rPr lang="en-US" sz="2800">
                <a:latin typeface="Calibri" charset="0"/>
                <a:ea typeface="ＭＳ Ｐゴシック" charset="0"/>
                <a:cs typeface="Calibri" charset="0"/>
                <a:sym typeface="Calibri" charset="0"/>
              </a:rPr>
              <a:t>In facilities with no stock out; overall testing was 92%, versus 60% in facilities with reported stock out (p&lt;0.01)</a:t>
            </a:r>
            <a:endParaRPr lang="en-US"/>
          </a:p>
        </p:txBody>
      </p:sp>
    </p:spTree>
    <p:extLst>
      <p:ext uri="{BB962C8B-B14F-4D97-AF65-F5344CB8AC3E}">
        <p14:creationId xmlns:p14="http://schemas.microsoft.com/office/powerpoint/2010/main" val="257243655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p:cNvSpPr>
          <p:nvPr>
            <p:ph type="title"/>
          </p:nvPr>
        </p:nvSpPr>
        <p:spPr bwMode="auto">
          <a:xfrm>
            <a:off x="457200" y="273050"/>
            <a:ext cx="8229600" cy="11445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numCol="1" anchor="ctr" anchorCtr="0" compatLnSpc="1">
            <a:prstTxWarp prst="textNoShape">
              <a:avLst/>
            </a:prstTxWarp>
          </a:bodyPr>
          <a:lstStyle/>
          <a:p>
            <a:pPr algn="ctr"/>
            <a:r>
              <a:rPr lang="en-US" sz="4400">
                <a:latin typeface="Calibri" charset="0"/>
                <a:cs typeface="Calibri" charset="0"/>
                <a:sym typeface="Calibri" charset="0"/>
              </a:rPr>
              <a:t>ART initiation in RCH</a:t>
            </a:r>
            <a:endParaRPr lang="en-US"/>
          </a:p>
        </p:txBody>
      </p:sp>
      <p:graphicFrame>
        <p:nvGraphicFramePr>
          <p:cNvPr id="18434" name="Group 2"/>
          <p:cNvGraphicFramePr>
            <a:graphicFrameLocks noGrp="1"/>
          </p:cNvGraphicFramePr>
          <p:nvPr/>
        </p:nvGraphicFramePr>
        <p:xfrm>
          <a:off x="457200" y="1600200"/>
          <a:ext cx="8108950" cy="2466977"/>
        </p:xfrm>
        <a:graphic>
          <a:graphicData uri="http://schemas.openxmlformats.org/drawingml/2006/table">
            <a:tbl>
              <a:tblPr/>
              <a:tblGrid>
                <a:gridCol w="2027238"/>
                <a:gridCol w="2027237"/>
                <a:gridCol w="2027238"/>
                <a:gridCol w="2027237"/>
              </a:tblGrid>
              <a:tr h="981075">
                <a:tc>
                  <a:txBody>
                    <a:bodyPr/>
                    <a:lstStyle/>
                    <a:p>
                      <a:pPr marL="0" marR="0" lvl="0" indent="0" algn="l" defTabSz="4572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rgbClr val="FFFFFF"/>
                          </a:solidFill>
                          <a:effectLst/>
                          <a:latin typeface="Arial Bold" charset="0"/>
                          <a:ea typeface="ＭＳ Ｐゴシック" charset="0"/>
                          <a:cs typeface="Arial Bold" charset="0"/>
                          <a:sym typeface="Arial Bold" charset="0"/>
                        </a:rPr>
                        <a:t>Level</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r" defTabSz="4572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rgbClr val="FFFFFF"/>
                          </a:solidFill>
                          <a:effectLst/>
                          <a:latin typeface="Arial Bold" charset="0"/>
                          <a:ea typeface="ＭＳ Ｐゴシック" charset="0"/>
                          <a:cs typeface="Arial Bold" charset="0"/>
                          <a:sym typeface="Arial Bold" charset="0"/>
                        </a:rPr>
                        <a:t>Total tested HIV positive/known</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0" marR="0" marT="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r" defTabSz="4572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rgbClr val="FFFFFF"/>
                          </a:solidFill>
                          <a:effectLst/>
                          <a:latin typeface="Arial Bold" charset="0"/>
                          <a:ea typeface="ＭＳ Ｐゴシック" charset="0"/>
                          <a:cs typeface="Arial Bold" charset="0"/>
                          <a:sym typeface="Arial Bold" charset="0"/>
                        </a:rPr>
                        <a:t>Total Initiated (Oct-Dec)</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r" defTabSz="457200" rtl="0" eaLnBrk="1"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rgbClr val="FFFFFF"/>
                          </a:solidFill>
                          <a:effectLst/>
                          <a:latin typeface="Arial Bold" charset="0"/>
                          <a:ea typeface="ＭＳ Ｐゴシック" charset="0"/>
                          <a:cs typeface="Arial Bold" charset="0"/>
                          <a:sym typeface="Arial Bold" charset="0"/>
                        </a:rPr>
                        <a:t>Retained at one month</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r>
              <a:tr h="331788">
                <a:tc>
                  <a:txBody>
                    <a:bodyPr/>
                    <a:lstStyle/>
                    <a:p>
                      <a:pPr marL="0" marR="0" lvl="0" indent="0" algn="l" defTabSz="4572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a:ln>
                            <a:noFill/>
                          </a:ln>
                          <a:solidFill>
                            <a:srgbClr val="000000"/>
                          </a:solidFill>
                          <a:effectLst/>
                          <a:latin typeface="Arial" charset="0"/>
                          <a:ea typeface="ＭＳ Ｐゴシック" charset="0"/>
                          <a:cs typeface="Arial" charset="0"/>
                          <a:sym typeface="Arial" charset="0"/>
                        </a:rPr>
                        <a:t>Hospital</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FD7E7"/>
                    </a:solidFill>
                  </a:tcPr>
                </a:tc>
                <a:tc>
                  <a:txBody>
                    <a:bodyPr/>
                    <a:lstStyle/>
                    <a:p>
                      <a:pPr marL="0" marR="0" lvl="0" indent="0" algn="r" defTabSz="4572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a:ln>
                            <a:noFill/>
                          </a:ln>
                          <a:solidFill>
                            <a:srgbClr val="000000"/>
                          </a:solidFill>
                          <a:effectLst/>
                          <a:latin typeface="Arial" charset="0"/>
                          <a:ea typeface="ＭＳ Ｐゴシック" charset="0"/>
                          <a:cs typeface="Arial" charset="0"/>
                          <a:sym typeface="Arial" charset="0"/>
                        </a:rPr>
                        <a:t>547</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FD7E7"/>
                    </a:solidFill>
                  </a:tcPr>
                </a:tc>
                <a:tc>
                  <a:txBody>
                    <a:bodyPr/>
                    <a:lstStyle/>
                    <a:p>
                      <a:pPr marL="0" marR="0" lvl="0" indent="0" algn="r" defTabSz="4572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a:ln>
                            <a:noFill/>
                          </a:ln>
                          <a:solidFill>
                            <a:srgbClr val="000000"/>
                          </a:solidFill>
                          <a:effectLst/>
                          <a:latin typeface="Arial" charset="0"/>
                          <a:ea typeface="ＭＳ Ｐゴシック" charset="0"/>
                          <a:cs typeface="Arial" charset="0"/>
                          <a:sym typeface="Arial" charset="0"/>
                        </a:rPr>
                        <a:t>779</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FD7E7"/>
                    </a:solidFill>
                  </a:tcPr>
                </a:tc>
                <a:tc>
                  <a:txBody>
                    <a:bodyPr/>
                    <a:lstStyle/>
                    <a:p>
                      <a:pPr marL="0" marR="0" lvl="0" indent="0" algn="r" defTabSz="4572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a:ln>
                            <a:noFill/>
                          </a:ln>
                          <a:solidFill>
                            <a:srgbClr val="000000"/>
                          </a:solidFill>
                          <a:effectLst/>
                          <a:latin typeface="Arial" charset="0"/>
                          <a:ea typeface="ＭＳ Ｐゴシック" charset="0"/>
                          <a:cs typeface="Arial" charset="0"/>
                          <a:sym typeface="Arial" charset="0"/>
                        </a:rPr>
                        <a:t>627</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FD7E7"/>
                    </a:solidFill>
                  </a:tcPr>
                </a:tc>
              </a:tr>
              <a:tr h="490538">
                <a:tc>
                  <a:txBody>
                    <a:bodyPr/>
                    <a:lstStyle/>
                    <a:p>
                      <a:pPr marL="0" marR="0" lvl="0" indent="0" algn="l" defTabSz="4572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a:ln>
                            <a:noFill/>
                          </a:ln>
                          <a:solidFill>
                            <a:srgbClr val="000000"/>
                          </a:solidFill>
                          <a:effectLst/>
                          <a:latin typeface="Arial" charset="0"/>
                          <a:ea typeface="ＭＳ Ｐゴシック" charset="0"/>
                          <a:cs typeface="Arial" charset="0"/>
                          <a:sym typeface="Arial" charset="0"/>
                        </a:rPr>
                        <a:t>Health center</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CF4"/>
                    </a:solidFill>
                  </a:tcPr>
                </a:tc>
                <a:tc>
                  <a:txBody>
                    <a:bodyPr/>
                    <a:lstStyle/>
                    <a:p>
                      <a:pPr marL="0" marR="0" lvl="0" indent="0" algn="r" defTabSz="4572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a:ln>
                            <a:noFill/>
                          </a:ln>
                          <a:solidFill>
                            <a:srgbClr val="000000"/>
                          </a:solidFill>
                          <a:effectLst/>
                          <a:latin typeface="Arial" charset="0"/>
                          <a:ea typeface="ＭＳ Ｐゴシック" charset="0"/>
                          <a:cs typeface="Arial" charset="0"/>
                          <a:sym typeface="Arial" charset="0"/>
                        </a:rPr>
                        <a:t>162</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CF4"/>
                    </a:solidFill>
                  </a:tcPr>
                </a:tc>
                <a:tc>
                  <a:txBody>
                    <a:bodyPr/>
                    <a:lstStyle/>
                    <a:p>
                      <a:pPr marL="0" marR="0" lvl="0" indent="0" algn="r" defTabSz="4572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a:ln>
                            <a:noFill/>
                          </a:ln>
                          <a:solidFill>
                            <a:srgbClr val="000000"/>
                          </a:solidFill>
                          <a:effectLst/>
                          <a:latin typeface="Arial" charset="0"/>
                          <a:ea typeface="ＭＳ Ｐゴシック" charset="0"/>
                          <a:cs typeface="Arial" charset="0"/>
                          <a:sym typeface="Arial" charset="0"/>
                        </a:rPr>
                        <a:t>330</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CF4"/>
                    </a:solidFill>
                  </a:tcPr>
                </a:tc>
                <a:tc>
                  <a:txBody>
                    <a:bodyPr/>
                    <a:lstStyle/>
                    <a:p>
                      <a:pPr marL="0" marR="0" lvl="0" indent="0" algn="r" defTabSz="4572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a:ln>
                            <a:noFill/>
                          </a:ln>
                          <a:solidFill>
                            <a:srgbClr val="000000"/>
                          </a:solidFill>
                          <a:effectLst/>
                          <a:latin typeface="Arial" charset="0"/>
                          <a:ea typeface="ＭＳ Ｐゴシック" charset="0"/>
                          <a:cs typeface="Arial" charset="0"/>
                          <a:sym typeface="Arial" charset="0"/>
                        </a:rPr>
                        <a:t>280</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CF4"/>
                    </a:solidFill>
                  </a:tcPr>
                </a:tc>
              </a:tr>
              <a:tr h="331788">
                <a:tc>
                  <a:txBody>
                    <a:bodyPr/>
                    <a:lstStyle/>
                    <a:p>
                      <a:pPr marL="0" marR="0" lvl="0" indent="0" algn="l" defTabSz="4572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a:ln>
                            <a:noFill/>
                          </a:ln>
                          <a:solidFill>
                            <a:srgbClr val="000000"/>
                          </a:solidFill>
                          <a:effectLst/>
                          <a:latin typeface="Arial" charset="0"/>
                          <a:ea typeface="ＭＳ Ｐゴシック" charset="0"/>
                          <a:cs typeface="Arial" charset="0"/>
                          <a:sym typeface="Arial" charset="0"/>
                        </a:rPr>
                        <a:t>Dispensary</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FD7E7"/>
                    </a:solidFill>
                  </a:tcPr>
                </a:tc>
                <a:tc>
                  <a:txBody>
                    <a:bodyPr/>
                    <a:lstStyle/>
                    <a:p>
                      <a:pPr marL="0" marR="0" lvl="0" indent="0" algn="r" defTabSz="4572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a:ln>
                            <a:noFill/>
                          </a:ln>
                          <a:solidFill>
                            <a:srgbClr val="000000"/>
                          </a:solidFill>
                          <a:effectLst/>
                          <a:latin typeface="Arial" charset="0"/>
                          <a:ea typeface="ＭＳ Ｐゴシック" charset="0"/>
                          <a:cs typeface="Arial" charset="0"/>
                          <a:sym typeface="Arial" charset="0"/>
                        </a:rPr>
                        <a:t>93</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FD7E7"/>
                    </a:solidFill>
                  </a:tcPr>
                </a:tc>
                <a:tc>
                  <a:txBody>
                    <a:bodyPr/>
                    <a:lstStyle/>
                    <a:p>
                      <a:pPr marL="0" marR="0" lvl="0" indent="0" algn="r" defTabSz="4572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a:ln>
                            <a:noFill/>
                          </a:ln>
                          <a:solidFill>
                            <a:srgbClr val="000000"/>
                          </a:solidFill>
                          <a:effectLst/>
                          <a:latin typeface="Arial" charset="0"/>
                          <a:ea typeface="ＭＳ Ｐゴシック" charset="0"/>
                          <a:cs typeface="Arial" charset="0"/>
                          <a:sym typeface="Arial" charset="0"/>
                        </a:rPr>
                        <a:t>121</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FD7E7"/>
                    </a:solidFill>
                  </a:tcPr>
                </a:tc>
                <a:tc>
                  <a:txBody>
                    <a:bodyPr/>
                    <a:lstStyle/>
                    <a:p>
                      <a:pPr marL="0" marR="0" lvl="0" indent="0" algn="r" defTabSz="4572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a:ln>
                            <a:noFill/>
                          </a:ln>
                          <a:solidFill>
                            <a:srgbClr val="000000"/>
                          </a:solidFill>
                          <a:effectLst/>
                          <a:latin typeface="Arial" charset="0"/>
                          <a:ea typeface="ＭＳ Ｐゴシック" charset="0"/>
                          <a:cs typeface="Arial" charset="0"/>
                          <a:sym typeface="Arial" charset="0"/>
                        </a:rPr>
                        <a:t>96</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FD7E7"/>
                    </a:solidFill>
                  </a:tcPr>
                </a:tc>
              </a:tr>
              <a:tr h="331788">
                <a:tc>
                  <a:txBody>
                    <a:bodyPr/>
                    <a:lstStyle/>
                    <a:p>
                      <a:pPr marL="0" marR="0" lvl="0" indent="0" algn="l" defTabSz="4572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a:ln>
                            <a:noFill/>
                          </a:ln>
                          <a:solidFill>
                            <a:srgbClr val="000000"/>
                          </a:solidFill>
                          <a:effectLst/>
                          <a:latin typeface="Arial" charset="0"/>
                          <a:ea typeface="ＭＳ Ｐゴシック" charset="0"/>
                          <a:cs typeface="Arial" charset="0"/>
                          <a:sym typeface="Arial" charset="0"/>
                        </a:rPr>
                        <a:t>Overall</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CF4"/>
                    </a:solidFill>
                  </a:tcPr>
                </a:tc>
                <a:tc>
                  <a:txBody>
                    <a:bodyPr/>
                    <a:lstStyle/>
                    <a:p>
                      <a:pPr marL="0" marR="0" lvl="0" indent="0" algn="r" defTabSz="4572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a:ln>
                            <a:noFill/>
                          </a:ln>
                          <a:solidFill>
                            <a:srgbClr val="000000"/>
                          </a:solidFill>
                          <a:effectLst/>
                          <a:latin typeface="Arial" charset="0"/>
                          <a:ea typeface="ＭＳ Ｐゴシック" charset="0"/>
                          <a:cs typeface="Arial" charset="0"/>
                          <a:sym typeface="Arial" charset="0"/>
                        </a:rPr>
                        <a:t>802</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CF4"/>
                    </a:solidFill>
                  </a:tcPr>
                </a:tc>
                <a:tc>
                  <a:txBody>
                    <a:bodyPr/>
                    <a:lstStyle/>
                    <a:p>
                      <a:pPr marL="0" marR="0" lvl="0" indent="0" algn="r" defTabSz="4572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a:ln>
                            <a:noFill/>
                          </a:ln>
                          <a:solidFill>
                            <a:srgbClr val="000000"/>
                          </a:solidFill>
                          <a:effectLst/>
                          <a:latin typeface="Arial" charset="0"/>
                          <a:ea typeface="ＭＳ Ｐゴシック" charset="0"/>
                          <a:cs typeface="Arial" charset="0"/>
                          <a:sym typeface="Arial" charset="0"/>
                        </a:rPr>
                        <a:t>1230</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CF4"/>
                    </a:solidFill>
                  </a:tcPr>
                </a:tc>
                <a:tc>
                  <a:txBody>
                    <a:bodyPr/>
                    <a:lstStyle/>
                    <a:p>
                      <a:pPr marL="0" marR="0" lvl="0" indent="0" algn="r" defTabSz="457200" rtl="0" eaLnBrk="1" fontAlgn="base" latinLnBrk="0" hangingPunct="0">
                        <a:lnSpc>
                          <a:spcPct val="100000"/>
                        </a:lnSpc>
                        <a:spcBef>
                          <a:spcPct val="0"/>
                        </a:spcBef>
                        <a:spcAft>
                          <a:spcPct val="0"/>
                        </a:spcAft>
                        <a:buClrTx/>
                        <a:buSzTx/>
                        <a:buFontTx/>
                        <a:buNone/>
                        <a:tabLst/>
                      </a:pPr>
                      <a:r>
                        <a:rPr kumimoji="0" lang="en-US" sz="1800" b="1" i="1" u="none" strike="noStrike" cap="none" normalizeH="0" baseline="0">
                          <a:ln>
                            <a:noFill/>
                          </a:ln>
                          <a:solidFill>
                            <a:srgbClr val="000000"/>
                          </a:solidFill>
                          <a:effectLst/>
                          <a:latin typeface="Arial" charset="0"/>
                          <a:ea typeface="ＭＳ Ｐゴシック" charset="0"/>
                          <a:cs typeface="Arial" charset="0"/>
                          <a:sym typeface="Arial" charset="0"/>
                        </a:rPr>
                        <a:t>1003</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0" marR="0" marT="0" marB="0"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CF4"/>
                    </a:solidFill>
                  </a:tcPr>
                </a:tc>
              </a:tr>
            </a:tbl>
          </a:graphicData>
        </a:graphic>
      </p:graphicFrame>
      <p:sp>
        <p:nvSpPr>
          <p:cNvPr id="18504" name="AutoShape 72"/>
          <p:cNvSpPr>
            <a:spLocks/>
          </p:cNvSpPr>
          <p:nvPr/>
        </p:nvSpPr>
        <p:spPr bwMode="auto">
          <a:xfrm>
            <a:off x="3722688" y="3687763"/>
            <a:ext cx="3071812" cy="514350"/>
          </a:xfrm>
          <a:custGeom>
            <a:avLst/>
            <a:gdLst>
              <a:gd name="T0" fmla="+- 0 10800 961"/>
              <a:gd name="T1" fmla="*/ T0 w 19679"/>
              <a:gd name="T2" fmla="+- 0 10799 960"/>
              <a:gd name="T3" fmla="*/ 10799 h 19679"/>
              <a:gd name="T4" fmla="+- 0 10800 961"/>
              <a:gd name="T5" fmla="*/ T4 w 19679"/>
              <a:gd name="T6" fmla="+- 0 10799 960"/>
              <a:gd name="T7" fmla="*/ 10799 h 19679"/>
              <a:gd name="T8" fmla="+- 0 10800 961"/>
              <a:gd name="T9" fmla="*/ T8 w 19679"/>
              <a:gd name="T10" fmla="+- 0 10799 960"/>
              <a:gd name="T11" fmla="*/ 10799 h 19679"/>
              <a:gd name="T12" fmla="+- 0 10800 961"/>
              <a:gd name="T13" fmla="*/ T12 w 19679"/>
              <a:gd name="T14" fmla="+- 0 10799 960"/>
              <a:gd name="T15" fmla="*/ 10799 h 19679"/>
            </a:gdLst>
            <a:ahLst/>
            <a:cxnLst>
              <a:cxn ang="0">
                <a:pos x="T1" y="T3"/>
              </a:cxn>
              <a:cxn ang="0">
                <a:pos x="T5" y="T7"/>
              </a:cxn>
              <a:cxn ang="0">
                <a:pos x="T9" y="T11"/>
              </a:cxn>
              <a:cxn ang="0">
                <a:pos x="T13" y="T15"/>
              </a:cxn>
            </a:cxnLst>
            <a:rect l="0" t="0" r="r" b="b"/>
            <a:pathLst>
              <a:path w="19679" h="19679">
                <a:moveTo>
                  <a:pt x="16795" y="2881"/>
                </a:moveTo>
                <a:cubicBezTo>
                  <a:pt x="20638" y="6724"/>
                  <a:pt x="20638" y="12954"/>
                  <a:pt x="16795" y="16797"/>
                </a:cubicBezTo>
                <a:cubicBezTo>
                  <a:pt x="12952" y="20640"/>
                  <a:pt x="6724" y="20640"/>
                  <a:pt x="2881" y="16797"/>
                </a:cubicBezTo>
                <a:cubicBezTo>
                  <a:pt x="-961" y="12954"/>
                  <a:pt x="-961" y="6724"/>
                  <a:pt x="2881" y="2881"/>
                </a:cubicBezTo>
                <a:cubicBezTo>
                  <a:pt x="6724" y="-960"/>
                  <a:pt x="12952" y="-960"/>
                  <a:pt x="16795" y="2881"/>
                </a:cubicBezTo>
              </a:path>
            </a:pathLst>
          </a:custGeom>
          <a:noFill/>
          <a:ln w="9525" cap="flat" cmpd="sng">
            <a:solidFill>
              <a:srgbClr val="FF0000"/>
            </a:solidFill>
            <a:prstDash val="solid"/>
            <a:round/>
            <a:headEnd/>
            <a:tailEnd/>
          </a:ln>
          <a:effectLst>
            <a:outerShdw blurRad="38100" dist="23000" dir="5400000" algn="ctr" rotWithShape="0">
              <a:srgbClr val="000000">
                <a:alpha val="34998"/>
              </a:srgbClr>
            </a:outerShdw>
          </a:effectLst>
          <a:extLst>
            <a:ext uri="{909E8E84-426E-40dd-AFC4-6F175D3DCCD1}">
              <a14:hiddenFill xmlns:a14="http://schemas.microsoft.com/office/drawing/2010/main">
                <a:solidFill>
                  <a:srgbClr val="FFFFFF"/>
                </a:solidFill>
              </a14:hiddenFill>
            </a:ext>
          </a:extLst>
        </p:spPr>
        <p:txBody>
          <a:bodyPr lIns="0" tIns="0" rIns="0" bIns="0" anchor="ctr"/>
          <a:lstStyle/>
          <a:p>
            <a:endParaRPr lang="en-US">
              <a:latin typeface="Calibri" charset="0"/>
              <a:cs typeface="Calibri" charset="0"/>
              <a:sym typeface="Calibri" charset="0"/>
            </a:endParaRPr>
          </a:p>
        </p:txBody>
      </p:sp>
      <p:sp>
        <p:nvSpPr>
          <p:cNvPr id="18505" name="AutoShape 73"/>
          <p:cNvSpPr>
            <a:spLocks/>
          </p:cNvSpPr>
          <p:nvPr/>
        </p:nvSpPr>
        <p:spPr bwMode="auto">
          <a:xfrm>
            <a:off x="617538" y="4564063"/>
            <a:ext cx="7947025" cy="12080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marL="285750" indent="-285750">
              <a:buSzPct val="100000"/>
              <a:buFont typeface="Arial" charset="0"/>
              <a:buChar char="•"/>
            </a:pPr>
            <a:r>
              <a:rPr lang="en-US" sz="1800" dirty="0"/>
              <a:t>Total initiated includes</a:t>
            </a:r>
          </a:p>
          <a:p>
            <a:pPr marL="800100" lvl="1" indent="-342900">
              <a:buSzPct val="100000"/>
              <a:buFontTx/>
              <a:buAutoNum type="arabicPeriod"/>
            </a:pPr>
            <a:r>
              <a:rPr lang="en-US" sz="1800" dirty="0"/>
              <a:t>Newly Diagnosed women</a:t>
            </a:r>
          </a:p>
          <a:p>
            <a:pPr marL="800100" lvl="1" indent="-342900">
              <a:buSzPct val="100000"/>
              <a:buFontTx/>
              <a:buAutoNum type="arabicPeriod"/>
            </a:pPr>
            <a:r>
              <a:rPr lang="en-US" sz="1800" dirty="0"/>
              <a:t>Transitioning from AZT to TLE</a:t>
            </a:r>
          </a:p>
          <a:p>
            <a:pPr marL="800100" lvl="1" indent="-342900">
              <a:buSzPct val="100000"/>
              <a:buFontTx/>
              <a:buAutoNum type="arabicPeriod"/>
            </a:pPr>
            <a:r>
              <a:rPr lang="en-US" sz="1800" dirty="0"/>
              <a:t>Transfers of pregnant and breastfeeding women from CTC to RCH </a:t>
            </a:r>
            <a:endParaRPr lang="en-US" dirty="0"/>
          </a:p>
        </p:txBody>
      </p:sp>
    </p:spTree>
    <p:extLst>
      <p:ext uri="{BB962C8B-B14F-4D97-AF65-F5344CB8AC3E}">
        <p14:creationId xmlns:p14="http://schemas.microsoft.com/office/powerpoint/2010/main" val="393098540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p:cNvSpPr>
          <p:nvPr>
            <p:ph type="title"/>
          </p:nvPr>
        </p:nvSpPr>
        <p:spPr bwMode="auto">
          <a:xfrm>
            <a:off x="457200" y="273050"/>
            <a:ext cx="8229600" cy="11445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numCol="1" anchor="ctr" anchorCtr="0" compatLnSpc="1">
            <a:prstTxWarp prst="textNoShape">
              <a:avLst/>
            </a:prstTxWarp>
          </a:bodyPr>
          <a:lstStyle/>
          <a:p>
            <a:pPr algn="ctr"/>
            <a:r>
              <a:rPr lang="en-US" sz="4400" dirty="0">
                <a:latin typeface="Calibri" charset="0"/>
                <a:cs typeface="Calibri" charset="0"/>
                <a:sym typeface="Calibri" charset="0"/>
              </a:rPr>
              <a:t>ART initiation in RCH…</a:t>
            </a:r>
            <a:endParaRPr lang="en-US" dirty="0"/>
          </a:p>
        </p:txBody>
      </p:sp>
      <p:sp>
        <p:nvSpPr>
          <p:cNvPr id="19458" name="Rectangle 2"/>
          <p:cNvSpPr>
            <a:spLocks noGrp="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numCol="1" anchor="t" anchorCtr="0" compatLnSpc="1">
            <a:prstTxWarp prst="textNoShape">
              <a:avLst/>
            </a:prstTxWarp>
          </a:bodyPr>
          <a:lstStyle/>
          <a:p>
            <a:pPr marL="390525" indent="-390525">
              <a:lnSpc>
                <a:spcPct val="90000"/>
              </a:lnSpc>
              <a:spcBef>
                <a:spcPts val="700"/>
              </a:spcBef>
              <a:buFont typeface="Calibri" charset="0"/>
              <a:buChar char="•"/>
            </a:pPr>
            <a:r>
              <a:rPr lang="en-US" sz="3200" dirty="0">
                <a:latin typeface="Calibri" charset="0"/>
                <a:cs typeface="Calibri" charset="0"/>
                <a:sym typeface="Calibri" charset="0"/>
              </a:rPr>
              <a:t>Large number of breastfeeding and pregnant women currently on ART transitioning to new TLE regimen</a:t>
            </a:r>
          </a:p>
          <a:p>
            <a:pPr marL="390525" indent="-390525">
              <a:lnSpc>
                <a:spcPct val="90000"/>
              </a:lnSpc>
              <a:spcBef>
                <a:spcPts val="700"/>
              </a:spcBef>
              <a:buFont typeface="Calibri" charset="0"/>
              <a:buChar char="•"/>
            </a:pPr>
            <a:r>
              <a:rPr lang="en-US" sz="3200" dirty="0">
                <a:latin typeface="Calibri" charset="0"/>
                <a:cs typeface="Calibri" charset="0"/>
                <a:sym typeface="Calibri" charset="0"/>
              </a:rPr>
              <a:t>Unanticipated, leading to TLE stock shortage</a:t>
            </a:r>
          </a:p>
          <a:p>
            <a:pPr marL="857250" lvl="1" indent="-400050">
              <a:lnSpc>
                <a:spcPct val="90000"/>
              </a:lnSpc>
              <a:spcBef>
                <a:spcPts val="600"/>
              </a:spcBef>
              <a:buFont typeface="Calibri" charset="0"/>
              <a:buChar char="–"/>
            </a:pPr>
            <a:r>
              <a:rPr lang="en-US" sz="2800" dirty="0">
                <a:latin typeface="Calibri" charset="0"/>
                <a:ea typeface="ＭＳ Ｐゴシック" charset="0"/>
                <a:cs typeface="Calibri" charset="0"/>
                <a:sym typeface="Calibri" charset="0"/>
              </a:rPr>
              <a:t>Competition for TLE between RCH and </a:t>
            </a:r>
            <a:r>
              <a:rPr lang="en-US" dirty="0" smtClean="0">
                <a:latin typeface="Calibri" charset="0"/>
                <a:ea typeface="ＭＳ Ｐゴシック" charset="0"/>
                <a:cs typeface="Calibri" charset="0"/>
                <a:sym typeface="Calibri" charset="0"/>
              </a:rPr>
              <a:t>ART clinics</a:t>
            </a:r>
            <a:endParaRPr lang="en-US" sz="2000" dirty="0">
              <a:latin typeface="Calibri" charset="0"/>
              <a:ea typeface="ＭＳ Ｐゴシック" charset="0"/>
              <a:cs typeface="Calibri" charset="0"/>
              <a:sym typeface="Calibri" charset="0"/>
            </a:endParaRPr>
          </a:p>
          <a:p>
            <a:pPr marL="857250" lvl="1" indent="-400050">
              <a:lnSpc>
                <a:spcPct val="90000"/>
              </a:lnSpc>
              <a:spcBef>
                <a:spcPts val="600"/>
              </a:spcBef>
              <a:buFont typeface="Calibri" charset="0"/>
              <a:buChar char="–"/>
            </a:pPr>
            <a:r>
              <a:rPr lang="en-US" sz="2800" dirty="0" smtClean="0">
                <a:latin typeface="Calibri" charset="0"/>
                <a:ea typeface="ＭＳ Ｐゴシック" charset="0"/>
                <a:cs typeface="Calibri" charset="0"/>
                <a:sym typeface="Calibri" charset="0"/>
              </a:rPr>
              <a:t>Complete </a:t>
            </a:r>
            <a:r>
              <a:rPr lang="en-US" sz="2800" dirty="0">
                <a:latin typeface="Calibri" charset="0"/>
                <a:ea typeface="ＭＳ Ｐゴシック" charset="0"/>
                <a:cs typeface="Calibri" charset="0"/>
                <a:sym typeface="Calibri" charset="0"/>
              </a:rPr>
              <a:t>TLE </a:t>
            </a:r>
            <a:r>
              <a:rPr lang="en-US" sz="2800" dirty="0" err="1">
                <a:latin typeface="Calibri" charset="0"/>
                <a:ea typeface="ＭＳ Ｐゴシック" charset="0"/>
                <a:cs typeface="Calibri" charset="0"/>
                <a:sym typeface="Calibri" charset="0"/>
              </a:rPr>
              <a:t>stockout</a:t>
            </a:r>
            <a:r>
              <a:rPr lang="en-US" sz="2800" dirty="0">
                <a:latin typeface="Calibri" charset="0"/>
                <a:ea typeface="ＭＳ Ｐゴシック" charset="0"/>
                <a:cs typeface="Calibri" charset="0"/>
                <a:sym typeface="Calibri" charset="0"/>
              </a:rPr>
              <a:t>; switching to alternative regimens</a:t>
            </a:r>
            <a:endParaRPr lang="en-US" sz="2000" dirty="0">
              <a:latin typeface="Calibri" charset="0"/>
              <a:ea typeface="ＭＳ Ｐゴシック" charset="0"/>
              <a:cs typeface="Calibri" charset="0"/>
              <a:sym typeface="Calibri" charset="0"/>
            </a:endParaRPr>
          </a:p>
          <a:p>
            <a:pPr marL="390525" indent="-390525">
              <a:lnSpc>
                <a:spcPct val="90000"/>
              </a:lnSpc>
              <a:spcBef>
                <a:spcPts val="700"/>
              </a:spcBef>
              <a:buFont typeface="Calibri" charset="0"/>
              <a:buChar char="•"/>
            </a:pPr>
            <a:r>
              <a:rPr lang="en-US" sz="3200" dirty="0">
                <a:latin typeface="Calibri" charset="0"/>
                <a:cs typeface="Calibri" charset="0"/>
                <a:sym typeface="Calibri" charset="0"/>
              </a:rPr>
              <a:t>4 (15%) sites reported TLE Stock out</a:t>
            </a:r>
            <a:endParaRPr lang="en-US" dirty="0"/>
          </a:p>
        </p:txBody>
      </p:sp>
    </p:spTree>
    <p:extLst>
      <p:ext uri="{BB962C8B-B14F-4D97-AF65-F5344CB8AC3E}">
        <p14:creationId xmlns:p14="http://schemas.microsoft.com/office/powerpoint/2010/main" val="255739720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p:cNvSpPr>
          <p:nvPr>
            <p:ph type="title"/>
          </p:nvPr>
        </p:nvSpPr>
        <p:spPr bwMode="auto">
          <a:xfrm>
            <a:off x="457200" y="273050"/>
            <a:ext cx="8229600" cy="11445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square" lIns="0" tIns="0" rIns="0" bIns="0" numCol="1" rtlCol="0" anchor="ctr" anchorCtr="0" compatLnSpc="1">
            <a:prstTxWarp prst="textNoShape">
              <a:avLst/>
            </a:prstTxWarp>
            <a:normAutofit/>
          </a:bodyPr>
          <a:lstStyle/>
          <a:p>
            <a:r>
              <a:rPr lang="en-US" dirty="0">
                <a:latin typeface="Calibri" charset="0"/>
                <a:cs typeface="Calibri" charset="0"/>
                <a:sym typeface="Calibri" charset="0"/>
              </a:rPr>
              <a:t>Commodity Management</a:t>
            </a:r>
            <a:endParaRPr lang="en-US" dirty="0">
              <a:latin typeface="Calibri" charset="0"/>
              <a:cs typeface="Calibri" charset="0"/>
            </a:endParaRPr>
          </a:p>
        </p:txBody>
      </p:sp>
      <p:sp>
        <p:nvSpPr>
          <p:cNvPr id="20482" name="Rectangle 2"/>
          <p:cNvSpPr>
            <a:spLocks noGrp="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numCol="1" anchor="t" anchorCtr="0" compatLnSpc="1">
            <a:prstTxWarp prst="textNoShape">
              <a:avLst/>
            </a:prstTxWarp>
          </a:bodyPr>
          <a:lstStyle/>
          <a:p>
            <a:pPr marL="442913" indent="-414338">
              <a:spcBef>
                <a:spcPts val="600"/>
              </a:spcBef>
              <a:buFont typeface="Calibri" charset="0"/>
              <a:buChar char="•"/>
            </a:pPr>
            <a:r>
              <a:rPr lang="en-US" sz="2900" dirty="0">
                <a:latin typeface="Calibri" charset="0"/>
                <a:cs typeface="Calibri" charset="0"/>
                <a:sym typeface="Calibri" charset="0"/>
              </a:rPr>
              <a:t>Facility staff asked to demonstrate how to order commodities and graded as correct or incorrect </a:t>
            </a:r>
          </a:p>
          <a:p>
            <a:pPr marL="546100" lvl="1" indent="-88900">
              <a:spcBef>
                <a:spcPts val="600"/>
              </a:spcBef>
              <a:buFont typeface="Calibri" charset="0"/>
              <a:buChar char="–"/>
            </a:pPr>
            <a:r>
              <a:rPr lang="en-US" sz="2500" dirty="0">
                <a:latin typeface="Calibri" charset="0"/>
                <a:ea typeface="ＭＳ Ｐゴシック" charset="0"/>
                <a:cs typeface="Calibri" charset="0"/>
                <a:sym typeface="Calibri" charset="0"/>
              </a:rPr>
              <a:t>77% correctly demonstrated ordering HIV test kits</a:t>
            </a:r>
          </a:p>
          <a:p>
            <a:pPr marL="546100" lvl="1" indent="-88900">
              <a:spcBef>
                <a:spcPts val="600"/>
              </a:spcBef>
              <a:buFont typeface="Calibri" charset="0"/>
              <a:buChar char="–"/>
            </a:pPr>
            <a:r>
              <a:rPr lang="en-US" sz="2500" dirty="0">
                <a:latin typeface="Calibri" charset="0"/>
                <a:ea typeface="ＭＳ Ｐゴシック" charset="0"/>
                <a:cs typeface="Calibri" charset="0"/>
                <a:sym typeface="Calibri" charset="0"/>
              </a:rPr>
              <a:t>88% for ARV ordering</a:t>
            </a:r>
          </a:p>
          <a:p>
            <a:pPr marL="442913" indent="-414338">
              <a:spcBef>
                <a:spcPts val="600"/>
              </a:spcBef>
              <a:buFont typeface="Calibri" charset="0"/>
              <a:buChar char="•"/>
            </a:pPr>
            <a:r>
              <a:rPr lang="en-US" sz="2900" dirty="0">
                <a:latin typeface="Calibri" charset="0"/>
                <a:cs typeface="Calibri" charset="0"/>
                <a:sym typeface="Calibri" charset="0"/>
              </a:rPr>
              <a:t>Lower knowledge of protocol associated with reported </a:t>
            </a:r>
            <a:r>
              <a:rPr lang="en-US" sz="2900" dirty="0" err="1">
                <a:latin typeface="Calibri" charset="0"/>
                <a:cs typeface="Calibri" charset="0"/>
                <a:sym typeface="Calibri" charset="0"/>
              </a:rPr>
              <a:t>stockout</a:t>
            </a:r>
            <a:r>
              <a:rPr lang="en-US" sz="2900" dirty="0">
                <a:latin typeface="Calibri" charset="0"/>
                <a:cs typeface="Calibri" charset="0"/>
                <a:sym typeface="Calibri" charset="0"/>
              </a:rPr>
              <a:t> in past </a:t>
            </a:r>
            <a:r>
              <a:rPr lang="en-US" sz="2900" dirty="0" smtClean="0">
                <a:latin typeface="Calibri" charset="0"/>
                <a:cs typeface="Calibri" charset="0"/>
                <a:sym typeface="Calibri" charset="0"/>
              </a:rPr>
              <a:t>months</a:t>
            </a:r>
            <a:endParaRPr lang="en-US" sz="2900" dirty="0">
              <a:latin typeface="Calibri" charset="0"/>
              <a:cs typeface="Calibri" charset="0"/>
              <a:sym typeface="Calibri" charset="0"/>
            </a:endParaRPr>
          </a:p>
          <a:p>
            <a:pPr marL="546100" lvl="1" indent="-88900">
              <a:spcBef>
                <a:spcPts val="600"/>
              </a:spcBef>
            </a:pPr>
            <a:r>
              <a:rPr lang="en-US" sz="2500" dirty="0">
                <a:latin typeface="Calibri" charset="0"/>
                <a:ea typeface="ＭＳ Ｐゴシック" charset="0"/>
                <a:cs typeface="Calibri" charset="0"/>
                <a:sym typeface="Calibri" charset="0"/>
              </a:rPr>
              <a:t>Sites with TK </a:t>
            </a:r>
            <a:r>
              <a:rPr lang="en-US" sz="2500" dirty="0" err="1">
                <a:latin typeface="Calibri" charset="0"/>
                <a:ea typeface="ＭＳ Ｐゴシック" charset="0"/>
                <a:cs typeface="Calibri" charset="0"/>
                <a:sym typeface="Calibri" charset="0"/>
              </a:rPr>
              <a:t>stockout</a:t>
            </a:r>
            <a:r>
              <a:rPr lang="en-US" sz="2500" dirty="0">
                <a:latin typeface="Calibri" charset="0"/>
                <a:ea typeface="ＭＳ Ｐゴシック" charset="0"/>
                <a:cs typeface="Calibri" charset="0"/>
                <a:sym typeface="Calibri" charset="0"/>
              </a:rPr>
              <a:t>, 73% vs. 81% demonstrated correct protocol </a:t>
            </a:r>
          </a:p>
          <a:p>
            <a:pPr marL="546100" lvl="1" indent="-88900">
              <a:spcBef>
                <a:spcPts val="600"/>
              </a:spcBef>
            </a:pPr>
            <a:r>
              <a:rPr lang="en-US" sz="2500" dirty="0">
                <a:latin typeface="Calibri" charset="0"/>
                <a:ea typeface="ＭＳ Ｐゴシック" charset="0"/>
                <a:cs typeface="Calibri" charset="0"/>
                <a:sym typeface="Calibri" charset="0"/>
              </a:rPr>
              <a:t>Sites with TLE </a:t>
            </a:r>
            <a:r>
              <a:rPr lang="en-US" sz="2500" dirty="0" err="1">
                <a:latin typeface="Calibri" charset="0"/>
                <a:ea typeface="ＭＳ Ｐゴシック" charset="0"/>
                <a:cs typeface="Calibri" charset="0"/>
                <a:sym typeface="Calibri" charset="0"/>
              </a:rPr>
              <a:t>stockout</a:t>
            </a:r>
            <a:r>
              <a:rPr lang="en-US" sz="2500" dirty="0">
                <a:latin typeface="Calibri" charset="0"/>
                <a:ea typeface="ＭＳ Ｐゴシック" charset="0"/>
                <a:cs typeface="Calibri" charset="0"/>
                <a:sym typeface="Calibri" charset="0"/>
              </a:rPr>
              <a:t>, 75% vs. 91% correct protocol</a:t>
            </a:r>
            <a:endParaRPr lang="en-US" dirty="0"/>
          </a:p>
        </p:txBody>
      </p:sp>
    </p:spTree>
    <p:extLst>
      <p:ext uri="{BB962C8B-B14F-4D97-AF65-F5344CB8AC3E}">
        <p14:creationId xmlns:p14="http://schemas.microsoft.com/office/powerpoint/2010/main" val="318492388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p:cNvSpPr>
          <p:nvPr>
            <p:ph type="title"/>
          </p:nvPr>
        </p:nvSpPr>
        <p:spPr bwMode="auto">
          <a:xfrm>
            <a:off x="457200" y="273050"/>
            <a:ext cx="8229600" cy="11445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numCol="1" anchor="ctr" anchorCtr="0" compatLnSpc="1">
            <a:prstTxWarp prst="textNoShape">
              <a:avLst/>
            </a:prstTxWarp>
          </a:bodyPr>
          <a:lstStyle/>
          <a:p>
            <a:pPr algn="ctr"/>
            <a:r>
              <a:rPr lang="en-US" sz="4400">
                <a:latin typeface="Calibri" charset="0"/>
                <a:cs typeface="Calibri" charset="0"/>
                <a:sym typeface="Calibri" charset="0"/>
              </a:rPr>
              <a:t>Retention</a:t>
            </a:r>
            <a:endParaRPr lang="en-US"/>
          </a:p>
        </p:txBody>
      </p:sp>
      <p:graphicFrame>
        <p:nvGraphicFramePr>
          <p:cNvPr id="21506" name="Object 2"/>
          <p:cNvGraphicFramePr>
            <a:graphicFrameLocks noChangeAspect="1"/>
          </p:cNvGraphicFramePr>
          <p:nvPr/>
        </p:nvGraphicFramePr>
        <p:xfrm>
          <a:off x="501650" y="1741488"/>
          <a:ext cx="8672513" cy="4251325"/>
        </p:xfrm>
        <a:graphic>
          <a:graphicData uri="http://schemas.openxmlformats.org/presentationml/2006/ole">
            <mc:AlternateContent xmlns:mc="http://schemas.openxmlformats.org/markup-compatibility/2006">
              <mc:Choice xmlns:v="urn:schemas-microsoft-com:vml" Requires="v">
                <p:oleObj spid="_x0000_s10287" name="Chart" r:id="rId4" imgW="0" imgH="0" progId="MSGraph.Chart.8">
                  <p:embed/>
                </p:oleObj>
              </mc:Choice>
              <mc:Fallback>
                <p:oleObj name="Chart" r:id="rId4" imgW="0" imgH="0" progId="MSGraph.Chart.8">
                  <p:embed/>
                  <p:pic>
                    <p:nvPicPr>
                      <p:cNvPr id="0" name="Picture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1650" y="1741488"/>
                        <a:ext cx="8672513" cy="425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rgbClr val="000000"/>
                            </a:solidFill>
                            <a:round/>
                            <a:headEnd/>
                            <a:tailEnd/>
                          </a14:hiddenLine>
                        </a:ext>
                        <a:ext uri="{AF507438-7753-43e0-B8FC-AC1667EBCBE1}">
                          <a14:hiddenEffects xmlns:a14="http://schemas.microsoft.com/office/drawing/2010/main">
                            <a:effectLst>
                              <a:outerShdw blurRad="63500" dist="38097" dir="2700000" algn="ctr" rotWithShape="0">
                                <a:srgbClr val="00000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176894523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p:cNvSpPr>
          <p:nvPr>
            <p:ph type="title"/>
          </p:nvPr>
        </p:nvSpPr>
        <p:spPr bwMode="auto">
          <a:xfrm>
            <a:off x="457200" y="92075"/>
            <a:ext cx="8229600" cy="150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numCol="1" anchor="ctr" anchorCtr="0" compatLnSpc="1">
            <a:prstTxWarp prst="textNoShape">
              <a:avLst/>
            </a:prstTxWarp>
          </a:bodyPr>
          <a:lstStyle/>
          <a:p>
            <a:pPr algn="ctr"/>
            <a:r>
              <a:rPr lang="en-US" sz="4400">
                <a:latin typeface="Calibri" charset="0"/>
                <a:cs typeface="Calibri" charset="0"/>
                <a:sym typeface="Calibri" charset="0"/>
              </a:rPr>
              <a:t>Site visits observations</a:t>
            </a:r>
            <a:endParaRPr lang="en-US"/>
          </a:p>
        </p:txBody>
      </p:sp>
      <p:sp>
        <p:nvSpPr>
          <p:cNvPr id="23555" name="AutoShape 3"/>
          <p:cNvSpPr>
            <a:spLocks/>
          </p:cNvSpPr>
          <p:nvPr/>
        </p:nvSpPr>
        <p:spPr bwMode="auto">
          <a:xfrm>
            <a:off x="457200" y="1600200"/>
            <a:ext cx="8305800" cy="45958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marL="419100" indent="-419100">
              <a:lnSpc>
                <a:spcPct val="90000"/>
              </a:lnSpc>
              <a:spcBef>
                <a:spcPts val="500"/>
              </a:spcBef>
              <a:buSzPct val="100000"/>
              <a:buFont typeface="Arial" charset="0"/>
              <a:buChar char="•"/>
            </a:pPr>
            <a:r>
              <a:rPr lang="en-US" sz="2400" dirty="0"/>
              <a:t>Site staff were not aware of poor </a:t>
            </a:r>
            <a:r>
              <a:rPr lang="en-US" sz="2400" dirty="0" smtClean="0"/>
              <a:t>retention</a:t>
            </a:r>
          </a:p>
          <a:p>
            <a:pPr marL="876300" lvl="1" indent="-419100">
              <a:lnSpc>
                <a:spcPct val="90000"/>
              </a:lnSpc>
              <a:spcBef>
                <a:spcPts val="500"/>
              </a:spcBef>
              <a:buSzPct val="100000"/>
              <a:buFont typeface="Arial" charset="0"/>
              <a:buChar char="•"/>
            </a:pPr>
            <a:r>
              <a:rPr lang="en-US" sz="2400" dirty="0" smtClean="0"/>
              <a:t>There </a:t>
            </a:r>
            <a:r>
              <a:rPr lang="en-US" sz="2400" dirty="0"/>
              <a:t>was </a:t>
            </a:r>
            <a:r>
              <a:rPr lang="en-US" sz="2400" dirty="0" smtClean="0"/>
              <a:t>little skills in chronic care clinic management, (no appointment and follow-up system)</a:t>
            </a:r>
            <a:endParaRPr lang="en-US" sz="2400" dirty="0"/>
          </a:p>
          <a:p>
            <a:pPr marL="419100" indent="-419100">
              <a:lnSpc>
                <a:spcPct val="90000"/>
              </a:lnSpc>
              <a:spcBef>
                <a:spcPts val="500"/>
              </a:spcBef>
              <a:buSzPct val="100000"/>
              <a:buFont typeface="Arial" charset="0"/>
              <a:buChar char="•"/>
            </a:pPr>
            <a:r>
              <a:rPr lang="en-US" sz="2400" dirty="0"/>
              <a:t>Week community linkage (Home based care services is not integrated into RCH)</a:t>
            </a:r>
          </a:p>
          <a:p>
            <a:pPr marL="419100" indent="-419100">
              <a:lnSpc>
                <a:spcPct val="90000"/>
              </a:lnSpc>
              <a:spcBef>
                <a:spcPts val="500"/>
              </a:spcBef>
              <a:buSzPct val="100000"/>
              <a:buFont typeface="Arial" charset="0"/>
              <a:buChar char="•"/>
            </a:pPr>
            <a:r>
              <a:rPr lang="en-US" sz="2400" dirty="0"/>
              <a:t>Some sites with good retention reported using cellphone reminder</a:t>
            </a:r>
          </a:p>
          <a:p>
            <a:pPr marL="419100" indent="-419100">
              <a:lnSpc>
                <a:spcPct val="90000"/>
              </a:lnSpc>
              <a:spcBef>
                <a:spcPts val="500"/>
              </a:spcBef>
              <a:buSzPct val="100000"/>
              <a:buFont typeface="Arial" charset="0"/>
              <a:buChar char="•"/>
            </a:pPr>
            <a:r>
              <a:rPr lang="en-US" sz="2400" dirty="0" smtClean="0"/>
              <a:t>Stock outs were not uncommon even before rollout of B+</a:t>
            </a:r>
          </a:p>
          <a:p>
            <a:pPr marL="876300" lvl="1" indent="-419100">
              <a:lnSpc>
                <a:spcPct val="90000"/>
              </a:lnSpc>
              <a:spcBef>
                <a:spcPts val="500"/>
              </a:spcBef>
              <a:buSzPct val="100000"/>
              <a:buFont typeface="Arial" charset="0"/>
              <a:buChar char="•"/>
            </a:pPr>
            <a:r>
              <a:rPr lang="en-US" sz="2400" dirty="0" smtClean="0"/>
              <a:t>RTKs</a:t>
            </a:r>
          </a:p>
          <a:p>
            <a:pPr marL="876300" lvl="1" indent="-419100">
              <a:lnSpc>
                <a:spcPct val="90000"/>
              </a:lnSpc>
              <a:spcBef>
                <a:spcPts val="500"/>
              </a:spcBef>
              <a:buSzPct val="100000"/>
              <a:buFont typeface="Arial" charset="0"/>
              <a:buChar char="•"/>
            </a:pPr>
            <a:r>
              <a:rPr lang="en-US" sz="2400" dirty="0" smtClean="0"/>
              <a:t>TLE, but other ARVs were available</a:t>
            </a:r>
            <a:endParaRPr lang="en-US" sz="2400" dirty="0"/>
          </a:p>
        </p:txBody>
      </p:sp>
    </p:spTree>
    <p:extLst>
      <p:ext uri="{BB962C8B-B14F-4D97-AF65-F5344CB8AC3E}">
        <p14:creationId xmlns:p14="http://schemas.microsoft.com/office/powerpoint/2010/main" val="372721380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p:cNvSpPr>
          <p:nvPr>
            <p:ph type="title"/>
          </p:nvPr>
        </p:nvSpPr>
        <p:spPr bwMode="auto">
          <a:xfrm>
            <a:off x="457200" y="92075"/>
            <a:ext cx="8229600" cy="150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numCol="1" anchor="ctr" anchorCtr="0" compatLnSpc="1">
            <a:prstTxWarp prst="textNoShape">
              <a:avLst/>
            </a:prstTxWarp>
          </a:bodyPr>
          <a:lstStyle/>
          <a:p>
            <a:pPr algn="ctr"/>
            <a:r>
              <a:rPr lang="en-US" sz="4400">
                <a:latin typeface="Calibri" charset="0"/>
                <a:cs typeface="Calibri" charset="0"/>
                <a:sym typeface="Calibri" charset="0"/>
              </a:rPr>
              <a:t>Capacity and space</a:t>
            </a:r>
            <a:endParaRPr lang="en-US"/>
          </a:p>
        </p:txBody>
      </p:sp>
      <p:sp>
        <p:nvSpPr>
          <p:cNvPr id="24578" name="Rectangle 2"/>
          <p:cNvSpPr>
            <a:spLocks noGrp="1"/>
          </p:cNvSpPr>
          <p:nvPr>
            <p:ph type="body" idx="1"/>
          </p:nvPr>
        </p:nvSpPr>
        <p:spPr bwMode="auto">
          <a:xfrm>
            <a:off x="457200" y="1600200"/>
            <a:ext cx="8229600" cy="487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numCol="1" anchor="t" anchorCtr="0" compatLnSpc="1">
            <a:prstTxWarp prst="textNoShape">
              <a:avLst/>
            </a:prstTxWarp>
          </a:bodyPr>
          <a:lstStyle/>
          <a:p>
            <a:pPr>
              <a:spcBef>
                <a:spcPts val="500"/>
              </a:spcBef>
            </a:pPr>
            <a:r>
              <a:rPr lang="en-US" sz="2400" b="1">
                <a:latin typeface="Calibri" charset="0"/>
                <a:cs typeface="Calibri" charset="0"/>
                <a:sym typeface="Calibri" charset="0"/>
              </a:rPr>
              <a:t>Observation</a:t>
            </a:r>
            <a:endParaRPr lang="en-US"/>
          </a:p>
        </p:txBody>
      </p:sp>
      <p:sp>
        <p:nvSpPr>
          <p:cNvPr id="24579" name="AutoShape 3"/>
          <p:cNvSpPr>
            <a:spLocks/>
          </p:cNvSpPr>
          <p:nvPr/>
        </p:nvSpPr>
        <p:spPr bwMode="auto">
          <a:xfrm>
            <a:off x="457200" y="2173288"/>
            <a:ext cx="8229600" cy="43037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marL="342900" indent="-342900">
              <a:lnSpc>
                <a:spcPct val="90000"/>
              </a:lnSpc>
              <a:spcBef>
                <a:spcPts val="500"/>
              </a:spcBef>
              <a:buSzPct val="100000"/>
              <a:buFont typeface="Arial" charset="0"/>
              <a:buChar char="•"/>
            </a:pPr>
            <a:r>
              <a:rPr lang="en-US" sz="2400" dirty="0"/>
              <a:t>Limited space in RCH for confidential ART services</a:t>
            </a:r>
          </a:p>
          <a:p>
            <a:pPr marL="342900" indent="-342900">
              <a:lnSpc>
                <a:spcPct val="90000"/>
              </a:lnSpc>
              <a:spcBef>
                <a:spcPts val="500"/>
              </a:spcBef>
              <a:buSzPct val="100000"/>
              <a:buFont typeface="Arial" charset="0"/>
              <a:buChar char="•"/>
            </a:pPr>
            <a:r>
              <a:rPr lang="en-US" sz="2400" dirty="0"/>
              <a:t>Fewer staffs against large service portfolio</a:t>
            </a:r>
          </a:p>
          <a:p>
            <a:pPr marL="742950" lvl="1" indent="-285750">
              <a:lnSpc>
                <a:spcPct val="90000"/>
              </a:lnSpc>
              <a:spcBef>
                <a:spcPts val="400"/>
              </a:spcBef>
              <a:buSzPct val="100000"/>
              <a:buFont typeface="Arial" charset="0"/>
              <a:buChar char="–"/>
            </a:pPr>
            <a:r>
              <a:rPr lang="en-US" sz="2400" dirty="0"/>
              <a:t>ANC, Immunization, FP, PMTCT-LLAPLA</a:t>
            </a:r>
          </a:p>
          <a:p>
            <a:pPr marL="342900" indent="-342900">
              <a:lnSpc>
                <a:spcPct val="90000"/>
              </a:lnSpc>
              <a:spcBef>
                <a:spcPts val="500"/>
              </a:spcBef>
              <a:buSzPct val="100000"/>
              <a:buFont typeface="Arial" charset="0"/>
              <a:buChar char="•"/>
            </a:pPr>
            <a:r>
              <a:rPr lang="en-US" sz="2400" dirty="0"/>
              <a:t>Untapped capacity and resources at </a:t>
            </a:r>
            <a:r>
              <a:rPr lang="en-US" sz="2400" dirty="0" smtClean="0"/>
              <a:t>ART clinics </a:t>
            </a:r>
            <a:r>
              <a:rPr lang="en-US" sz="2400" dirty="0"/>
              <a:t>coexisting with RCHs</a:t>
            </a:r>
          </a:p>
          <a:p>
            <a:pPr marL="342900" indent="-342900">
              <a:lnSpc>
                <a:spcPct val="90000"/>
              </a:lnSpc>
              <a:spcBef>
                <a:spcPts val="500"/>
              </a:spcBef>
              <a:buSzPct val="100000"/>
              <a:buFont typeface="Arial" charset="0"/>
              <a:buChar char="•"/>
            </a:pPr>
            <a:r>
              <a:rPr lang="en-US" sz="2400" dirty="0"/>
              <a:t>Limited space and high workload – domino effect</a:t>
            </a:r>
          </a:p>
          <a:p>
            <a:pPr marL="742950" lvl="1" indent="-285750">
              <a:lnSpc>
                <a:spcPct val="90000"/>
              </a:lnSpc>
              <a:spcBef>
                <a:spcPts val="400"/>
              </a:spcBef>
              <a:buSzPct val="100000"/>
              <a:buFont typeface="Arial" charset="0"/>
              <a:buChar char="–"/>
            </a:pPr>
            <a:r>
              <a:rPr lang="en-US" sz="2400" dirty="0"/>
              <a:t>Inadequate adherence assessment, counseling and support</a:t>
            </a:r>
          </a:p>
          <a:p>
            <a:pPr marL="342900" indent="-342900">
              <a:spcBef>
                <a:spcPts val="500"/>
              </a:spcBef>
              <a:buSzPct val="100000"/>
              <a:buFont typeface="Arial" charset="0"/>
              <a:buChar char="•"/>
            </a:pPr>
            <a:r>
              <a:rPr lang="en-US" sz="2400" dirty="0" smtClean="0"/>
              <a:t>Shortage </a:t>
            </a:r>
            <a:r>
              <a:rPr lang="en-US" sz="2400" dirty="0"/>
              <a:t>of </a:t>
            </a:r>
            <a:r>
              <a:rPr lang="en-US" sz="2400" dirty="0" smtClean="0"/>
              <a:t>current data tools</a:t>
            </a:r>
            <a:endParaRPr lang="en-US" sz="2400" dirty="0"/>
          </a:p>
          <a:p>
            <a:pPr marL="342900" indent="-342900">
              <a:spcBef>
                <a:spcPts val="500"/>
              </a:spcBef>
              <a:buSzPct val="100000"/>
              <a:buFont typeface="Arial" charset="0"/>
              <a:buChar char="•"/>
            </a:pPr>
            <a:r>
              <a:rPr lang="en-US" sz="2400" dirty="0"/>
              <a:t>M</a:t>
            </a:r>
            <a:r>
              <a:rPr lang="en-US" sz="2400" dirty="0" smtClean="0"/>
              <a:t>any </a:t>
            </a:r>
            <a:r>
              <a:rPr lang="en-US" sz="2400" dirty="0"/>
              <a:t>data errors noted, due to inadequate understanding of ART </a:t>
            </a:r>
            <a:r>
              <a:rPr lang="en-US" sz="2400" dirty="0" smtClean="0"/>
              <a:t>data and patient </a:t>
            </a:r>
            <a:r>
              <a:rPr lang="en-US" sz="2400" dirty="0"/>
              <a:t>management</a:t>
            </a:r>
          </a:p>
        </p:txBody>
      </p:sp>
    </p:spTree>
    <p:extLst>
      <p:ext uri="{BB962C8B-B14F-4D97-AF65-F5344CB8AC3E}">
        <p14:creationId xmlns:p14="http://schemas.microsoft.com/office/powerpoint/2010/main" val="318396013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p:cNvSpPr>
          <p:nvPr>
            <p:ph type="title"/>
          </p:nvPr>
        </p:nvSpPr>
        <p:spPr bwMode="auto">
          <a:xfrm>
            <a:off x="457200" y="273050"/>
            <a:ext cx="8229600" cy="11445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numCol="1" anchor="ctr" anchorCtr="0" compatLnSpc="1">
            <a:prstTxWarp prst="textNoShape">
              <a:avLst/>
            </a:prstTxWarp>
          </a:bodyPr>
          <a:lstStyle/>
          <a:p>
            <a:pPr algn="ctr"/>
            <a:r>
              <a:rPr lang="en-US" sz="4400">
                <a:latin typeface="Calibri" charset="0"/>
                <a:cs typeface="Calibri" charset="0"/>
                <a:sym typeface="Calibri" charset="0"/>
              </a:rPr>
              <a:t>Key Findings</a:t>
            </a:r>
            <a:endParaRPr lang="en-US"/>
          </a:p>
        </p:txBody>
      </p:sp>
      <p:sp>
        <p:nvSpPr>
          <p:cNvPr id="26626" name="Rectangle 2"/>
          <p:cNvSpPr>
            <a:spLocks noGrp="1"/>
          </p:cNvSpPr>
          <p:nvPr>
            <p:ph type="body" idx="1"/>
          </p:nvPr>
        </p:nvSpPr>
        <p:spPr bwMode="auto">
          <a:xfrm>
            <a:off x="457200" y="1600200"/>
            <a:ext cx="8229600" cy="4824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numCol="1" anchor="t" anchorCtr="0" compatLnSpc="1">
            <a:prstTxWarp prst="textNoShape">
              <a:avLst/>
            </a:prstTxWarp>
            <a:normAutofit fontScale="92500" lnSpcReduction="10000"/>
          </a:bodyPr>
          <a:lstStyle/>
          <a:p>
            <a:pPr marL="514350" indent="-514350">
              <a:lnSpc>
                <a:spcPct val="80000"/>
              </a:lnSpc>
              <a:spcBef>
                <a:spcPts val="600"/>
              </a:spcBef>
              <a:buFont typeface="+mj-lt"/>
              <a:buAutoNum type="arabicPeriod"/>
            </a:pPr>
            <a:r>
              <a:rPr lang="en-US" sz="2700" dirty="0">
                <a:latin typeface="Calibri" charset="0"/>
                <a:cs typeface="Calibri" charset="0"/>
                <a:sym typeface="Calibri" charset="0"/>
              </a:rPr>
              <a:t>LLAPLA was successfully </a:t>
            </a:r>
            <a:r>
              <a:rPr lang="en-US" sz="2700" dirty="0" smtClean="0">
                <a:latin typeface="Calibri" charset="0"/>
                <a:cs typeface="Calibri" charset="0"/>
                <a:sym typeface="Calibri" charset="0"/>
              </a:rPr>
              <a:t>rolled-out as planned</a:t>
            </a:r>
            <a:endParaRPr lang="en-US" sz="2700" dirty="0">
              <a:latin typeface="Calibri" charset="0"/>
              <a:cs typeface="Calibri" charset="0"/>
              <a:sym typeface="Calibri" charset="0"/>
            </a:endParaRPr>
          </a:p>
          <a:p>
            <a:pPr marL="514350" indent="-514350">
              <a:lnSpc>
                <a:spcPct val="80000"/>
              </a:lnSpc>
              <a:spcBef>
                <a:spcPts val="600"/>
              </a:spcBef>
              <a:buFont typeface="+mj-lt"/>
              <a:buAutoNum type="arabicPeriod"/>
            </a:pPr>
            <a:r>
              <a:rPr lang="en-US" sz="2700" dirty="0" smtClean="0">
                <a:latin typeface="Calibri" charset="0"/>
                <a:cs typeface="Calibri" charset="0"/>
                <a:sym typeface="Calibri" charset="0"/>
              </a:rPr>
              <a:t>Data issues threatens program’s ability to monitor performance</a:t>
            </a:r>
          </a:p>
          <a:p>
            <a:pPr marL="914400" lvl="1" indent="-514350">
              <a:lnSpc>
                <a:spcPct val="80000"/>
              </a:lnSpc>
              <a:spcBef>
                <a:spcPts val="600"/>
              </a:spcBef>
              <a:buFont typeface="+mj-lt"/>
              <a:buAutoNum type="alphaLcPeriod"/>
            </a:pPr>
            <a:r>
              <a:rPr lang="en-US" sz="2300" dirty="0" smtClean="0">
                <a:latin typeface="Calibri" charset="0"/>
                <a:cs typeface="Calibri" charset="0"/>
                <a:sym typeface="Calibri" charset="0"/>
              </a:rPr>
              <a:t>Retention</a:t>
            </a:r>
          </a:p>
          <a:p>
            <a:pPr marL="914400" lvl="1" indent="-514350">
              <a:lnSpc>
                <a:spcPct val="80000"/>
              </a:lnSpc>
              <a:spcBef>
                <a:spcPts val="600"/>
              </a:spcBef>
              <a:buFont typeface="+mj-lt"/>
              <a:buAutoNum type="alphaLcPeriod"/>
            </a:pPr>
            <a:r>
              <a:rPr lang="en-US" sz="2300" dirty="0" smtClean="0">
                <a:latin typeface="Calibri" charset="0"/>
                <a:cs typeface="Calibri" charset="0"/>
                <a:sym typeface="Calibri" charset="0"/>
              </a:rPr>
              <a:t>Accuracy of other metrics</a:t>
            </a:r>
            <a:endParaRPr lang="en-US" sz="2300" dirty="0">
              <a:latin typeface="Calibri" charset="0"/>
              <a:cs typeface="Calibri" charset="0"/>
              <a:sym typeface="Calibri" charset="0"/>
            </a:endParaRPr>
          </a:p>
          <a:p>
            <a:pPr marL="514350" indent="-514350">
              <a:lnSpc>
                <a:spcPct val="80000"/>
              </a:lnSpc>
              <a:spcBef>
                <a:spcPts val="600"/>
              </a:spcBef>
              <a:buFont typeface="+mj-lt"/>
              <a:buAutoNum type="arabicPeriod"/>
            </a:pPr>
            <a:r>
              <a:rPr lang="en-US" sz="2700" dirty="0" smtClean="0">
                <a:latin typeface="Calibri" charset="0"/>
                <a:cs typeface="Calibri" charset="0"/>
                <a:sym typeface="Calibri" charset="0"/>
              </a:rPr>
              <a:t>HIV commodities Stock stability was promising</a:t>
            </a:r>
          </a:p>
          <a:p>
            <a:pPr marL="914400" lvl="1" indent="-514350">
              <a:lnSpc>
                <a:spcPct val="80000"/>
              </a:lnSpc>
              <a:spcBef>
                <a:spcPts val="600"/>
              </a:spcBef>
              <a:buFont typeface="+mj-lt"/>
              <a:buAutoNum type="alphaLcPeriod"/>
            </a:pPr>
            <a:r>
              <a:rPr lang="en-US" sz="2300" dirty="0" smtClean="0">
                <a:latin typeface="Calibri" charset="0"/>
                <a:cs typeface="Calibri" charset="0"/>
                <a:sym typeface="Calibri" charset="0"/>
              </a:rPr>
              <a:t>TLE stock levels were not optimum during rollout onset; Stabilized later</a:t>
            </a:r>
          </a:p>
          <a:p>
            <a:pPr marL="914400" lvl="1" indent="-514350">
              <a:lnSpc>
                <a:spcPct val="80000"/>
              </a:lnSpc>
              <a:spcBef>
                <a:spcPts val="600"/>
              </a:spcBef>
              <a:buFont typeface="+mj-lt"/>
              <a:buAutoNum type="alphaLcPeriod"/>
            </a:pPr>
            <a:r>
              <a:rPr lang="en-US" sz="2300" dirty="0" smtClean="0">
                <a:latin typeface="Calibri" charset="0"/>
                <a:cs typeface="Calibri" charset="0"/>
                <a:sym typeface="Calibri" charset="0"/>
              </a:rPr>
              <a:t>RTKs stock levels have ben in emergency levels, without drastic </a:t>
            </a:r>
            <a:r>
              <a:rPr lang="en-US" sz="2300" dirty="0" err="1" smtClean="0">
                <a:latin typeface="Calibri" charset="0"/>
                <a:cs typeface="Calibri" charset="0"/>
                <a:sym typeface="Calibri" charset="0"/>
              </a:rPr>
              <a:t>stockout</a:t>
            </a:r>
            <a:endParaRPr lang="en-US" sz="2300" dirty="0">
              <a:latin typeface="Calibri" charset="0"/>
              <a:cs typeface="Calibri" charset="0"/>
              <a:sym typeface="Calibri" charset="0"/>
            </a:endParaRPr>
          </a:p>
          <a:p>
            <a:pPr marL="514350" indent="-514350">
              <a:lnSpc>
                <a:spcPct val="80000"/>
              </a:lnSpc>
              <a:spcBef>
                <a:spcPts val="600"/>
              </a:spcBef>
              <a:buFont typeface="+mj-lt"/>
              <a:buAutoNum type="arabicPeriod"/>
            </a:pPr>
            <a:r>
              <a:rPr lang="en-US" sz="2700" dirty="0" smtClean="0">
                <a:latin typeface="Calibri" charset="0"/>
                <a:cs typeface="Calibri" charset="0"/>
                <a:sym typeface="Calibri" charset="0"/>
              </a:rPr>
              <a:t>Staff capacity and space for quality care in RCH clinics remain desired</a:t>
            </a:r>
            <a:endParaRPr lang="en-US" sz="2700" dirty="0">
              <a:latin typeface="Calibri" charset="0"/>
              <a:cs typeface="Calibri" charset="0"/>
              <a:sym typeface="Calibri" charset="0"/>
            </a:endParaRPr>
          </a:p>
          <a:p>
            <a:pPr marL="914400" lvl="1" indent="-457200">
              <a:lnSpc>
                <a:spcPct val="80000"/>
              </a:lnSpc>
              <a:spcBef>
                <a:spcPts val="500"/>
              </a:spcBef>
              <a:buFont typeface="+mj-lt"/>
              <a:buAutoNum type="alphaLcPeriod"/>
            </a:pPr>
            <a:r>
              <a:rPr lang="en-US" sz="2300" dirty="0" smtClean="0">
                <a:latin typeface="Calibri" charset="0"/>
                <a:ea typeface="ＭＳ Ｐゴシック" charset="0"/>
                <a:cs typeface="Calibri" charset="0"/>
                <a:sym typeface="Calibri" charset="0"/>
              </a:rPr>
              <a:t>Retention issues related to skills, data and inadequate community linkage</a:t>
            </a:r>
            <a:endParaRPr lang="en-US" sz="2300" dirty="0">
              <a:latin typeface="Calibri" charset="0"/>
              <a:ea typeface="ＭＳ Ｐゴシック" charset="0"/>
              <a:cs typeface="Calibri" charset="0"/>
              <a:sym typeface="Calibri" charset="0"/>
            </a:endParaRPr>
          </a:p>
          <a:p>
            <a:pPr marL="914400" lvl="1" indent="-457200">
              <a:lnSpc>
                <a:spcPct val="80000"/>
              </a:lnSpc>
              <a:spcBef>
                <a:spcPts val="500"/>
              </a:spcBef>
              <a:buFont typeface="+mj-lt"/>
              <a:buAutoNum type="alphaLcPeriod"/>
            </a:pPr>
            <a:r>
              <a:rPr lang="en-US" sz="2300" dirty="0" smtClean="0">
                <a:latin typeface="Calibri" charset="0"/>
                <a:ea typeface="ＭＳ Ｐゴシック" charset="0"/>
                <a:cs typeface="Calibri" charset="0"/>
                <a:sym typeface="Calibri" charset="0"/>
              </a:rPr>
              <a:t>Space and HR shortage compromise privacy, and quality time for care</a:t>
            </a:r>
            <a:endParaRPr lang="en-US" dirty="0"/>
          </a:p>
        </p:txBody>
      </p:sp>
    </p:spTree>
    <p:extLst>
      <p:ext uri="{BB962C8B-B14F-4D97-AF65-F5344CB8AC3E}">
        <p14:creationId xmlns:p14="http://schemas.microsoft.com/office/powerpoint/2010/main" val="64575715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Country profile</a:t>
            </a:r>
          </a:p>
          <a:p>
            <a:pPr marL="514350" indent="-514350">
              <a:buFont typeface="+mj-lt"/>
              <a:buAutoNum type="arabicPeriod"/>
            </a:pPr>
            <a:r>
              <a:rPr lang="en-US" dirty="0" smtClean="0"/>
              <a:t>PMTCT in Tanzania</a:t>
            </a:r>
          </a:p>
          <a:p>
            <a:pPr marL="514350" indent="-514350">
              <a:buFont typeface="+mj-lt"/>
              <a:buAutoNum type="arabicPeriod"/>
            </a:pPr>
            <a:r>
              <a:rPr lang="en-US" dirty="0" smtClean="0"/>
              <a:t>Option B+; Early implementation assessment findings</a:t>
            </a:r>
          </a:p>
          <a:p>
            <a:pPr marL="514350" indent="-514350">
              <a:buFont typeface="+mj-lt"/>
              <a:buAutoNum type="arabicPeriod"/>
            </a:pPr>
            <a:r>
              <a:rPr lang="en-US" dirty="0" smtClean="0"/>
              <a:t>Actions from assessment findings</a:t>
            </a:r>
          </a:p>
          <a:p>
            <a:pPr marL="514350" indent="-514350">
              <a:buFont typeface="+mj-lt"/>
              <a:buAutoNum type="arabicPeriod"/>
            </a:pPr>
            <a:r>
              <a:rPr lang="en-US" dirty="0" smtClean="0"/>
              <a:t>Recommendations</a:t>
            </a:r>
          </a:p>
          <a:p>
            <a:pPr marL="514350" indent="-514350">
              <a:buFont typeface="+mj-lt"/>
              <a:buAutoNum type="arabicPeriod"/>
            </a:pPr>
            <a:endParaRPr lang="en-US" dirty="0"/>
          </a:p>
        </p:txBody>
      </p:sp>
    </p:spTree>
    <p:extLst>
      <p:ext uri="{BB962C8B-B14F-4D97-AF65-F5344CB8AC3E}">
        <p14:creationId xmlns:p14="http://schemas.microsoft.com/office/powerpoint/2010/main" val="285808499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Actions from Findings</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US" dirty="0" smtClean="0"/>
              <a:t>Redistribution of TLE from overstocked, to under stocked/stocked out facilities</a:t>
            </a:r>
          </a:p>
          <a:p>
            <a:pPr marL="514350" indent="-514350">
              <a:buFont typeface="+mj-lt"/>
              <a:buAutoNum type="arabicPeriod"/>
            </a:pPr>
            <a:r>
              <a:rPr lang="en-US" dirty="0" smtClean="0"/>
              <a:t>Emergency supply of RTKs</a:t>
            </a:r>
          </a:p>
          <a:p>
            <a:pPr marL="514350" indent="-514350">
              <a:buFont typeface="+mj-lt"/>
              <a:buAutoNum type="arabicPeriod"/>
            </a:pPr>
            <a:r>
              <a:rPr lang="en-US" dirty="0" smtClean="0"/>
              <a:t>Addressing data issues and overall performance;</a:t>
            </a:r>
          </a:p>
          <a:p>
            <a:pPr marL="914400" lvl="1" indent="-514350">
              <a:buFont typeface="+mj-lt"/>
              <a:buAutoNum type="alphaLcPeriod"/>
            </a:pPr>
            <a:r>
              <a:rPr lang="en-US" dirty="0" smtClean="0"/>
              <a:t>Starting scoring system, and incorporation of PMTCT indicators into RMNCH score card</a:t>
            </a:r>
          </a:p>
          <a:p>
            <a:pPr marL="914400" lvl="1" indent="-514350">
              <a:buFont typeface="+mj-lt"/>
              <a:buAutoNum type="alphaLcPeriod"/>
            </a:pPr>
            <a:r>
              <a:rPr lang="en-US" dirty="0" smtClean="0"/>
              <a:t>PMTCT-RMNCH focused DQA</a:t>
            </a:r>
          </a:p>
          <a:p>
            <a:pPr marL="914400" lvl="1" indent="-514350">
              <a:buFont typeface="+mj-lt"/>
              <a:buAutoNum type="alphaLcPeriod"/>
            </a:pPr>
            <a:r>
              <a:rPr lang="en-US" dirty="0" smtClean="0"/>
              <a:t>Designing Cohort monitoring for Mother-Baby pair</a:t>
            </a:r>
          </a:p>
          <a:p>
            <a:pPr marL="914400" lvl="1" indent="-514350">
              <a:buFont typeface="+mj-lt"/>
              <a:buAutoNum type="alphaLcPeriod"/>
            </a:pPr>
            <a:r>
              <a:rPr lang="en-US" dirty="0" smtClean="0"/>
              <a:t>Developing response system focusing on</a:t>
            </a:r>
          </a:p>
          <a:p>
            <a:pPr marL="1314450" lvl="2" indent="-514350">
              <a:buFont typeface="+mj-lt"/>
              <a:buAutoNum type="romanLcPeriod"/>
            </a:pPr>
            <a:r>
              <a:rPr lang="en-US" dirty="0" smtClean="0"/>
              <a:t>Commodity availability</a:t>
            </a:r>
          </a:p>
          <a:p>
            <a:pPr marL="1314450" lvl="2" indent="-514350">
              <a:buFont typeface="+mj-lt"/>
              <a:buAutoNum type="romanLcPeriod"/>
            </a:pPr>
            <a:r>
              <a:rPr lang="en-US" dirty="0" smtClean="0"/>
              <a:t>Retention</a:t>
            </a:r>
          </a:p>
          <a:p>
            <a:pPr marL="1314450" lvl="2" indent="-514350">
              <a:buFont typeface="+mj-lt"/>
              <a:buAutoNum type="romanLcPeriod"/>
            </a:pPr>
            <a:r>
              <a:rPr lang="en-US" dirty="0" smtClean="0"/>
              <a:t>HEID</a:t>
            </a:r>
          </a:p>
          <a:p>
            <a:pPr marL="1314450" lvl="2" indent="-514350">
              <a:buFont typeface="+mj-lt"/>
              <a:buAutoNum type="romanLcPeriod"/>
            </a:pPr>
            <a:r>
              <a:rPr lang="en-US" dirty="0" smtClean="0"/>
              <a:t>Quality of HTC</a:t>
            </a:r>
          </a:p>
          <a:p>
            <a:pPr marL="1314450" lvl="2" indent="-514350">
              <a:buFont typeface="+mj-lt"/>
              <a:buAutoNum type="romanLcPeriod"/>
            </a:pPr>
            <a:r>
              <a:rPr lang="en-US" dirty="0" smtClean="0"/>
              <a:t>Data quality</a:t>
            </a:r>
          </a:p>
          <a:p>
            <a:pPr marL="914400" lvl="1" indent="-514350">
              <a:buFont typeface="+mj-lt"/>
              <a:buAutoNum type="alphaLcPeriod"/>
            </a:pPr>
            <a:r>
              <a:rPr lang="en-US" dirty="0" smtClean="0"/>
              <a:t>Adapting appointment and tracking systems for chronic care</a:t>
            </a:r>
          </a:p>
          <a:p>
            <a:pPr marL="514350" indent="-514350">
              <a:buFont typeface="+mj-lt"/>
              <a:buAutoNum type="arabicPeriod"/>
            </a:pPr>
            <a:endParaRPr lang="en-US" dirty="0" smtClean="0"/>
          </a:p>
          <a:p>
            <a:pPr marL="514350" indent="-514350">
              <a:buFont typeface="+mj-lt"/>
              <a:buAutoNum type="arabicPeriod"/>
            </a:pP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p:cNvSpPr>
          <p:nvPr>
            <p:ph type="title"/>
          </p:nvPr>
        </p:nvSpPr>
        <p:spPr bwMode="auto">
          <a:xfrm>
            <a:off x="457200" y="92075"/>
            <a:ext cx="8229600" cy="150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numCol="1" anchor="ctr" anchorCtr="0" compatLnSpc="1">
            <a:prstTxWarp prst="textNoShape">
              <a:avLst/>
            </a:prstTxWarp>
          </a:bodyPr>
          <a:lstStyle/>
          <a:p>
            <a:r>
              <a:rPr lang="en-US" sz="4400" dirty="0"/>
              <a:t>Recommendations</a:t>
            </a:r>
            <a:endParaRPr lang="en-US" dirty="0"/>
          </a:p>
        </p:txBody>
      </p:sp>
      <p:sp>
        <p:nvSpPr>
          <p:cNvPr id="27650" name="Rectangle 2"/>
          <p:cNvSpPr>
            <a:spLocks noGrp="1"/>
          </p:cNvSpPr>
          <p:nvPr>
            <p:ph type="body" idx="1"/>
          </p:nvPr>
        </p:nvSpPr>
        <p:spPr bwMode="auto">
          <a:xfrm>
            <a:off x="457200" y="1600200"/>
            <a:ext cx="8229600" cy="487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numCol="1" anchor="t" anchorCtr="0" compatLnSpc="1">
            <a:prstTxWarp prst="textNoShape">
              <a:avLst/>
            </a:prstTxWarp>
            <a:normAutofit fontScale="92500" lnSpcReduction="20000"/>
          </a:bodyPr>
          <a:lstStyle/>
          <a:p>
            <a:pPr marL="514350" indent="-514350">
              <a:buFont typeface="+mj-lt"/>
              <a:buAutoNum type="arabicPeriod"/>
            </a:pPr>
            <a:r>
              <a:rPr lang="en-US" sz="2800" dirty="0" smtClean="0"/>
              <a:t>Considering data requirement and appropriate adjustment to meet M&amp;E needs (include continuous data quality improvement)</a:t>
            </a:r>
          </a:p>
          <a:p>
            <a:pPr marL="914400" lvl="1" indent="-514350">
              <a:buFont typeface="+mj-lt"/>
              <a:buAutoNum type="alphaLcPeriod"/>
            </a:pPr>
            <a:r>
              <a:rPr lang="en-US" sz="2400" dirty="0" smtClean="0"/>
              <a:t>Data needs</a:t>
            </a:r>
          </a:p>
          <a:p>
            <a:pPr marL="914400" lvl="1" indent="-514350">
              <a:buFont typeface="+mj-lt"/>
              <a:buAutoNum type="alphaLcPeriod"/>
            </a:pPr>
            <a:r>
              <a:rPr lang="en-US" sz="2400" dirty="0" smtClean="0"/>
              <a:t>Quality</a:t>
            </a:r>
            <a:endParaRPr lang="en-US" sz="2800" dirty="0"/>
          </a:p>
          <a:p>
            <a:pPr marL="514350" indent="-514350">
              <a:buSzPct val="100000"/>
              <a:buFont typeface="+mj-lt"/>
              <a:buAutoNum type="arabicPeriod"/>
            </a:pPr>
            <a:r>
              <a:rPr lang="en-US" sz="2800" dirty="0" smtClean="0"/>
              <a:t>Consider Logistic systems, anticipated and unanticipated events</a:t>
            </a:r>
          </a:p>
          <a:p>
            <a:pPr marL="914400" lvl="1" indent="-514350">
              <a:buSzPct val="100000"/>
              <a:buFont typeface="+mj-lt"/>
              <a:buAutoNum type="alphaLcPeriod"/>
            </a:pPr>
            <a:r>
              <a:rPr lang="en-US" sz="2400" dirty="0" smtClean="0"/>
              <a:t>Smart push for consumables</a:t>
            </a:r>
          </a:p>
          <a:p>
            <a:pPr marL="914400" lvl="1" indent="-514350">
              <a:buSzPct val="100000"/>
              <a:buFont typeface="+mj-lt"/>
              <a:buAutoNum type="alphaLcPeriod"/>
            </a:pPr>
            <a:r>
              <a:rPr lang="en-US" sz="2400" dirty="0" smtClean="0"/>
              <a:t>Proper Commodity management (chronic care needs)</a:t>
            </a:r>
            <a:endParaRPr lang="en-US" sz="2400" dirty="0"/>
          </a:p>
          <a:p>
            <a:pPr marL="514350" indent="-514350">
              <a:buSzPct val="100000"/>
              <a:buFont typeface="+mj-lt"/>
              <a:buAutoNum type="arabicPeriod"/>
            </a:pPr>
            <a:r>
              <a:rPr lang="en-US" sz="2800" dirty="0" smtClean="0"/>
              <a:t>Capacity and space</a:t>
            </a:r>
          </a:p>
          <a:p>
            <a:pPr marL="914400" lvl="1" indent="-514350">
              <a:buSzPct val="100000"/>
              <a:buFont typeface="+mj-lt"/>
              <a:buAutoNum type="alphaLcPeriod"/>
            </a:pPr>
            <a:r>
              <a:rPr lang="en-US" sz="2400" dirty="0" smtClean="0"/>
              <a:t>Tap into existing ART clinics staff skills in chronic care</a:t>
            </a:r>
          </a:p>
          <a:p>
            <a:pPr marL="914400" lvl="1" indent="-514350">
              <a:buSzPct val="100000"/>
              <a:buFont typeface="+mj-lt"/>
              <a:buAutoNum type="alphaLcPeriod"/>
            </a:pPr>
            <a:r>
              <a:rPr lang="en-US" sz="2400" dirty="0" smtClean="0"/>
              <a:t>Task shifting, Nurses focus on clinical care</a:t>
            </a:r>
          </a:p>
          <a:p>
            <a:pPr marL="914400" lvl="1" indent="-514350">
              <a:buSzPct val="100000"/>
              <a:buFont typeface="+mj-lt"/>
              <a:buAutoNum type="alphaLcPeriod"/>
            </a:pPr>
            <a:r>
              <a:rPr lang="en-US" sz="2400" dirty="0" smtClean="0"/>
              <a:t>Expand clinic space, and manage appointments</a:t>
            </a:r>
          </a:p>
          <a:p>
            <a:pPr marL="914400" lvl="1" indent="-514350">
              <a:buSzPct val="100000"/>
              <a:buFont typeface="+mj-lt"/>
              <a:buAutoNum type="alphaLcPeriod"/>
            </a:pPr>
            <a:r>
              <a:rPr lang="en-US" sz="2400" dirty="0" smtClean="0"/>
              <a:t>Enforce quality improvement</a:t>
            </a:r>
            <a:endParaRPr lang="en-US" sz="2400" dirty="0"/>
          </a:p>
        </p:txBody>
      </p:sp>
    </p:spTree>
    <p:extLst>
      <p:ext uri="{BB962C8B-B14F-4D97-AF65-F5344CB8AC3E}">
        <p14:creationId xmlns:p14="http://schemas.microsoft.com/office/powerpoint/2010/main" val="138307062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p:cNvSpPr>
          <p:nvPr>
            <p:ph type="title"/>
          </p:nvPr>
        </p:nvSpPr>
        <p:spPr bwMode="auto">
          <a:xfrm>
            <a:off x="457200" y="92075"/>
            <a:ext cx="8229600" cy="1508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numCol="1" anchor="ctr" anchorCtr="0" compatLnSpc="1">
            <a:prstTxWarp prst="textNoShape">
              <a:avLst/>
            </a:prstTxWarp>
          </a:bodyPr>
          <a:lstStyle/>
          <a:p>
            <a:r>
              <a:rPr lang="en-US" sz="4400"/>
              <a:t>Recommendations</a:t>
            </a:r>
            <a:endParaRPr lang="en-US"/>
          </a:p>
        </p:txBody>
      </p:sp>
      <p:sp>
        <p:nvSpPr>
          <p:cNvPr id="28674" name="Rectangle 2"/>
          <p:cNvSpPr>
            <a:spLocks noGrp="1"/>
          </p:cNvSpPr>
          <p:nvPr>
            <p:ph type="body" idx="1"/>
          </p:nvPr>
        </p:nvSpPr>
        <p:spPr bwMode="auto">
          <a:xfrm>
            <a:off x="457200" y="1600200"/>
            <a:ext cx="8229600" cy="487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numCol="1" anchor="t" anchorCtr="0" compatLnSpc="1">
            <a:prstTxWarp prst="textNoShape">
              <a:avLst/>
            </a:prstTxWarp>
            <a:normAutofit/>
          </a:bodyPr>
          <a:lstStyle/>
          <a:p>
            <a:pPr marL="514350" indent="-514350">
              <a:buFont typeface="+mj-lt"/>
              <a:buAutoNum type="arabicPeriod" startAt="4"/>
            </a:pPr>
            <a:r>
              <a:rPr lang="en-US" dirty="0" smtClean="0"/>
              <a:t>Develop/implement emergency response system especially in the early phase</a:t>
            </a:r>
          </a:p>
          <a:p>
            <a:pPr marL="914400" lvl="1" indent="-514350">
              <a:buFont typeface="+mj-lt"/>
              <a:buAutoNum type="alphaLcPeriod" startAt="4"/>
            </a:pPr>
            <a:r>
              <a:rPr lang="en-US" dirty="0" smtClean="0"/>
              <a:t>Commodity stock stability</a:t>
            </a:r>
          </a:p>
          <a:p>
            <a:pPr marL="914400" lvl="1" indent="-514350">
              <a:buFont typeface="+mj-lt"/>
              <a:buAutoNum type="alphaLcPeriod" startAt="4"/>
            </a:pPr>
            <a:r>
              <a:rPr lang="en-US" dirty="0" smtClean="0"/>
              <a:t>Data quality</a:t>
            </a:r>
          </a:p>
          <a:p>
            <a:pPr marL="914400" lvl="1" indent="-514350">
              <a:buFont typeface="+mj-lt"/>
              <a:buAutoNum type="alphaLcPeriod" startAt="4"/>
            </a:pPr>
            <a:r>
              <a:rPr lang="en-US" dirty="0" smtClean="0"/>
              <a:t>Retention monitoring</a:t>
            </a:r>
          </a:p>
          <a:p>
            <a:pPr marL="914400" lvl="1" indent="-514350">
              <a:buFont typeface="+mj-lt"/>
              <a:buAutoNum type="alphaLcPeriod" startAt="4"/>
            </a:pPr>
            <a:r>
              <a:rPr lang="en-US" dirty="0" smtClean="0"/>
              <a:t>Quality of HTC</a:t>
            </a:r>
          </a:p>
          <a:p>
            <a:pPr marL="914400" lvl="1" indent="-514350">
              <a:buFont typeface="+mj-lt"/>
              <a:buAutoNum type="alphaLcPeriod" startAt="4"/>
            </a:pPr>
            <a:endParaRPr lang="en-US" dirty="0" smtClean="0"/>
          </a:p>
          <a:p>
            <a:endParaRPr lang="en-US" dirty="0"/>
          </a:p>
        </p:txBody>
      </p:sp>
    </p:spTree>
    <p:extLst>
      <p:ext uri="{BB962C8B-B14F-4D97-AF65-F5344CB8AC3E}">
        <p14:creationId xmlns:p14="http://schemas.microsoft.com/office/powerpoint/2010/main" val="249468315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Regional Teams in regions involved</a:t>
            </a:r>
          </a:p>
          <a:p>
            <a:pPr marL="514350" indent="-514350">
              <a:buFont typeface="+mj-lt"/>
              <a:buAutoNum type="arabicPeriod"/>
            </a:pPr>
            <a:r>
              <a:rPr lang="en-US" dirty="0" smtClean="0"/>
              <a:t>USG</a:t>
            </a:r>
            <a:r>
              <a:rPr lang="en-US" dirty="0" smtClean="0"/>
              <a:t> </a:t>
            </a:r>
            <a:r>
              <a:rPr lang="en-US" dirty="0" smtClean="0"/>
              <a:t>and UNICEF Tanzania</a:t>
            </a:r>
          </a:p>
          <a:p>
            <a:pPr marL="514350" indent="-514350">
              <a:buFont typeface="+mj-lt"/>
              <a:buAutoNum type="arabicPeriod"/>
            </a:pPr>
            <a:r>
              <a:rPr lang="en-US" dirty="0" smtClean="0"/>
              <a:t>IATT-UNICEF New York</a:t>
            </a:r>
          </a:p>
          <a:p>
            <a:pPr marL="514350" indent="-514350">
              <a:buFont typeface="+mj-lt"/>
              <a:buAutoNum type="arabicPeriod"/>
            </a:pPr>
            <a:r>
              <a:rPr lang="en-US" dirty="0" err="1" smtClean="0"/>
              <a:t>MoHSW</a:t>
            </a:r>
            <a:r>
              <a:rPr lang="en-US" dirty="0" smtClean="0"/>
              <a:t> – PMTCT program staff</a:t>
            </a:r>
            <a:endParaRPr lang="en-US" dirty="0"/>
          </a:p>
        </p:txBody>
      </p:sp>
    </p:spTree>
    <p:extLst>
      <p:ext uri="{BB962C8B-B14F-4D97-AF65-F5344CB8AC3E}">
        <p14:creationId xmlns:p14="http://schemas.microsoft.com/office/powerpoint/2010/main" val="346598060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Country profile</a:t>
            </a:r>
            <a:endParaRPr lang="en-US" dirty="0"/>
          </a:p>
        </p:txBody>
      </p:sp>
      <p:sp>
        <p:nvSpPr>
          <p:cNvPr id="3" name="Content Placeholder 2"/>
          <p:cNvSpPr>
            <a:spLocks noGrp="1"/>
          </p:cNvSpPr>
          <p:nvPr>
            <p:ph idx="1"/>
          </p:nvPr>
        </p:nvSpPr>
        <p:spPr>
          <a:xfrm>
            <a:off x="457200" y="1350138"/>
            <a:ext cx="8229600" cy="4525963"/>
          </a:xfrm>
        </p:spPr>
        <p:txBody>
          <a:bodyPr vert="horz" lIns="91440" tIns="45720" rIns="91440" bIns="45720" rtlCol="0">
            <a:normAutofit fontScale="77500" lnSpcReduction="20000"/>
          </a:bodyPr>
          <a:lstStyle/>
          <a:p>
            <a:pPr marL="514350" indent="-514350">
              <a:buFont typeface="+mj-lt"/>
              <a:buAutoNum type="arabicPeriod"/>
            </a:pPr>
            <a:r>
              <a:rPr lang="en-US" dirty="0"/>
              <a:t>Population 45 Million people</a:t>
            </a:r>
            <a:r>
              <a:rPr lang="en-US" baseline="30000" dirty="0"/>
              <a:t>1</a:t>
            </a:r>
          </a:p>
          <a:p>
            <a:pPr marL="514350" indent="-514350">
              <a:buFont typeface="+mj-lt"/>
              <a:buAutoNum type="arabicPeriod"/>
            </a:pPr>
            <a:r>
              <a:rPr lang="en-US" dirty="0"/>
              <a:t>1.4m persons living with HIV (2013)</a:t>
            </a:r>
            <a:r>
              <a:rPr lang="en-US" baseline="30000" dirty="0"/>
              <a:t>3</a:t>
            </a:r>
          </a:p>
          <a:p>
            <a:pPr marL="514350" indent="-514350">
              <a:buFont typeface="+mj-lt"/>
              <a:buAutoNum type="arabicPeriod"/>
            </a:pPr>
            <a:r>
              <a:rPr lang="en-US" dirty="0" smtClean="0"/>
              <a:t>98978</a:t>
            </a:r>
            <a:r>
              <a:rPr lang="en-GB" dirty="0" smtClean="0"/>
              <a:t> </a:t>
            </a:r>
            <a:r>
              <a:rPr lang="en-US" dirty="0"/>
              <a:t>pregnant women living with HIV</a:t>
            </a:r>
            <a:r>
              <a:rPr lang="en-US" baseline="30000" dirty="0"/>
              <a:t>5</a:t>
            </a:r>
          </a:p>
          <a:p>
            <a:pPr marL="514350" indent="-514350">
              <a:buFont typeface="+mj-lt"/>
              <a:buAutoNum type="arabicPeriod"/>
            </a:pPr>
            <a:r>
              <a:rPr lang="en-US" dirty="0" smtClean="0"/>
              <a:t>5.1% </a:t>
            </a:r>
            <a:r>
              <a:rPr lang="en-US" dirty="0"/>
              <a:t>HIV prevalence among adults aged 15</a:t>
            </a:r>
            <a:r>
              <a:rPr lang="en-US" dirty="0" smtClean="0"/>
              <a:t>-</a:t>
            </a:r>
            <a:r>
              <a:rPr lang="en-US" dirty="0" smtClean="0"/>
              <a:t>49</a:t>
            </a:r>
            <a:r>
              <a:rPr lang="en-US" baseline="30000" dirty="0" smtClean="0"/>
              <a:t>3</a:t>
            </a:r>
            <a:r>
              <a:rPr lang="en-US" dirty="0" smtClean="0"/>
              <a:t> </a:t>
            </a:r>
            <a:endParaRPr lang="en-US" dirty="0"/>
          </a:p>
          <a:p>
            <a:pPr marL="514350" indent="-514350">
              <a:buFont typeface="+mj-lt"/>
              <a:buAutoNum type="arabicPeriod"/>
            </a:pPr>
            <a:r>
              <a:rPr lang="en-US" dirty="0"/>
              <a:t>5.6% HIV prevalence among pregnant women</a:t>
            </a:r>
            <a:r>
              <a:rPr lang="en-US" baseline="30000" dirty="0"/>
              <a:t>4</a:t>
            </a:r>
          </a:p>
          <a:p>
            <a:pPr marL="514350" indent="-514350">
              <a:buFont typeface="+mj-lt"/>
              <a:buAutoNum type="arabicPeriod"/>
            </a:pPr>
            <a:r>
              <a:rPr lang="en-US" dirty="0"/>
              <a:t>Proportion of making at least one ANC visit 97%</a:t>
            </a:r>
            <a:r>
              <a:rPr lang="en-US" baseline="30000" dirty="0"/>
              <a:t>6</a:t>
            </a:r>
          </a:p>
          <a:p>
            <a:pPr marL="514350" indent="-514350">
              <a:buFont typeface="+mj-lt"/>
              <a:buAutoNum type="arabicPeriod"/>
            </a:pPr>
            <a:r>
              <a:rPr lang="en-US" dirty="0"/>
              <a:t>Proportion of making at least four ANC visits 43%</a:t>
            </a:r>
            <a:r>
              <a:rPr lang="en-US" baseline="30000" dirty="0"/>
              <a:t>6</a:t>
            </a:r>
          </a:p>
          <a:p>
            <a:pPr marL="514350" indent="-514350">
              <a:buFont typeface="+mj-lt"/>
              <a:buAutoNum type="arabicPeriod"/>
            </a:pPr>
            <a:r>
              <a:rPr lang="en-GB" dirty="0"/>
              <a:t>Percentage of women with unmet need for family planning 25%</a:t>
            </a:r>
            <a:r>
              <a:rPr lang="en-GB" baseline="30000" dirty="0"/>
              <a:t>6</a:t>
            </a:r>
            <a:endParaRPr lang="en-US" baseline="30000" dirty="0"/>
          </a:p>
          <a:p>
            <a:pPr marL="514350" indent="-514350">
              <a:buFont typeface="+mj-lt"/>
              <a:buAutoNum type="arabicPeriod"/>
            </a:pPr>
            <a:r>
              <a:rPr lang="en-US" dirty="0"/>
              <a:t>Maternal Mortality Ratio </a:t>
            </a:r>
            <a:r>
              <a:rPr lang="en-US" dirty="0" smtClean="0"/>
              <a:t>454/ 100,000</a:t>
            </a:r>
            <a:endParaRPr lang="en-US" dirty="0"/>
          </a:p>
          <a:p>
            <a:pPr marL="514350" indent="-514350">
              <a:buFont typeface="+mj-lt"/>
              <a:buAutoNum type="arabicPeriod"/>
            </a:pPr>
            <a:r>
              <a:rPr lang="en-US" dirty="0"/>
              <a:t>Infant Mortality Rates 51/1,000 live births</a:t>
            </a:r>
            <a:r>
              <a:rPr lang="en-US" baseline="30000" dirty="0"/>
              <a:t>6</a:t>
            </a:r>
          </a:p>
          <a:p>
            <a:pPr marL="514350" indent="-514350">
              <a:buFont typeface="+mj-lt"/>
              <a:buAutoNum type="arabicPeriod"/>
            </a:pPr>
            <a:r>
              <a:rPr lang="en-US" dirty="0"/>
              <a:t>Syphilis Prevalence among pregnant women 2.4</a:t>
            </a:r>
            <a:r>
              <a:rPr lang="en-US" dirty="0" smtClean="0"/>
              <a:t>%</a:t>
            </a:r>
            <a:endParaRPr lang="en-US" dirty="0"/>
          </a:p>
          <a:p>
            <a:pPr marL="514350" indent="-514350">
              <a:buFont typeface="+mj-lt"/>
              <a:buAutoNum type="arabicPeriod"/>
            </a:pPr>
            <a:endParaRPr lang="en-US" dirty="0"/>
          </a:p>
        </p:txBody>
      </p:sp>
      <p:sp>
        <p:nvSpPr>
          <p:cNvPr id="4" name="TextBox 3"/>
          <p:cNvSpPr txBox="1"/>
          <p:nvPr/>
        </p:nvSpPr>
        <p:spPr>
          <a:xfrm>
            <a:off x="215280" y="5960363"/>
            <a:ext cx="8718822" cy="738664"/>
          </a:xfrm>
          <a:prstGeom prst="rect">
            <a:avLst/>
          </a:prstGeom>
          <a:noFill/>
        </p:spPr>
        <p:txBody>
          <a:bodyPr wrap="square" rtlCol="0">
            <a:spAutoFit/>
          </a:bodyPr>
          <a:lstStyle/>
          <a:p>
            <a:r>
              <a:rPr lang="en-US" sz="1400" b="1" i="1" dirty="0" smtClean="0">
                <a:latin typeface="Trebuchet MS"/>
                <a:cs typeface="Trebuchet MS"/>
              </a:rPr>
              <a:t>1. National Population Census 2012, 2. National projections, 3. Tanzania HIV and Malaria survey 2010, 4. National ANC HIV Surveillance 2011/12, 5. Spectrum projections 2014, 6. Tanzania demographic and Health survey 2010</a:t>
            </a:r>
          </a:p>
        </p:txBody>
      </p:sp>
    </p:spTree>
    <p:extLst>
      <p:ext uri="{BB962C8B-B14F-4D97-AF65-F5344CB8AC3E}">
        <p14:creationId xmlns:p14="http://schemas.microsoft.com/office/powerpoint/2010/main" val="13261263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PMTCT in Tanzania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2824595"/>
              </p:ext>
            </p:extLst>
          </p:nvPr>
        </p:nvGraphicFramePr>
        <p:xfrm>
          <a:off x="134280" y="1600200"/>
          <a:ext cx="9009719" cy="50936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335994" y="1600200"/>
            <a:ext cx="4312527" cy="1477328"/>
          </a:xfrm>
          <a:prstGeom prst="rect">
            <a:avLst/>
          </a:prstGeom>
          <a:noFill/>
        </p:spPr>
        <p:txBody>
          <a:bodyPr wrap="none" rtlCol="0">
            <a:spAutoFit/>
          </a:bodyPr>
          <a:lstStyle/>
          <a:p>
            <a:r>
              <a:rPr lang="en-US" dirty="0" smtClean="0"/>
              <a:t>PMTCT is fully integrated in RMNCH</a:t>
            </a:r>
          </a:p>
          <a:p>
            <a:pPr marL="342900" indent="-342900">
              <a:buFont typeface="+mj-lt"/>
              <a:buAutoNum type="arabicPeriod"/>
            </a:pPr>
            <a:r>
              <a:rPr lang="en-US" dirty="0" smtClean="0"/>
              <a:t>FP in HIV context in RMNCH</a:t>
            </a:r>
          </a:p>
          <a:p>
            <a:pPr marL="342900" indent="-342900">
              <a:buFont typeface="+mj-lt"/>
              <a:buAutoNum type="arabicPeriod"/>
            </a:pPr>
            <a:r>
              <a:rPr lang="en-US" dirty="0" smtClean="0"/>
              <a:t>HTC in ANC, L&amp;D and Postnatal</a:t>
            </a:r>
          </a:p>
          <a:p>
            <a:pPr marL="342900" indent="-342900">
              <a:buFont typeface="+mj-lt"/>
              <a:buAutoNum type="arabicPeriod"/>
            </a:pPr>
            <a:r>
              <a:rPr lang="en-US" dirty="0" smtClean="0"/>
              <a:t>ART initiation in ANC, L&amp;D and Postnatal</a:t>
            </a:r>
          </a:p>
          <a:p>
            <a:pPr marL="342900" indent="-342900">
              <a:buFont typeface="+mj-lt"/>
              <a:buAutoNum type="arabicPeriod"/>
            </a:pPr>
            <a:r>
              <a:rPr lang="en-US" dirty="0" smtClean="0"/>
              <a:t>HEID in Postnatal</a:t>
            </a:r>
          </a:p>
        </p:txBody>
      </p:sp>
    </p:spTree>
    <p:extLst>
      <p:ext uri="{BB962C8B-B14F-4D97-AF65-F5344CB8AC3E}">
        <p14:creationId xmlns:p14="http://schemas.microsoft.com/office/powerpoint/2010/main" val="176693698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65F2350F-C7F9-5F4E-B7AD-0F3F8265EBDF}"/>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1D90C386-BACC-8D46-9564-8AD79E4DD64B}"/>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1AD372F8-B4A2-9A4A-B41D-96CA62292777}"/>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08C6F9F9-EC9D-A440-A6B7-804A3F16D454}"/>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C5D97988-5093-0D48-87E0-0278B3E5DA9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8459D269-84F3-F645-AC00-7636F4D5FE3A}"/>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E17EAB37-77D1-3D4E-B180-5B0EA66E5D22}"/>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graphicEl>
                                              <a:dgm id="{0D2B5ACA-4C32-574D-B011-8386BB99C08D}"/>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graphicEl>
                                              <a:dgm id="{53CF690B-0F2D-0845-B256-299B413477FB}"/>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AD318337-F682-1C49-AEC2-7D3A7C38C66C}"/>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3AD9F3C9-4991-4E4C-AC23-CD35B47B1FF4}"/>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dgm id="{8F7F7068-A58F-774B-854A-56F0DFB193BC}"/>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graphicEl>
                                              <a:dgm id="{3FB72564-2136-414A-A983-94A36F259D3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PMTCT in Tanzania</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9384405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Oval Callout 3"/>
          <p:cNvSpPr/>
          <p:nvPr/>
        </p:nvSpPr>
        <p:spPr>
          <a:xfrm>
            <a:off x="6123709" y="5668963"/>
            <a:ext cx="2563091" cy="914400"/>
          </a:xfrm>
          <a:prstGeom prst="wedgeEllipseCallout">
            <a:avLst>
              <a:gd name="adj1" fmla="val -105157"/>
              <a:gd name="adj2" fmla="val -181439"/>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Rollout started in 9 high burden region, in Oct 2013</a:t>
            </a:r>
            <a:endParaRPr lang="en-US" sz="1200" dirty="0">
              <a:solidFill>
                <a:schemeClr val="tx1"/>
              </a:solidFill>
            </a:endParaRPr>
          </a:p>
        </p:txBody>
      </p:sp>
      <p:sp>
        <p:nvSpPr>
          <p:cNvPr id="5" name="Oval Callout 4"/>
          <p:cNvSpPr/>
          <p:nvPr/>
        </p:nvSpPr>
        <p:spPr>
          <a:xfrm>
            <a:off x="6511637" y="960438"/>
            <a:ext cx="2175163" cy="914400"/>
          </a:xfrm>
          <a:prstGeom prst="wedgeEllipseCallout">
            <a:avLst>
              <a:gd name="adj1" fmla="val -90274"/>
              <a:gd name="adj2" fmla="val 121592"/>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Rollout: By Dec 2014, ~5000 sites had started Option B+</a:t>
            </a:r>
            <a:endParaRPr lang="en-US" sz="1200" dirty="0">
              <a:solidFill>
                <a:schemeClr val="tx1"/>
              </a:solidFill>
            </a:endParaRPr>
          </a:p>
        </p:txBody>
      </p:sp>
    </p:spTree>
    <p:extLst>
      <p:ext uri="{BB962C8B-B14F-4D97-AF65-F5344CB8AC3E}">
        <p14:creationId xmlns:p14="http://schemas.microsoft.com/office/powerpoint/2010/main" val="368961104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PMTCT in Tanzania</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8958650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Oval Callout 3"/>
          <p:cNvSpPr/>
          <p:nvPr/>
        </p:nvSpPr>
        <p:spPr>
          <a:xfrm>
            <a:off x="5167745" y="5819839"/>
            <a:ext cx="2272146" cy="612648"/>
          </a:xfrm>
          <a:prstGeom prst="wedgeEllipseCallout">
            <a:avLst>
              <a:gd name="adj1" fmla="val -38516"/>
              <a:gd name="adj2" fmla="val -310634"/>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tx1"/>
                </a:solidFill>
              </a:rPr>
              <a:t>A significant increase in # enrolled into ART</a:t>
            </a:r>
            <a:endParaRPr lang="en-US" sz="1200" dirty="0">
              <a:solidFill>
                <a:schemeClr val="tx1"/>
              </a:solidFill>
            </a:endParaRPr>
          </a:p>
        </p:txBody>
      </p:sp>
    </p:spTree>
    <p:extLst>
      <p:ext uri="{BB962C8B-B14F-4D97-AF65-F5344CB8AC3E}">
        <p14:creationId xmlns:p14="http://schemas.microsoft.com/office/powerpoint/2010/main" val="254952596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PMTCT in Tanzania</a:t>
            </a:r>
            <a:endParaRPr lang="en-US" dirty="0"/>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53576269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792785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Early option b+ implementation assessment</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42901523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p:cNvSpPr>
          <p:nvPr>
            <p:ph type="title"/>
          </p:nvPr>
        </p:nvSpPr>
        <p:spPr bwMode="auto">
          <a:xfrm>
            <a:off x="457200" y="273050"/>
            <a:ext cx="8229600" cy="11445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numCol="1" anchor="ctr" anchorCtr="0" compatLnSpc="1">
            <a:prstTxWarp prst="textNoShape">
              <a:avLst/>
            </a:prstTxWarp>
          </a:bodyPr>
          <a:lstStyle/>
          <a:p>
            <a:pPr algn="ctr"/>
            <a:r>
              <a:rPr lang="en-US" sz="4400" dirty="0">
                <a:latin typeface="Calibri" charset="0"/>
                <a:cs typeface="Calibri" charset="0"/>
                <a:sym typeface="Calibri" charset="0"/>
              </a:rPr>
              <a:t> </a:t>
            </a:r>
            <a:r>
              <a:rPr lang="en-US" sz="4400" dirty="0" smtClean="0">
                <a:latin typeface="Calibri" charset="0"/>
                <a:cs typeface="Calibri" charset="0"/>
                <a:sym typeface="Calibri" charset="0"/>
              </a:rPr>
              <a:t>Sample </a:t>
            </a:r>
            <a:r>
              <a:rPr lang="en-US" sz="4400" dirty="0">
                <a:latin typeface="Calibri" charset="0"/>
                <a:cs typeface="Calibri" charset="0"/>
                <a:sym typeface="Calibri" charset="0"/>
              </a:rPr>
              <a:t>description</a:t>
            </a:r>
            <a:endParaRPr lang="en-US" dirty="0"/>
          </a:p>
        </p:txBody>
      </p:sp>
      <p:sp>
        <p:nvSpPr>
          <p:cNvPr id="12290" name="Rectangle 2"/>
          <p:cNvSpPr>
            <a:spLocks noGrp="1"/>
          </p:cNvSpPr>
          <p:nvPr>
            <p:ph type="body" idx="1"/>
          </p:nvPr>
        </p:nvSpPr>
        <p:spPr bwMode="auto">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numCol="1" anchor="t" anchorCtr="0" compatLnSpc="1">
            <a:prstTxWarp prst="textNoShape">
              <a:avLst/>
            </a:prstTxWarp>
            <a:normAutofit/>
          </a:bodyPr>
          <a:lstStyle/>
          <a:p>
            <a:pPr marL="361950" indent="-419100">
              <a:spcBef>
                <a:spcPts val="600"/>
              </a:spcBef>
              <a:buFont typeface="Arial" charset="0"/>
              <a:buChar char="•"/>
            </a:pPr>
            <a:r>
              <a:rPr lang="en-US" sz="3200" dirty="0">
                <a:latin typeface="Calibri" charset="0"/>
                <a:ea typeface="ＭＳ Ｐゴシック" charset="0"/>
                <a:cs typeface="Calibri" charset="0"/>
                <a:sym typeface="Calibri" charset="0"/>
              </a:rPr>
              <a:t>In </a:t>
            </a:r>
            <a:r>
              <a:rPr lang="en-US" sz="3200" dirty="0" smtClean="0">
                <a:latin typeface="Calibri" charset="0"/>
                <a:ea typeface="ＭＳ Ｐゴシック" charset="0"/>
                <a:cs typeface="Calibri" charset="0"/>
                <a:sym typeface="Calibri" charset="0"/>
              </a:rPr>
              <a:t>7 high burden </a:t>
            </a:r>
            <a:r>
              <a:rPr lang="en-US" sz="3200" dirty="0">
                <a:latin typeface="Calibri" charset="0"/>
                <a:ea typeface="ＭＳ Ｐゴシック" charset="0"/>
                <a:cs typeface="Calibri" charset="0"/>
                <a:sym typeface="Calibri" charset="0"/>
              </a:rPr>
              <a:t>regions, 1165(66%) of 1756 PMTCT sites started LLAPLA implementation by 4</a:t>
            </a:r>
            <a:r>
              <a:rPr lang="en-US" sz="3200" baseline="30000" dirty="0">
                <a:latin typeface="Calibri" charset="0"/>
                <a:ea typeface="ＭＳ Ｐゴシック" charset="0"/>
                <a:cs typeface="Calibri" charset="0"/>
                <a:sym typeface="Calibri" charset="0"/>
              </a:rPr>
              <a:t>th</a:t>
            </a:r>
            <a:r>
              <a:rPr lang="en-US" sz="3200" dirty="0">
                <a:latin typeface="Calibri" charset="0"/>
                <a:ea typeface="ＭＳ Ｐゴシック" charset="0"/>
                <a:cs typeface="Calibri" charset="0"/>
                <a:sym typeface="Calibri" charset="0"/>
              </a:rPr>
              <a:t> quarter, 2013</a:t>
            </a:r>
            <a:endParaRPr lang="en-US" sz="2400" dirty="0">
              <a:latin typeface="Calibri" charset="0"/>
              <a:ea typeface="ＭＳ Ｐゴシック" charset="0"/>
              <a:cs typeface="Calibri" charset="0"/>
              <a:sym typeface="Calibri" charset="0"/>
            </a:endParaRPr>
          </a:p>
          <a:p>
            <a:pPr marL="390525" indent="-390525">
              <a:spcBef>
                <a:spcPts val="700"/>
              </a:spcBef>
              <a:buFont typeface="Calibri" charset="0"/>
              <a:buChar char="•"/>
            </a:pPr>
            <a:r>
              <a:rPr lang="en-US" sz="3200" dirty="0">
                <a:latin typeface="Calibri" charset="0"/>
                <a:cs typeface="Calibri" charset="0"/>
                <a:sym typeface="Calibri" charset="0"/>
              </a:rPr>
              <a:t>Evaluated 26 sites in 13 districts</a:t>
            </a:r>
          </a:p>
          <a:p>
            <a:pPr marL="762000" lvl="1" indent="-419100">
              <a:spcBef>
                <a:spcPts val="600"/>
              </a:spcBef>
              <a:buFont typeface="Calibri" charset="0"/>
              <a:buChar char="–"/>
            </a:pPr>
            <a:r>
              <a:rPr lang="en-US" sz="2800" dirty="0">
                <a:latin typeface="Calibri" charset="0"/>
                <a:ea typeface="ＭＳ Ｐゴシック" charset="0"/>
                <a:cs typeface="Calibri" charset="0"/>
                <a:sym typeface="Calibri" charset="0"/>
              </a:rPr>
              <a:t>11 Hospitals, 9 health Centers, 6 Dispensaries</a:t>
            </a:r>
            <a:endParaRPr lang="en-US" sz="2000" dirty="0">
              <a:latin typeface="Calibri" charset="0"/>
              <a:ea typeface="ＭＳ Ｐゴシック" charset="0"/>
              <a:cs typeface="Calibri" charset="0"/>
              <a:sym typeface="Calibri" charset="0"/>
            </a:endParaRPr>
          </a:p>
          <a:p>
            <a:pPr marL="762000" lvl="1" indent="-419100">
              <a:spcBef>
                <a:spcPts val="600"/>
              </a:spcBef>
              <a:buFont typeface="Calibri" charset="0"/>
              <a:buChar char="–"/>
            </a:pPr>
            <a:r>
              <a:rPr lang="en-US" sz="2800" dirty="0">
                <a:latin typeface="Calibri" charset="0"/>
                <a:ea typeface="ＭＳ Ｐゴシック" charset="0"/>
                <a:cs typeface="Calibri" charset="0"/>
                <a:sym typeface="Calibri" charset="0"/>
              </a:rPr>
              <a:t>21 had CTC on site (only 2/6 dispensaries had CTC</a:t>
            </a:r>
            <a:r>
              <a:rPr lang="en-US" sz="2800" dirty="0" smtClean="0">
                <a:latin typeface="Calibri" charset="0"/>
                <a:ea typeface="ＭＳ Ｐゴシック" charset="0"/>
                <a:cs typeface="Calibri" charset="0"/>
                <a:sym typeface="Calibri" charset="0"/>
              </a:rPr>
              <a:t>)</a:t>
            </a:r>
            <a:endParaRPr lang="en-US" sz="2000" dirty="0">
              <a:latin typeface="Calibri" charset="0"/>
              <a:ea typeface="ＭＳ Ｐゴシック" charset="0"/>
              <a:cs typeface="Calibri" charset="0"/>
              <a:sym typeface="Calibri" charset="0"/>
            </a:endParaRPr>
          </a:p>
        </p:txBody>
      </p:sp>
    </p:spTree>
    <p:extLst>
      <p:ext uri="{BB962C8B-B14F-4D97-AF65-F5344CB8AC3E}">
        <p14:creationId xmlns:p14="http://schemas.microsoft.com/office/powerpoint/2010/main" val="27228669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228</TotalTime>
  <Words>1279</Words>
  <Application>Microsoft Macintosh PowerPoint</Application>
  <PresentationFormat>On-screen Show (4:3)</PresentationFormat>
  <Paragraphs>183</Paragraphs>
  <Slides>23</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Chart</vt:lpstr>
      <vt:lpstr>EARLY IMPLEMENTATION OF OPTION B+</vt:lpstr>
      <vt:lpstr>Content</vt:lpstr>
      <vt:lpstr>Country profile</vt:lpstr>
      <vt:lpstr>PMTCT in Tanzania</vt:lpstr>
      <vt:lpstr>PMTCT in Tanzania</vt:lpstr>
      <vt:lpstr>PMTCT in Tanzania</vt:lpstr>
      <vt:lpstr>PMTCT in Tanzania</vt:lpstr>
      <vt:lpstr>Early option b+ implementation assessment</vt:lpstr>
      <vt:lpstr> Sample description</vt:lpstr>
      <vt:lpstr> PMTCT DATA QUALITY </vt:lpstr>
      <vt:lpstr>PMTCT cascade,  October – December 2013, N=26 sites</vt:lpstr>
      <vt:lpstr>HIV testing</vt:lpstr>
      <vt:lpstr>ART initiation in RCH</vt:lpstr>
      <vt:lpstr>ART initiation in RCH…</vt:lpstr>
      <vt:lpstr>Commodity Management</vt:lpstr>
      <vt:lpstr>Retention</vt:lpstr>
      <vt:lpstr>Site visits observations</vt:lpstr>
      <vt:lpstr>Capacity and space</vt:lpstr>
      <vt:lpstr>Key Findings</vt:lpstr>
      <vt:lpstr>Actions from Findings</vt:lpstr>
      <vt:lpstr>Recommendations</vt:lpstr>
      <vt:lpstr>Recommendations</vt:lpstr>
      <vt:lpstr>Acknowledgement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IMPLEMENTATION OF OPTION B+</dc:title>
  <dc:creator>prosper</dc:creator>
  <cp:lastModifiedBy>prosper</cp:lastModifiedBy>
  <cp:revision>56</cp:revision>
  <dcterms:created xsi:type="dcterms:W3CDTF">2015-03-02T16:04:51Z</dcterms:created>
  <dcterms:modified xsi:type="dcterms:W3CDTF">2015-03-03T14:02:55Z</dcterms:modified>
</cp:coreProperties>
</file>