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0" r:id="rId5"/>
    <p:sldId id="354" r:id="rId6"/>
    <p:sldId id="353" r:id="rId7"/>
    <p:sldId id="642" r:id="rId8"/>
    <p:sldId id="287" r:id="rId9"/>
    <p:sldId id="348" r:id="rId10"/>
    <p:sldId id="414" r:id="rId11"/>
    <p:sldId id="415" r:id="rId12"/>
    <p:sldId id="263" r:id="rId13"/>
    <p:sldId id="357" r:id="rId14"/>
    <p:sldId id="346" r:id="rId15"/>
  </p:sldIdLst>
  <p:sldSz cx="12192000" cy="6858000"/>
  <p:notesSz cx="6808788" cy="9940925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NAZZATO, Martina" initials="P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3" autoAdjust="0"/>
    <p:restoredTop sz="94343" autoAdjust="0"/>
  </p:normalViewPr>
  <p:slideViewPr>
    <p:cSldViewPr snapToGrid="0">
      <p:cViewPr varScale="1">
        <p:scale>
          <a:sx n="114" d="100"/>
          <a:sy n="114" d="100"/>
        </p:scale>
        <p:origin x="43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48D86E-0A75-42C5-A335-B9FDF6F761F1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A675DE7F-F879-4E04-8CA0-A92A4DF7024D}">
      <dgm:prSet phldrT="[Text]"/>
      <dgm:spPr/>
      <dgm:t>
        <a:bodyPr/>
        <a:lstStyle/>
        <a:p>
          <a:r>
            <a:rPr lang="en-GB" dirty="0"/>
            <a:t>Move away from NNRTI-based regimens</a:t>
          </a:r>
          <a:endParaRPr lang="en-US" dirty="0"/>
        </a:p>
      </dgm:t>
    </dgm:pt>
    <dgm:pt modelId="{955916CD-CCAA-4EE1-A55F-7DEFEB03D799}" type="parTrans" cxnId="{0B67F044-B2AF-4160-810E-C9756F910757}">
      <dgm:prSet/>
      <dgm:spPr/>
      <dgm:t>
        <a:bodyPr/>
        <a:lstStyle/>
        <a:p>
          <a:endParaRPr lang="en-US"/>
        </a:p>
      </dgm:t>
    </dgm:pt>
    <dgm:pt modelId="{D9D7A92F-73E3-4F14-A1D0-A6AA4712274E}" type="sibTrans" cxnId="{0B67F044-B2AF-4160-810E-C9756F910757}">
      <dgm:prSet/>
      <dgm:spPr/>
      <dgm:t>
        <a:bodyPr/>
        <a:lstStyle/>
        <a:p>
          <a:endParaRPr lang="en-US"/>
        </a:p>
      </dgm:t>
    </dgm:pt>
    <dgm:pt modelId="{42A75E3F-1EB3-4D40-AC9D-986B010FC41F}">
      <dgm:prSet phldrT="[Text]"/>
      <dgm:spPr/>
      <dgm:t>
        <a:bodyPr/>
        <a:lstStyle/>
        <a:p>
          <a:r>
            <a:rPr lang="en-GB" dirty="0"/>
            <a:t>Introduce DTG as soon as possible</a:t>
          </a:r>
          <a:endParaRPr lang="en-US" dirty="0"/>
        </a:p>
      </dgm:t>
    </dgm:pt>
    <dgm:pt modelId="{1E0F7105-A6FF-4D77-8822-E763B6ED488B}" type="parTrans" cxnId="{9638D34C-2E0E-46DE-BA95-EAC86ED9BF99}">
      <dgm:prSet/>
      <dgm:spPr/>
      <dgm:t>
        <a:bodyPr/>
        <a:lstStyle/>
        <a:p>
          <a:endParaRPr lang="en-US"/>
        </a:p>
      </dgm:t>
    </dgm:pt>
    <dgm:pt modelId="{84927039-8FB8-45B4-9D75-97599D6E5976}" type="sibTrans" cxnId="{9638D34C-2E0E-46DE-BA95-EAC86ED9BF99}">
      <dgm:prSet/>
      <dgm:spPr/>
      <dgm:t>
        <a:bodyPr/>
        <a:lstStyle/>
        <a:p>
          <a:endParaRPr lang="en-US"/>
        </a:p>
      </dgm:t>
    </dgm:pt>
    <dgm:pt modelId="{B2A21630-A2C4-43A3-8A59-6F1C743984CA}">
      <dgm:prSet phldrT="[Text]"/>
      <dgm:spPr/>
      <dgm:t>
        <a:bodyPr/>
        <a:lstStyle/>
        <a:p>
          <a:r>
            <a:rPr lang="en-GB" dirty="0"/>
            <a:t>Use the most potent non-NNRTI option</a:t>
          </a:r>
          <a:endParaRPr lang="en-US" dirty="0"/>
        </a:p>
      </dgm:t>
    </dgm:pt>
    <dgm:pt modelId="{73F44606-0EE1-447A-B922-4DD20BF3EC3A}" type="parTrans" cxnId="{71617F0D-EEBB-4A1D-9D02-F4337D571B1F}">
      <dgm:prSet/>
      <dgm:spPr/>
      <dgm:t>
        <a:bodyPr/>
        <a:lstStyle/>
        <a:p>
          <a:endParaRPr lang="en-US"/>
        </a:p>
      </dgm:t>
    </dgm:pt>
    <dgm:pt modelId="{33F41C83-D783-4783-B238-BB739F15E833}" type="sibTrans" cxnId="{71617F0D-EEBB-4A1D-9D02-F4337D571B1F}">
      <dgm:prSet/>
      <dgm:spPr/>
      <dgm:t>
        <a:bodyPr/>
        <a:lstStyle/>
        <a:p>
          <a:endParaRPr lang="en-US"/>
        </a:p>
      </dgm:t>
    </dgm:pt>
    <dgm:pt modelId="{880CAC20-16E3-407E-8F03-91B90DBB85A0}" type="pres">
      <dgm:prSet presAssocID="{1448D86E-0A75-42C5-A335-B9FDF6F761F1}" presName="linearFlow" presStyleCnt="0">
        <dgm:presLayoutVars>
          <dgm:dir/>
          <dgm:resizeHandles val="exact"/>
        </dgm:presLayoutVars>
      </dgm:prSet>
      <dgm:spPr/>
    </dgm:pt>
    <dgm:pt modelId="{C544E4F2-7CC0-45FB-89C8-E739B3DC65EA}" type="pres">
      <dgm:prSet presAssocID="{A675DE7F-F879-4E04-8CA0-A92A4DF7024D}" presName="composite" presStyleCnt="0"/>
      <dgm:spPr/>
    </dgm:pt>
    <dgm:pt modelId="{9BC53E98-95C7-4442-87E1-3634383540B1}" type="pres">
      <dgm:prSet presAssocID="{A675DE7F-F879-4E04-8CA0-A92A4DF7024D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9AE7CD65-738D-4EAA-9691-E50C2517AC0E}" type="pres">
      <dgm:prSet presAssocID="{A675DE7F-F879-4E04-8CA0-A92A4DF7024D}" presName="txShp" presStyleLbl="node1" presStyleIdx="0" presStyleCnt="3" custScaleX="108295">
        <dgm:presLayoutVars>
          <dgm:bulletEnabled val="1"/>
        </dgm:presLayoutVars>
      </dgm:prSet>
      <dgm:spPr/>
    </dgm:pt>
    <dgm:pt modelId="{9718333E-04B6-46CB-96F7-F0516C81F0F4}" type="pres">
      <dgm:prSet presAssocID="{D9D7A92F-73E3-4F14-A1D0-A6AA4712274E}" presName="spacing" presStyleCnt="0"/>
      <dgm:spPr/>
    </dgm:pt>
    <dgm:pt modelId="{A5377A69-B80D-4421-9DED-740FE39F478D}" type="pres">
      <dgm:prSet presAssocID="{42A75E3F-1EB3-4D40-AC9D-986B010FC41F}" presName="composite" presStyleCnt="0"/>
      <dgm:spPr/>
    </dgm:pt>
    <dgm:pt modelId="{372EC061-E177-48B2-A231-A7DD88CCB2DC}" type="pres">
      <dgm:prSet presAssocID="{42A75E3F-1EB3-4D40-AC9D-986B010FC41F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CBA42B6-C895-4888-A877-323C93D35D10}" type="pres">
      <dgm:prSet presAssocID="{42A75E3F-1EB3-4D40-AC9D-986B010FC41F}" presName="txShp" presStyleLbl="node1" presStyleIdx="1" presStyleCnt="3" custScaleX="107776">
        <dgm:presLayoutVars>
          <dgm:bulletEnabled val="1"/>
        </dgm:presLayoutVars>
      </dgm:prSet>
      <dgm:spPr/>
    </dgm:pt>
    <dgm:pt modelId="{4B28654E-B119-493E-9B8B-35B9191EC9BE}" type="pres">
      <dgm:prSet presAssocID="{84927039-8FB8-45B4-9D75-97599D6E5976}" presName="spacing" presStyleCnt="0"/>
      <dgm:spPr/>
    </dgm:pt>
    <dgm:pt modelId="{1C4D0245-4390-4EA2-9AFB-4AFF3CF8572E}" type="pres">
      <dgm:prSet presAssocID="{B2A21630-A2C4-43A3-8A59-6F1C743984CA}" presName="composite" presStyleCnt="0"/>
      <dgm:spPr/>
    </dgm:pt>
    <dgm:pt modelId="{ACE96829-FE41-4186-BD46-288595E2741F}" type="pres">
      <dgm:prSet presAssocID="{B2A21630-A2C4-43A3-8A59-6F1C743984CA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7FE54702-D2BA-498A-8A07-C89EBC43DCE5}" type="pres">
      <dgm:prSet presAssocID="{B2A21630-A2C4-43A3-8A59-6F1C743984CA}" presName="txShp" presStyleLbl="node1" presStyleIdx="2" presStyleCnt="3" custScaleX="109309">
        <dgm:presLayoutVars>
          <dgm:bulletEnabled val="1"/>
        </dgm:presLayoutVars>
      </dgm:prSet>
      <dgm:spPr/>
    </dgm:pt>
  </dgm:ptLst>
  <dgm:cxnLst>
    <dgm:cxn modelId="{71617F0D-EEBB-4A1D-9D02-F4337D571B1F}" srcId="{1448D86E-0A75-42C5-A335-B9FDF6F761F1}" destId="{B2A21630-A2C4-43A3-8A59-6F1C743984CA}" srcOrd="2" destOrd="0" parTransId="{73F44606-0EE1-447A-B922-4DD20BF3EC3A}" sibTransId="{33F41C83-D783-4783-B238-BB739F15E833}"/>
    <dgm:cxn modelId="{0B67F044-B2AF-4160-810E-C9756F910757}" srcId="{1448D86E-0A75-42C5-A335-B9FDF6F761F1}" destId="{A675DE7F-F879-4E04-8CA0-A92A4DF7024D}" srcOrd="0" destOrd="0" parTransId="{955916CD-CCAA-4EE1-A55F-7DEFEB03D799}" sibTransId="{D9D7A92F-73E3-4F14-A1D0-A6AA4712274E}"/>
    <dgm:cxn modelId="{C557EB46-6F72-4ABD-9EE6-33529F32914D}" type="presOf" srcId="{1448D86E-0A75-42C5-A335-B9FDF6F761F1}" destId="{880CAC20-16E3-407E-8F03-91B90DBB85A0}" srcOrd="0" destOrd="0" presId="urn:microsoft.com/office/officeart/2005/8/layout/vList3"/>
    <dgm:cxn modelId="{49080C4B-856C-43C3-8B25-89A7CEF9F682}" type="presOf" srcId="{A675DE7F-F879-4E04-8CA0-A92A4DF7024D}" destId="{9AE7CD65-738D-4EAA-9691-E50C2517AC0E}" srcOrd="0" destOrd="0" presId="urn:microsoft.com/office/officeart/2005/8/layout/vList3"/>
    <dgm:cxn modelId="{9638D34C-2E0E-46DE-BA95-EAC86ED9BF99}" srcId="{1448D86E-0A75-42C5-A335-B9FDF6F761F1}" destId="{42A75E3F-1EB3-4D40-AC9D-986B010FC41F}" srcOrd="1" destOrd="0" parTransId="{1E0F7105-A6FF-4D77-8822-E763B6ED488B}" sibTransId="{84927039-8FB8-45B4-9D75-97599D6E5976}"/>
    <dgm:cxn modelId="{95A9FB86-8D62-416B-9232-3A97C278CDB3}" type="presOf" srcId="{B2A21630-A2C4-43A3-8A59-6F1C743984CA}" destId="{7FE54702-D2BA-498A-8A07-C89EBC43DCE5}" srcOrd="0" destOrd="0" presId="urn:microsoft.com/office/officeart/2005/8/layout/vList3"/>
    <dgm:cxn modelId="{0DDB51D2-69BC-4A9D-9189-1382811F12A0}" type="presOf" srcId="{42A75E3F-1EB3-4D40-AC9D-986B010FC41F}" destId="{1CBA42B6-C895-4888-A877-323C93D35D10}" srcOrd="0" destOrd="0" presId="urn:microsoft.com/office/officeart/2005/8/layout/vList3"/>
    <dgm:cxn modelId="{FEF32A69-3F32-46A1-BD2A-A466A3269811}" type="presParOf" srcId="{880CAC20-16E3-407E-8F03-91B90DBB85A0}" destId="{C544E4F2-7CC0-45FB-89C8-E739B3DC65EA}" srcOrd="0" destOrd="0" presId="urn:microsoft.com/office/officeart/2005/8/layout/vList3"/>
    <dgm:cxn modelId="{7990B0C1-6F28-4979-BB12-059EA9E47995}" type="presParOf" srcId="{C544E4F2-7CC0-45FB-89C8-E739B3DC65EA}" destId="{9BC53E98-95C7-4442-87E1-3634383540B1}" srcOrd="0" destOrd="0" presId="urn:microsoft.com/office/officeart/2005/8/layout/vList3"/>
    <dgm:cxn modelId="{49CEBA45-0B91-47CD-922D-B3D890154D33}" type="presParOf" srcId="{C544E4F2-7CC0-45FB-89C8-E739B3DC65EA}" destId="{9AE7CD65-738D-4EAA-9691-E50C2517AC0E}" srcOrd="1" destOrd="0" presId="urn:microsoft.com/office/officeart/2005/8/layout/vList3"/>
    <dgm:cxn modelId="{D2E259DD-6C0A-4760-BB88-AA6C7E6710FD}" type="presParOf" srcId="{880CAC20-16E3-407E-8F03-91B90DBB85A0}" destId="{9718333E-04B6-46CB-96F7-F0516C81F0F4}" srcOrd="1" destOrd="0" presId="urn:microsoft.com/office/officeart/2005/8/layout/vList3"/>
    <dgm:cxn modelId="{D15D6296-9CCC-4DCC-A229-BC67552667FB}" type="presParOf" srcId="{880CAC20-16E3-407E-8F03-91B90DBB85A0}" destId="{A5377A69-B80D-4421-9DED-740FE39F478D}" srcOrd="2" destOrd="0" presId="urn:microsoft.com/office/officeart/2005/8/layout/vList3"/>
    <dgm:cxn modelId="{F7689C1B-420F-4FC6-8042-10714BA90F19}" type="presParOf" srcId="{A5377A69-B80D-4421-9DED-740FE39F478D}" destId="{372EC061-E177-48B2-A231-A7DD88CCB2DC}" srcOrd="0" destOrd="0" presId="urn:microsoft.com/office/officeart/2005/8/layout/vList3"/>
    <dgm:cxn modelId="{725CEFB9-CC6B-41F5-82A7-C5693F290D02}" type="presParOf" srcId="{A5377A69-B80D-4421-9DED-740FE39F478D}" destId="{1CBA42B6-C895-4888-A877-323C93D35D10}" srcOrd="1" destOrd="0" presId="urn:microsoft.com/office/officeart/2005/8/layout/vList3"/>
    <dgm:cxn modelId="{BCF8B351-AEC2-47A1-B7A7-6B94E7A1D15B}" type="presParOf" srcId="{880CAC20-16E3-407E-8F03-91B90DBB85A0}" destId="{4B28654E-B119-493E-9B8B-35B9191EC9BE}" srcOrd="3" destOrd="0" presId="urn:microsoft.com/office/officeart/2005/8/layout/vList3"/>
    <dgm:cxn modelId="{6D5D6311-6AE8-4566-85E0-8F68633BC640}" type="presParOf" srcId="{880CAC20-16E3-407E-8F03-91B90DBB85A0}" destId="{1C4D0245-4390-4EA2-9AFB-4AFF3CF8572E}" srcOrd="4" destOrd="0" presId="urn:microsoft.com/office/officeart/2005/8/layout/vList3"/>
    <dgm:cxn modelId="{842C2381-6286-46F5-A35A-5A74BA839E32}" type="presParOf" srcId="{1C4D0245-4390-4EA2-9AFB-4AFF3CF8572E}" destId="{ACE96829-FE41-4186-BD46-288595E2741F}" srcOrd="0" destOrd="0" presId="urn:microsoft.com/office/officeart/2005/8/layout/vList3"/>
    <dgm:cxn modelId="{DD45A04D-9243-4D20-92D8-61D687E27E81}" type="presParOf" srcId="{1C4D0245-4390-4EA2-9AFB-4AFF3CF8572E}" destId="{7FE54702-D2BA-498A-8A07-C89EBC43DCE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7CD65-738D-4EAA-9691-E50C2517AC0E}">
      <dsp:nvSpPr>
        <dsp:cNvPr id="0" name=""/>
        <dsp:cNvSpPr/>
      </dsp:nvSpPr>
      <dsp:spPr>
        <a:xfrm rot="10800000">
          <a:off x="1831738" y="1389"/>
          <a:ext cx="8668463" cy="125419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067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Move away from NNRTI-based regimens</a:t>
          </a:r>
          <a:endParaRPr lang="en-US" sz="3500" kern="1200" dirty="0"/>
        </a:p>
      </dsp:txBody>
      <dsp:txXfrm rot="10800000">
        <a:off x="2145287" y="1389"/>
        <a:ext cx="8354914" cy="1254198"/>
      </dsp:txXfrm>
    </dsp:sp>
    <dsp:sp modelId="{9BC53E98-95C7-4442-87E1-3634383540B1}">
      <dsp:nvSpPr>
        <dsp:cNvPr id="0" name=""/>
        <dsp:cNvSpPr/>
      </dsp:nvSpPr>
      <dsp:spPr>
        <a:xfrm>
          <a:off x="1536625" y="1389"/>
          <a:ext cx="1254198" cy="12541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A42B6-C895-4888-A877-323C93D35D10}">
      <dsp:nvSpPr>
        <dsp:cNvPr id="0" name=""/>
        <dsp:cNvSpPr/>
      </dsp:nvSpPr>
      <dsp:spPr>
        <a:xfrm rot="10800000">
          <a:off x="1862896" y="1602299"/>
          <a:ext cx="8626919" cy="1254198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067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Introduce DTG as soon as possible</a:t>
          </a:r>
          <a:endParaRPr lang="en-US" sz="3500" kern="1200" dirty="0"/>
        </a:p>
      </dsp:txBody>
      <dsp:txXfrm rot="10800000">
        <a:off x="2176445" y="1602299"/>
        <a:ext cx="8313370" cy="1254198"/>
      </dsp:txXfrm>
    </dsp:sp>
    <dsp:sp modelId="{372EC061-E177-48B2-A231-A7DD88CCB2DC}">
      <dsp:nvSpPr>
        <dsp:cNvPr id="0" name=""/>
        <dsp:cNvSpPr/>
      </dsp:nvSpPr>
      <dsp:spPr>
        <a:xfrm>
          <a:off x="1547011" y="1602299"/>
          <a:ext cx="1254198" cy="125419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54702-D2BA-498A-8A07-C89EBC43DCE5}">
      <dsp:nvSpPr>
        <dsp:cNvPr id="0" name=""/>
        <dsp:cNvSpPr/>
      </dsp:nvSpPr>
      <dsp:spPr>
        <a:xfrm rot="10800000">
          <a:off x="1770864" y="3203208"/>
          <a:ext cx="8749628" cy="1254198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067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Use the most potent non-NNRTI option</a:t>
          </a:r>
          <a:endParaRPr lang="en-US" sz="3500" kern="1200" dirty="0"/>
        </a:p>
      </dsp:txBody>
      <dsp:txXfrm rot="10800000">
        <a:off x="2084413" y="3203208"/>
        <a:ext cx="8436079" cy="1254198"/>
      </dsp:txXfrm>
    </dsp:sp>
    <dsp:sp modelId="{ACE96829-FE41-4186-BD46-288595E2741F}">
      <dsp:nvSpPr>
        <dsp:cNvPr id="0" name=""/>
        <dsp:cNvSpPr/>
      </dsp:nvSpPr>
      <dsp:spPr>
        <a:xfrm>
          <a:off x="1516334" y="3203208"/>
          <a:ext cx="1254198" cy="125419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F3CBD-BB7D-4335-AB8D-08E16FD541B6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D19C4-41D6-4AEA-ADE9-B0C7415BE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55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AC16E-4180-43D9-A5AA-58F57412611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B52CE-6724-4B31-9A0C-F4B45C3C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0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Emerging </a:t>
            </a:r>
            <a:r>
              <a:rPr lang="en-GB" dirty="0" err="1"/>
              <a:t>cnsensus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B52CE-6724-4B31-9A0C-F4B45C3CD9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0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B52CE-6724-4B31-9A0C-F4B45C3CD9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83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A8619-65AF-4D44-8417-EABA9831D3E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73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B52CE-6724-4B31-9A0C-F4B45C3CD9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2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Among adolescents girls An  estimated 15% of the 252 million adolescent women aged 15–19 years are sexually active</a:t>
            </a:r>
          </a:p>
          <a:p>
            <a:r>
              <a:rPr lang="en-US" dirty="0"/>
              <a:t>In view of the gradual shift to non-facility-based service delivery models, community networks and community health workers need to provide HIV and sexual and reproductive health services using an adolescent-friendly approach. </a:t>
            </a:r>
          </a:p>
          <a:p>
            <a:r>
              <a:rPr lang="en-US" dirty="0" err="1"/>
              <a:t>Programmes</a:t>
            </a:r>
            <a:r>
              <a:rPr lang="en-US" dirty="0"/>
              <a:t> should engage and involve adolescents, directly and through health worker and community-based approaches, to improve the understanding of contraceptive methods and sexual and reproductive health and how this relates to the DTG safety concern.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B52CE-6724-4B31-9A0C-F4B45C3CD9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3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5338-FF67-47EB-BD86-73218568A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1D374-4682-4BE8-9725-B8F096F76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97EFF-8A98-4DA4-9FD7-3C60A0AD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932DE-389C-4D80-BEC6-688159E3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02831F-174F-4E3E-9EAC-C4C531FB8C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274" y="6113142"/>
            <a:ext cx="1778727" cy="60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5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59DF-CD02-435D-AC59-66D0B197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66413-540D-4277-B38A-C55699E27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FA089-2CE6-4878-B467-1FC6FB1C9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97D0A-FFFE-4A30-B041-4593DB68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399AD-F4F6-43E1-85DF-F7A7375D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2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736F80-6CAA-4847-9F35-891FED433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CBA51-C92B-4738-BFA8-C73B68ED4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EA14F-ACE2-4BE9-B42D-815B8A52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C896F-E383-42FD-81E3-7D0F9967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A1FF4-E6B6-4281-B261-B3499D85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0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09600" y="1600208"/>
            <a:ext cx="10972800" cy="452595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1500" b="1"/>
            </a:lvl1pPr>
          </a:lstStyle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50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9371-16BA-4AFB-9F90-EF338687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F4E47-6736-4F78-A51B-E3A0B984F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40FB2-E505-48F7-BA17-1AD23B36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ED00F-FE23-44A9-829C-84B815EA2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270BA0-A4F0-471E-80B0-5D04D82AA1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12" y="6113142"/>
            <a:ext cx="2013857" cy="60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3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64AC3-0DF1-47BB-99C8-53D9BEF8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01689-A1F4-4670-8612-46FF03AB5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CDB44-7A0C-4A27-B319-C4182D5B2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026DE-18DD-451B-8444-7DC0133B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EAD3E-1952-4A53-98A2-5AE621FB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11E70B-606F-4304-B63A-5DDD3085E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12" y="6113142"/>
            <a:ext cx="2013857" cy="60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7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38622-D7F3-4C33-906C-9DC073D3C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5AE0-B519-4AAE-9F5F-950ECE494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48D13-D762-441F-BD4B-F127765F1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C42BE-76CE-4D98-AB2F-79769D08E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C4936-A24B-4BCD-AEEE-AB2B7F37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9E99F-5FAF-49F8-94CC-6F76277A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7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E24BE-6836-4D48-BC9B-B6D3A25F4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B3995-4BCE-47B0-A7A9-44CB80C92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A4EDD-EB17-439B-9F5A-5017BD6F3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F82D19-7743-47EC-B832-90092883E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F2A44E-6B61-4A78-8BCE-55C893BCE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B4A808-CD9F-4458-A43D-004A10564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F2DEAC-841D-4502-BD52-7BA88247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0F125F-A6F8-4894-8989-F03B6E96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8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2A50A-BBB1-43EB-AEFF-61D5D093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4C5E5E-C9C2-464B-8229-9537ABE82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084E6-CD64-4528-A4FB-438399E8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2C19-4E2B-49A8-9C23-E1121B15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9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5FCB1-81DA-4351-929C-7B35CDB5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A61C06-4F5E-4664-B5B7-D2E74E952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362DC-A749-4348-AC7A-58FE1C17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0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B2152-5B9D-4CC3-9160-9B639031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51E8-4A58-4A11-B57D-D66EEF9AC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20CEB-F065-4CB3-B6E2-72F18826A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9B117-509C-4B2E-9C99-22638EC9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2236A-4A29-4EDA-B417-BDC1E776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E0AA0-2A2E-476D-8A9C-549D8CE4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6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59357-D233-4AEB-A70B-F6C44315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85E1D-989E-482D-98C0-A456C038F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6E6A3-1265-40A2-8BA3-89CCFA09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91AF1-8E57-4A25-8061-DB5637BE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9E11C-2878-462D-8720-E3644D951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D7FDA-1464-4A26-B245-EF5254C4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9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EF488E-C0E7-417A-A8B7-8B89E70B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E2861-C030-4AC8-A0B6-FA5430FF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E34B8-7C68-4D3C-A0AB-E745A3B0E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3737F-1EB2-4E55-AE19-D630980682BF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7C874-C6C3-4CCF-BCF8-4C9CCA981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5114E-CBDA-4E91-9BE5-05898B0D8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44BD-48B6-48D9-B77A-AE8394C5B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8493" y="3000328"/>
            <a:ext cx="4770963" cy="2387600"/>
          </a:xfrm>
        </p:spPr>
        <p:txBody>
          <a:bodyPr>
            <a:noAutofit/>
          </a:bodyPr>
          <a:lstStyle/>
          <a:p>
            <a:pPr algn="r"/>
            <a:r>
              <a:rPr lang="en-US" sz="4600" b="1" dirty="0"/>
              <a:t>Use of new ARVs for infants, children and adolescents and updated guidance on early infant diagnosis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E701E-0EB1-43BD-91DA-B1008AD3170F}"/>
              </a:ext>
            </a:extLst>
          </p:cNvPr>
          <p:cNvSpPr txBox="1"/>
          <p:nvPr/>
        </p:nvSpPr>
        <p:spPr>
          <a:xfrm>
            <a:off x="256533" y="5095473"/>
            <a:ext cx="5940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Martina Penazzato MD, PhD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Paediatric lead, HIV Department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World Health Organization, Geneva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4C5828-8996-4760-A390-0B937EB51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3" y="401471"/>
            <a:ext cx="6862492" cy="4890954"/>
          </a:xfrm>
          <a:prstGeom prst="rect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343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311" y="3910784"/>
            <a:ext cx="1967494" cy="2791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4" y="836342"/>
            <a:ext cx="8869998" cy="5709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868" y="111513"/>
            <a:ext cx="9545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2018 Optimal Formulary: 8 Products</a:t>
            </a:r>
          </a:p>
        </p:txBody>
      </p:sp>
    </p:spTree>
    <p:extLst>
      <p:ext uri="{BB962C8B-B14F-4D97-AF65-F5344CB8AC3E}">
        <p14:creationId xmlns:p14="http://schemas.microsoft.com/office/powerpoint/2010/main" val="2985623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311" y="3910784"/>
            <a:ext cx="1967494" cy="2791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868" y="111513"/>
            <a:ext cx="9545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2018 Limited-use List: 10 products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68" y="845866"/>
            <a:ext cx="9132189" cy="556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58A0E-375B-4FCA-B07D-A541EFC6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44" y="-35819"/>
            <a:ext cx="10834512" cy="1325563"/>
          </a:xfrm>
        </p:spPr>
        <p:txBody>
          <a:bodyPr/>
          <a:lstStyle/>
          <a:p>
            <a:r>
              <a:rPr lang="en-GB" dirty="0"/>
              <a:t>Implementation considerations for adolescents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91C56-586E-46EB-89EC-C51B7CB97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0" y="1289744"/>
            <a:ext cx="9734440" cy="5697910"/>
          </a:xfrm>
          <a:ln>
            <a:noFill/>
          </a:ln>
        </p:spPr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en-US" sz="2600" dirty="0"/>
              <a:t>DTG is of </a:t>
            </a:r>
            <a:r>
              <a:rPr lang="en-US" sz="2600" b="1" dirty="0">
                <a:solidFill>
                  <a:srgbClr val="7030A0"/>
                </a:solidFill>
              </a:rPr>
              <a:t>particular benefit </a:t>
            </a:r>
            <a:r>
              <a:rPr lang="en-US" sz="2600" dirty="0"/>
              <a:t>to adolescents (sub-optimal adherence,                                  EFV side-effects, triple class failure).</a:t>
            </a:r>
          </a:p>
          <a:p>
            <a:pPr>
              <a:buClr>
                <a:srgbClr val="0070C0"/>
              </a:buClr>
            </a:pPr>
            <a:r>
              <a:rPr lang="en-US" sz="2600" dirty="0"/>
              <a:t>In LMIC, half of the estimated </a:t>
            </a:r>
            <a:r>
              <a:rPr lang="en-US" sz="2600" b="1" dirty="0">
                <a:solidFill>
                  <a:srgbClr val="7030A0"/>
                </a:solidFill>
              </a:rPr>
              <a:t>23 million pregnancies </a:t>
            </a:r>
            <a:r>
              <a:rPr lang="en-US" sz="2600" dirty="0"/>
              <a:t>in adolescent                                     girls (2 million in below 15 years) were unintended. </a:t>
            </a:r>
          </a:p>
          <a:p>
            <a:pPr>
              <a:buClr>
                <a:srgbClr val="0070C0"/>
              </a:buClr>
            </a:pPr>
            <a:r>
              <a:rPr lang="en-US" sz="2600" dirty="0"/>
              <a:t>Policy decisions on DTG are an opportunity to review access                                          </a:t>
            </a:r>
            <a:r>
              <a:rPr lang="en-US" sz="2600" b="1" dirty="0">
                <a:solidFill>
                  <a:srgbClr val="7030A0"/>
                </a:solidFill>
              </a:rPr>
              <a:t>SRHR services </a:t>
            </a:r>
            <a:r>
              <a:rPr lang="en-US" sz="2600" dirty="0"/>
              <a:t>and current status of their integration with HIV services.</a:t>
            </a:r>
          </a:p>
          <a:p>
            <a:pPr>
              <a:buClr>
                <a:srgbClr val="0070C0"/>
              </a:buClr>
            </a:pPr>
            <a:r>
              <a:rPr lang="en-US" sz="2600" dirty="0"/>
              <a:t>Ensuring that adolescent girls living with HIV are well informed of their options </a:t>
            </a:r>
            <a:r>
              <a:rPr lang="en-US" sz="2600" b="1" dirty="0">
                <a:solidFill>
                  <a:srgbClr val="7030A0"/>
                </a:solidFill>
              </a:rPr>
              <a:t>to prevent unintended pregnancies</a:t>
            </a:r>
            <a:r>
              <a:rPr lang="en-US" sz="2600" dirty="0"/>
              <a:t>, and provided with                                                      pre-pregnancy care to avoid use of DTG during preconception.</a:t>
            </a:r>
          </a:p>
          <a:p>
            <a:pPr>
              <a:buClr>
                <a:srgbClr val="0070C0"/>
              </a:buClr>
            </a:pPr>
            <a:r>
              <a:rPr lang="en-US" sz="2600" dirty="0"/>
              <a:t>A </a:t>
            </a:r>
            <a:r>
              <a:rPr lang="en-US" sz="2600" b="1" dirty="0">
                <a:solidFill>
                  <a:srgbClr val="7030A0"/>
                </a:solidFill>
              </a:rPr>
              <a:t>differentiated approach </a:t>
            </a:r>
            <a:r>
              <a:rPr lang="en-US" sz="2600" dirty="0"/>
              <a:t>for integrated adolescent-friendly services                                               is needed together with direct involvement of adolescents.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C395D-6F0B-4DD0-BD42-466250487F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88" b="-12828"/>
          <a:stretch/>
        </p:blipFill>
        <p:spPr>
          <a:xfrm>
            <a:off x="10249470" y="1884182"/>
            <a:ext cx="1555839" cy="3469261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1642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75BD-7846-4BC1-988D-DCD702ED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forward…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D4A8D-F3C4-4AA0-AD0E-66BFF18BD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WHO 2018 updated recommendation enable access to more potent regimens</a:t>
            </a:r>
          </a:p>
          <a:p>
            <a:r>
              <a:rPr lang="en-GB" dirty="0"/>
              <a:t>Tools and guidance have already been developed to support country adoption and adaptation of these guidelines</a:t>
            </a:r>
          </a:p>
          <a:p>
            <a:r>
              <a:rPr lang="en-GB" dirty="0"/>
              <a:t>Dedicate efforts are being planned to actively assist priority countries in their efforts to implement these recommendations</a:t>
            </a:r>
          </a:p>
          <a:p>
            <a:r>
              <a:rPr lang="en-GB" dirty="0"/>
              <a:t>WHO continues to work with global partners to promote a collaborative and coordinated agenda that ensure innovation and acceleration for an AIDS FREE generation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79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C84AD-17E1-400D-87FD-9146B275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22ED6-A960-406F-971C-C271337EE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0850"/>
            <a:ext cx="10515600" cy="50861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b="1" dirty="0"/>
              <a:t>WHO colleagues</a:t>
            </a:r>
          </a:p>
          <a:p>
            <a:r>
              <a:rPr lang="en-GB" dirty="0"/>
              <a:t>Meg Doherty</a:t>
            </a:r>
          </a:p>
          <a:p>
            <a:r>
              <a:rPr lang="en-GB" dirty="0"/>
              <a:t>Serena Brusamento</a:t>
            </a:r>
          </a:p>
          <a:p>
            <a:r>
              <a:rPr lang="en-GB" dirty="0"/>
              <a:t>Wole </a:t>
            </a:r>
            <a:r>
              <a:rPr lang="en-GB" dirty="0" err="1"/>
              <a:t>Ameyan</a:t>
            </a:r>
            <a:endParaRPr lang="en-GB" b="1" dirty="0"/>
          </a:p>
          <a:p>
            <a:pPr marL="0" indent="0">
              <a:buNone/>
            </a:pPr>
            <a:r>
              <a:rPr lang="en-GB" b="1" dirty="0"/>
              <a:t>PAWG members</a:t>
            </a:r>
          </a:p>
          <a:p>
            <a:pPr marL="0" indent="0">
              <a:buNone/>
            </a:pPr>
            <a:r>
              <a:rPr lang="en-GB" b="1" dirty="0"/>
              <a:t>Guidelines Development Group members</a:t>
            </a:r>
          </a:p>
          <a:p>
            <a:pPr marL="0" indent="0">
              <a:buNone/>
            </a:pPr>
            <a:r>
              <a:rPr lang="en-GB" b="1" dirty="0"/>
              <a:t>External Review Committee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97B5F-5A4D-437D-BF6D-FE9C456B0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672" y="804407"/>
            <a:ext cx="5422067" cy="2686610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293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20E4C-45CB-4EB7-9164-729E2BA6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50" y="327025"/>
            <a:ext cx="10515600" cy="1325563"/>
          </a:xfrm>
        </p:spPr>
        <p:txBody>
          <a:bodyPr/>
          <a:lstStyle/>
          <a:p>
            <a:r>
              <a:rPr lang="en-GB" dirty="0"/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F401A-2336-43EE-BF9F-58CB8574D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40" y="1464590"/>
            <a:ext cx="11749564" cy="5205412"/>
          </a:xfrm>
        </p:spPr>
        <p:txBody>
          <a:bodyPr>
            <a:normAutofit fontScale="92500"/>
          </a:bodyPr>
          <a:lstStyle/>
          <a:p>
            <a:r>
              <a:rPr lang="en-GB" dirty="0"/>
              <a:t>1.8 million children were estimated to live with HIV in 2017</a:t>
            </a:r>
          </a:p>
          <a:p>
            <a:r>
              <a:rPr lang="en-GB" dirty="0"/>
              <a:t>In 2017, only 51 % of HIV-exposed infants received EID (by 2mo)</a:t>
            </a:r>
          </a:p>
          <a:p>
            <a:r>
              <a:rPr lang="en-GB" dirty="0"/>
              <a:t>Increasing exposure to maternal ARVs offers new challenges to ensure accurate EID</a:t>
            </a:r>
          </a:p>
          <a:p>
            <a:r>
              <a:rPr lang="en-GB" dirty="0"/>
              <a:t>Treatment </a:t>
            </a:r>
            <a:r>
              <a:rPr lang="en-GB" b="1" dirty="0"/>
              <a:t>coverage remains poor </a:t>
            </a:r>
            <a:r>
              <a:rPr lang="en-GB" dirty="0"/>
              <a:t>with only 52% receiving ART</a:t>
            </a:r>
          </a:p>
          <a:p>
            <a:r>
              <a:rPr lang="en-GB" dirty="0"/>
              <a:t>Almost half of those on ART continue to receive NVP based regimens</a:t>
            </a:r>
          </a:p>
          <a:p>
            <a:r>
              <a:rPr lang="en-GB" b="1" dirty="0"/>
              <a:t>HIVDR</a:t>
            </a:r>
            <a:r>
              <a:rPr lang="en-GB" dirty="0"/>
              <a:t> to NNRTI is as high as 60% as demonstrated by multiple national surveys</a:t>
            </a:r>
          </a:p>
          <a:p>
            <a:r>
              <a:rPr lang="en-GB" b="1" dirty="0" err="1"/>
              <a:t>Virological</a:t>
            </a:r>
            <a:r>
              <a:rPr lang="en-GB" b="1" dirty="0"/>
              <a:t> suppression </a:t>
            </a:r>
            <a:r>
              <a:rPr lang="en-GB" dirty="0"/>
              <a:t>remains poor particularly in younger children</a:t>
            </a:r>
          </a:p>
          <a:p>
            <a:r>
              <a:rPr lang="en-GB" dirty="0"/>
              <a:t>Lack of potent, tolerable ARVs in age appropriate formulations remains a critical barrier to scale up of paediatric treatment globally</a:t>
            </a:r>
          </a:p>
          <a:p>
            <a:r>
              <a:rPr lang="en-GB" b="1" dirty="0"/>
              <a:t>I</a:t>
            </a:r>
            <a:r>
              <a:rPr lang="en-US" b="1" dirty="0" err="1"/>
              <a:t>ntroduction</a:t>
            </a:r>
            <a:r>
              <a:rPr lang="en-US" b="1" dirty="0"/>
              <a:t> of new ARVs can happen when proven to be effective in adult population as soon as safety and PK are available to inform dosing.</a:t>
            </a:r>
            <a:endParaRPr lang="en-GB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0CF2E3-D9AB-4DF5-84CD-F46B746D90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012" y="178777"/>
            <a:ext cx="2781041" cy="2183423"/>
          </a:xfrm>
          <a:prstGeom prst="rect">
            <a:avLst/>
          </a:prstGeom>
          <a:effectLst>
            <a:outerShdw blurRad="2921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71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BCE2-8813-4EE4-9A52-B79C212F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01" y="197049"/>
            <a:ext cx="10515600" cy="1325563"/>
          </a:xfrm>
        </p:spPr>
        <p:txBody>
          <a:bodyPr/>
          <a:lstStyle/>
          <a:p>
            <a:r>
              <a:rPr lang="en-GB" dirty="0"/>
              <a:t>Considerations for use of DTG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09F68-23BA-4767-9568-440739EA0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85" y="1585594"/>
            <a:ext cx="11228139" cy="5234979"/>
          </a:xfrm>
        </p:spPr>
        <p:txBody>
          <a:bodyPr>
            <a:normAutofit/>
          </a:bodyPr>
          <a:lstStyle/>
          <a:p>
            <a:r>
              <a:rPr lang="en-US" sz="2600" dirty="0"/>
              <a:t>Extrapolation from adult </a:t>
            </a:r>
            <a:r>
              <a:rPr lang="en-US" sz="2600" b="1" dirty="0">
                <a:solidFill>
                  <a:schemeClr val="accent2"/>
                </a:solidFill>
              </a:rPr>
              <a:t>efficacy</a:t>
            </a:r>
            <a:r>
              <a:rPr lang="en-US" sz="2600" dirty="0"/>
              <a:t> data</a:t>
            </a:r>
            <a:r>
              <a:rPr lang="en-US" sz="2600" baseline="30000" dirty="0"/>
              <a:t>1</a:t>
            </a:r>
            <a:r>
              <a:rPr lang="en-US" sz="2600" dirty="0"/>
              <a:t> </a:t>
            </a:r>
          </a:p>
          <a:p>
            <a:r>
              <a:rPr lang="en-US" sz="2600" b="1" dirty="0">
                <a:solidFill>
                  <a:schemeClr val="accent2"/>
                </a:solidFill>
              </a:rPr>
              <a:t>Safety and PK </a:t>
            </a:r>
            <a:r>
              <a:rPr lang="en-US" sz="2600" dirty="0"/>
              <a:t>from P1093</a:t>
            </a:r>
            <a:r>
              <a:rPr lang="en-US" sz="2600" baseline="30000" dirty="0"/>
              <a:t>2</a:t>
            </a:r>
            <a:r>
              <a:rPr lang="en-US" sz="2600" dirty="0"/>
              <a:t> and ODYSSEY</a:t>
            </a:r>
            <a:r>
              <a:rPr lang="en-US" sz="2600" baseline="30000" dirty="0"/>
              <a:t>3</a:t>
            </a:r>
          </a:p>
          <a:p>
            <a:r>
              <a:rPr lang="en-US" sz="2600" dirty="0"/>
              <a:t>Some limited </a:t>
            </a:r>
            <a:r>
              <a:rPr lang="en-US" sz="2600" b="1" dirty="0">
                <a:solidFill>
                  <a:schemeClr val="accent2"/>
                </a:solidFill>
              </a:rPr>
              <a:t>experience</a:t>
            </a:r>
            <a:r>
              <a:rPr lang="en-US" sz="2600" dirty="0"/>
              <a:t> in clinical practice from CHIPS cohort</a:t>
            </a:r>
            <a:r>
              <a:rPr lang="en-US" sz="2600" baseline="30000" dirty="0"/>
              <a:t>4</a:t>
            </a:r>
          </a:p>
          <a:p>
            <a:r>
              <a:rPr lang="en-GB" sz="2600" b="1" dirty="0">
                <a:solidFill>
                  <a:schemeClr val="accent2"/>
                </a:solidFill>
              </a:rPr>
              <a:t>High genetic barrier </a:t>
            </a:r>
            <a:r>
              <a:rPr lang="en-GB" sz="2600" dirty="0"/>
              <a:t>integrase inhibitor</a:t>
            </a:r>
            <a:endParaRPr lang="en-US" sz="2600" dirty="0"/>
          </a:p>
          <a:p>
            <a:r>
              <a:rPr lang="en-US" sz="2600" b="1" dirty="0">
                <a:solidFill>
                  <a:schemeClr val="accent2"/>
                </a:solidFill>
              </a:rPr>
              <a:t>Acceptability</a:t>
            </a:r>
            <a:r>
              <a:rPr lang="en-US" sz="2600" dirty="0"/>
              <a:t> of once daily administration</a:t>
            </a:r>
          </a:p>
          <a:p>
            <a:r>
              <a:rPr lang="en-US" sz="2600" b="1" dirty="0">
                <a:solidFill>
                  <a:schemeClr val="accent2"/>
                </a:solidFill>
              </a:rPr>
              <a:t>Feasibility</a:t>
            </a:r>
            <a:r>
              <a:rPr lang="en-US" sz="2600" dirty="0"/>
              <a:t> in the context of simplified dosing</a:t>
            </a:r>
          </a:p>
          <a:p>
            <a:r>
              <a:rPr lang="en-US" sz="2600" dirty="0"/>
              <a:t>Need for clarity on dosing during </a:t>
            </a:r>
            <a:r>
              <a:rPr lang="en-US" sz="2600" b="1" dirty="0">
                <a:solidFill>
                  <a:schemeClr val="accent2"/>
                </a:solidFill>
              </a:rPr>
              <a:t>TB cotreatment </a:t>
            </a:r>
            <a:endParaRPr lang="en-US" sz="2600" dirty="0"/>
          </a:p>
          <a:p>
            <a:r>
              <a:rPr lang="en-GB" sz="2600" dirty="0"/>
              <a:t>Approved </a:t>
            </a:r>
            <a:r>
              <a:rPr lang="en-GB" sz="2600" b="1" dirty="0">
                <a:solidFill>
                  <a:schemeClr val="accent2"/>
                </a:solidFill>
              </a:rPr>
              <a:t>dosing below 15 kg</a:t>
            </a:r>
            <a:r>
              <a:rPr lang="en-GB" sz="2600" dirty="0">
                <a:solidFill>
                  <a:schemeClr val="accent2"/>
                </a:solidFill>
              </a:rPr>
              <a:t> </a:t>
            </a:r>
            <a:r>
              <a:rPr lang="en-GB" sz="2600" dirty="0"/>
              <a:t>to become available in late 2019</a:t>
            </a:r>
            <a:endParaRPr lang="en-US" sz="2600" dirty="0"/>
          </a:p>
          <a:p>
            <a:r>
              <a:rPr lang="en-US" sz="2600" dirty="0"/>
              <a:t>Need for strengthening of </a:t>
            </a:r>
            <a:r>
              <a:rPr lang="en-US" sz="2600" b="1" dirty="0">
                <a:solidFill>
                  <a:schemeClr val="accent2"/>
                </a:solidFill>
              </a:rPr>
              <a:t>toxicity </a:t>
            </a:r>
            <a:r>
              <a:rPr lang="en-US" sz="2600" dirty="0"/>
              <a:t>monitoring alongside 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498B5A-9BDD-48B5-A4E7-D718B03298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3" b="3558"/>
          <a:stretch/>
        </p:blipFill>
        <p:spPr>
          <a:xfrm>
            <a:off x="9742567" y="310010"/>
            <a:ext cx="2108774" cy="2551167"/>
          </a:xfrm>
          <a:prstGeom prst="rect">
            <a:avLst/>
          </a:prstGeom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DD7BDC-2A78-4B75-84BE-F83239F24A0D}"/>
              </a:ext>
            </a:extLst>
          </p:cNvPr>
          <p:cNvSpPr/>
          <p:nvPr/>
        </p:nvSpPr>
        <p:spPr>
          <a:xfrm>
            <a:off x="150061" y="6264525"/>
            <a:ext cx="10164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References:</a:t>
            </a:r>
          </a:p>
          <a:p>
            <a:r>
              <a:rPr lang="en-US" sz="1400" dirty="0"/>
              <a:t>1. Kanters et al 2018; 2. </a:t>
            </a:r>
            <a:r>
              <a:rPr lang="en-US" sz="1400" dirty="0" err="1"/>
              <a:t>Viani</a:t>
            </a:r>
            <a:r>
              <a:rPr lang="en-US" sz="1400" dirty="0"/>
              <a:t> et al 2015, </a:t>
            </a:r>
            <a:r>
              <a:rPr lang="en-US" sz="1400" dirty="0" err="1"/>
              <a:t>Wiznia</a:t>
            </a:r>
            <a:r>
              <a:rPr lang="en-US" sz="1400" dirty="0"/>
              <a:t> et al 2016, Ruel et al 2017; 3. </a:t>
            </a:r>
            <a:r>
              <a:rPr lang="en-US" sz="1400" dirty="0" err="1"/>
              <a:t>Turkova</a:t>
            </a:r>
            <a:r>
              <a:rPr lang="en-US" sz="1400" dirty="0"/>
              <a:t> et al 2018; 4 Collins et al 2018; 5. </a:t>
            </a:r>
            <a:r>
              <a:rPr lang="en-US" sz="1400" dirty="0" err="1"/>
              <a:t>Archary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418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BCE2-8813-4EE4-9A52-B79C212F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1" y="-60364"/>
            <a:ext cx="10515600" cy="1325563"/>
          </a:xfrm>
        </p:spPr>
        <p:txBody>
          <a:bodyPr/>
          <a:lstStyle/>
          <a:p>
            <a:r>
              <a:rPr lang="en-GB" dirty="0"/>
              <a:t>Considerations for use of 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09F68-23BA-4767-9568-440739EA0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21" y="1139696"/>
            <a:ext cx="9087680" cy="5413513"/>
          </a:xfrm>
        </p:spPr>
        <p:txBody>
          <a:bodyPr>
            <a:noAutofit/>
          </a:bodyPr>
          <a:lstStyle/>
          <a:p>
            <a:r>
              <a:rPr lang="en-US" sz="2600" dirty="0"/>
              <a:t>Extrapolation from adult </a:t>
            </a:r>
            <a:r>
              <a:rPr lang="en-US" sz="2600" b="1" dirty="0">
                <a:solidFill>
                  <a:schemeClr val="accent4"/>
                </a:solidFill>
              </a:rPr>
              <a:t>efficacy</a:t>
            </a:r>
            <a:r>
              <a:rPr lang="en-US" sz="2600" dirty="0"/>
              <a:t> data</a:t>
            </a:r>
            <a:r>
              <a:rPr lang="en-US" sz="2600" baseline="30000" dirty="0"/>
              <a:t>1</a:t>
            </a:r>
            <a:endParaRPr lang="en-US" sz="2600" dirty="0"/>
          </a:p>
          <a:p>
            <a:r>
              <a:rPr lang="en-US" sz="2600" b="1" dirty="0">
                <a:solidFill>
                  <a:schemeClr val="accent4"/>
                </a:solidFill>
              </a:rPr>
              <a:t>Safety and PK </a:t>
            </a:r>
            <a:r>
              <a:rPr lang="en-US" sz="2600" dirty="0"/>
              <a:t>from birth based on P1066 and P1110 trials</a:t>
            </a:r>
            <a:r>
              <a:rPr lang="en-US" sz="2600" baseline="30000" dirty="0"/>
              <a:t>2</a:t>
            </a:r>
          </a:p>
          <a:p>
            <a:r>
              <a:rPr lang="en-US" sz="2600" dirty="0"/>
              <a:t>Dosing for </a:t>
            </a:r>
            <a:r>
              <a:rPr lang="en-US" sz="2600" b="1" dirty="0">
                <a:solidFill>
                  <a:schemeClr val="accent4"/>
                </a:solidFill>
              </a:rPr>
              <a:t>TB cotreatment </a:t>
            </a:r>
            <a:r>
              <a:rPr lang="en-US" sz="2600" dirty="0"/>
              <a:t>available from P1101 trial</a:t>
            </a:r>
            <a:r>
              <a:rPr lang="en-US" sz="2600" baseline="30000" dirty="0"/>
              <a:t>3</a:t>
            </a:r>
          </a:p>
          <a:p>
            <a:r>
              <a:rPr lang="en-US" sz="2600" dirty="0"/>
              <a:t>Limited </a:t>
            </a:r>
            <a:r>
              <a:rPr lang="en-US" sz="2600" b="1" dirty="0">
                <a:solidFill>
                  <a:schemeClr val="accent4"/>
                </a:solidFill>
              </a:rPr>
              <a:t>experience</a:t>
            </a:r>
            <a:r>
              <a:rPr lang="en-US" sz="2600" dirty="0"/>
              <a:t> with use in first line for young children</a:t>
            </a:r>
            <a:r>
              <a:rPr lang="en-US" sz="2600" baseline="30000" dirty="0"/>
              <a:t>4</a:t>
            </a:r>
            <a:r>
              <a:rPr lang="en-US" sz="2600" dirty="0"/>
              <a:t> </a:t>
            </a:r>
          </a:p>
          <a:p>
            <a:r>
              <a:rPr lang="en-US" sz="2600" b="1" dirty="0">
                <a:solidFill>
                  <a:schemeClr val="accent4"/>
                </a:solidFill>
              </a:rPr>
              <a:t>Low genetic barrier</a:t>
            </a:r>
            <a:r>
              <a:rPr lang="en-US" sz="2600" dirty="0"/>
              <a:t> compared to DTG with potential selection of INSTI resistance (BD DTG following use of RAL)</a:t>
            </a:r>
          </a:p>
          <a:p>
            <a:r>
              <a:rPr lang="en-US" sz="2600" b="1" dirty="0">
                <a:solidFill>
                  <a:schemeClr val="accent4"/>
                </a:solidFill>
              </a:rPr>
              <a:t>Feasibility and acceptability </a:t>
            </a:r>
            <a:r>
              <a:rPr lang="en-US" sz="2600" dirty="0"/>
              <a:t>of granules</a:t>
            </a:r>
            <a:r>
              <a:rPr lang="en-US" sz="2600" baseline="30000" dirty="0"/>
              <a:t>5</a:t>
            </a:r>
            <a:endParaRPr lang="en-US" sz="2600" dirty="0"/>
          </a:p>
          <a:p>
            <a:r>
              <a:rPr lang="en-US" sz="2600" dirty="0"/>
              <a:t>Recommendation for use of </a:t>
            </a:r>
            <a:r>
              <a:rPr lang="en-US" sz="2600" b="1" dirty="0">
                <a:solidFill>
                  <a:schemeClr val="accent4"/>
                </a:solidFill>
              </a:rPr>
              <a:t>time-limited provision </a:t>
            </a:r>
            <a:r>
              <a:rPr lang="en-US" sz="2600" dirty="0"/>
              <a:t>while possible is not desirable for procurement and supply</a:t>
            </a:r>
            <a:r>
              <a:rPr lang="en-US" sz="2600" baseline="30000" dirty="0"/>
              <a:t>6</a:t>
            </a:r>
          </a:p>
          <a:p>
            <a:r>
              <a:rPr lang="en-US" sz="2600" dirty="0"/>
              <a:t>Need to provide a </a:t>
            </a:r>
            <a:r>
              <a:rPr lang="en-US" sz="2600" b="1" dirty="0">
                <a:solidFill>
                  <a:schemeClr val="accent4"/>
                </a:solidFill>
              </a:rPr>
              <a:t>non NNRTI alternative for neonates </a:t>
            </a:r>
            <a:r>
              <a:rPr lang="en-US" sz="2600" dirty="0"/>
              <a:t>and for settings where </a:t>
            </a:r>
            <a:r>
              <a:rPr lang="en-US" sz="2600" dirty="0" err="1"/>
              <a:t>LPVr</a:t>
            </a:r>
            <a:r>
              <a:rPr lang="en-US" sz="2600" dirty="0"/>
              <a:t> pellets might not be available</a:t>
            </a:r>
          </a:p>
          <a:p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54E1B-7E33-4B70-B3AC-2045111FD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22" t="15886"/>
          <a:stretch/>
        </p:blipFill>
        <p:spPr>
          <a:xfrm>
            <a:off x="9663953" y="231706"/>
            <a:ext cx="2250339" cy="4125141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AB2557-E2B8-493C-A0EE-0310F169F063}"/>
              </a:ext>
            </a:extLst>
          </p:cNvPr>
          <p:cNvSpPr/>
          <p:nvPr/>
        </p:nvSpPr>
        <p:spPr>
          <a:xfrm>
            <a:off x="9663953" y="4506304"/>
            <a:ext cx="25280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References: </a:t>
            </a:r>
          </a:p>
          <a:p>
            <a:r>
              <a:rPr lang="en-US" sz="1400" dirty="0"/>
              <a:t>1. Kanters et al 2018; 2. Nachman et al 2014, Clarke et al. 2017; 3. Meyers et al 2018; 4. Personal communication </a:t>
            </a:r>
            <a:r>
              <a:rPr lang="en-US" sz="1400" dirty="0" err="1"/>
              <a:t>IeDea</a:t>
            </a:r>
            <a:r>
              <a:rPr lang="en-US" sz="1400" dirty="0"/>
              <a:t>/CIPHER; 5. </a:t>
            </a:r>
            <a:r>
              <a:rPr lang="en-US" sz="1400" dirty="0" err="1"/>
              <a:t>Archary</a:t>
            </a:r>
            <a:r>
              <a:rPr lang="en-US" sz="1400" dirty="0"/>
              <a:t> et al 2018; 6. APWG 2018.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932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745A-8F1F-4F5A-B5BF-5407A755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64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Overall messages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D8D6F64-4CFC-42F5-873B-3B6F65D45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967973"/>
              </p:ext>
            </p:extLst>
          </p:nvPr>
        </p:nvGraphicFramePr>
        <p:xfrm>
          <a:off x="-565265" y="1585827"/>
          <a:ext cx="12036828" cy="4458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252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7C9FC67-AE08-4E53-922B-EC7C82B99D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789829"/>
              </p:ext>
            </p:extLst>
          </p:nvPr>
        </p:nvGraphicFramePr>
        <p:xfrm>
          <a:off x="472853" y="1179409"/>
          <a:ext cx="8120311" cy="401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578">
                  <a:extLst>
                    <a:ext uri="{9D8B030D-6E8A-4147-A177-3AD203B41FA5}">
                      <a16:colId xmlns:a16="http://schemas.microsoft.com/office/drawing/2014/main" val="3834685094"/>
                    </a:ext>
                  </a:extLst>
                </a:gridCol>
                <a:gridCol w="3125155">
                  <a:extLst>
                    <a:ext uri="{9D8B030D-6E8A-4147-A177-3AD203B41FA5}">
                      <a16:colId xmlns:a16="http://schemas.microsoft.com/office/drawing/2014/main" val="2174624312"/>
                    </a:ext>
                  </a:extLst>
                </a:gridCol>
                <a:gridCol w="2859578">
                  <a:extLst>
                    <a:ext uri="{9D8B030D-6E8A-4147-A177-3AD203B41FA5}">
                      <a16:colId xmlns:a16="http://schemas.microsoft.com/office/drawing/2014/main" val="3241368645"/>
                    </a:ext>
                  </a:extLst>
                </a:gridCol>
              </a:tblGrid>
              <a:tr h="67895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8055" marR="88055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NEONATES</a:t>
                      </a:r>
                      <a:endParaRPr lang="en-US" sz="2000" dirty="0"/>
                    </a:p>
                  </a:txBody>
                  <a:tcPr marL="88055" marR="88055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CHILDREN</a:t>
                      </a:r>
                      <a:endParaRPr lang="en-US" sz="2000" dirty="0"/>
                    </a:p>
                  </a:txBody>
                  <a:tcPr marL="88055" marR="88055" marT="34291" marB="34291" anchor="ctr"/>
                </a:tc>
                <a:extLst>
                  <a:ext uri="{0D108BD9-81ED-4DB2-BD59-A6C34878D82A}">
                    <a16:rowId xmlns:a16="http://schemas.microsoft.com/office/drawing/2014/main" val="399613996"/>
                  </a:ext>
                </a:extLst>
              </a:tr>
              <a:tr h="8213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Preferred </a:t>
                      </a:r>
                      <a:endParaRPr lang="en-US" sz="2000" b="1" dirty="0"/>
                    </a:p>
                  </a:txBody>
                  <a:tcPr marL="88055" marR="88055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AZT+3TC+RAL</a:t>
                      </a:r>
                      <a:r>
                        <a:rPr lang="en-GB" sz="2000" b="1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8055" marR="88055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ABC+3TC+DTG</a:t>
                      </a:r>
                      <a:r>
                        <a:rPr lang="en-US" sz="2000" b="1" baseline="30000" dirty="0"/>
                        <a:t>2</a:t>
                      </a:r>
                    </a:p>
                  </a:txBody>
                  <a:tcPr marL="88055" marR="88055" marT="34291" marB="34291" anchor="ctr"/>
                </a:tc>
                <a:extLst>
                  <a:ext uri="{0D108BD9-81ED-4DB2-BD59-A6C34878D82A}">
                    <a16:rowId xmlns:a16="http://schemas.microsoft.com/office/drawing/2014/main" val="1977917110"/>
                  </a:ext>
                </a:extLst>
              </a:tr>
              <a:tr h="65543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Alternatives </a:t>
                      </a:r>
                      <a:endParaRPr lang="en-US" sz="2000" b="1" dirty="0"/>
                    </a:p>
                  </a:txBody>
                  <a:tcPr marL="88055" marR="88055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AZT+3TC+NVP</a:t>
                      </a:r>
                    </a:p>
                  </a:txBody>
                  <a:tcPr marL="88055" marR="88055" marT="34291" marB="34291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ABC+3TC+LPV/r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ABC+3TC+RAL</a:t>
                      </a:r>
                      <a:r>
                        <a:rPr lang="en-US" sz="2000" b="0" baseline="30000" dirty="0"/>
                        <a:t>2</a:t>
                      </a:r>
                    </a:p>
                  </a:txBody>
                  <a:tcPr marL="88055" marR="88055" marT="34291" marB="34291" anchor="ctr"/>
                </a:tc>
                <a:extLst>
                  <a:ext uri="{0D108BD9-81ED-4DB2-BD59-A6C34878D82A}">
                    <a16:rowId xmlns:a16="http://schemas.microsoft.com/office/drawing/2014/main" val="334013705"/>
                  </a:ext>
                </a:extLst>
              </a:tr>
              <a:tr h="183374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Special circumstances</a:t>
                      </a:r>
                      <a:r>
                        <a:rPr lang="en-GB" sz="2000" b="1" baseline="30000" dirty="0"/>
                        <a:t>4</a:t>
                      </a:r>
                      <a:endParaRPr lang="en-US" sz="2000" b="1" baseline="30000" dirty="0"/>
                    </a:p>
                  </a:txBody>
                  <a:tcPr marL="88055" marR="88055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AZT+3TC+LPV/r</a:t>
                      </a:r>
                    </a:p>
                  </a:txBody>
                  <a:tcPr marL="88055" marR="88055" marT="34291" marB="34291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ABC (or AZT)+3TC+EFV</a:t>
                      </a:r>
                      <a:r>
                        <a:rPr lang="en-US" sz="2000" b="0" baseline="30000" dirty="0"/>
                        <a:t>3</a:t>
                      </a:r>
                      <a:endParaRPr lang="en-US" sz="2000" b="0" dirty="0"/>
                    </a:p>
                    <a:p>
                      <a:pPr algn="ctr"/>
                      <a:r>
                        <a:rPr lang="en-US" sz="2000" b="0" dirty="0"/>
                        <a:t>ABC (or AZT)+3TC+RAL</a:t>
                      </a:r>
                    </a:p>
                    <a:p>
                      <a:pPr algn="ctr"/>
                      <a:r>
                        <a:rPr lang="en-US" sz="2000" b="0" dirty="0"/>
                        <a:t>AZT+3TC+LPV/r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AZT+3TC+RAL</a:t>
                      </a:r>
                    </a:p>
                    <a:p>
                      <a:pPr algn="ctr"/>
                      <a:r>
                        <a:rPr lang="en-US" sz="2000" b="0" dirty="0"/>
                        <a:t>AZT+3TC+NVP</a:t>
                      </a:r>
                    </a:p>
                  </a:txBody>
                  <a:tcPr marL="88055" marR="88055" marT="34291" marB="34291" anchor="ctr"/>
                </a:tc>
                <a:extLst>
                  <a:ext uri="{0D108BD9-81ED-4DB2-BD59-A6C34878D82A}">
                    <a16:rowId xmlns:a16="http://schemas.microsoft.com/office/drawing/2014/main" val="410938837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43837B6-9AAB-453F-9D79-B7215BB297CE}"/>
              </a:ext>
            </a:extLst>
          </p:cNvPr>
          <p:cNvSpPr/>
          <p:nvPr/>
        </p:nvSpPr>
        <p:spPr>
          <a:xfrm>
            <a:off x="385898" y="5303730"/>
            <a:ext cx="10292645" cy="184665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685783"/>
            <a:r>
              <a:rPr lang="en-US" b="1" baseline="30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 For the shortest time possible, until a solid formulation of LPV/r or DTG can be used</a:t>
            </a:r>
          </a:p>
          <a:p>
            <a:pPr defTabSz="685783"/>
            <a:r>
              <a:rPr lang="en-US" b="1" baseline="30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For age and weight groups with DTG approved dosing and where LPV/r is not available</a:t>
            </a:r>
          </a:p>
          <a:p>
            <a:pPr defTabSz="685783"/>
            <a:r>
              <a:rPr lang="en-GB" b="1" baseline="30000" dirty="0">
                <a:solidFill>
                  <a:prstClr val="black"/>
                </a:solidFill>
                <a:latin typeface="Calibri" panose="020F0502020204030204"/>
              </a:rPr>
              <a:t>3 </a:t>
            </a:r>
            <a:r>
              <a:rPr lang="en-US" dirty="0">
                <a:solidFill>
                  <a:prstClr val="black"/>
                </a:solidFill>
              </a:rPr>
              <a:t>From 3 years of age</a:t>
            </a:r>
          </a:p>
          <a:p>
            <a:pPr defTabSz="685783"/>
            <a:r>
              <a:rPr lang="en-US" b="1" baseline="30000" dirty="0">
                <a:solidFill>
                  <a:prstClr val="black"/>
                </a:solidFill>
              </a:rPr>
              <a:t>4</a:t>
            </a:r>
            <a:r>
              <a:rPr lang="en-GB" dirty="0">
                <a:solidFill>
                  <a:prstClr val="black"/>
                </a:solidFill>
              </a:rPr>
              <a:t>In cases where no other alternatives are available</a:t>
            </a:r>
          </a:p>
          <a:p>
            <a:pPr defTabSz="685783"/>
            <a:endParaRPr lang="en-GB" dirty="0">
              <a:solidFill>
                <a:prstClr val="black"/>
              </a:solidFill>
            </a:endParaRPr>
          </a:p>
          <a:p>
            <a:pPr defTabSz="685783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A9F040-2FBB-41ED-A3A3-0AECCFB09895}"/>
              </a:ext>
            </a:extLst>
          </p:cNvPr>
          <p:cNvSpPr txBox="1">
            <a:spLocks/>
          </p:cNvSpPr>
          <p:nvPr/>
        </p:nvSpPr>
        <p:spPr>
          <a:xfrm>
            <a:off x="0" y="81737"/>
            <a:ext cx="121920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b="0" dirty="0"/>
              <a:t>WHO 2018 recommendations for 1st line</a:t>
            </a:r>
            <a:endParaRPr lang="en-US" sz="4400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30162-4FE3-4904-8FFD-397E3E13D71C}"/>
              </a:ext>
            </a:extLst>
          </p:cNvPr>
          <p:cNvSpPr txBox="1"/>
          <p:nvPr/>
        </p:nvSpPr>
        <p:spPr>
          <a:xfrm>
            <a:off x="8802638" y="1180608"/>
            <a:ext cx="3282968" cy="40626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In children older than 6 years and </a:t>
            </a:r>
            <a:r>
              <a:rPr lang="en-GB" b="1" dirty="0">
                <a:solidFill>
                  <a:schemeClr val="accent2"/>
                </a:solidFill>
              </a:rPr>
              <a:t>weighting at least 15 kg</a:t>
            </a:r>
          </a:p>
          <a:p>
            <a:endParaRPr lang="en-GB" sz="1000" dirty="0">
              <a:solidFill>
                <a:schemeClr val="accent2"/>
              </a:solidFill>
            </a:endParaRPr>
          </a:p>
          <a:p>
            <a:r>
              <a:rPr lang="en-GB" dirty="0">
                <a:solidFill>
                  <a:schemeClr val="accent2"/>
                </a:solidFill>
              </a:rPr>
              <a:t>Simplified dosing approach allows for use of </a:t>
            </a:r>
            <a:r>
              <a:rPr lang="en-GB" b="1" dirty="0">
                <a:solidFill>
                  <a:schemeClr val="accent2"/>
                </a:solidFill>
              </a:rPr>
              <a:t>50 mg adult tablet from 25 kg</a:t>
            </a:r>
          </a:p>
          <a:p>
            <a:endParaRPr lang="en-GB" sz="1000" b="1" dirty="0">
              <a:solidFill>
                <a:schemeClr val="accent2"/>
              </a:solidFill>
            </a:endParaRPr>
          </a:p>
          <a:p>
            <a:r>
              <a:rPr lang="en-GB" b="1" dirty="0">
                <a:solidFill>
                  <a:schemeClr val="accent2"/>
                </a:solidFill>
              </a:rPr>
              <a:t>TLD </a:t>
            </a:r>
            <a:r>
              <a:rPr lang="en-GB" dirty="0">
                <a:solidFill>
                  <a:schemeClr val="accent2"/>
                </a:solidFill>
              </a:rPr>
              <a:t>to be used in adolescents </a:t>
            </a:r>
            <a:r>
              <a:rPr lang="en-GB" b="1" dirty="0">
                <a:solidFill>
                  <a:schemeClr val="accent2"/>
                </a:solidFill>
              </a:rPr>
              <a:t>from 30 kg</a:t>
            </a:r>
          </a:p>
          <a:p>
            <a:endParaRPr lang="en-GB" sz="1000" b="1" dirty="0">
              <a:solidFill>
                <a:schemeClr val="accent2"/>
              </a:solidFill>
            </a:endParaRPr>
          </a:p>
          <a:p>
            <a:r>
              <a:rPr lang="en-GB" b="1" dirty="0">
                <a:solidFill>
                  <a:schemeClr val="accent2"/>
                </a:solidFill>
              </a:rPr>
              <a:t>Double dose of DTG during TB treatment </a:t>
            </a:r>
            <a:r>
              <a:rPr lang="en-GB" dirty="0">
                <a:solidFill>
                  <a:schemeClr val="accent2"/>
                </a:solidFill>
              </a:rPr>
              <a:t>expected to be appropriate strategy for </a:t>
            </a:r>
            <a:r>
              <a:rPr lang="en-GB" b="1" dirty="0">
                <a:solidFill>
                  <a:schemeClr val="accent2"/>
                </a:solidFill>
              </a:rPr>
              <a:t>older children</a:t>
            </a:r>
            <a:r>
              <a:rPr lang="en-GB" dirty="0">
                <a:solidFill>
                  <a:schemeClr val="accent2"/>
                </a:solidFill>
              </a:rPr>
              <a:t> (data to confirm this expected by the end of 2018) 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A22D902-F492-4EA8-A873-B71E9C7B2BC1}"/>
              </a:ext>
            </a:extLst>
          </p:cNvPr>
          <p:cNvSpPr/>
          <p:nvPr/>
        </p:nvSpPr>
        <p:spPr>
          <a:xfrm>
            <a:off x="8438664" y="2082467"/>
            <a:ext cx="363974" cy="34455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7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194" y="116025"/>
            <a:ext cx="12432704" cy="55869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err="1"/>
              <a:t>Raltegravir</a:t>
            </a:r>
            <a:r>
              <a:rPr lang="en-US" dirty="0"/>
              <a:t> Granules</a:t>
            </a:r>
            <a:r>
              <a:rPr lang="en-GB" dirty="0"/>
              <a:t>:</a:t>
            </a:r>
            <a:r>
              <a:rPr lang="en-US" dirty="0"/>
              <a:t> instructions for use for babies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6" y="975117"/>
            <a:ext cx="4207430" cy="272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725" y="1460823"/>
            <a:ext cx="1323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38" y="680085"/>
            <a:ext cx="21907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025" y="2985377"/>
            <a:ext cx="942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523" y="4454133"/>
            <a:ext cx="12858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619" y="4806792"/>
            <a:ext cx="15335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350668" y="5654220"/>
            <a:ext cx="2288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6">
                    <a:lumMod val="75000"/>
                  </a:schemeClr>
                </a:solidFill>
              </a:rPr>
              <a:t>Add the whole content of the RAL packet and swirl fro 45 sec, </a:t>
            </a:r>
            <a:r>
              <a:rPr lang="en-GB" sz="1400" b="1" u="sng" dirty="0">
                <a:solidFill>
                  <a:schemeClr val="accent6">
                    <a:lumMod val="75000"/>
                  </a:schemeClr>
                </a:solidFill>
              </a:rPr>
              <a:t>do not shake</a:t>
            </a:r>
            <a:endParaRPr lang="en-US" sz="14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40" y="5209483"/>
            <a:ext cx="2619134" cy="129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89693" y="4265506"/>
            <a:ext cx="3887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6">
                    <a:lumMod val="75000"/>
                  </a:schemeClr>
                </a:solidFill>
              </a:rPr>
              <a:t>Choose the syringe you need in light of the child dosage and measure the correct quantity </a:t>
            </a:r>
            <a:endParaRPr lang="en-US" sz="14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14" y="5349717"/>
            <a:ext cx="14097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4" y="4523433"/>
            <a:ext cx="20383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6341" y="4075573"/>
            <a:ext cx="3142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Give RAL to your baby</a:t>
            </a:r>
            <a:endParaRPr lang="en-US" sz="16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30069" y="918867"/>
            <a:ext cx="2487015" cy="1787900"/>
            <a:chOff x="7430069" y="918867"/>
            <a:chExt cx="2487015" cy="17879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0069" y="918867"/>
              <a:ext cx="2417568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605963" y="2337435"/>
              <a:ext cx="3111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8" name="Right Arrow 7"/>
          <p:cNvSpPr/>
          <p:nvPr/>
        </p:nvSpPr>
        <p:spPr>
          <a:xfrm rot="318392">
            <a:off x="6835930" y="1136901"/>
            <a:ext cx="905248" cy="201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318392">
            <a:off x="9382001" y="1746976"/>
            <a:ext cx="611950" cy="134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5400000">
            <a:off x="10542904" y="2641222"/>
            <a:ext cx="463276" cy="225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19752" y="2570813"/>
            <a:ext cx="30220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6">
                    <a:lumMod val="75000"/>
                  </a:schemeClr>
                </a:solidFill>
              </a:rPr>
              <a:t>Fill the </a:t>
            </a:r>
            <a:r>
              <a:rPr lang="en-GB" sz="1400" b="1" dirty="0">
                <a:solidFill>
                  <a:schemeClr val="tx2"/>
                </a:solidFill>
              </a:rPr>
              <a:t>blue</a:t>
            </a:r>
            <a:r>
              <a:rPr lang="en-GB" sz="1400" b="1" dirty="0">
                <a:solidFill>
                  <a:schemeClr val="accent6">
                    <a:lumMod val="75000"/>
                  </a:schemeClr>
                </a:solidFill>
              </a:rPr>
              <a:t> syringe with 10 ml clean water and eliminate any air bubbles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7892442">
            <a:off x="11120473" y="4510739"/>
            <a:ext cx="463276" cy="225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0167145">
            <a:off x="9529884" y="5285430"/>
            <a:ext cx="463276" cy="225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0167145">
            <a:off x="7268604" y="5668111"/>
            <a:ext cx="463276" cy="225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0588347">
            <a:off x="3913246" y="5851825"/>
            <a:ext cx="463276" cy="225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3657616">
            <a:off x="2219368" y="5421152"/>
            <a:ext cx="463276" cy="225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4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987407"/>
              </p:ext>
            </p:extLst>
          </p:nvPr>
        </p:nvGraphicFramePr>
        <p:xfrm>
          <a:off x="1577788" y="1321772"/>
          <a:ext cx="8865079" cy="323270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54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8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3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645"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Population</a:t>
                      </a:r>
                      <a:endParaRPr lang="en-GB" sz="2000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7995" marR="679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r>
                        <a:rPr lang="en-US" sz="2000" baseline="30000" dirty="0">
                          <a:effectLst/>
                        </a:rPr>
                        <a:t>st</a:t>
                      </a:r>
                      <a:r>
                        <a:rPr lang="en-US" sz="2000" dirty="0">
                          <a:effectLst/>
                        </a:rPr>
                        <a:t> line</a:t>
                      </a:r>
                      <a:endParaRPr lang="en-GB" sz="2000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7995" marR="679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r>
                        <a:rPr lang="en-US" sz="2000" baseline="30000" dirty="0">
                          <a:effectLst/>
                        </a:rPr>
                        <a:t>nd</a:t>
                      </a:r>
                      <a:r>
                        <a:rPr lang="en-US" sz="2000" dirty="0">
                          <a:effectLst/>
                        </a:rPr>
                        <a:t> line</a:t>
                      </a:r>
                      <a:endParaRPr lang="en-GB" sz="2000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7995" marR="679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r>
                        <a:rPr lang="en-US" sz="2000" baseline="30000" dirty="0">
                          <a:effectLst/>
                        </a:rPr>
                        <a:t>rd</a:t>
                      </a:r>
                      <a:r>
                        <a:rPr lang="en-US" sz="2000" dirty="0">
                          <a:effectLst/>
                        </a:rPr>
                        <a:t> line</a:t>
                      </a:r>
                      <a:endParaRPr lang="en-GB" sz="2000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7995" marR="6799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969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Children </a:t>
                      </a:r>
                      <a:endParaRPr lang="en-GB" sz="20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7995" marR="679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 NRTI + LPV/r</a:t>
                      </a:r>
                      <a:endParaRPr lang="en-GB" sz="20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7995" marR="679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 NRTIs + DTG**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7995" marR="67995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DRV/r  + DTG****  ± 1-2  NRTIs Where possible consider optimization using  genotyping</a:t>
                      </a:r>
                      <a:endParaRPr lang="en-GB" sz="2000" dirty="0">
                        <a:effectLst/>
                      </a:endParaRPr>
                    </a:p>
                  </a:txBody>
                  <a:tcPr marL="67995" marR="6799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4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35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 NRTIs + EFV</a:t>
                      </a:r>
                      <a:endParaRPr lang="en-GB" sz="20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7995" marR="679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 NRTIs + DTG***</a:t>
                      </a:r>
                      <a:r>
                        <a:rPr lang="en-US" sz="2000" dirty="0">
                          <a:effectLst/>
                        </a:rPr>
                        <a:t>   </a:t>
                      </a:r>
                      <a:endParaRPr lang="en-GB" sz="20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7995" marR="679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153142"/>
                  </a:ext>
                </a:extLst>
              </a:tr>
              <a:tr h="8564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 NRTI + DTG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7995" marR="679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 NRTIs + (ATV/r   or  LPV/r)</a:t>
                      </a:r>
                      <a:endParaRPr lang="en-GB" sz="20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7995" marR="67995" marT="0" marB="0"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7995" marR="6799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72280" y="188642"/>
            <a:ext cx="12019721" cy="769393"/>
          </a:xfrm>
          <a:prstGeom prst="rect">
            <a:avLst/>
          </a:prstGeom>
        </p:spPr>
        <p:txBody>
          <a:bodyPr wrap="square" lIns="91390" tIns="45695" rIns="91390" bIns="45695">
            <a:spAutoFit/>
          </a:bodyPr>
          <a:lstStyle/>
          <a:p>
            <a:pPr algn="ctr" defTabSz="913893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WHO 2018 recommendations for 2</a:t>
            </a:r>
            <a:r>
              <a:rPr lang="en-US" sz="4400" baseline="30000" dirty="0">
                <a:latin typeface="+mj-lt"/>
                <a:ea typeface="+mj-ea"/>
                <a:cs typeface="+mj-cs"/>
              </a:rPr>
              <a:t>nd</a:t>
            </a:r>
            <a:r>
              <a:rPr lang="en-US" sz="4400" dirty="0">
                <a:latin typeface="+mj-lt"/>
                <a:ea typeface="+mj-ea"/>
                <a:cs typeface="+mj-cs"/>
              </a:rPr>
              <a:t> and 3</a:t>
            </a:r>
            <a:r>
              <a:rPr lang="en-US" sz="4400" baseline="30000" dirty="0">
                <a:latin typeface="+mj-lt"/>
                <a:ea typeface="+mj-ea"/>
                <a:cs typeface="+mj-cs"/>
              </a:rPr>
              <a:t>rd</a:t>
            </a:r>
            <a:r>
              <a:rPr lang="en-US" sz="4400" dirty="0">
                <a:latin typeface="+mj-lt"/>
                <a:ea typeface="+mj-ea"/>
                <a:cs typeface="+mj-cs"/>
              </a:rPr>
              <a:t> line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853643" y="3443444"/>
            <a:ext cx="288032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867509" y="2552920"/>
            <a:ext cx="288032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853643" y="4258293"/>
            <a:ext cx="288032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38FDF-A0AA-45E0-BBC2-4F4EB06C1745}"/>
              </a:ext>
            </a:extLst>
          </p:cNvPr>
          <p:cNvSpPr txBox="1"/>
          <p:nvPr/>
        </p:nvSpPr>
        <p:spPr>
          <a:xfrm>
            <a:off x="440266" y="4773602"/>
            <a:ext cx="11401777" cy="184665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GB" dirty="0"/>
              <a:t>* Optimized NRTI backbone should be used: AZT following TDF or ABC failure, and </a:t>
            </a:r>
            <a:r>
              <a:rPr lang="en-GB" dirty="0" err="1"/>
              <a:t>viceversa</a:t>
            </a:r>
            <a:r>
              <a:rPr lang="en-GB" dirty="0"/>
              <a:t>.</a:t>
            </a:r>
          </a:p>
          <a:p>
            <a:r>
              <a:rPr lang="en-US" dirty="0"/>
              <a:t>**This applies to children for whom approved DTG dosing is available. </a:t>
            </a:r>
            <a:r>
              <a:rPr lang="en-GB" dirty="0"/>
              <a:t>RAL should remain the preferred 2</a:t>
            </a:r>
            <a:r>
              <a:rPr lang="en-GB" baseline="30000" dirty="0"/>
              <a:t>nd</a:t>
            </a:r>
            <a:r>
              <a:rPr lang="en-GB" dirty="0"/>
              <a:t> line for those children for whom approved DTG is not available</a:t>
            </a:r>
          </a:p>
          <a:p>
            <a:r>
              <a:rPr lang="en-GB" dirty="0"/>
              <a:t>***This applies to children for whom approved DTG dosing is available. </a:t>
            </a:r>
            <a:r>
              <a:rPr lang="pt-BR" dirty="0"/>
              <a:t>ATV/r or LPV/r </a:t>
            </a:r>
            <a:r>
              <a:rPr lang="en-US" dirty="0"/>
              <a:t>should remain the preferred 2nd line for those children for whom approved DTG is not available. </a:t>
            </a:r>
            <a:endParaRPr lang="en-GB" dirty="0"/>
          </a:p>
          <a:p>
            <a:r>
              <a:rPr lang="pt-BR" dirty="0"/>
              <a:t>****DTG based 3rd line following use of INSTI must be administered with DTG BD.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6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3C0A3-470B-42F4-BDE4-D6C17909C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9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Support for implementation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B3EBCA-C96A-4347-B795-745A9A7C0D59}"/>
              </a:ext>
            </a:extLst>
          </p:cNvPr>
          <p:cNvSpPr txBox="1"/>
          <p:nvPr/>
        </p:nvSpPr>
        <p:spPr>
          <a:xfrm>
            <a:off x="315720" y="2030663"/>
            <a:ext cx="23196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Guiding product selection in line with Global Guidelines 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457B3-A77C-4BE8-9972-7830FECAD2AF}"/>
              </a:ext>
            </a:extLst>
          </p:cNvPr>
          <p:cNvSpPr txBox="1"/>
          <p:nvPr/>
        </p:nvSpPr>
        <p:spPr>
          <a:xfrm>
            <a:off x="9666074" y="2523105"/>
            <a:ext cx="21488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Supporting transition to optimal regimens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1D4F91-6DFF-45FD-9EFE-3BA3935FC307}"/>
              </a:ext>
            </a:extLst>
          </p:cNvPr>
          <p:cNvSpPr txBox="1"/>
          <p:nvPr/>
        </p:nvSpPr>
        <p:spPr>
          <a:xfrm>
            <a:off x="244004" y="6288761"/>
            <a:ext cx="9587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chemeClr val="accent1"/>
                </a:solidFill>
              </a:rPr>
              <a:t>Soon available online at http://www.who.int/hiv/pub/paediatric/aids-free-toolkit/en/</a:t>
            </a:r>
            <a:endParaRPr lang="en-US" sz="2000" u="sng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C4A6A2-6194-4D9F-BA78-40295196A17C}"/>
              </a:ext>
            </a:extLst>
          </p:cNvPr>
          <p:cNvSpPr/>
          <p:nvPr/>
        </p:nvSpPr>
        <p:spPr>
          <a:xfrm>
            <a:off x="226075" y="1362637"/>
            <a:ext cx="5816137" cy="473336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439244-B2FC-497D-8B3F-3A5A1A132ADE}"/>
              </a:ext>
            </a:extLst>
          </p:cNvPr>
          <p:cNvSpPr/>
          <p:nvPr/>
        </p:nvSpPr>
        <p:spPr>
          <a:xfrm>
            <a:off x="6178639" y="1362637"/>
            <a:ext cx="5822306" cy="473336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76274-4720-466A-A059-0B146FD92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777" y="1192405"/>
            <a:ext cx="3749365" cy="50906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442ACD-B21B-4D78-B98D-A170992B0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639" y="1337994"/>
            <a:ext cx="3580652" cy="48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68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3984</TotalTime>
  <Words>1216</Words>
  <Application>Microsoft Office PowerPoint</Application>
  <PresentationFormat>Widescreen</PresentationFormat>
  <Paragraphs>127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SimSun</vt:lpstr>
      <vt:lpstr>Arial</vt:lpstr>
      <vt:lpstr>Calibri</vt:lpstr>
      <vt:lpstr>Calibri Light</vt:lpstr>
      <vt:lpstr>Office Theme</vt:lpstr>
      <vt:lpstr>Use of new ARVs for infants, children and adolescents and updated guidance on early infant diagnosis</vt:lpstr>
      <vt:lpstr>Background</vt:lpstr>
      <vt:lpstr>Considerations for use of DTG</vt:lpstr>
      <vt:lpstr>Considerations for use of RAL</vt:lpstr>
      <vt:lpstr>Overall messages</vt:lpstr>
      <vt:lpstr>PowerPoint Presentation</vt:lpstr>
      <vt:lpstr>Raltegravir Granules: instructions for use for babies</vt:lpstr>
      <vt:lpstr>PowerPoint Presentation</vt:lpstr>
      <vt:lpstr>Support for implementation</vt:lpstr>
      <vt:lpstr>PowerPoint Presentation</vt:lpstr>
      <vt:lpstr>PowerPoint Presentation</vt:lpstr>
      <vt:lpstr>Implementation considerations for adolescents</vt:lpstr>
      <vt:lpstr>Moving forward…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PENAZZATO, Martina</dc:creator>
  <cp:lastModifiedBy>PENAZZATO, Martina</cp:lastModifiedBy>
  <cp:revision>143</cp:revision>
  <cp:lastPrinted>2018-07-19T09:39:06Z</cp:lastPrinted>
  <dcterms:created xsi:type="dcterms:W3CDTF">2018-07-15T08:57:12Z</dcterms:created>
  <dcterms:modified xsi:type="dcterms:W3CDTF">2018-09-13T10:26:51Z</dcterms:modified>
</cp:coreProperties>
</file>