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27"/>
  </p:notesMasterIdLst>
  <p:handoutMasterIdLst>
    <p:handoutMasterId r:id="rId28"/>
  </p:handoutMasterIdLst>
  <p:sldIdLst>
    <p:sldId id="257" r:id="rId3"/>
    <p:sldId id="261" r:id="rId4"/>
    <p:sldId id="265" r:id="rId5"/>
    <p:sldId id="268" r:id="rId6"/>
    <p:sldId id="264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88" r:id="rId15"/>
    <p:sldId id="280" r:id="rId16"/>
    <p:sldId id="279" r:id="rId17"/>
    <p:sldId id="256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6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/>
    <p:restoredTop sz="94621"/>
  </p:normalViewPr>
  <p:slideViewPr>
    <p:cSldViewPr snapToGrid="0" snapToObjects="1">
      <p:cViewPr varScale="1">
        <p:scale>
          <a:sx n="82" d="100"/>
          <a:sy n="82" d="100"/>
        </p:scale>
        <p:origin x="691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5" d="100"/>
          <a:sy n="95" d="100"/>
        </p:scale>
        <p:origin x="276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119D3B-3F0D-4C8A-A23D-BC2816D52640}" type="doc">
      <dgm:prSet loTypeId="urn:microsoft.com/office/officeart/2005/8/layout/radial6" loCatId="cycl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FF74EFC7-F2A7-4612-9370-0CC7001A9373}">
      <dgm:prSet phldrT="[Text]"/>
      <dgm:spPr/>
      <dgm:t>
        <a:bodyPr/>
        <a:lstStyle/>
        <a:p>
          <a:r>
            <a:rPr lang="en-US" dirty="0"/>
            <a:t>Virtual Meetings &amp; Tasks</a:t>
          </a:r>
        </a:p>
      </dgm:t>
    </dgm:pt>
    <dgm:pt modelId="{C8BCDE26-F3E6-4E32-8701-6E1728951EE5}" type="parTrans" cxnId="{23947D76-777B-4086-8CEF-DAEDC0CFCCE8}">
      <dgm:prSet/>
      <dgm:spPr/>
      <dgm:t>
        <a:bodyPr/>
        <a:lstStyle/>
        <a:p>
          <a:endParaRPr lang="en-US"/>
        </a:p>
      </dgm:t>
    </dgm:pt>
    <dgm:pt modelId="{4B1033D4-5793-4AD3-9A18-07D86E9F97AC}" type="sibTrans" cxnId="{23947D76-777B-4086-8CEF-DAEDC0CFCCE8}">
      <dgm:prSet/>
      <dgm:spPr/>
      <dgm:t>
        <a:bodyPr/>
        <a:lstStyle/>
        <a:p>
          <a:endParaRPr lang="en-US"/>
        </a:p>
      </dgm:t>
    </dgm:pt>
    <dgm:pt modelId="{16A6F28E-AA4E-4040-ACF7-F26593CD3805}">
      <dgm:prSet phldrT="[Text]"/>
      <dgm:spPr/>
      <dgm:t>
        <a:bodyPr/>
        <a:lstStyle/>
        <a:p>
          <a:r>
            <a:rPr lang="en-US" dirty="0"/>
            <a:t>Members (2 youth per country)</a:t>
          </a:r>
        </a:p>
      </dgm:t>
    </dgm:pt>
    <dgm:pt modelId="{7B304D1E-0223-4D19-A6D6-A7879E3228C1}" type="parTrans" cxnId="{3DE8C888-B5E2-4733-87EF-08CDFC40D2D5}">
      <dgm:prSet/>
      <dgm:spPr/>
      <dgm:t>
        <a:bodyPr/>
        <a:lstStyle/>
        <a:p>
          <a:endParaRPr lang="en-US"/>
        </a:p>
      </dgm:t>
    </dgm:pt>
    <dgm:pt modelId="{BBEE2482-7E93-4D3D-B989-407448E9952D}" type="sibTrans" cxnId="{3DE8C888-B5E2-4733-87EF-08CDFC40D2D5}">
      <dgm:prSet/>
      <dgm:spPr/>
      <dgm:t>
        <a:bodyPr/>
        <a:lstStyle/>
        <a:p>
          <a:endParaRPr lang="en-US"/>
        </a:p>
      </dgm:t>
    </dgm:pt>
    <dgm:pt modelId="{13ACC31C-DA98-403C-BFD2-61EFF000FFBD}">
      <dgm:prSet phldrT="[Text]"/>
      <dgm:spPr/>
      <dgm:t>
        <a:bodyPr/>
        <a:lstStyle/>
        <a:p>
          <a:r>
            <a:rPr lang="en-US" dirty="0"/>
            <a:t>Global Staff</a:t>
          </a:r>
        </a:p>
      </dgm:t>
    </dgm:pt>
    <dgm:pt modelId="{F09FE3FD-2D82-469E-BE5B-6AF9B43BBE27}" type="parTrans" cxnId="{342A2914-0724-4B42-A307-A0BF3C33EE4A}">
      <dgm:prSet/>
      <dgm:spPr/>
      <dgm:t>
        <a:bodyPr/>
        <a:lstStyle/>
        <a:p>
          <a:endParaRPr lang="en-US"/>
        </a:p>
      </dgm:t>
    </dgm:pt>
    <dgm:pt modelId="{AA6FC44C-E34A-4595-98A8-2637BC313345}" type="sibTrans" cxnId="{342A2914-0724-4B42-A307-A0BF3C33EE4A}">
      <dgm:prSet/>
      <dgm:spPr/>
      <dgm:t>
        <a:bodyPr/>
        <a:lstStyle/>
        <a:p>
          <a:endParaRPr lang="en-US"/>
        </a:p>
      </dgm:t>
    </dgm:pt>
    <dgm:pt modelId="{30102D04-EFD9-4F8B-A2AB-5A5A8CC9DD6E}">
      <dgm:prSet phldrT="[Text]"/>
      <dgm:spPr/>
      <dgm:t>
        <a:bodyPr/>
        <a:lstStyle/>
        <a:p>
          <a:r>
            <a:rPr lang="en-US" dirty="0"/>
            <a:t>Country Focal Point</a:t>
          </a:r>
        </a:p>
      </dgm:t>
    </dgm:pt>
    <dgm:pt modelId="{F9C351AA-4D52-4857-99B2-54C0DDA05CC7}" type="parTrans" cxnId="{62153C32-2997-4D4C-A094-B970BA8D39C4}">
      <dgm:prSet/>
      <dgm:spPr/>
      <dgm:t>
        <a:bodyPr/>
        <a:lstStyle/>
        <a:p>
          <a:endParaRPr lang="en-US"/>
        </a:p>
      </dgm:t>
    </dgm:pt>
    <dgm:pt modelId="{0C54ADC1-9E37-463C-B38C-2DB6D24332C6}" type="sibTrans" cxnId="{62153C32-2997-4D4C-A094-B970BA8D39C4}">
      <dgm:prSet/>
      <dgm:spPr/>
      <dgm:t>
        <a:bodyPr/>
        <a:lstStyle/>
        <a:p>
          <a:endParaRPr lang="en-US"/>
        </a:p>
      </dgm:t>
    </dgm:pt>
    <dgm:pt modelId="{D166D810-4D71-4052-B1DC-6C5A35AD94D4}" type="pres">
      <dgm:prSet presAssocID="{C2119D3B-3F0D-4C8A-A23D-BC2816D52640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F972723-52BD-4177-BE8A-9EDF4FA0F06A}" type="pres">
      <dgm:prSet presAssocID="{FF74EFC7-F2A7-4612-9370-0CC7001A9373}" presName="centerShape" presStyleLbl="node0" presStyleIdx="0" presStyleCnt="1"/>
      <dgm:spPr/>
    </dgm:pt>
    <dgm:pt modelId="{DC7E5371-CB90-498D-A904-3E211BEEA780}" type="pres">
      <dgm:prSet presAssocID="{16A6F28E-AA4E-4040-ACF7-F26593CD3805}" presName="node" presStyleLbl="node1" presStyleIdx="0" presStyleCnt="3">
        <dgm:presLayoutVars>
          <dgm:bulletEnabled val="1"/>
        </dgm:presLayoutVars>
      </dgm:prSet>
      <dgm:spPr/>
    </dgm:pt>
    <dgm:pt modelId="{16D5A82C-2069-431C-A7CD-E8477F499E5C}" type="pres">
      <dgm:prSet presAssocID="{16A6F28E-AA4E-4040-ACF7-F26593CD3805}" presName="dummy" presStyleCnt="0"/>
      <dgm:spPr/>
    </dgm:pt>
    <dgm:pt modelId="{B67BF08F-8663-47FB-A8FD-D0B8921C72E4}" type="pres">
      <dgm:prSet presAssocID="{BBEE2482-7E93-4D3D-B989-407448E9952D}" presName="sibTrans" presStyleLbl="sibTrans2D1" presStyleIdx="0" presStyleCnt="3"/>
      <dgm:spPr/>
    </dgm:pt>
    <dgm:pt modelId="{849D5AD4-8EE8-42C2-82E9-3AFCB1E51CDE}" type="pres">
      <dgm:prSet presAssocID="{13ACC31C-DA98-403C-BFD2-61EFF000FFBD}" presName="node" presStyleLbl="node1" presStyleIdx="1" presStyleCnt="3">
        <dgm:presLayoutVars>
          <dgm:bulletEnabled val="1"/>
        </dgm:presLayoutVars>
      </dgm:prSet>
      <dgm:spPr/>
    </dgm:pt>
    <dgm:pt modelId="{FE036175-E78D-4841-B9D8-ED4526318020}" type="pres">
      <dgm:prSet presAssocID="{13ACC31C-DA98-403C-BFD2-61EFF000FFBD}" presName="dummy" presStyleCnt="0"/>
      <dgm:spPr/>
    </dgm:pt>
    <dgm:pt modelId="{AA8211AE-F94D-4DC2-8655-929C8E6C3206}" type="pres">
      <dgm:prSet presAssocID="{AA6FC44C-E34A-4595-98A8-2637BC313345}" presName="sibTrans" presStyleLbl="sibTrans2D1" presStyleIdx="1" presStyleCnt="3"/>
      <dgm:spPr/>
    </dgm:pt>
    <dgm:pt modelId="{50A5E9A7-D0F6-4E47-B446-637539F071B1}" type="pres">
      <dgm:prSet presAssocID="{30102D04-EFD9-4F8B-A2AB-5A5A8CC9DD6E}" presName="node" presStyleLbl="node1" presStyleIdx="2" presStyleCnt="3" custRadScaleRad="98385" custRadScaleInc="-834">
        <dgm:presLayoutVars>
          <dgm:bulletEnabled val="1"/>
        </dgm:presLayoutVars>
      </dgm:prSet>
      <dgm:spPr/>
    </dgm:pt>
    <dgm:pt modelId="{5597023B-3F17-4C4F-980E-BBFBCF8FEBF1}" type="pres">
      <dgm:prSet presAssocID="{30102D04-EFD9-4F8B-A2AB-5A5A8CC9DD6E}" presName="dummy" presStyleCnt="0"/>
      <dgm:spPr/>
    </dgm:pt>
    <dgm:pt modelId="{79C1A399-3021-4AFE-B86F-6BC480C44C06}" type="pres">
      <dgm:prSet presAssocID="{0C54ADC1-9E37-463C-B38C-2DB6D24332C6}" presName="sibTrans" presStyleLbl="sibTrans2D1" presStyleIdx="2" presStyleCnt="3"/>
      <dgm:spPr/>
    </dgm:pt>
  </dgm:ptLst>
  <dgm:cxnLst>
    <dgm:cxn modelId="{1AFC9F0A-7C30-4D9C-8AB2-DFD7FFD1EB39}" type="presOf" srcId="{C2119D3B-3F0D-4C8A-A23D-BC2816D52640}" destId="{D166D810-4D71-4052-B1DC-6C5A35AD94D4}" srcOrd="0" destOrd="0" presId="urn:microsoft.com/office/officeart/2005/8/layout/radial6"/>
    <dgm:cxn modelId="{342A2914-0724-4B42-A307-A0BF3C33EE4A}" srcId="{FF74EFC7-F2A7-4612-9370-0CC7001A9373}" destId="{13ACC31C-DA98-403C-BFD2-61EFF000FFBD}" srcOrd="1" destOrd="0" parTransId="{F09FE3FD-2D82-469E-BE5B-6AF9B43BBE27}" sibTransId="{AA6FC44C-E34A-4595-98A8-2637BC313345}"/>
    <dgm:cxn modelId="{62153C32-2997-4D4C-A094-B970BA8D39C4}" srcId="{FF74EFC7-F2A7-4612-9370-0CC7001A9373}" destId="{30102D04-EFD9-4F8B-A2AB-5A5A8CC9DD6E}" srcOrd="2" destOrd="0" parTransId="{F9C351AA-4D52-4857-99B2-54C0DDA05CC7}" sibTransId="{0C54ADC1-9E37-463C-B38C-2DB6D24332C6}"/>
    <dgm:cxn modelId="{F2063B63-F738-4A18-AB87-EE9F6A77740C}" type="presOf" srcId="{FF74EFC7-F2A7-4612-9370-0CC7001A9373}" destId="{CF972723-52BD-4177-BE8A-9EDF4FA0F06A}" srcOrd="0" destOrd="0" presId="urn:microsoft.com/office/officeart/2005/8/layout/radial6"/>
    <dgm:cxn modelId="{3FFCD04E-0332-4A0C-B1F2-5B3B3F0126CF}" type="presOf" srcId="{AA6FC44C-E34A-4595-98A8-2637BC313345}" destId="{AA8211AE-F94D-4DC2-8655-929C8E6C3206}" srcOrd="0" destOrd="0" presId="urn:microsoft.com/office/officeart/2005/8/layout/radial6"/>
    <dgm:cxn modelId="{E0436D52-D395-4588-94C4-9C1B150C0202}" type="presOf" srcId="{BBEE2482-7E93-4D3D-B989-407448E9952D}" destId="{B67BF08F-8663-47FB-A8FD-D0B8921C72E4}" srcOrd="0" destOrd="0" presId="urn:microsoft.com/office/officeart/2005/8/layout/radial6"/>
    <dgm:cxn modelId="{23947D76-777B-4086-8CEF-DAEDC0CFCCE8}" srcId="{C2119D3B-3F0D-4C8A-A23D-BC2816D52640}" destId="{FF74EFC7-F2A7-4612-9370-0CC7001A9373}" srcOrd="0" destOrd="0" parTransId="{C8BCDE26-F3E6-4E32-8701-6E1728951EE5}" sibTransId="{4B1033D4-5793-4AD3-9A18-07D86E9F97AC}"/>
    <dgm:cxn modelId="{C3230677-7DC4-453B-95F6-BB945E821F34}" type="presOf" srcId="{30102D04-EFD9-4F8B-A2AB-5A5A8CC9DD6E}" destId="{50A5E9A7-D0F6-4E47-B446-637539F071B1}" srcOrd="0" destOrd="0" presId="urn:microsoft.com/office/officeart/2005/8/layout/radial6"/>
    <dgm:cxn modelId="{3DE8C888-B5E2-4733-87EF-08CDFC40D2D5}" srcId="{FF74EFC7-F2A7-4612-9370-0CC7001A9373}" destId="{16A6F28E-AA4E-4040-ACF7-F26593CD3805}" srcOrd="0" destOrd="0" parTransId="{7B304D1E-0223-4D19-A6D6-A7879E3228C1}" sibTransId="{BBEE2482-7E93-4D3D-B989-407448E9952D}"/>
    <dgm:cxn modelId="{FDF466B2-596B-4DCD-ACC1-1C7738DFD2EB}" type="presOf" srcId="{0C54ADC1-9E37-463C-B38C-2DB6D24332C6}" destId="{79C1A399-3021-4AFE-B86F-6BC480C44C06}" srcOrd="0" destOrd="0" presId="urn:microsoft.com/office/officeart/2005/8/layout/radial6"/>
    <dgm:cxn modelId="{C25E8CD3-A8BF-425C-BDC3-4A6856D05CE6}" type="presOf" srcId="{13ACC31C-DA98-403C-BFD2-61EFF000FFBD}" destId="{849D5AD4-8EE8-42C2-82E9-3AFCB1E51CDE}" srcOrd="0" destOrd="0" presId="urn:microsoft.com/office/officeart/2005/8/layout/radial6"/>
    <dgm:cxn modelId="{B5420FD8-52B1-4E49-AD1B-B289F88A55A9}" type="presOf" srcId="{16A6F28E-AA4E-4040-ACF7-F26593CD3805}" destId="{DC7E5371-CB90-498D-A904-3E211BEEA780}" srcOrd="0" destOrd="0" presId="urn:microsoft.com/office/officeart/2005/8/layout/radial6"/>
    <dgm:cxn modelId="{DD1C7222-E168-40F6-8E5A-2D7193013C89}" type="presParOf" srcId="{D166D810-4D71-4052-B1DC-6C5A35AD94D4}" destId="{CF972723-52BD-4177-BE8A-9EDF4FA0F06A}" srcOrd="0" destOrd="0" presId="urn:microsoft.com/office/officeart/2005/8/layout/radial6"/>
    <dgm:cxn modelId="{3FEBDBDD-E0F8-4D89-855B-1AFD5F5F3CD0}" type="presParOf" srcId="{D166D810-4D71-4052-B1DC-6C5A35AD94D4}" destId="{DC7E5371-CB90-498D-A904-3E211BEEA780}" srcOrd="1" destOrd="0" presId="urn:microsoft.com/office/officeart/2005/8/layout/radial6"/>
    <dgm:cxn modelId="{AAC63316-9A87-4A3F-A99F-9F371839C82A}" type="presParOf" srcId="{D166D810-4D71-4052-B1DC-6C5A35AD94D4}" destId="{16D5A82C-2069-431C-A7CD-E8477F499E5C}" srcOrd="2" destOrd="0" presId="urn:microsoft.com/office/officeart/2005/8/layout/radial6"/>
    <dgm:cxn modelId="{7743DC1E-D76B-4B19-A9D7-B089728D32FB}" type="presParOf" srcId="{D166D810-4D71-4052-B1DC-6C5A35AD94D4}" destId="{B67BF08F-8663-47FB-A8FD-D0B8921C72E4}" srcOrd="3" destOrd="0" presId="urn:microsoft.com/office/officeart/2005/8/layout/radial6"/>
    <dgm:cxn modelId="{15FC8650-9BC0-44A1-A216-B924DD9B53F6}" type="presParOf" srcId="{D166D810-4D71-4052-B1DC-6C5A35AD94D4}" destId="{849D5AD4-8EE8-42C2-82E9-3AFCB1E51CDE}" srcOrd="4" destOrd="0" presId="urn:microsoft.com/office/officeart/2005/8/layout/radial6"/>
    <dgm:cxn modelId="{565BC3AC-5E5F-48F9-9C7F-C7782441C88D}" type="presParOf" srcId="{D166D810-4D71-4052-B1DC-6C5A35AD94D4}" destId="{FE036175-E78D-4841-B9D8-ED4526318020}" srcOrd="5" destOrd="0" presId="urn:microsoft.com/office/officeart/2005/8/layout/radial6"/>
    <dgm:cxn modelId="{D01FBC2D-E38F-42CB-9204-2E0B776BEF23}" type="presParOf" srcId="{D166D810-4D71-4052-B1DC-6C5A35AD94D4}" destId="{AA8211AE-F94D-4DC2-8655-929C8E6C3206}" srcOrd="6" destOrd="0" presId="urn:microsoft.com/office/officeart/2005/8/layout/radial6"/>
    <dgm:cxn modelId="{BB81960A-2DEE-4552-9D61-837F51640748}" type="presParOf" srcId="{D166D810-4D71-4052-B1DC-6C5A35AD94D4}" destId="{50A5E9A7-D0F6-4E47-B446-637539F071B1}" srcOrd="7" destOrd="0" presId="urn:microsoft.com/office/officeart/2005/8/layout/radial6"/>
    <dgm:cxn modelId="{7A253446-2472-42C5-BA0C-B6504013BCF4}" type="presParOf" srcId="{D166D810-4D71-4052-B1DC-6C5A35AD94D4}" destId="{5597023B-3F17-4C4F-980E-BBFBCF8FEBF1}" srcOrd="8" destOrd="0" presId="urn:microsoft.com/office/officeart/2005/8/layout/radial6"/>
    <dgm:cxn modelId="{C26C456E-AE96-4A0B-92C6-307AFE64B909}" type="presParOf" srcId="{D166D810-4D71-4052-B1DC-6C5A35AD94D4}" destId="{79C1A399-3021-4AFE-B86F-6BC480C44C06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C1A399-3021-4AFE-B86F-6BC480C44C06}">
      <dsp:nvSpPr>
        <dsp:cNvPr id="0" name=""/>
        <dsp:cNvSpPr/>
      </dsp:nvSpPr>
      <dsp:spPr>
        <a:xfrm>
          <a:off x="562992" y="457698"/>
          <a:ext cx="3054791" cy="3054791"/>
        </a:xfrm>
        <a:prstGeom prst="blockArc">
          <a:avLst>
            <a:gd name="adj1" fmla="val 9011699"/>
            <a:gd name="adj2" fmla="val 16136187"/>
            <a:gd name="adj3" fmla="val 4639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8211AE-F94D-4DC2-8655-929C8E6C3206}">
      <dsp:nvSpPr>
        <dsp:cNvPr id="0" name=""/>
        <dsp:cNvSpPr/>
      </dsp:nvSpPr>
      <dsp:spPr>
        <a:xfrm>
          <a:off x="549277" y="434252"/>
          <a:ext cx="3054791" cy="3054791"/>
        </a:xfrm>
        <a:prstGeom prst="blockArc">
          <a:avLst>
            <a:gd name="adj1" fmla="val 1863406"/>
            <a:gd name="adj2" fmla="val 8949111"/>
            <a:gd name="adj3" fmla="val 4639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7BF08F-8663-47FB-A8FD-D0B8921C72E4}">
      <dsp:nvSpPr>
        <dsp:cNvPr id="0" name=""/>
        <dsp:cNvSpPr/>
      </dsp:nvSpPr>
      <dsp:spPr>
        <a:xfrm>
          <a:off x="535299" y="457955"/>
          <a:ext cx="3054791" cy="3054791"/>
        </a:xfrm>
        <a:prstGeom prst="blockArc">
          <a:avLst>
            <a:gd name="adj1" fmla="val 16200000"/>
            <a:gd name="adj2" fmla="val 1800000"/>
            <a:gd name="adj3" fmla="val 4639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972723-52BD-4177-BE8A-9EDF4FA0F06A}">
      <dsp:nvSpPr>
        <dsp:cNvPr id="0" name=""/>
        <dsp:cNvSpPr/>
      </dsp:nvSpPr>
      <dsp:spPr>
        <a:xfrm>
          <a:off x="1359686" y="1282342"/>
          <a:ext cx="1406017" cy="140601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Virtual Meetings &amp; Tasks</a:t>
          </a:r>
        </a:p>
      </dsp:txBody>
      <dsp:txXfrm>
        <a:off x="1565592" y="1488248"/>
        <a:ext cx="994205" cy="994205"/>
      </dsp:txXfrm>
    </dsp:sp>
    <dsp:sp modelId="{DC7E5371-CB90-498D-A904-3E211BEEA780}">
      <dsp:nvSpPr>
        <dsp:cNvPr id="0" name=""/>
        <dsp:cNvSpPr/>
      </dsp:nvSpPr>
      <dsp:spPr>
        <a:xfrm>
          <a:off x="1570589" y="1280"/>
          <a:ext cx="984211" cy="9842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Members (2 youth per country)</a:t>
          </a:r>
        </a:p>
      </dsp:txBody>
      <dsp:txXfrm>
        <a:off x="1714723" y="145414"/>
        <a:ext cx="695943" cy="695943"/>
      </dsp:txXfrm>
    </dsp:sp>
    <dsp:sp modelId="{849D5AD4-8EE8-42C2-82E9-3AFCB1E51CDE}">
      <dsp:nvSpPr>
        <dsp:cNvPr id="0" name=""/>
        <dsp:cNvSpPr/>
      </dsp:nvSpPr>
      <dsp:spPr>
        <a:xfrm>
          <a:off x="2862668" y="2239227"/>
          <a:ext cx="984211" cy="9842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Global Staff</a:t>
          </a:r>
        </a:p>
      </dsp:txBody>
      <dsp:txXfrm>
        <a:off x="3006802" y="2383361"/>
        <a:ext cx="695943" cy="695943"/>
      </dsp:txXfrm>
    </dsp:sp>
    <dsp:sp modelId="{50A5E9A7-D0F6-4E47-B446-637539F071B1}">
      <dsp:nvSpPr>
        <dsp:cNvPr id="0" name=""/>
        <dsp:cNvSpPr/>
      </dsp:nvSpPr>
      <dsp:spPr>
        <a:xfrm>
          <a:off x="303672" y="2234568"/>
          <a:ext cx="984211" cy="9842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Country Focal Point</a:t>
          </a:r>
        </a:p>
      </dsp:txBody>
      <dsp:txXfrm>
        <a:off x="447806" y="2378702"/>
        <a:ext cx="695943" cy="6959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9345712-5101-2A46-9F3A-113E103F83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D8065D-B431-4340-BDAE-897692865C3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B42D1-AA9D-CD4F-8B77-E943B183A99B}" type="datetimeFigureOut">
              <a:rPr lang="en-US" smtClean="0"/>
              <a:t>6/18/2019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D79A30-6B1A-EA4F-97F2-CC689D0BF44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4A1AA7-5697-844A-B7C4-5E368E5559D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9A2E0F-1381-6640-85D1-03744EED9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6927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CA28E-4759-4C04-87F3-FCE98D4C7AE2}" type="datetimeFigureOut">
              <a:rPr lang="en-US" smtClean="0"/>
              <a:t>6/18/2019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46AFD6-AE43-4BF1-9011-5390DFAFD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647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Horizons countries: Cameroon, Eswatini, Ethiopia, Kenya, Lesotho, Nigeria, Rwanda, Uganda,</a:t>
            </a:r>
            <a:r>
              <a:rPr lang="en-US" baseline="0" dirty="0"/>
              <a:t> Zambia, Zimbabwe.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6AFD6-AE43-4BF1-9011-5390DFAFD13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29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u="none" dirty="0"/>
              <a:t>PICTURE FUZZY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6AFD6-AE43-4BF1-9011-5390DFAFD13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426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u="none" dirty="0"/>
              <a:t>PICTURE FUZZY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6AFD6-AE43-4BF1-9011-5390DFAFD13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494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6AFD6-AE43-4BF1-9011-5390DFAFD1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121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Uganda</a:t>
            </a:r>
            <a:r>
              <a:rPr lang="en-US" baseline="0" dirty="0" err="1"/>
              <a:t>working</a:t>
            </a:r>
            <a:r>
              <a:rPr lang="en-US" baseline="0" dirty="0"/>
              <a:t> to get language integrated into MOH guidelines. Zimbabwe working to get the resource co-branded with MOH. Kenya county level capacity building activities using tool.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6AFD6-AE43-4BF1-9011-5390DFAFD13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686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6AFD6-AE43-4BF1-9011-5390DFAFD1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883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srgbClr val="000000"/>
                </a:solidFill>
                <a:cs typeface="Museo Slab 100"/>
              </a:rPr>
              <a:t>Based on child’s maturity, needs, and understanding: </a:t>
            </a:r>
            <a:r>
              <a:rPr lang="en-US" sz="3000" dirty="0">
                <a:solidFill>
                  <a:srgbClr val="000000"/>
                </a:solidFill>
                <a:cs typeface="Museo Slab 100"/>
              </a:rPr>
              <a:t>Eswatini, Kenya, Malawi, Tanzania, Uganda, Zimbabwe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srgbClr val="000000"/>
                </a:solidFill>
                <a:cs typeface="Museo Slab 100"/>
              </a:rPr>
              <a:t>Engagement of caregivers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-"/>
            </a:pPr>
            <a:r>
              <a:rPr lang="en-US" dirty="0">
                <a:solidFill>
                  <a:srgbClr val="000000"/>
                </a:solidFill>
                <a:cs typeface="Museo Slab 100"/>
              </a:rPr>
              <a:t>Joint disclosure with health care worker: Cameroon, Mozambique, Tanzania, Zimbabwe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-"/>
            </a:pPr>
            <a:r>
              <a:rPr lang="en-US" dirty="0">
                <a:solidFill>
                  <a:srgbClr val="000000"/>
                </a:solidFill>
                <a:cs typeface="Museo Slab 100"/>
              </a:rPr>
              <a:t>Empowering caregivers to disclose: Malawi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-"/>
            </a:pPr>
            <a:r>
              <a:rPr lang="en-US" dirty="0">
                <a:solidFill>
                  <a:srgbClr val="000000"/>
                </a:solidFill>
                <a:cs typeface="Museo Slab 100"/>
              </a:rPr>
              <a:t>Assisted disclosure by caregiver with health care worker support: Eswatini, Kenya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6AFD6-AE43-4BF1-9011-5390DFAFD1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735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0"/>
              </a:spcBef>
            </a:pPr>
            <a:r>
              <a:rPr lang="en-US" sz="1800" dirty="0">
                <a:solidFill>
                  <a:srgbClr val="000000"/>
                </a:solidFill>
              </a:rPr>
              <a:t>Background on the evidence base for disclosure, types of disclosure, and benefits and disadvantages of disclosure</a:t>
            </a:r>
          </a:p>
          <a:p>
            <a:pPr marL="285750" indent="-285750">
              <a:spcBef>
                <a:spcPts val="0"/>
              </a:spcBef>
            </a:pPr>
            <a:r>
              <a:rPr lang="en-US" sz="1800" dirty="0">
                <a:cs typeface="Museo Slab 100"/>
              </a:rPr>
              <a:t>Guidance and checklists for:</a:t>
            </a:r>
          </a:p>
          <a:p>
            <a:pPr lvl="1">
              <a:spcBef>
                <a:spcPts val="0"/>
              </a:spcBef>
            </a:pPr>
            <a:r>
              <a:rPr lang="en-US" sz="1800" dirty="0">
                <a:cs typeface="Museo Slab 100"/>
              </a:rPr>
              <a:t>Health care workers on disclosing to a child or adolescent</a:t>
            </a:r>
          </a:p>
          <a:p>
            <a:pPr lvl="1">
              <a:spcBef>
                <a:spcPts val="0"/>
              </a:spcBef>
            </a:pPr>
            <a:r>
              <a:rPr lang="en-US" sz="1800" dirty="0">
                <a:cs typeface="Museo Slab 100"/>
              </a:rPr>
              <a:t>Supporting caregivers to disclose</a:t>
            </a:r>
          </a:p>
          <a:p>
            <a:pPr lvl="1">
              <a:spcBef>
                <a:spcPts val="0"/>
              </a:spcBef>
            </a:pPr>
            <a:r>
              <a:rPr lang="en-US" sz="1800" dirty="0">
                <a:cs typeface="Museo Slab 100"/>
              </a:rPr>
              <a:t>Supporting horizontally-infected adolescents to disclose to caregivers</a:t>
            </a:r>
          </a:p>
          <a:p>
            <a:pPr lvl="1">
              <a:spcBef>
                <a:spcPts val="0"/>
              </a:spcBef>
            </a:pPr>
            <a:r>
              <a:rPr lang="en-US" sz="1800" dirty="0">
                <a:cs typeface="Museo Slab 100"/>
              </a:rPr>
              <a:t>Supporting adolescents to disclose to social networks, community, partners</a:t>
            </a:r>
          </a:p>
          <a:p>
            <a:pPr marL="285750" indent="-285750">
              <a:spcBef>
                <a:spcPts val="0"/>
              </a:spcBef>
            </a:pPr>
            <a:r>
              <a:rPr lang="en-US" sz="1800" dirty="0">
                <a:cs typeface="Museo Slab 100"/>
              </a:rPr>
              <a:t>Job aids</a:t>
            </a:r>
          </a:p>
          <a:p>
            <a:pPr lvl="1">
              <a:spcBef>
                <a:spcPts val="0"/>
              </a:spcBef>
            </a:pPr>
            <a:r>
              <a:rPr lang="en-US" sz="1800" dirty="0">
                <a:cs typeface="Museo Slab 100"/>
              </a:rPr>
              <a:t>Algorithms</a:t>
            </a:r>
          </a:p>
          <a:p>
            <a:pPr lvl="1">
              <a:spcBef>
                <a:spcPts val="0"/>
              </a:spcBef>
            </a:pPr>
            <a:r>
              <a:rPr lang="en-US" sz="1800" dirty="0">
                <a:cs typeface="Museo Slab 100"/>
              </a:rPr>
              <a:t>Readiness assessment checklist</a:t>
            </a:r>
          </a:p>
          <a:p>
            <a:pPr lvl="1">
              <a:spcBef>
                <a:spcPts val="0"/>
              </a:spcBef>
            </a:pPr>
            <a:r>
              <a:rPr lang="en-US" sz="1800" dirty="0">
                <a:cs typeface="Museo Slab 100"/>
              </a:rPr>
              <a:t>Role playing scenarios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u="none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6AFD6-AE43-4BF1-9011-5390DFAFD1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83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u="none" dirty="0"/>
              <a:t>PICTURE FUZZY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6AFD6-AE43-4BF1-9011-5390DFAFD1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008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6AFD6-AE43-4BF1-9011-5390DFAFD1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37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6AFD6-AE43-4BF1-9011-5390DFAFD13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23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6AFD6-AE43-4BF1-9011-5390DFAFD1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99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6AFD6-AE43-4BF1-9011-5390DFAFD13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53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F121D-6C5E-A94B-ADD4-2558E059E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1DCC5E-EF27-E343-BBCD-47D64D1945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14794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6AEF1D-2D04-A24B-B7A0-89A721898A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10" y="0"/>
            <a:ext cx="1218438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953360F-AB15-264D-AEDE-19925AF3B88B}"/>
              </a:ext>
            </a:extLst>
          </p:cNvPr>
          <p:cNvSpPr/>
          <p:nvPr userDrawn="1"/>
        </p:nvSpPr>
        <p:spPr>
          <a:xfrm>
            <a:off x="0" y="-365760"/>
            <a:ext cx="12192000" cy="7223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E0990F9-1718-2945-8246-DD4123019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6A3C674-18A9-CC4E-8E72-7C3D36071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87919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B5418-B25C-5B4F-8F16-8BF64DE1B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F875F-F713-C548-B7C1-B9418890A2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036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DIMomBab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B46187-F47B-F243-970C-4DFBA2960D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10" y="0"/>
            <a:ext cx="12184380" cy="6858000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D9AAEC0-9514-5B48-BBFC-1ADFA2D40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06966246-B446-CB4C-9531-66D2A338A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13959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IndiaMomGir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AC8B08-2B84-FC4F-8375-FBBB2A96A0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9E5F112-B49A-5B4C-BD18-4E593C287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501080-C33B-2E40-A770-64CE093756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87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YoungGir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955561-2712-8341-8E90-DD9A4AEF65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10" y="0"/>
            <a:ext cx="121843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359878-0D6D-594B-AF2B-07ABFEE40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3887C57-E433-CE40-B32A-73958B7EEB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8304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_DancingTe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36B8F80-D180-3946-A0E1-A0D8328C65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10" y="0"/>
            <a:ext cx="1218438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380FAAC-3F32-664C-BD8D-6A1682544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99B412F-D4CD-1B4A-A7A0-6C476FD92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8B6BFA4-C815-354C-B58A-36F775C48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2731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HealthCareWor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34D4FA4-8EEC-544C-BEA1-65371140A4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1C0F1F-BEEE-B54B-890C-09E57A233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29F8E5-9816-6846-90D4-E568BEED1E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DC4F8D-42E4-0547-9E20-F516F8E129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5477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MomBab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C0F1F-BEEE-B54B-890C-09E57A233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29F8E5-9816-6846-90D4-E568BEED1E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DC4F8D-42E4-0547-9E20-F516F8E129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D9B323-5453-B64A-806E-0313C39DFC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49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79C929-DCCA-AA49-8740-0BADA11BF59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810" y="0"/>
            <a:ext cx="1218438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756619-45D0-6A43-BE28-8BB445533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756F77-4173-C944-ABAC-FF3B8F9C6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8178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51" r:id="rId4"/>
    <p:sldLayoutId id="2147483652" r:id="rId5"/>
    <p:sldLayoutId id="2147483654" r:id="rId6"/>
    <p:sldLayoutId id="2147483663" r:id="rId7"/>
    <p:sldLayoutId id="2147483653" r:id="rId8"/>
    <p:sldLayoutId id="214748366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CA9401-2232-ED43-9057-300930CFA3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10" y="0"/>
            <a:ext cx="12184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001217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daids.org/wp-content/uploads/2019/01/NewHorizonsDisclosureToolkit_FRFINAL.pdf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ildrenandaids.org/" TargetMode="External"/><Relationship Id="rId2" Type="http://schemas.openxmlformats.org/officeDocument/2006/relationships/hyperlink" Target="http://www.pedaids.org/resource/disclosure-of-hiv-status-toolkit-for-pediatric-and-adolescent-population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hyperlink" Target="mailto:rlekirkegaard@unicef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pedaids.org/wp-content/uploads/2019/01/NewHorizonsDisclosureToolkit_FINAL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83BB28F-69C3-AC4C-8801-EA746A6581C5}"/>
              </a:ext>
            </a:extLst>
          </p:cNvPr>
          <p:cNvSpPr txBox="1"/>
          <p:nvPr/>
        </p:nvSpPr>
        <p:spPr>
          <a:xfrm>
            <a:off x="337929" y="2589654"/>
            <a:ext cx="115393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76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Disclosure of HIV Status Toolkit for Pediatric and Adolescent Populations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528374-7AAB-8A40-B029-C21F80DAEF09}"/>
              </a:ext>
            </a:extLst>
          </p:cNvPr>
          <p:cNvSpPr txBox="1"/>
          <p:nvPr/>
        </p:nvSpPr>
        <p:spPr>
          <a:xfrm>
            <a:off x="337930" y="4536452"/>
            <a:ext cx="115393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Dr. Natella Rakhmanina &amp; Dr. Judith Kose</a:t>
            </a:r>
          </a:p>
          <a:p>
            <a:pPr algn="ctr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June 19, 2019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661D55-36FD-4042-96FA-C06334BEB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544" y="721347"/>
            <a:ext cx="2354638" cy="168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96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6AE8D84-E771-9342-BC64-176F60363935}"/>
              </a:ext>
            </a:extLst>
          </p:cNvPr>
          <p:cNvSpPr txBox="1"/>
          <p:nvPr/>
        </p:nvSpPr>
        <p:spPr>
          <a:xfrm>
            <a:off x="515815" y="100520"/>
            <a:ext cx="11176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76232"/>
                </a:solidFill>
              </a:rPr>
              <a:t>Role Playing Scenarios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909" y="808406"/>
            <a:ext cx="6980644" cy="551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41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6AE8D84-E771-9342-BC64-176F60363935}"/>
              </a:ext>
            </a:extLst>
          </p:cNvPr>
          <p:cNvSpPr txBox="1"/>
          <p:nvPr/>
        </p:nvSpPr>
        <p:spPr>
          <a:xfrm>
            <a:off x="515815" y="304800"/>
            <a:ext cx="11176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76232"/>
                </a:solidFill>
              </a:rPr>
              <a:t>Toolkit Validation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5814" y="1012686"/>
            <a:ext cx="6809113" cy="442767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latin typeface="+mj-lt"/>
              </a:rPr>
              <a:t>Structured, small group discussion sessions and individual questionnaires used to gain feedback from health care workers who provide HIV care for children and adolescents. </a:t>
            </a:r>
            <a:endParaRPr lang="en-US" sz="1800" dirty="0">
              <a:latin typeface="+mj-lt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latin typeface="+mj-lt"/>
                <a:cs typeface="Arial" panose="020B0604020202020204" pitchFamily="34" charset="0"/>
              </a:rPr>
              <a:t>Kenya: 36 participants from 5 facilities.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+mj-lt"/>
                <a:cs typeface="Arial" panose="020B0604020202020204" pitchFamily="34" charset="0"/>
              </a:rPr>
              <a:t>Lesotho: 38 participants from 8 facilities.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+mj-lt"/>
                <a:cs typeface="Arial" panose="020B0604020202020204" pitchFamily="34" charset="0"/>
              </a:rPr>
              <a:t>Health care worker cadres represented: clinicians, clinical officers, nurses, peer supporters, youth ambassadors, pharmacists, adherence counselors, peer educators, HIV testing services providers, social workers, and psychologists.</a:t>
            </a:r>
            <a:endParaRPr lang="en-US" sz="1800" dirty="0">
              <a:latin typeface="+mj-lt"/>
            </a:endParaRPr>
          </a:p>
          <a:p>
            <a:pPr>
              <a:lnSpc>
                <a:spcPct val="150000"/>
              </a:lnSpc>
            </a:pPr>
            <a:endParaRPr lang="en-US" sz="1800" dirty="0">
              <a:latin typeface="+mj-lt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1800" dirty="0"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198" y="1975724"/>
            <a:ext cx="3575351" cy="268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29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6AE8D84-E771-9342-BC64-176F60363935}"/>
              </a:ext>
            </a:extLst>
          </p:cNvPr>
          <p:cNvSpPr txBox="1"/>
          <p:nvPr/>
        </p:nvSpPr>
        <p:spPr>
          <a:xfrm>
            <a:off x="515815" y="304800"/>
            <a:ext cx="11176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76232"/>
                </a:solidFill>
              </a:rPr>
              <a:t>Validation: Main Findings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59549" y="1206229"/>
            <a:ext cx="7208195" cy="4244867"/>
          </a:xfrm>
        </p:spPr>
        <p:txBody>
          <a:bodyPr>
            <a:noAutofit/>
          </a:bodyPr>
          <a:lstStyle/>
          <a:p>
            <a:pPr marL="285750" indent="-285750"/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Majority of participants have worked in the HIV field for 5-10 years.</a:t>
            </a:r>
          </a:p>
          <a:p>
            <a:pPr marL="285750" indent="-285750"/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Tool found to be feasible and useful – complementing existing tools, as was the case in Kenya.</a:t>
            </a:r>
          </a:p>
          <a:p>
            <a:pPr marL="285750" indent="-285750"/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Background information on disclosure definitions and process was seen as beneficial.</a:t>
            </a:r>
          </a:p>
          <a:p>
            <a:pPr marL="285750" indent="-285750"/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Disclosure algorithm was viewed as the most useful  component.</a:t>
            </a:r>
          </a:p>
          <a:p>
            <a:pPr lvl="1"/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Feedback to add additional elements, including adherence monitoring post disclosure.</a:t>
            </a:r>
          </a:p>
          <a:p>
            <a:pPr marL="285750" indent="-285750"/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Country-specific differences were observed: </a:t>
            </a:r>
          </a:p>
          <a:p>
            <a:pPr lvl="1"/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Role of HCW in disclosure.</a:t>
            </a:r>
          </a:p>
          <a:p>
            <a:pPr lvl="1"/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Existence of disclosure tools.</a:t>
            </a:r>
            <a:endParaRPr lang="en-US" sz="1800" dirty="0">
              <a:latin typeface="+mj-lt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8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28" y="1674270"/>
            <a:ext cx="3349305" cy="251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21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933708B0-065D-A045-AA07-7D67F3307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815" y="1624519"/>
            <a:ext cx="5670976" cy="4445540"/>
          </a:xfrm>
        </p:spPr>
        <p:txBody>
          <a:bodyPr>
            <a:norm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Add language/content on health care worker support in schools and community, faith settings.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Address accidental/unintentional disclosure.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Need for graphics/pictures.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Increase the amount of role plays and scenarios – practical guidance for health care workers and adolescents.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800" dirty="0">
              <a:solidFill>
                <a:srgbClr val="000000"/>
              </a:solidFill>
              <a:cs typeface="Museo Slab 10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AE8D84-E771-9342-BC64-176F60363935}"/>
              </a:ext>
            </a:extLst>
          </p:cNvPr>
          <p:cNvSpPr txBox="1"/>
          <p:nvPr/>
        </p:nvSpPr>
        <p:spPr>
          <a:xfrm>
            <a:off x="515815" y="304800"/>
            <a:ext cx="8100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76232"/>
                </a:solidFill>
              </a:rPr>
              <a:t>Validation: Main Themes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196" y="1624519"/>
            <a:ext cx="3717020" cy="279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20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51" y="680484"/>
            <a:ext cx="6138387" cy="481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83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6AE8D84-E771-9342-BC64-176F60363935}"/>
              </a:ext>
            </a:extLst>
          </p:cNvPr>
          <p:cNvSpPr txBox="1"/>
          <p:nvPr/>
        </p:nvSpPr>
        <p:spPr>
          <a:xfrm>
            <a:off x="515815" y="304800"/>
            <a:ext cx="11176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76232"/>
                </a:solidFill>
              </a:rPr>
              <a:t>Next Steps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5815" y="1292086"/>
            <a:ext cx="6401821" cy="416030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+mj-lt"/>
              </a:rPr>
              <a:t>Currently available in French: </a:t>
            </a:r>
            <a:r>
              <a:rPr lang="en-US" sz="2000" dirty="0">
                <a:latin typeface="+mj-lt"/>
                <a:hlinkClick r:id="rId3"/>
              </a:rPr>
              <a:t>http://www.pedaids.org/wp-content/uploads/2019/01/NewHorizonsDisclosureToolkit_FRFINAL.pdf</a:t>
            </a:r>
            <a:endParaRPr lang="en-US" sz="2000" dirty="0"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+mj-lt"/>
              </a:rPr>
              <a:t>Portuguese version available soon.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+mj-lt"/>
              </a:rPr>
              <a:t>Dissemination by EGPAF offices.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sz="2000" dirty="0">
              <a:latin typeface="+mj-lt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2000" dirty="0">
              <a:latin typeface="+mj-lt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4927" y="616312"/>
            <a:ext cx="4057442" cy="524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74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72CE7-BC6B-294C-AC71-407AC64BEC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FF8DC6-859C-7B4B-9C7E-48E3007407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5610CD-AAA9-0847-AD72-3641527D4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65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83BB28F-69C3-AC4C-8801-EA746A6581C5}"/>
              </a:ext>
            </a:extLst>
          </p:cNvPr>
          <p:cNvSpPr txBox="1"/>
          <p:nvPr/>
        </p:nvSpPr>
        <p:spPr>
          <a:xfrm>
            <a:off x="557561" y="2826889"/>
            <a:ext cx="108724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rgbClr val="F76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Committee and African Youth Advisors (CAYA) –Youth </a:t>
            </a:r>
            <a:r>
              <a:rPr lang="en-US" sz="3600" b="1" dirty="0">
                <a:solidFill>
                  <a:srgbClr val="F76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600" b="1" noProof="0" dirty="0" err="1">
                <a:solidFill>
                  <a:srgbClr val="F76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oices</a:t>
            </a:r>
            <a:r>
              <a:rPr lang="en-US" sz="3600" b="1" noProof="0" dirty="0">
                <a:solidFill>
                  <a:srgbClr val="F76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Contribution to the Disclosure Toolkit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7623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528374-7AAB-8A40-B029-C21F80DAEF09}"/>
              </a:ext>
            </a:extLst>
          </p:cNvPr>
          <p:cNvSpPr txBox="1"/>
          <p:nvPr/>
        </p:nvSpPr>
        <p:spPr>
          <a:xfrm>
            <a:off x="-119138" y="4753302"/>
            <a:ext cx="121920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Joshua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Ochieng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|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CAYA Member - Kenya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661D55-36FD-4042-96FA-C06334BEB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544" y="721347"/>
            <a:ext cx="2354638" cy="168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5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1228BFB-EEC0-B34C-8809-D5294E67288C}"/>
              </a:ext>
            </a:extLst>
          </p:cNvPr>
          <p:cNvSpPr txBox="1"/>
          <p:nvPr/>
        </p:nvSpPr>
        <p:spPr>
          <a:xfrm>
            <a:off x="493418" y="310130"/>
            <a:ext cx="8100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623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 Story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868912" y="6488668"/>
            <a:ext cx="323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7C986-09DF-4130-9D07-318CAD57B57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8414" y="1231480"/>
            <a:ext cx="5645033" cy="4351338"/>
          </a:xfrm>
        </p:spPr>
        <p:txBody>
          <a:bodyPr>
            <a:noAutofit/>
          </a:bodyPr>
          <a:lstStyle/>
          <a:p>
            <a:r>
              <a:rPr lang="en-US" sz="2000" dirty="0"/>
              <a:t>Joshua </a:t>
            </a:r>
            <a:r>
              <a:rPr lang="en-US" sz="2000" dirty="0" err="1"/>
              <a:t>Ochieng</a:t>
            </a:r>
            <a:endParaRPr lang="en-US" sz="2000" dirty="0"/>
          </a:p>
          <a:p>
            <a:r>
              <a:rPr lang="en-US" sz="2000" dirty="0"/>
              <a:t>Kenya</a:t>
            </a:r>
          </a:p>
          <a:p>
            <a:r>
              <a:rPr lang="en-US" sz="2000" dirty="0"/>
              <a:t>21 years old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How I got to where I am today:</a:t>
            </a:r>
          </a:p>
          <a:p>
            <a:pPr marL="0" indent="0">
              <a:buNone/>
            </a:pPr>
            <a:r>
              <a:rPr lang="en-US" sz="2000" dirty="0"/>
              <a:t> </a:t>
            </a:r>
          </a:p>
          <a:p>
            <a:pPr lvl="1"/>
            <a:r>
              <a:rPr lang="en-US" sz="2000" dirty="0"/>
              <a:t>Growing up</a:t>
            </a:r>
          </a:p>
          <a:p>
            <a:pPr lvl="1"/>
            <a:r>
              <a:rPr lang="en-US" sz="2000" dirty="0"/>
              <a:t>Adolescent Champion; Adolescent Young People (AYP) Advisory Group member</a:t>
            </a:r>
          </a:p>
          <a:p>
            <a:pPr lvl="1"/>
            <a:r>
              <a:rPr lang="en-US" sz="2000" dirty="0"/>
              <a:t>CAYA member </a:t>
            </a:r>
          </a:p>
          <a:p>
            <a:pPr lvl="1"/>
            <a:r>
              <a:rPr lang="en-US" sz="2000" dirty="0"/>
              <a:t>Currently attending </a:t>
            </a:r>
            <a:r>
              <a:rPr lang="en-US" sz="2000" dirty="0" err="1"/>
              <a:t>Maseno</a:t>
            </a:r>
            <a:r>
              <a:rPr lang="en-US" sz="2000" dirty="0"/>
              <a:t> University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45"/>
          <a:stretch/>
        </p:blipFill>
        <p:spPr>
          <a:xfrm>
            <a:off x="8972486" y="812834"/>
            <a:ext cx="2347156" cy="40579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0"/>
          <a:stretch/>
        </p:blipFill>
        <p:spPr>
          <a:xfrm>
            <a:off x="6232634" y="784122"/>
            <a:ext cx="2440804" cy="411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37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1228BFB-EEC0-B34C-8809-D5294E67288C}"/>
              </a:ext>
            </a:extLst>
          </p:cNvPr>
          <p:cNvSpPr txBox="1"/>
          <p:nvPr/>
        </p:nvSpPr>
        <p:spPr>
          <a:xfrm>
            <a:off x="237106" y="185021"/>
            <a:ext cx="6596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623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CAYA is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7623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How it Works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623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79382" y="6525491"/>
            <a:ext cx="405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35F1D5-6B43-4EE7-AB8D-8B293476FB2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4" name="Diagram 33"/>
          <p:cNvGraphicFramePr/>
          <p:nvPr>
            <p:extLst/>
          </p:nvPr>
        </p:nvGraphicFramePr>
        <p:xfrm>
          <a:off x="8101746" y="105682"/>
          <a:ext cx="4125391" cy="370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5" name="Rounded Rectangle 34"/>
          <p:cNvSpPr/>
          <p:nvPr/>
        </p:nvSpPr>
        <p:spPr>
          <a:xfrm>
            <a:off x="4228236" y="5423897"/>
            <a:ext cx="3769113" cy="76943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 CAYA Members from 11 EGPAF presence countries 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946" y="3705930"/>
            <a:ext cx="1577013" cy="2102684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8085521" y="5797148"/>
            <a:ext cx="3815862" cy="37539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Tema</a:t>
            </a:r>
            <a:r>
              <a:rPr lang="en-US" sz="1400" dirty="0"/>
              <a:t> and </a:t>
            </a:r>
            <a:r>
              <a:rPr lang="en-US" sz="1400" dirty="0" err="1"/>
              <a:t>Mthobisi</a:t>
            </a:r>
            <a:r>
              <a:rPr lang="en-US" sz="1400" dirty="0"/>
              <a:t> – CAYA Members in Eswatini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5166" y="1344863"/>
            <a:ext cx="3655255" cy="393474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6544933" y="4775515"/>
            <a:ext cx="2563259" cy="624468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1"/>
          <p:cNvSpPr txBox="1">
            <a:spLocks/>
          </p:cNvSpPr>
          <p:nvPr/>
        </p:nvSpPr>
        <p:spPr>
          <a:xfrm>
            <a:off x="94239" y="3932035"/>
            <a:ext cx="3666084" cy="1976940"/>
          </a:xfrm>
          <a:prstGeom prst="rect">
            <a:avLst/>
          </a:prstGeom>
          <a:solidFill>
            <a:srgbClr val="548C7E"/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 dynamic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partnership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with youth across EGPAF countries to better align global investments toward EGPAF’s mission,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ending pediatric AIDS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37106" y="931438"/>
            <a:ext cx="3380353" cy="1538868"/>
          </a:xfrm>
          <a:prstGeom prst="roundRect">
            <a:avLst/>
          </a:prstGeom>
          <a:solidFill>
            <a:srgbClr val="7FACB4"/>
          </a:solidFill>
          <a:ln w="12700" cap="flat" cmpd="sng" algn="ctr">
            <a:solidFill>
              <a:srgbClr val="7FACB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EGPAF recognizes that meaningful participation of youth is integral to the future success of programs</a:t>
            </a:r>
          </a:p>
        </p:txBody>
      </p:sp>
      <p:sp>
        <p:nvSpPr>
          <p:cNvPr id="20" name="Down Arrow 19"/>
          <p:cNvSpPr/>
          <p:nvPr/>
        </p:nvSpPr>
        <p:spPr>
          <a:xfrm>
            <a:off x="1626200" y="2605810"/>
            <a:ext cx="602165" cy="1226634"/>
          </a:xfrm>
          <a:prstGeom prst="downArrow">
            <a:avLst/>
          </a:prstGeom>
          <a:solidFill>
            <a:srgbClr val="EA6E38"/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067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680" y="485562"/>
            <a:ext cx="4053713" cy="5370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89363" y="1961011"/>
            <a:ext cx="949298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solidFill>
                  <a:srgbClr val="555555">
                    <a:lumMod val="50000"/>
                  </a:srgbClr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Vision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253252" y="1836362"/>
            <a:ext cx="6199346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solidFill>
                  <a:srgbClr val="555555">
                    <a:lumMod val="50000"/>
                  </a:srgbClr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A world in which young people living with HIV lead full and healthy lives, achieve their aspirations and reach their potential. </a:t>
            </a:r>
          </a:p>
        </p:txBody>
      </p:sp>
      <p:sp>
        <p:nvSpPr>
          <p:cNvPr id="9" name="Rectangle 8"/>
          <p:cNvSpPr/>
          <p:nvPr/>
        </p:nvSpPr>
        <p:spPr>
          <a:xfrm>
            <a:off x="1931431" y="3797410"/>
            <a:ext cx="112723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solidFill>
                  <a:srgbClr val="555555">
                    <a:lumMod val="50000"/>
                  </a:srgbClr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Mission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83801" y="3460397"/>
            <a:ext cx="61993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18"/>
            <a:r>
              <a:rPr lang="en-US" dirty="0">
                <a:solidFill>
                  <a:srgbClr val="555555">
                    <a:lumMod val="50000"/>
                  </a:srgbClr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Through our collective effort, we will advance a holistic, integrated approach to high-quality and sustainable pediatric HIV care and treatment, with a specific focus on those in need of 2</a:t>
            </a:r>
            <a:r>
              <a:rPr lang="en-US" baseline="30000" dirty="0">
                <a:solidFill>
                  <a:srgbClr val="555555">
                    <a:lumMod val="50000"/>
                  </a:srgbClr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nd</a:t>
            </a:r>
            <a:r>
              <a:rPr lang="en-US" dirty="0">
                <a:solidFill>
                  <a:srgbClr val="555555">
                    <a:lumMod val="50000"/>
                  </a:srgbClr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 and 3</a:t>
            </a:r>
            <a:r>
              <a:rPr lang="en-US" baseline="30000" dirty="0">
                <a:solidFill>
                  <a:srgbClr val="555555">
                    <a:lumMod val="50000"/>
                  </a:srgbClr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rd</a:t>
            </a:r>
            <a:r>
              <a:rPr lang="en-US" dirty="0">
                <a:solidFill>
                  <a:srgbClr val="555555">
                    <a:lumMod val="50000"/>
                  </a:srgbClr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-line medicines.</a:t>
            </a:r>
            <a:r>
              <a:rPr lang="en-GB" dirty="0">
                <a:solidFill>
                  <a:srgbClr val="555555">
                    <a:lumMod val="50000"/>
                  </a:srgbClr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dirty="0">
              <a:solidFill>
                <a:srgbClr val="555555"/>
              </a:solidFill>
              <a:latin typeface="Arial"/>
            </a:endParaRPr>
          </a:p>
        </p:txBody>
      </p:sp>
      <p:sp>
        <p:nvSpPr>
          <p:cNvPr id="12" name="Left Bracket 11"/>
          <p:cNvSpPr/>
          <p:nvPr/>
        </p:nvSpPr>
        <p:spPr bwMode="auto">
          <a:xfrm>
            <a:off x="3098981" y="1697375"/>
            <a:ext cx="320040" cy="1205432"/>
          </a:xfrm>
          <a:prstGeom prst="leftBracket">
            <a:avLst/>
          </a:prstGeom>
          <a:ln w="381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777777"/>
              </a:solidFill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13" name="Left Bracket 12"/>
          <p:cNvSpPr/>
          <p:nvPr/>
        </p:nvSpPr>
        <p:spPr bwMode="auto">
          <a:xfrm>
            <a:off x="3118984" y="3337273"/>
            <a:ext cx="320040" cy="1300370"/>
          </a:xfrm>
          <a:prstGeom prst="leftBracket">
            <a:avLst/>
          </a:prstGeom>
          <a:ln w="381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777777"/>
              </a:solidFill>
              <a:latin typeface="Arial" pitchFamily="-110" charset="0"/>
              <a:ea typeface="ヒラギノ角ゴ ProN W3" pitchFamily="-110" charset="-128"/>
              <a:sym typeface="Arial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0625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1228BFB-EEC0-B34C-8809-D5294E67288C}"/>
              </a:ext>
            </a:extLst>
          </p:cNvPr>
          <p:cNvSpPr txBox="1"/>
          <p:nvPr/>
        </p:nvSpPr>
        <p:spPr>
          <a:xfrm>
            <a:off x="203624" y="338254"/>
            <a:ext cx="81006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7623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CAYA’s Review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F7623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Feedback Role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7623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20945" y="6442364"/>
            <a:ext cx="374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FC0F3-743C-4134-A47D-B47A0E62D4B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93394" y="1481508"/>
            <a:ext cx="3127551" cy="393954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73AFB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CAYA feedback incorporated into the tool:</a:t>
            </a:r>
          </a:p>
          <a:p>
            <a:endParaRPr lang="en-US" sz="2000" dirty="0"/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000" dirty="0"/>
              <a:t>Added new content for disclosure in the community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000" dirty="0"/>
              <a:t>Provided a youth perspective on provider language and technique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000" dirty="0"/>
              <a:t>Examples and quotes from CAYA lives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7048" y="1126273"/>
            <a:ext cx="7704311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/>
              <a:t>Focus on supporting ALHIV to disclose status </a:t>
            </a:r>
            <a:r>
              <a:rPr lang="en-US" sz="2400" b="1" dirty="0"/>
              <a:t>outside the clinic</a:t>
            </a:r>
            <a:r>
              <a:rPr lang="en-US" sz="2400" dirty="0"/>
              <a:t>,</a:t>
            </a:r>
            <a:r>
              <a:rPr lang="en-US" sz="2400" b="1" dirty="0"/>
              <a:t> </a:t>
            </a:r>
            <a:r>
              <a:rPr lang="en-US" sz="2400" dirty="0"/>
              <a:t>to their:</a:t>
            </a:r>
          </a:p>
          <a:p>
            <a:pPr marL="1257300" lvl="2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2000" dirty="0"/>
              <a:t>Caregiver / family</a:t>
            </a:r>
          </a:p>
          <a:p>
            <a:pPr marL="1257300" lvl="2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2000" dirty="0"/>
              <a:t>Friends, social networks, school, and place of work </a:t>
            </a:r>
          </a:p>
          <a:p>
            <a:pPr marL="1257300" lvl="2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2000" dirty="0"/>
              <a:t>Partner 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spcBef>
                <a:spcPts val="600"/>
              </a:spcBef>
            </a:pPr>
            <a:r>
              <a:rPr lang="en-US" sz="2400" dirty="0"/>
              <a:t>Provided views regarding: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How HCWs should approach the disclosure process with adolescents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The benefits/challenges of disclosure, from a client perspective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Practical / realistic advice for unintentional/accidental disclosure and what to do after negative disclosure experiences</a:t>
            </a:r>
          </a:p>
        </p:txBody>
      </p:sp>
    </p:spTree>
    <p:extLst>
      <p:ext uri="{BB962C8B-B14F-4D97-AF65-F5344CB8AC3E}">
        <p14:creationId xmlns:p14="http://schemas.microsoft.com/office/powerpoint/2010/main" val="1304504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1228BFB-EEC0-B34C-8809-D5294E67288C}"/>
              </a:ext>
            </a:extLst>
          </p:cNvPr>
          <p:cNvSpPr txBox="1"/>
          <p:nvPr/>
        </p:nvSpPr>
        <p:spPr>
          <a:xfrm>
            <a:off x="153147" y="321085"/>
            <a:ext cx="81006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7623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CAYA Contributions: 7 countries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668991" y="6442364"/>
            <a:ext cx="446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FF4D8-13C5-4BB6-8384-5206E50052E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3928" y="1239433"/>
            <a:ext cx="6605961" cy="44012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u="sng" dirty="0">
                <a:solidFill>
                  <a:schemeClr val="tx1"/>
                </a:solidFill>
              </a:rPr>
              <a:t>CAYA: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Offered real time disclosure over WhatsApp, using emoji's and hashtags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Suggested using visuals (i.e. cartoons) to communicate disclosure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Gave advice on accepting one’s status, to motivate peers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In Kenya: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 the CAYA team suggested HCWs can discuss </a:t>
            </a:r>
            <a:r>
              <a:rPr lang="en-US" sz="2000" b="1" dirty="0"/>
              <a:t>key questions</a:t>
            </a:r>
            <a:r>
              <a:rPr lang="en-US" sz="2000" dirty="0"/>
              <a:t> that assess ALHIV readiness to disclose to their social networks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5693"/>
          <a:stretch/>
        </p:blipFill>
        <p:spPr>
          <a:xfrm>
            <a:off x="7639376" y="875083"/>
            <a:ext cx="4552624" cy="533270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6420527" y="5217915"/>
            <a:ext cx="138865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61627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989" y="1057209"/>
            <a:ext cx="6904452" cy="5145496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Fast uptake and ownership of the Disclosure Toolkit from teams who developed the tool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70C0"/>
                </a:solidFill>
              </a:rPr>
              <a:t>Project use in Malawi</a:t>
            </a:r>
            <a:r>
              <a:rPr lang="en-US" sz="2000" dirty="0"/>
              <a:t> – Clinical / CAYA Focal Point and members began using it within teen clubs to help with partner disclosure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70C0"/>
                </a:solidFill>
              </a:rPr>
              <a:t>Advocacy in Zimbabwe</a:t>
            </a:r>
            <a:r>
              <a:rPr lang="en-US" sz="2000" dirty="0"/>
              <a:t> – CAYA members and Technical Director presenting the toolkit to the Ministry of Health; recommending national adoption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Identified need for new resources to address disclosure stigma, shame, and myths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70C0"/>
                </a:solidFill>
              </a:rPr>
              <a:t>CAYA Cartoons </a:t>
            </a:r>
            <a:r>
              <a:rPr lang="en-US" sz="2000" dirty="0"/>
              <a:t>developed for use by YPLHIV in support groups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228BFB-EEC0-B34C-8809-D5294E67288C}"/>
              </a:ext>
            </a:extLst>
          </p:cNvPr>
          <p:cNvSpPr txBox="1"/>
          <p:nvPr/>
        </p:nvSpPr>
        <p:spPr>
          <a:xfrm>
            <a:off x="179520" y="234016"/>
            <a:ext cx="8100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623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Results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7623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the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623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Disclosure Toolkit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" r="7578"/>
          <a:stretch/>
        </p:blipFill>
        <p:spPr>
          <a:xfrm>
            <a:off x="7450774" y="3947977"/>
            <a:ext cx="2303371" cy="190329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450774" y="5866967"/>
            <a:ext cx="4414928" cy="335738"/>
          </a:xfrm>
          <a:prstGeom prst="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Tanya and Rosa, CAYA Members from Zimbabwe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434" y="234016"/>
            <a:ext cx="4251521" cy="280367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700795" y="3031849"/>
            <a:ext cx="4242160" cy="702871"/>
          </a:xfrm>
          <a:prstGeom prst="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Vincent (Center), Linkage Nurse and CAYA Focal Point, with young people in Malawi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2" r="13324" b="1801"/>
          <a:stretch/>
        </p:blipFill>
        <p:spPr>
          <a:xfrm>
            <a:off x="9817194" y="3947977"/>
            <a:ext cx="2048508" cy="188754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886314" y="6515452"/>
            <a:ext cx="384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FF4D8-13C5-4BB6-8384-5206E50052E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3559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72CE7-BC6B-294C-AC71-407AC64BEC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FF8DC6-859C-7B4B-9C7E-48E3007407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5610CD-AAA9-0847-AD72-3641527D4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09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7FC408-6F56-453A-AA75-15CAE601B952}"/>
              </a:ext>
            </a:extLst>
          </p:cNvPr>
          <p:cNvSpPr/>
          <p:nvPr/>
        </p:nvSpPr>
        <p:spPr>
          <a:xfrm>
            <a:off x="1017035" y="3074439"/>
            <a:ext cx="10375641" cy="308376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BBC1C1-2E05-408F-8C58-D2CFFB5CE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2351" y="3497116"/>
            <a:ext cx="10310327" cy="2145139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US" sz="1400" dirty="0"/>
              <a:t>Download the toolkit in English and French: </a:t>
            </a:r>
            <a:r>
              <a:rPr lang="en-US" sz="1400" dirty="0">
                <a:hlinkClick r:id="rId2"/>
              </a:rPr>
              <a:t>www.pedaids.org/resource/disclosure-of-hiv-status-toolkit-for-pediatric-and-adolescent-populations/</a:t>
            </a:r>
            <a:br>
              <a:rPr lang="en-US" sz="1400" dirty="0"/>
            </a:br>
            <a:br>
              <a:rPr lang="en-US" sz="1400" dirty="0"/>
            </a:br>
            <a:r>
              <a:rPr lang="en-US" sz="1400" dirty="0"/>
              <a:t>The webinar recording and presentation download will soon be available on </a:t>
            </a:r>
            <a:r>
              <a:rPr lang="en-US" sz="1400" dirty="0">
                <a:hlinkClick r:id="rId3"/>
              </a:rPr>
              <a:t>www.childrenandaids.org</a:t>
            </a:r>
            <a:br>
              <a:rPr lang="en-US" sz="1400" dirty="0"/>
            </a:br>
            <a:endParaRPr lang="en-US" sz="1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E73820-E5C2-439B-9178-8E1D5C5CD3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2350" y="5422966"/>
            <a:ext cx="10310327" cy="735240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1400" dirty="0">
                <a:latin typeface="+mj-lt"/>
                <a:cs typeface="Calibri" panose="020F0502020204030204" pitchFamily="34" charset="0"/>
              </a:rPr>
              <a:t>Please contact Rikke Le Kirkegaard (</a:t>
            </a:r>
            <a:r>
              <a:rPr lang="en-US" sz="1400" u="sng" dirty="0">
                <a:latin typeface="+mj-lt"/>
                <a:hlinkClick r:id="rId4"/>
              </a:rPr>
              <a:t>rlekirkegaard@unicef.org</a:t>
            </a:r>
            <a:r>
              <a:rPr lang="en-US" sz="1400" dirty="0">
                <a:latin typeface="+mj-lt"/>
              </a:rPr>
              <a:t>) for any additional questions for the speakers or to learn more about the Children and AIDS Learning Collaborative. </a:t>
            </a:r>
            <a:r>
              <a:rPr lang="en-US" sz="1400" dirty="0">
                <a:latin typeface="+mj-lt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1FDF3A-7A6B-4439-BFDB-445D4DD7B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341" y="228755"/>
            <a:ext cx="4843801" cy="20821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C87EE7-1872-4F70-A84D-B3EF1D2D7BDF}"/>
              </a:ext>
            </a:extLst>
          </p:cNvPr>
          <p:cNvSpPr txBox="1"/>
          <p:nvPr/>
        </p:nvSpPr>
        <p:spPr>
          <a:xfrm>
            <a:off x="1017037" y="2489664"/>
            <a:ext cx="8100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 for joining!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9F59562-5C45-45CB-A73F-54C0E0FE9204}"/>
              </a:ext>
            </a:extLst>
          </p:cNvPr>
          <p:cNvSpPr txBox="1">
            <a:spLocks/>
          </p:cNvSpPr>
          <p:nvPr/>
        </p:nvSpPr>
        <p:spPr>
          <a:xfrm>
            <a:off x="1082351" y="3105559"/>
            <a:ext cx="10310327" cy="5912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1400" b="1" dirty="0">
                <a:solidFill>
                  <a:srgbClr val="FF0000"/>
                </a:solidFill>
              </a:rPr>
              <a:t>Please type your questions into the chat box for the Q&amp;A session. </a:t>
            </a:r>
          </a:p>
        </p:txBody>
      </p:sp>
    </p:spTree>
    <p:extLst>
      <p:ext uri="{BB962C8B-B14F-4D97-AF65-F5344CB8AC3E}">
        <p14:creationId xmlns:p14="http://schemas.microsoft.com/office/powerpoint/2010/main" val="4179133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8482817" y="1847074"/>
            <a:ext cx="1283963" cy="2181279"/>
          </a:xfrm>
          <a:prstGeom prst="rect">
            <a:avLst/>
          </a:prstGeom>
          <a:solidFill>
            <a:srgbClr val="FA324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18"/>
            <a:endParaRPr lang="en-US" sz="1500">
              <a:solidFill>
                <a:srgbClr val="FFFFFF"/>
              </a:solidFill>
              <a:latin typeface="Arial"/>
              <a:sym typeface="Arial" pitchFamily="-110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904349" y="4154334"/>
            <a:ext cx="2862431" cy="940853"/>
          </a:xfrm>
          <a:prstGeom prst="rect">
            <a:avLst/>
          </a:prstGeom>
          <a:solidFill>
            <a:srgbClr val="00B050"/>
          </a:solidFill>
          <a:ln w="762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18"/>
            <a:endParaRPr lang="en-US" sz="1500">
              <a:solidFill>
                <a:srgbClr val="FFFFFF"/>
              </a:solidFill>
              <a:latin typeface="Arial"/>
              <a:sym typeface="Arial" pitchFamily="-110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20114" y="1141917"/>
            <a:ext cx="2999132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 defTabSz="685718"/>
            <a:r>
              <a:rPr lang="en-US" dirty="0">
                <a:solidFill>
                  <a:srgbClr val="FFFFFF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Contribute to UNAIDS            </a:t>
            </a:r>
            <a:r>
              <a:rPr lang="en-US" b="1" u="sng" dirty="0">
                <a:solidFill>
                  <a:srgbClr val="FFFFFF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90-90</a:t>
            </a:r>
            <a:r>
              <a:rPr lang="en-US" u="sng" dirty="0">
                <a:solidFill>
                  <a:srgbClr val="FFFFFF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n-US" b="1" u="sng" dirty="0">
                <a:solidFill>
                  <a:srgbClr val="FFFFFF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90</a:t>
            </a:r>
            <a:r>
              <a:rPr lang="en-US" dirty="0">
                <a:solidFill>
                  <a:srgbClr val="FFFFFF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 target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6904346" y="1847075"/>
            <a:ext cx="1343361" cy="2181279"/>
          </a:xfrm>
          <a:prstGeom prst="rect">
            <a:avLst/>
          </a:prstGeom>
          <a:solidFill>
            <a:srgbClr val="F899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18"/>
            <a:endParaRPr lang="en-US" sz="1500" dirty="0">
              <a:solidFill>
                <a:srgbClr val="FFFFFF"/>
              </a:solidFill>
              <a:latin typeface="Arial"/>
              <a:sym typeface="Arial" pitchFamily="-110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04346" y="1900788"/>
            <a:ext cx="1343362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18"/>
            <a:r>
              <a:rPr lang="en-US" sz="1500" dirty="0">
                <a:solidFill>
                  <a:srgbClr val="FFFFFF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Ensure that the global HIV response addresses the critical </a:t>
            </a:r>
            <a:r>
              <a:rPr lang="en-US" sz="1500" b="1" dirty="0">
                <a:solidFill>
                  <a:srgbClr val="FFFFFF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unmet needs </a:t>
            </a:r>
            <a:r>
              <a:rPr lang="en-US" sz="1500" dirty="0">
                <a:solidFill>
                  <a:srgbClr val="FFFFFF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of children &amp; adolescents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511803" y="2199898"/>
            <a:ext cx="122599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18"/>
            <a:r>
              <a:rPr lang="en-GB" sz="1500" dirty="0">
                <a:solidFill>
                  <a:srgbClr val="FFFFFF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Promote treatment </a:t>
            </a:r>
            <a:r>
              <a:rPr lang="en-GB" sz="1500" b="1" dirty="0">
                <a:solidFill>
                  <a:srgbClr val="FFFFFF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equity</a:t>
            </a:r>
            <a:r>
              <a:rPr lang="en-GB" sz="1500" dirty="0">
                <a:solidFill>
                  <a:srgbClr val="FFFFFF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 between adults &amp; children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904349" y="4243885"/>
            <a:ext cx="286243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18"/>
            <a:r>
              <a:rPr lang="en-US" sz="1500" dirty="0">
                <a:solidFill>
                  <a:srgbClr val="FFFFFF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Link </a:t>
            </a:r>
            <a:r>
              <a:rPr lang="en-US" sz="1500" b="1" dirty="0">
                <a:solidFill>
                  <a:srgbClr val="FFFFFF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5,000 </a:t>
            </a:r>
            <a:r>
              <a:rPr lang="en-US" sz="1500" dirty="0">
                <a:solidFill>
                  <a:srgbClr val="FFFFFF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pediatric patients to 2</a:t>
            </a:r>
            <a:r>
              <a:rPr lang="en-US" sz="1500" baseline="30000" dirty="0">
                <a:solidFill>
                  <a:srgbClr val="FFFFFF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nd</a:t>
            </a:r>
            <a:r>
              <a:rPr lang="en-US" sz="1500" dirty="0">
                <a:solidFill>
                  <a:srgbClr val="FFFFFF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 and 3</a:t>
            </a:r>
            <a:r>
              <a:rPr lang="en-US" sz="1500" baseline="30000" dirty="0">
                <a:solidFill>
                  <a:srgbClr val="FFFFFF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rd</a:t>
            </a:r>
            <a:r>
              <a:rPr lang="en-US" sz="1500" dirty="0">
                <a:solidFill>
                  <a:srgbClr val="FFFFFF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-line care &amp; </a:t>
            </a:r>
            <a:r>
              <a:rPr lang="en-US" sz="1500" b="1" dirty="0">
                <a:solidFill>
                  <a:srgbClr val="FFFFFF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access to J&amp;J treatment </a:t>
            </a:r>
            <a:r>
              <a:rPr lang="en-US" sz="1500" dirty="0">
                <a:solidFill>
                  <a:srgbClr val="FFFFFF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by 2020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084" y="1324495"/>
            <a:ext cx="3587505" cy="358750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6AE8D84-E771-9342-BC64-176F60363935}"/>
              </a:ext>
            </a:extLst>
          </p:cNvPr>
          <p:cNvSpPr txBox="1"/>
          <p:nvPr/>
        </p:nvSpPr>
        <p:spPr>
          <a:xfrm>
            <a:off x="513407" y="177410"/>
            <a:ext cx="8100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76232"/>
                </a:solidFill>
              </a:rPr>
              <a:t>New Horizons Collaborative Goals</a:t>
            </a:r>
          </a:p>
        </p:txBody>
      </p:sp>
    </p:spTree>
    <p:extLst>
      <p:ext uri="{BB962C8B-B14F-4D97-AF65-F5344CB8AC3E}">
        <p14:creationId xmlns:p14="http://schemas.microsoft.com/office/powerpoint/2010/main" val="1451243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ontent Placeholder 6">
            <a:extLst>
              <a:ext uri="{FF2B5EF4-FFF2-40B4-BE49-F238E27FC236}">
                <a16:creationId xmlns:a16="http://schemas.microsoft.com/office/drawing/2014/main" id="{933708B0-065D-A045-AA07-7D67F3307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815" y="1161312"/>
            <a:ext cx="11167104" cy="4626824"/>
          </a:xfrm>
        </p:spPr>
        <p:txBody>
          <a:bodyPr>
            <a:normAutofit fontScale="62500" lnSpcReduction="20000"/>
          </a:bodyPr>
          <a:lstStyle/>
          <a:p>
            <a:pPr marL="365760" lvl="0" indent="-283464" defTabSz="914400" eaLnBrk="0" fontAlgn="base" hangingPunct="0">
              <a:spcBef>
                <a:spcPts val="600"/>
              </a:spcBef>
              <a:spcAft>
                <a:spcPct val="0"/>
              </a:spcAft>
              <a:buSzPct val="80000"/>
              <a:buFont typeface="Wingdings 2"/>
              <a:buChar char=""/>
            </a:pPr>
            <a:r>
              <a:rPr lang="en-US" sz="3400" kern="0" dirty="0">
                <a:solidFill>
                  <a:prstClr val="black"/>
                </a:solidFill>
                <a:sym typeface="Arial" pitchFamily="-108" charset="0"/>
              </a:rPr>
              <a:t>WHO guidelines recommend that children of school-going age (6-12 years) be told they are HIV-positive.</a:t>
            </a:r>
          </a:p>
          <a:p>
            <a:pPr marL="82296" lvl="0" indent="0" defTabSz="914400" eaLnBrk="0" fontAlgn="base" hangingPunct="0">
              <a:spcBef>
                <a:spcPts val="600"/>
              </a:spcBef>
              <a:spcAft>
                <a:spcPct val="0"/>
              </a:spcAft>
              <a:buSzPct val="80000"/>
              <a:buNone/>
            </a:pPr>
            <a:r>
              <a:rPr lang="en-US" sz="3400" kern="0" dirty="0">
                <a:solidFill>
                  <a:prstClr val="black"/>
                </a:solidFill>
                <a:sym typeface="Arial" pitchFamily="-108" charset="0"/>
              </a:rPr>
              <a:t> </a:t>
            </a:r>
          </a:p>
          <a:p>
            <a:pPr marL="365760" lvl="0" indent="-283464" defTabSz="914400" eaLnBrk="0" fontAlgn="base" hangingPunct="0">
              <a:spcBef>
                <a:spcPts val="600"/>
              </a:spcBef>
              <a:spcAft>
                <a:spcPct val="0"/>
              </a:spcAft>
              <a:buSzPct val="80000"/>
              <a:buFont typeface="Wingdings 2"/>
              <a:buChar char=""/>
            </a:pPr>
            <a:r>
              <a:rPr lang="en-US" sz="3400" kern="0" dirty="0">
                <a:solidFill>
                  <a:prstClr val="black"/>
                </a:solidFill>
                <a:sym typeface="Arial" pitchFamily="-108" charset="0"/>
              </a:rPr>
              <a:t>Disclosure prevalence from 16 studies in resource limited settings ranged from 0 to 69%.</a:t>
            </a:r>
          </a:p>
          <a:p>
            <a:pPr marL="82296" lvl="0" indent="0" defTabSz="914400" eaLnBrk="0" fontAlgn="base" hangingPunct="0">
              <a:spcBef>
                <a:spcPts val="600"/>
              </a:spcBef>
              <a:spcAft>
                <a:spcPct val="0"/>
              </a:spcAft>
              <a:buSzPct val="80000"/>
              <a:buNone/>
            </a:pPr>
            <a:endParaRPr lang="en-US" sz="3400" kern="0" dirty="0">
              <a:solidFill>
                <a:prstClr val="black"/>
              </a:solidFill>
              <a:sym typeface="Arial" pitchFamily="-108" charset="0"/>
            </a:endParaRPr>
          </a:p>
          <a:p>
            <a:pPr marL="365760" lvl="0" indent="-283464" defTabSz="914400" eaLnBrk="0" fontAlgn="base" hangingPunct="0">
              <a:spcBef>
                <a:spcPts val="600"/>
              </a:spcBef>
              <a:spcAft>
                <a:spcPct val="0"/>
              </a:spcAft>
              <a:buSzPct val="80000"/>
              <a:buFont typeface="Wingdings 2"/>
              <a:buChar char=""/>
            </a:pPr>
            <a:r>
              <a:rPr lang="en-US" sz="3400" kern="0" dirty="0">
                <a:solidFill>
                  <a:prstClr val="black"/>
                </a:solidFill>
                <a:sym typeface="Arial" pitchFamily="-108" charset="0"/>
              </a:rPr>
              <a:t>Factors influencing disclosure:</a:t>
            </a:r>
          </a:p>
          <a:p>
            <a:pPr marL="996696" lvl="1" indent="-457200" eaLnBrk="0" fontAlgn="base" hangingPunct="0">
              <a:spcBef>
                <a:spcPts val="6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-"/>
            </a:pPr>
            <a:r>
              <a:rPr lang="en-US" sz="3400" kern="0" dirty="0">
                <a:solidFill>
                  <a:prstClr val="black"/>
                </a:solidFill>
                <a:sym typeface="Arial" pitchFamily="-108" charset="0"/>
              </a:rPr>
              <a:t>Child’s age.</a:t>
            </a:r>
          </a:p>
          <a:p>
            <a:pPr marL="996696" lvl="1" indent="-457200" eaLnBrk="0" fontAlgn="base" hangingPunct="0">
              <a:spcBef>
                <a:spcPts val="6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-"/>
            </a:pPr>
            <a:r>
              <a:rPr lang="en-US" sz="3400" kern="0" dirty="0">
                <a:solidFill>
                  <a:prstClr val="black"/>
                </a:solidFill>
                <a:sym typeface="Arial" pitchFamily="-108" charset="0"/>
              </a:rPr>
              <a:t>Perceived ability to understand HIV infection.</a:t>
            </a:r>
          </a:p>
          <a:p>
            <a:pPr marL="996696" lvl="1" indent="-457200" eaLnBrk="0" fontAlgn="base" hangingPunct="0">
              <a:spcBef>
                <a:spcPts val="6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-"/>
            </a:pPr>
            <a:r>
              <a:rPr lang="en-US" sz="3400" kern="0" dirty="0">
                <a:solidFill>
                  <a:prstClr val="black"/>
                </a:solidFill>
                <a:sym typeface="Arial" pitchFamily="-108" charset="0"/>
              </a:rPr>
              <a:t>Caregiver education level.</a:t>
            </a:r>
          </a:p>
          <a:p>
            <a:pPr marL="996696" lvl="1" indent="-457200" eaLnBrk="0" fontAlgn="base" hangingPunct="0">
              <a:spcBef>
                <a:spcPts val="6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-"/>
            </a:pPr>
            <a:r>
              <a:rPr lang="en-US" sz="3400" kern="0" dirty="0">
                <a:solidFill>
                  <a:prstClr val="black"/>
                </a:solidFill>
                <a:sym typeface="Arial" pitchFamily="-108" charset="0"/>
              </a:rPr>
              <a:t>Caregiver openness about their own HIV status.</a:t>
            </a:r>
          </a:p>
          <a:p>
            <a:pPr marL="539496" lvl="1" indent="0" eaLnBrk="0" fontAlgn="base" hangingPunct="0">
              <a:spcBef>
                <a:spcPts val="600"/>
              </a:spcBef>
              <a:spcAft>
                <a:spcPct val="0"/>
              </a:spcAft>
              <a:buSzPct val="80000"/>
              <a:buNone/>
            </a:pPr>
            <a:endParaRPr lang="en-US" sz="3400" kern="0" dirty="0">
              <a:solidFill>
                <a:prstClr val="black"/>
              </a:solidFill>
              <a:sym typeface="Arial" pitchFamily="-108" charset="0"/>
            </a:endParaRPr>
          </a:p>
          <a:p>
            <a:pPr marL="365760" lvl="0" indent="-283464" defTabSz="914400" eaLnBrk="0" fontAlgn="base" hangingPunct="0">
              <a:spcBef>
                <a:spcPts val="600"/>
              </a:spcBef>
              <a:spcAft>
                <a:spcPct val="0"/>
              </a:spcAft>
              <a:buSzPct val="80000"/>
              <a:buFont typeface="Wingdings 2"/>
              <a:buChar char=""/>
            </a:pPr>
            <a:r>
              <a:rPr lang="en-US" sz="3400" kern="0" dirty="0">
                <a:solidFill>
                  <a:prstClr val="black"/>
                </a:solidFill>
                <a:sym typeface="Arial" pitchFamily="-108" charset="0"/>
              </a:rPr>
              <a:t>Common barriers:</a:t>
            </a:r>
          </a:p>
          <a:p>
            <a:pPr marL="996696" lvl="1" indent="-457200" eaLnBrk="0" fontAlgn="base" hangingPunct="0">
              <a:spcBef>
                <a:spcPts val="6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-"/>
            </a:pPr>
            <a:r>
              <a:rPr lang="en-US" sz="3400" kern="0" dirty="0">
                <a:solidFill>
                  <a:prstClr val="black"/>
                </a:solidFill>
                <a:sym typeface="Arial" pitchFamily="-108" charset="0"/>
              </a:rPr>
              <a:t>Fear that the child would disclose HIV status to others.</a:t>
            </a:r>
          </a:p>
          <a:p>
            <a:pPr marL="996696" lvl="1" indent="-457200" eaLnBrk="0" fontAlgn="base" hangingPunct="0">
              <a:spcBef>
                <a:spcPts val="6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-"/>
            </a:pPr>
            <a:r>
              <a:rPr lang="en-US" sz="3400" kern="0" dirty="0">
                <a:solidFill>
                  <a:prstClr val="black"/>
                </a:solidFill>
                <a:sym typeface="Arial" pitchFamily="-108" charset="0"/>
              </a:rPr>
              <a:t>Fear of stigma.</a:t>
            </a:r>
          </a:p>
          <a:p>
            <a:pPr marL="996696" lvl="1" indent="-457200" eaLnBrk="0" fontAlgn="base" hangingPunct="0">
              <a:spcBef>
                <a:spcPts val="60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-"/>
            </a:pPr>
            <a:r>
              <a:rPr lang="en-US" sz="3400" kern="0" dirty="0">
                <a:solidFill>
                  <a:prstClr val="black"/>
                </a:solidFill>
                <a:sym typeface="Arial" pitchFamily="-108" charset="0"/>
              </a:rPr>
              <a:t>Concerns for children’s emotional or physical health.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6AE8D84-E771-9342-BC64-176F60363935}"/>
              </a:ext>
            </a:extLst>
          </p:cNvPr>
          <p:cNvSpPr txBox="1"/>
          <p:nvPr/>
        </p:nvSpPr>
        <p:spPr>
          <a:xfrm>
            <a:off x="515814" y="304800"/>
            <a:ext cx="10515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76232"/>
                </a:solidFill>
              </a:rPr>
              <a:t>Disclosing HIV Status in Perinatal HIV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2833611" y="6412390"/>
            <a:ext cx="4312477" cy="35001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050" i="1" dirty="0">
                <a:solidFill>
                  <a:srgbClr val="F76232"/>
                </a:solidFill>
              </a:rPr>
              <a:t>Source: </a:t>
            </a:r>
            <a:r>
              <a:rPr lang="en-US" sz="1050" i="1" dirty="0" err="1">
                <a:solidFill>
                  <a:srgbClr val="F76232"/>
                </a:solidFill>
              </a:rPr>
              <a:t>Vreeman</a:t>
            </a:r>
            <a:r>
              <a:rPr lang="en-US" sz="1050" i="1" dirty="0">
                <a:solidFill>
                  <a:srgbClr val="F76232"/>
                </a:solidFill>
              </a:rPr>
              <a:t> RC, et al. J </a:t>
            </a:r>
            <a:r>
              <a:rPr lang="en-US" sz="1050" i="1" dirty="0" err="1">
                <a:solidFill>
                  <a:srgbClr val="F76232"/>
                </a:solidFill>
              </a:rPr>
              <a:t>Int</a:t>
            </a:r>
            <a:r>
              <a:rPr lang="en-US" sz="1050" i="1" dirty="0">
                <a:solidFill>
                  <a:srgbClr val="F76232"/>
                </a:solidFill>
              </a:rPr>
              <a:t> AIDS </a:t>
            </a:r>
            <a:r>
              <a:rPr lang="en-US" sz="1050" i="1" dirty="0" err="1">
                <a:solidFill>
                  <a:srgbClr val="F76232"/>
                </a:solidFill>
              </a:rPr>
              <a:t>Soc</a:t>
            </a:r>
            <a:r>
              <a:rPr lang="en-US" sz="1050" i="1" dirty="0">
                <a:solidFill>
                  <a:srgbClr val="F76232"/>
                </a:solidFill>
              </a:rPr>
              <a:t>, 2013.</a:t>
            </a:r>
          </a:p>
        </p:txBody>
      </p:sp>
    </p:spTree>
    <p:extLst>
      <p:ext uri="{BB962C8B-B14F-4D97-AF65-F5344CB8AC3E}">
        <p14:creationId xmlns:p14="http://schemas.microsoft.com/office/powerpoint/2010/main" val="723847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0FBADC1-1A9F-B047-A5D0-28599F727B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815" y="858798"/>
            <a:ext cx="5953079" cy="5330865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lnSpc>
                <a:spcPct val="120000"/>
              </a:lnSpc>
            </a:pPr>
            <a:r>
              <a:rPr lang="en-US" sz="3400" dirty="0">
                <a:solidFill>
                  <a:srgbClr val="000000"/>
                </a:solidFill>
                <a:cs typeface="Museo Slab 100"/>
              </a:rPr>
              <a:t>Varies between countries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-"/>
            </a:pPr>
            <a:r>
              <a:rPr lang="en-US" sz="2500" dirty="0">
                <a:solidFill>
                  <a:srgbClr val="000000"/>
                </a:solidFill>
                <a:cs typeface="Museo Slab 100"/>
              </a:rPr>
              <a:t>Partial disclosure: 4-6 years in Tanzania, 8-10 years in Rwanda.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-"/>
            </a:pPr>
            <a:r>
              <a:rPr lang="en-US" sz="2500" dirty="0">
                <a:solidFill>
                  <a:srgbClr val="000000"/>
                </a:solidFill>
                <a:cs typeface="Museo Slab 100"/>
              </a:rPr>
              <a:t>Full disclosure: 7 years and above in Zambia, 11-14 years in Rwanda.</a:t>
            </a:r>
          </a:p>
          <a:p>
            <a:pPr marL="285750" indent="-285750">
              <a:lnSpc>
                <a:spcPct val="120000"/>
              </a:lnSpc>
            </a:pPr>
            <a:r>
              <a:rPr lang="en-US" sz="3400" dirty="0">
                <a:solidFill>
                  <a:srgbClr val="000000"/>
                </a:solidFill>
                <a:cs typeface="Museo Slab 100"/>
              </a:rPr>
              <a:t>Based on child’s maturity, needs, and understanding.</a:t>
            </a:r>
          </a:p>
          <a:p>
            <a:pPr marL="285750" indent="-285750">
              <a:lnSpc>
                <a:spcPct val="120000"/>
              </a:lnSpc>
            </a:pPr>
            <a:r>
              <a:rPr lang="en-US" sz="3400" dirty="0">
                <a:solidFill>
                  <a:srgbClr val="000000"/>
                </a:solidFill>
                <a:cs typeface="Museo Slab 100"/>
              </a:rPr>
              <a:t>Engagement of caregivers: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-"/>
            </a:pPr>
            <a:r>
              <a:rPr lang="en-US" dirty="0">
                <a:solidFill>
                  <a:srgbClr val="000000"/>
                </a:solidFill>
                <a:cs typeface="Museo Slab 100"/>
              </a:rPr>
              <a:t>Joint disclosure with health care worker.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-"/>
            </a:pPr>
            <a:r>
              <a:rPr lang="en-US" dirty="0">
                <a:solidFill>
                  <a:srgbClr val="000000"/>
                </a:solidFill>
                <a:cs typeface="Museo Slab 100"/>
              </a:rPr>
              <a:t>Empowering caregivers to disclose.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-"/>
            </a:pPr>
            <a:r>
              <a:rPr lang="en-US" dirty="0">
                <a:solidFill>
                  <a:srgbClr val="000000"/>
                </a:solidFill>
                <a:cs typeface="Museo Slab 100"/>
              </a:rPr>
              <a:t>Assisted disclosure by caregiver: with health care worker support.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0D4231-A78A-2A4A-BC5A-087D1D26C73D}"/>
              </a:ext>
            </a:extLst>
          </p:cNvPr>
          <p:cNvSpPr txBox="1"/>
          <p:nvPr/>
        </p:nvSpPr>
        <p:spPr>
          <a:xfrm>
            <a:off x="515815" y="304800"/>
            <a:ext cx="81006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76232"/>
                </a:solidFill>
              </a:rPr>
              <a:t>Disclosure Practices</a:t>
            </a:r>
          </a:p>
        </p:txBody>
      </p:sp>
    </p:spTree>
    <p:extLst>
      <p:ext uri="{BB962C8B-B14F-4D97-AF65-F5344CB8AC3E}">
        <p14:creationId xmlns:p14="http://schemas.microsoft.com/office/powerpoint/2010/main" val="1609211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6AE8D84-E771-9342-BC64-176F60363935}"/>
              </a:ext>
            </a:extLst>
          </p:cNvPr>
          <p:cNvSpPr txBox="1"/>
          <p:nvPr/>
        </p:nvSpPr>
        <p:spPr>
          <a:xfrm>
            <a:off x="515815" y="304800"/>
            <a:ext cx="11176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76232"/>
                </a:solidFill>
              </a:rPr>
              <a:t>Toolkit Components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4464" y="1114512"/>
            <a:ext cx="6185170" cy="4838815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</a:rPr>
              <a:t>Evidence-informed.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>
              <a:cs typeface="Museo Slab 100"/>
            </a:endParaRPr>
          </a:p>
          <a:p>
            <a:pPr marL="285750" indent="-285750">
              <a:spcBef>
                <a:spcPts val="0"/>
              </a:spcBef>
            </a:pPr>
            <a:r>
              <a:rPr lang="en-US" sz="2400" dirty="0">
                <a:cs typeface="Museo Slab 100"/>
              </a:rPr>
              <a:t>Guidance and checklists for disclosure by: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-"/>
            </a:pPr>
            <a:r>
              <a:rPr lang="en-US" dirty="0">
                <a:cs typeface="Museo Slab 100"/>
              </a:rPr>
              <a:t>Health care workers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-"/>
            </a:pPr>
            <a:r>
              <a:rPr lang="en-US" dirty="0">
                <a:cs typeface="Museo Slab 100"/>
              </a:rPr>
              <a:t>Caregivers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-"/>
            </a:pPr>
            <a:r>
              <a:rPr lang="en-US" dirty="0">
                <a:cs typeface="Museo Slab 100"/>
              </a:rPr>
              <a:t>Horizontally-infected adolescents to caregivers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-"/>
            </a:pPr>
            <a:r>
              <a:rPr lang="en-US" dirty="0">
                <a:cs typeface="Museo Slab 100"/>
              </a:rPr>
              <a:t>Adolescents to social networks, community and partners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>
              <a:cs typeface="Museo Slab 100"/>
            </a:endParaRPr>
          </a:p>
          <a:p>
            <a:pPr marL="285750" indent="-285750">
              <a:spcBef>
                <a:spcPts val="0"/>
              </a:spcBef>
            </a:pPr>
            <a:r>
              <a:rPr lang="en-US" sz="2400" dirty="0">
                <a:cs typeface="Museo Slab 100"/>
              </a:rPr>
              <a:t>Job aids: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-"/>
            </a:pPr>
            <a:r>
              <a:rPr lang="en-US" dirty="0">
                <a:cs typeface="Museo Slab 100"/>
              </a:rPr>
              <a:t>Algorithms.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-"/>
            </a:pPr>
            <a:r>
              <a:rPr lang="en-US" dirty="0">
                <a:cs typeface="Museo Slab 100"/>
              </a:rPr>
              <a:t>Readiness assessment checklists.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-"/>
            </a:pPr>
            <a:r>
              <a:rPr lang="en-US" dirty="0">
                <a:cs typeface="Museo Slab 100"/>
              </a:rPr>
              <a:t>Role playing scenarios.</a:t>
            </a:r>
          </a:p>
          <a:p>
            <a:pPr lvl="1">
              <a:spcBef>
                <a:spcPts val="0"/>
              </a:spcBef>
            </a:pPr>
            <a:endParaRPr lang="en-US" dirty="0">
              <a:cs typeface="Museo Slab 10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" r="14243"/>
          <a:stretch/>
        </p:blipFill>
        <p:spPr>
          <a:xfrm>
            <a:off x="7081737" y="1302760"/>
            <a:ext cx="4679004" cy="28833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65000" y="4529428"/>
            <a:ext cx="4312477" cy="35001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Available online at: </a:t>
            </a:r>
            <a:r>
              <a:rPr lang="en-US" dirty="0">
                <a:hlinkClick r:id="rId4"/>
              </a:rPr>
              <a:t>http://www.pedaids.org/</a:t>
            </a:r>
          </a:p>
          <a:p>
            <a:pPr algn="ctr"/>
            <a:r>
              <a:rPr lang="en-US" dirty="0" err="1">
                <a:hlinkClick r:id="rId4"/>
              </a:rPr>
              <a:t>wp</a:t>
            </a:r>
            <a:r>
              <a:rPr lang="en-US" dirty="0">
                <a:hlinkClick r:id="rId4"/>
              </a:rPr>
              <a:t>-content/uploads/2019/01/</a:t>
            </a:r>
            <a:r>
              <a:rPr lang="en-US" dirty="0" err="1">
                <a:hlinkClick r:id="rId4"/>
              </a:rPr>
              <a:t>NewHorizons</a:t>
            </a:r>
            <a:endParaRPr lang="en-US" dirty="0">
              <a:hlinkClick r:id="rId4"/>
            </a:endParaRPr>
          </a:p>
          <a:p>
            <a:pPr algn="ctr"/>
            <a:r>
              <a:rPr lang="en-US" dirty="0">
                <a:hlinkClick r:id="rId4"/>
              </a:rPr>
              <a:t>DisclosureToolkit_FINAL.pdf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740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6AE8D84-E771-9342-BC64-176F60363935}"/>
              </a:ext>
            </a:extLst>
          </p:cNvPr>
          <p:cNvSpPr txBox="1"/>
          <p:nvPr/>
        </p:nvSpPr>
        <p:spPr>
          <a:xfrm>
            <a:off x="515815" y="304800"/>
            <a:ext cx="11176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76232"/>
                </a:solidFill>
              </a:rPr>
              <a:t>Structure of Modules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04231" y="1593746"/>
            <a:ext cx="5262663" cy="219189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</a:rPr>
              <a:t>Benefits and barriers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</a:rPr>
              <a:t>Readiness assessment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</a:rPr>
              <a:t>Disclosure tips and key talking points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</a:rPr>
              <a:t>Post-disclosure evaluation and follow up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66" y="1410510"/>
            <a:ext cx="4723430" cy="374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172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616" y="301558"/>
            <a:ext cx="7145865" cy="5318880"/>
          </a:xfrm>
        </p:spPr>
      </p:pic>
    </p:spTree>
    <p:extLst>
      <p:ext uri="{BB962C8B-B14F-4D97-AF65-F5344CB8AC3E}">
        <p14:creationId xmlns:p14="http://schemas.microsoft.com/office/powerpoint/2010/main" val="1124666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6AE8D84-E771-9342-BC64-176F60363935}"/>
              </a:ext>
            </a:extLst>
          </p:cNvPr>
          <p:cNvSpPr txBox="1"/>
          <p:nvPr/>
        </p:nvSpPr>
        <p:spPr>
          <a:xfrm>
            <a:off x="515815" y="100520"/>
            <a:ext cx="11176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76232"/>
                </a:solidFill>
              </a:rPr>
              <a:t>Disclosure Algorithm</a:t>
            </a:r>
          </a:p>
        </p:txBody>
      </p:sp>
      <p:pic>
        <p:nvPicPr>
          <p:cNvPr id="6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"/>
          <a:stretch/>
        </p:blipFill>
        <p:spPr>
          <a:xfrm>
            <a:off x="3953611" y="808406"/>
            <a:ext cx="4301239" cy="5500473"/>
          </a:xfrm>
        </p:spPr>
      </p:pic>
    </p:spTree>
    <p:extLst>
      <p:ext uri="{BB962C8B-B14F-4D97-AF65-F5344CB8AC3E}">
        <p14:creationId xmlns:p14="http://schemas.microsoft.com/office/powerpoint/2010/main" val="4202195661"/>
      </p:ext>
    </p:extLst>
  </p:cSld>
  <p:clrMapOvr>
    <a:masterClrMapping/>
  </p:clrMapOvr>
</p:sld>
</file>

<file path=ppt/theme/theme1.xml><?xml version="1.0" encoding="utf-8"?>
<a:theme xmlns:a="http://schemas.openxmlformats.org/drawingml/2006/main" name="2018 EGPAF 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1261</Words>
  <Application>Microsoft Office PowerPoint</Application>
  <PresentationFormat>Widescreen</PresentationFormat>
  <Paragraphs>183</Paragraphs>
  <Slides>24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Calibri</vt:lpstr>
      <vt:lpstr>Georgia</vt:lpstr>
      <vt:lpstr>Museo Slab 100</vt:lpstr>
      <vt:lpstr>Verdana</vt:lpstr>
      <vt:lpstr>Wingdings</vt:lpstr>
      <vt:lpstr>Wingdings 2</vt:lpstr>
      <vt:lpstr>ヒラギノ角ゴ ProN W3</vt:lpstr>
      <vt:lpstr>2018 EGPAF </vt:lpstr>
      <vt:lpstr>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Download the toolkit in English and French: www.pedaids.org/resource/disclosure-of-hiv-status-toolkit-for-pediatric-and-adolescent-populations/  The webinar recording and presentation download will soon be available on www.childrenandaids.org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Kelsey Brosnan</dc:creator>
  <cp:lastModifiedBy>Rikke Le Kirkegaard</cp:lastModifiedBy>
  <cp:revision>29</cp:revision>
  <dcterms:created xsi:type="dcterms:W3CDTF">2018-08-28T18:06:28Z</dcterms:created>
  <dcterms:modified xsi:type="dcterms:W3CDTF">2019-06-18T14:41:24Z</dcterms:modified>
</cp:coreProperties>
</file>