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4"/>
  </p:sldMasterIdLst>
  <p:notesMasterIdLst>
    <p:notesMasterId r:id="rId22"/>
  </p:notesMasterIdLst>
  <p:handoutMasterIdLst>
    <p:handoutMasterId r:id="rId23"/>
  </p:handoutMasterIdLst>
  <p:sldIdLst>
    <p:sldId id="256" r:id="rId5"/>
    <p:sldId id="395" r:id="rId6"/>
    <p:sldId id="439" r:id="rId7"/>
    <p:sldId id="436" r:id="rId8"/>
    <p:sldId id="438" r:id="rId9"/>
    <p:sldId id="441" r:id="rId10"/>
    <p:sldId id="411" r:id="rId11"/>
    <p:sldId id="447" r:id="rId12"/>
    <p:sldId id="449" r:id="rId13"/>
    <p:sldId id="450" r:id="rId14"/>
    <p:sldId id="453" r:id="rId15"/>
    <p:sldId id="455" r:id="rId16"/>
    <p:sldId id="457" r:id="rId17"/>
    <p:sldId id="472" r:id="rId18"/>
    <p:sldId id="463" r:id="rId19"/>
    <p:sldId id="475" r:id="rId20"/>
    <p:sldId id="434" r:id="rId21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GUSON, Beverly Jane" initials="fergusonj" lastIdx="28" clrIdx="0"/>
  <p:cmAuthor id="1" name="ARMSTRONG, Alice" initials="AA" lastIdx="7" clrIdx="1"/>
  <p:cmAuthor id="2" name="Daniella Mark" initials="DM" lastIdx="2" clrIdx="2">
    <p:extLst>
      <p:ext uri="{19B8F6BF-5375-455C-9EA6-DF929625EA0E}">
        <p15:presenceInfo xmlns:p15="http://schemas.microsoft.com/office/powerpoint/2012/main" userId="Daniella Mark" providerId="None"/>
      </p:ext>
    </p:extLst>
  </p:cmAuthor>
  <p:cmAuthor id="3" name="Natalie van der Veen" initials="NvdV" lastIdx="3" clrIdx="3">
    <p:extLst>
      <p:ext uri="{19B8F6BF-5375-455C-9EA6-DF929625EA0E}">
        <p15:presenceInfo xmlns:p15="http://schemas.microsoft.com/office/powerpoint/2012/main" userId="1115740f62a29d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147"/>
    <a:srgbClr val="215968"/>
    <a:srgbClr val="E87D31"/>
    <a:srgbClr val="1F497D"/>
    <a:srgbClr val="FFCC00"/>
    <a:srgbClr val="1A8715"/>
    <a:srgbClr val="2F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 autoAdjust="0"/>
    <p:restoredTop sz="94352" autoAdjust="0"/>
  </p:normalViewPr>
  <p:slideViewPr>
    <p:cSldViewPr snapToGrid="0" snapToObjects="1">
      <p:cViewPr varScale="1">
        <p:scale>
          <a:sx n="97" d="100"/>
          <a:sy n="97" d="100"/>
        </p:scale>
        <p:origin x="1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hristina\Documents\Other%20work\PATA\COVID\disaggregated%20data%20COVID%20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hristina\Documents\Other%20work\PATA\COVID\disaggregated%20data%20COVID%20surve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ina/Documents/Other%20work/PATA/COVID/disaggregated%20data%20COVID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hristina/Documents/Other%20work/PATA/COVID/disaggregated%20data%20COVID%20surve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hristina\Documents\Other%20work\PATA\COVID\disaggregated%20data%20COVID%20surve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hristina\Documents\Other%20work\PATA\COVID\disaggregated%20data%20COVID%20surve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christina\Documents\Other%20work\PATA\COVID\disaggregated%20data%20COVID%20surve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6-6846-ACAE-72D0D089DE14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6-6846-ACAE-72D0D089DE14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16-6846-ACAE-72D0D089DE14}"/>
              </c:ext>
            </c:extLst>
          </c:dPt>
          <c:dLbls>
            <c:dLbl>
              <c:idx val="0"/>
              <c:layout>
                <c:manualLayout>
                  <c:x val="-0.18530008261034803"/>
                  <c:y val="0.11929051090330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81738041127306"/>
                      <c:h val="0.18141385099037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416-6846-ACAE-72D0D089DE14}"/>
                </c:ext>
              </c:extLst>
            </c:dLbl>
            <c:dLbl>
              <c:idx val="1"/>
              <c:layout>
                <c:manualLayout>
                  <c:x val="0.24949471509156967"/>
                  <c:y val="-0.176356737529488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17908311545927"/>
                      <c:h val="0.26246975007361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416-6846-ACAE-72D0D089DE14}"/>
                </c:ext>
              </c:extLst>
            </c:dLbl>
            <c:dLbl>
              <c:idx val="2"/>
              <c:layout>
                <c:manualLayout>
                  <c:x val="0.21417184341969323"/>
                  <c:y val="0.187460979356722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8161193702161"/>
                      <c:h val="0.26246975007361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416-6846-ACAE-72D0D089DE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graphs!$A$11:$A$13</c:f>
              <c:strCache>
                <c:ptCount val="3"/>
                <c:pt idx="0">
                  <c:v>Primary</c:v>
                </c:pt>
                <c:pt idx="1">
                  <c:v>Secondary </c:v>
                </c:pt>
                <c:pt idx="2">
                  <c:v>Tertiary </c:v>
                </c:pt>
              </c:strCache>
            </c:strRef>
          </c:cat>
          <c:val>
            <c:numRef>
              <c:f>graphs!$B$11:$B$13</c:f>
              <c:numCache>
                <c:formatCode>0%</c:formatCode>
                <c:ptCount val="3"/>
                <c:pt idx="0">
                  <c:v>0.38829787234042551</c:v>
                </c:pt>
                <c:pt idx="1">
                  <c:v>0.42021276595744683</c:v>
                </c:pt>
                <c:pt idx="2">
                  <c:v>0.19148936170212766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16-6846-ACAE-72D0D089DE1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22-524F-9FF3-7135940FD53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22-524F-9FF3-7135940FD533}"/>
              </c:ext>
            </c:extLst>
          </c:dPt>
          <c:dPt>
            <c:idx val="2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22-524F-9FF3-7135940FD533}"/>
              </c:ext>
            </c:extLst>
          </c:dPt>
          <c:dLbls>
            <c:dLbl>
              <c:idx val="0"/>
              <c:layout>
                <c:manualLayout>
                  <c:x val="-0.22449290755720211"/>
                  <c:y val="-1.99813520780826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22-524F-9FF3-7135940FD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graphs!$A$7:$A$9</c:f>
              <c:strCache>
                <c:ptCount val="3"/>
                <c:pt idx="0">
                  <c:v>Urban</c:v>
                </c:pt>
                <c:pt idx="1">
                  <c:v>Peri-urban</c:v>
                </c:pt>
                <c:pt idx="2">
                  <c:v>Rural</c:v>
                </c:pt>
              </c:strCache>
            </c:strRef>
          </c:cat>
          <c:val>
            <c:numRef>
              <c:f>graphs!$B$7:$B$9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22-524F-9FF3-7135940FD53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1A2147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rgbClr val="1A2147"/>
                </a:solidFill>
              </a:rPr>
              <a:t>Protocols and SOPs on infection prevention and control for health facility and staff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1A2147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SOP!$C$1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SOP!$B$2:$B$5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SOP!$C$2:$C$5</c:f>
              <c:numCache>
                <c:formatCode>0%</c:formatCode>
                <c:ptCount val="4"/>
                <c:pt idx="0">
                  <c:v>5.8510638297872342E-2</c:v>
                </c:pt>
                <c:pt idx="1">
                  <c:v>0.12234042553191489</c:v>
                </c:pt>
                <c:pt idx="2">
                  <c:v>0.5957446808510638</c:v>
                </c:pt>
                <c:pt idx="3">
                  <c:v>0.22340425531914893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5-264E-AD34-428706C8DA3F}"/>
            </c:ext>
          </c:extLst>
        </c:ser>
        <c:ser>
          <c:idx val="1"/>
          <c:order val="1"/>
          <c:tx>
            <c:strRef>
              <c:f>SOP!$D$1</c:f>
              <c:strCache>
                <c:ptCount val="1"/>
                <c:pt idx="0">
                  <c:v>Primary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SOP!$B$2:$B$5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SOP!$D$2:$D$5</c:f>
              <c:numCache>
                <c:formatCode>0%</c:formatCode>
                <c:ptCount val="4"/>
                <c:pt idx="0">
                  <c:v>9.5890410958904104E-2</c:v>
                </c:pt>
                <c:pt idx="1">
                  <c:v>0.1095890410958904</c:v>
                </c:pt>
                <c:pt idx="2">
                  <c:v>0.54794520547945202</c:v>
                </c:pt>
                <c:pt idx="3">
                  <c:v>0.24657534246575341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5-264E-AD34-428706C8DA3F}"/>
            </c:ext>
          </c:extLst>
        </c:ser>
        <c:ser>
          <c:idx val="2"/>
          <c:order val="2"/>
          <c:tx>
            <c:strRef>
              <c:f>SOP!$E$1</c:f>
              <c:strCache>
                <c:ptCount val="1"/>
                <c:pt idx="0">
                  <c:v>Secondary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SOP!$B$2:$B$5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SOP!$E$2:$E$5</c:f>
              <c:numCache>
                <c:formatCode>0%</c:formatCode>
                <c:ptCount val="4"/>
                <c:pt idx="0">
                  <c:v>7.5949367088607597E-2</c:v>
                </c:pt>
                <c:pt idx="1">
                  <c:v>0.12658227848101267</c:v>
                </c:pt>
                <c:pt idx="2">
                  <c:v>0.620253164556962</c:v>
                </c:pt>
                <c:pt idx="3">
                  <c:v>0.22784810126582278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5-264E-AD34-428706C8DA3F}"/>
            </c:ext>
          </c:extLst>
        </c:ser>
        <c:ser>
          <c:idx val="3"/>
          <c:order val="3"/>
          <c:tx>
            <c:strRef>
              <c:f>SOP!$F$1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SOP!$B$2:$B$5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SOP!$F$2:$F$5</c:f>
              <c:numCache>
                <c:formatCode>0%</c:formatCode>
                <c:ptCount val="4"/>
                <c:pt idx="0">
                  <c:v>5.5555555555555552E-2</c:v>
                </c:pt>
                <c:pt idx="1">
                  <c:v>0.1388888888888889</c:v>
                </c:pt>
                <c:pt idx="2">
                  <c:v>0.63888888888888884</c:v>
                </c:pt>
                <c:pt idx="3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5-264E-AD34-428706C8DA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7366191"/>
        <c:axId val="281661023"/>
      </c:barChart>
      <c:catAx>
        <c:axId val="257366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661023"/>
        <c:crosses val="autoZero"/>
        <c:auto val="1"/>
        <c:lblAlgn val="ctr"/>
        <c:lblOffset val="100"/>
        <c:noMultiLvlLbl val="0"/>
      </c:catAx>
      <c:valAx>
        <c:axId val="281661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36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1A2147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rgbClr val="1A2147"/>
                </a:solidFill>
              </a:rPr>
              <a:t>Protocols and clinical SOPs related to COVID-19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1A2147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Total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SOP!$B$7:$B$10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SOP!$C$7:$C$10</c:f>
              <c:numCache>
                <c:formatCode>0%</c:formatCode>
                <c:ptCount val="4"/>
                <c:pt idx="0">
                  <c:v>9.0425531914893623E-2</c:v>
                </c:pt>
                <c:pt idx="1">
                  <c:v>0.11170212765957446</c:v>
                </c:pt>
                <c:pt idx="2">
                  <c:v>0.55319148936170215</c:v>
                </c:pt>
                <c:pt idx="3">
                  <c:v>0.24468085106382978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5-A945-9C22-2D64D9FB2818}"/>
            </c:ext>
          </c:extLst>
        </c:ser>
        <c:ser>
          <c:idx val="1"/>
          <c:order val="1"/>
          <c:tx>
            <c:v>Primary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SOP!$B$7:$B$10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SOP!$D$7:$D$10</c:f>
              <c:numCache>
                <c:formatCode>0%</c:formatCode>
                <c:ptCount val="4"/>
                <c:pt idx="0">
                  <c:v>9.5890410958904104E-2</c:v>
                </c:pt>
                <c:pt idx="1">
                  <c:v>0.13698630136986301</c:v>
                </c:pt>
                <c:pt idx="2">
                  <c:v>0.47945205479452052</c:v>
                </c:pt>
                <c:pt idx="3">
                  <c:v>0.28767123287671231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5-A945-9C22-2D64D9FB2818}"/>
            </c:ext>
          </c:extLst>
        </c:ser>
        <c:ser>
          <c:idx val="2"/>
          <c:order val="2"/>
          <c:tx>
            <c:v>Secondary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SOP!$B$7:$B$10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SOP!$E$7:$E$10</c:f>
              <c:numCache>
                <c:formatCode>0%</c:formatCode>
                <c:ptCount val="4"/>
                <c:pt idx="0">
                  <c:v>7.5949367088607597E-2</c:v>
                </c:pt>
                <c:pt idx="1">
                  <c:v>7.5949367088607597E-2</c:v>
                </c:pt>
                <c:pt idx="2">
                  <c:v>0.59493670886075944</c:v>
                </c:pt>
                <c:pt idx="3">
                  <c:v>0.25316455696202533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35-A945-9C22-2D64D9FB2818}"/>
            </c:ext>
          </c:extLst>
        </c:ser>
        <c:ser>
          <c:idx val="3"/>
          <c:order val="3"/>
          <c:tx>
            <c:v>Tertiary</c:v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SOP!$B$7:$B$10</c:f>
              <c:strCache>
                <c:ptCount val="4"/>
                <c:pt idx="0">
                  <c:v>I don't know</c:v>
                </c:pt>
                <c:pt idx="1">
                  <c:v>We have enough</c:v>
                </c:pt>
                <c:pt idx="2">
                  <c:v>We need more</c:v>
                </c:pt>
                <c:pt idx="3">
                  <c:v>We don't have this at all</c:v>
                </c:pt>
              </c:strCache>
            </c:strRef>
          </c:cat>
          <c:val>
            <c:numRef>
              <c:f>SOP!$F$7:$F$10</c:f>
              <c:numCache>
                <c:formatCode>0%</c:formatCode>
                <c:ptCount val="4"/>
                <c:pt idx="0">
                  <c:v>0.1111111111111111</c:v>
                </c:pt>
                <c:pt idx="1">
                  <c:v>0.1388888888888889</c:v>
                </c:pt>
                <c:pt idx="2">
                  <c:v>0.61111111111111116</c:v>
                </c:pt>
                <c:pt idx="3">
                  <c:v>0.1388888888888889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35-A945-9C22-2D64D9FB28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83794479"/>
        <c:axId val="296351343"/>
      </c:barChart>
      <c:catAx>
        <c:axId val="283794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351343"/>
        <c:crosses val="autoZero"/>
        <c:auto val="1"/>
        <c:lblAlgn val="ctr"/>
        <c:lblOffset val="100"/>
        <c:noMultiLvlLbl val="0"/>
      </c:catAx>
      <c:valAx>
        <c:axId val="296351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79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Current reported level of stress about COVID-19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634055118110237"/>
          <c:y val="0.19949074074074077"/>
          <c:w val="0.40287467191601051"/>
          <c:h val="0.671457786526684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34-894A-8BF3-413AB5BE6E86}"/>
              </c:ext>
            </c:extLst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34-894A-8BF3-413AB5BE6E86}"/>
              </c:ext>
            </c:extLst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34-894A-8BF3-413AB5BE6E86}"/>
              </c:ext>
            </c:extLst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34-894A-8BF3-413AB5BE6E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graphs!$A$2:$A$5</c:f>
              <c:strCache>
                <c:ptCount val="4"/>
                <c:pt idx="0">
                  <c:v>Extremely stressed</c:v>
                </c:pt>
                <c:pt idx="1">
                  <c:v>Very stressed</c:v>
                </c:pt>
                <c:pt idx="2">
                  <c:v>Quite stressed</c:v>
                </c:pt>
                <c:pt idx="3">
                  <c:v>Not at all stressed</c:v>
                </c:pt>
              </c:strCache>
            </c:strRef>
          </c:cat>
          <c:val>
            <c:numRef>
              <c:f>graphs!$C$2:$C$5</c:f>
              <c:numCache>
                <c:formatCode>0%</c:formatCode>
                <c:ptCount val="4"/>
                <c:pt idx="0">
                  <c:v>0.25531914893617019</c:v>
                </c:pt>
                <c:pt idx="1">
                  <c:v>0.26595744680851063</c:v>
                </c:pt>
                <c:pt idx="2">
                  <c:v>0.44148936170212766</c:v>
                </c:pt>
                <c:pt idx="3">
                  <c:v>3.7234042553191488E-2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34-894A-8BF3-413AB5BE6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055024205927504"/>
          <c:y val="0.32928186060075826"/>
          <c:w val="0.27556079932091382"/>
          <c:h val="0.42534776902887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5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graphs!$B$27</c:f>
              <c:strCache>
                <c:ptCount val="1"/>
                <c:pt idx="0">
                  <c:v>We have enough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graphs!$B$28:$B$52</c:f>
              <c:numCache>
                <c:formatCode>0%</c:formatCode>
                <c:ptCount val="25"/>
                <c:pt idx="0">
                  <c:v>9.5744680851063829E-2</c:v>
                </c:pt>
                <c:pt idx="1">
                  <c:v>0.32978723404255317</c:v>
                </c:pt>
                <c:pt idx="2">
                  <c:v>0.27127659574468083</c:v>
                </c:pt>
                <c:pt idx="5">
                  <c:v>0.11702127659574468</c:v>
                </c:pt>
                <c:pt idx="6">
                  <c:v>7.4468085106382975E-2</c:v>
                </c:pt>
                <c:pt idx="7">
                  <c:v>0.11170212765957446</c:v>
                </c:pt>
                <c:pt idx="8">
                  <c:v>0.12234042553191489</c:v>
                </c:pt>
                <c:pt idx="9">
                  <c:v>0.13297872340425532</c:v>
                </c:pt>
                <c:pt idx="10">
                  <c:v>0.15425531914893617</c:v>
                </c:pt>
                <c:pt idx="13">
                  <c:v>2.1276595744680851E-2</c:v>
                </c:pt>
                <c:pt idx="14">
                  <c:v>2.6595744680851064E-2</c:v>
                </c:pt>
                <c:pt idx="15">
                  <c:v>6.9148936170212769E-2</c:v>
                </c:pt>
                <c:pt idx="16">
                  <c:v>0.20212765957446807</c:v>
                </c:pt>
                <c:pt idx="17">
                  <c:v>2.6595744680851064E-2</c:v>
                </c:pt>
                <c:pt idx="20">
                  <c:v>3.7234042553191488E-2</c:v>
                </c:pt>
                <c:pt idx="21">
                  <c:v>1.0638297872340425E-2</c:v>
                </c:pt>
                <c:pt idx="22">
                  <c:v>2.1276595744680851E-2</c:v>
                </c:pt>
                <c:pt idx="23">
                  <c:v>5.3191489361702126E-3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0-4A45-8A13-A760085EB6EB}"/>
            </c:ext>
          </c:extLst>
        </c:ser>
        <c:ser>
          <c:idx val="1"/>
          <c:order val="1"/>
          <c:tx>
            <c:strRef>
              <c:f>graphs!$C$27</c:f>
              <c:strCache>
                <c:ptCount val="1"/>
                <c:pt idx="0">
                  <c:v>We need more </c:v>
                </c:pt>
              </c:strCache>
            </c:strRef>
          </c:tx>
          <c:spPr>
            <a:solidFill>
              <a:srgbClr val="FF7E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graphs!$C$28:$C$52</c:f>
              <c:numCache>
                <c:formatCode>0%</c:formatCode>
                <c:ptCount val="25"/>
                <c:pt idx="0">
                  <c:v>0.63829787234042556</c:v>
                </c:pt>
                <c:pt idx="1">
                  <c:v>0.58510638297872342</c:v>
                </c:pt>
                <c:pt idx="2">
                  <c:v>0.6063829787234043</c:v>
                </c:pt>
                <c:pt idx="5">
                  <c:v>0.52659574468085102</c:v>
                </c:pt>
                <c:pt idx="6">
                  <c:v>0.48936170212765956</c:v>
                </c:pt>
                <c:pt idx="7">
                  <c:v>0.55319148936170215</c:v>
                </c:pt>
                <c:pt idx="8">
                  <c:v>0.5957446808510638</c:v>
                </c:pt>
                <c:pt idx="9">
                  <c:v>0.52659574468085102</c:v>
                </c:pt>
                <c:pt idx="10">
                  <c:v>0.59042553191489366</c:v>
                </c:pt>
                <c:pt idx="13">
                  <c:v>0.62234042553191493</c:v>
                </c:pt>
                <c:pt idx="14">
                  <c:v>0.43085106382978722</c:v>
                </c:pt>
                <c:pt idx="15">
                  <c:v>0.73936170212765961</c:v>
                </c:pt>
                <c:pt idx="16">
                  <c:v>0.71276595744680848</c:v>
                </c:pt>
                <c:pt idx="17">
                  <c:v>0.76063829787234039</c:v>
                </c:pt>
                <c:pt idx="20">
                  <c:v>0.55851063829787229</c:v>
                </c:pt>
                <c:pt idx="21">
                  <c:v>0.35106382978723405</c:v>
                </c:pt>
                <c:pt idx="22">
                  <c:v>0.24468085106382978</c:v>
                </c:pt>
                <c:pt idx="23">
                  <c:v>0.26063829787234044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20-4A45-8A13-A760085EB6EB}"/>
            </c:ext>
          </c:extLst>
        </c:ser>
        <c:ser>
          <c:idx val="2"/>
          <c:order val="2"/>
          <c:tx>
            <c:strRef>
              <c:f>graphs!$D$27</c:f>
              <c:strCache>
                <c:ptCount val="1"/>
                <c:pt idx="0">
                  <c:v>We don't have at all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graphs!$D$28:$D$52</c:f>
              <c:numCache>
                <c:formatCode>0%</c:formatCode>
                <c:ptCount val="25"/>
                <c:pt idx="0">
                  <c:v>0.1702127659574468</c:v>
                </c:pt>
                <c:pt idx="1">
                  <c:v>1.5957446808510637E-2</c:v>
                </c:pt>
                <c:pt idx="2">
                  <c:v>5.3191489361702128E-2</c:v>
                </c:pt>
                <c:pt idx="5">
                  <c:v>0.27127659574468083</c:v>
                </c:pt>
                <c:pt idx="6">
                  <c:v>0.32446808510638298</c:v>
                </c:pt>
                <c:pt idx="7">
                  <c:v>0.24468085106382978</c:v>
                </c:pt>
                <c:pt idx="8">
                  <c:v>0.22340425531914893</c:v>
                </c:pt>
                <c:pt idx="9">
                  <c:v>0.22340425531914893</c:v>
                </c:pt>
                <c:pt idx="10">
                  <c:v>0.22340425531914893</c:v>
                </c:pt>
                <c:pt idx="13">
                  <c:v>0.31914893617021278</c:v>
                </c:pt>
                <c:pt idx="14">
                  <c:v>0.5</c:v>
                </c:pt>
                <c:pt idx="15">
                  <c:v>0.15425531914893617</c:v>
                </c:pt>
                <c:pt idx="16">
                  <c:v>5.8510638297872342E-2</c:v>
                </c:pt>
                <c:pt idx="17">
                  <c:v>0.18085106382978725</c:v>
                </c:pt>
                <c:pt idx="20">
                  <c:v>0.32978723404255317</c:v>
                </c:pt>
                <c:pt idx="21">
                  <c:v>0.56914893617021278</c:v>
                </c:pt>
                <c:pt idx="22">
                  <c:v>0.51595744680851063</c:v>
                </c:pt>
                <c:pt idx="23">
                  <c:v>0.62765957446808507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20-4A45-8A13-A760085EB6EB}"/>
            </c:ext>
          </c:extLst>
        </c:ser>
        <c:ser>
          <c:idx val="3"/>
          <c:order val="3"/>
          <c:tx>
            <c:strRef>
              <c:f>graphs!$E$27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graphs!$E$28:$E$52</c:f>
              <c:numCache>
                <c:formatCode>0%</c:formatCode>
                <c:ptCount val="25"/>
                <c:pt idx="0">
                  <c:v>9.5744680851063829E-2</c:v>
                </c:pt>
                <c:pt idx="1">
                  <c:v>6.9148936170212769E-2</c:v>
                </c:pt>
                <c:pt idx="2">
                  <c:v>6.9148936170212769E-2</c:v>
                </c:pt>
                <c:pt idx="5">
                  <c:v>8.5106382978723402E-2</c:v>
                </c:pt>
                <c:pt idx="6">
                  <c:v>0.11170212765957446</c:v>
                </c:pt>
                <c:pt idx="7">
                  <c:v>9.0425531914893623E-2</c:v>
                </c:pt>
                <c:pt idx="8">
                  <c:v>5.8510638297872342E-2</c:v>
                </c:pt>
                <c:pt idx="9">
                  <c:v>0.11702127659574468</c:v>
                </c:pt>
                <c:pt idx="10">
                  <c:v>3.1914893617021274E-2</c:v>
                </c:pt>
                <c:pt idx="13">
                  <c:v>3.7234042553191488E-2</c:v>
                </c:pt>
                <c:pt idx="14">
                  <c:v>4.2553191489361701E-2</c:v>
                </c:pt>
                <c:pt idx="15">
                  <c:v>3.7234042553191488E-2</c:v>
                </c:pt>
                <c:pt idx="16">
                  <c:v>3.1914893617021274E-2</c:v>
                </c:pt>
                <c:pt idx="17">
                  <c:v>3.1914893617021274E-2</c:v>
                </c:pt>
                <c:pt idx="20">
                  <c:v>7.4468085106382975E-2</c:v>
                </c:pt>
                <c:pt idx="21">
                  <c:v>6.9148936170212769E-2</c:v>
                </c:pt>
                <c:pt idx="22">
                  <c:v>0.21808510638297873</c:v>
                </c:pt>
                <c:pt idx="23">
                  <c:v>0.10638297872340426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20-4A45-8A13-A760085EB6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727087"/>
        <c:axId val="161728767"/>
      </c:barChart>
      <c:catAx>
        <c:axId val="161727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28767"/>
        <c:crosses val="autoZero"/>
        <c:auto val="1"/>
        <c:lblAlgn val="ctr"/>
        <c:lblOffset val="100"/>
        <c:noMultiLvlLbl val="0"/>
      </c:catAx>
      <c:valAx>
        <c:axId val="16172876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27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Resource needs, all respondents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graphs!$B$27</c:f>
              <c:strCache>
                <c:ptCount val="1"/>
                <c:pt idx="0">
                  <c:v>We have enough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graphs!$B$28:$B$52</c:f>
              <c:numCache>
                <c:formatCode>0%</c:formatCode>
                <c:ptCount val="25"/>
                <c:pt idx="0">
                  <c:v>9.5744680851063829E-2</c:v>
                </c:pt>
                <c:pt idx="1">
                  <c:v>0.32978723404255317</c:v>
                </c:pt>
                <c:pt idx="2">
                  <c:v>0.27127659574468083</c:v>
                </c:pt>
                <c:pt idx="5">
                  <c:v>0.11702127659574468</c:v>
                </c:pt>
                <c:pt idx="6">
                  <c:v>7.4468085106382975E-2</c:v>
                </c:pt>
                <c:pt idx="7">
                  <c:v>0.11170212765957446</c:v>
                </c:pt>
                <c:pt idx="8">
                  <c:v>0.12234042553191489</c:v>
                </c:pt>
                <c:pt idx="9">
                  <c:v>0.13297872340425532</c:v>
                </c:pt>
                <c:pt idx="10">
                  <c:v>0.15425531914893617</c:v>
                </c:pt>
                <c:pt idx="13">
                  <c:v>2.1276595744680851E-2</c:v>
                </c:pt>
                <c:pt idx="14">
                  <c:v>2.6595744680851064E-2</c:v>
                </c:pt>
                <c:pt idx="15">
                  <c:v>6.9148936170212769E-2</c:v>
                </c:pt>
                <c:pt idx="16">
                  <c:v>0.20212765957446807</c:v>
                </c:pt>
                <c:pt idx="17">
                  <c:v>2.6595744680851064E-2</c:v>
                </c:pt>
                <c:pt idx="20">
                  <c:v>3.7234042553191488E-2</c:v>
                </c:pt>
                <c:pt idx="21">
                  <c:v>1.0638297872340425E-2</c:v>
                </c:pt>
                <c:pt idx="22">
                  <c:v>2.1276595744680851E-2</c:v>
                </c:pt>
                <c:pt idx="23">
                  <c:v>5.3191489361702126E-3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0-4A45-8A13-A760085EB6EB}"/>
            </c:ext>
          </c:extLst>
        </c:ser>
        <c:ser>
          <c:idx val="1"/>
          <c:order val="1"/>
          <c:tx>
            <c:strRef>
              <c:f>graphs!$C$27</c:f>
              <c:strCache>
                <c:ptCount val="1"/>
                <c:pt idx="0">
                  <c:v>We need more </c:v>
                </c:pt>
              </c:strCache>
            </c:strRef>
          </c:tx>
          <c:spPr>
            <a:solidFill>
              <a:srgbClr val="FF7E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graphs!$C$28:$C$52</c:f>
              <c:numCache>
                <c:formatCode>0%</c:formatCode>
                <c:ptCount val="25"/>
                <c:pt idx="0">
                  <c:v>0.63829787234042556</c:v>
                </c:pt>
                <c:pt idx="1">
                  <c:v>0.58510638297872342</c:v>
                </c:pt>
                <c:pt idx="2">
                  <c:v>0.6063829787234043</c:v>
                </c:pt>
                <c:pt idx="5">
                  <c:v>0.52659574468085102</c:v>
                </c:pt>
                <c:pt idx="6">
                  <c:v>0.48936170212765956</c:v>
                </c:pt>
                <c:pt idx="7">
                  <c:v>0.55319148936170215</c:v>
                </c:pt>
                <c:pt idx="8">
                  <c:v>0.5957446808510638</c:v>
                </c:pt>
                <c:pt idx="9">
                  <c:v>0.52659574468085102</c:v>
                </c:pt>
                <c:pt idx="10">
                  <c:v>0.59042553191489366</c:v>
                </c:pt>
                <c:pt idx="13">
                  <c:v>0.62234042553191493</c:v>
                </c:pt>
                <c:pt idx="14">
                  <c:v>0.43085106382978722</c:v>
                </c:pt>
                <c:pt idx="15">
                  <c:v>0.73936170212765961</c:v>
                </c:pt>
                <c:pt idx="16">
                  <c:v>0.71276595744680848</c:v>
                </c:pt>
                <c:pt idx="17">
                  <c:v>0.76063829787234039</c:v>
                </c:pt>
                <c:pt idx="20">
                  <c:v>0.55851063829787229</c:v>
                </c:pt>
                <c:pt idx="21">
                  <c:v>0.35106382978723405</c:v>
                </c:pt>
                <c:pt idx="22">
                  <c:v>0.24468085106382978</c:v>
                </c:pt>
                <c:pt idx="23">
                  <c:v>0.26063829787234044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20-4A45-8A13-A760085EB6EB}"/>
            </c:ext>
          </c:extLst>
        </c:ser>
        <c:ser>
          <c:idx val="2"/>
          <c:order val="2"/>
          <c:tx>
            <c:strRef>
              <c:f>graphs!$D$27</c:f>
              <c:strCache>
                <c:ptCount val="1"/>
                <c:pt idx="0">
                  <c:v>We don't have at all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graphs!$D$28:$D$52</c:f>
              <c:numCache>
                <c:formatCode>0%</c:formatCode>
                <c:ptCount val="25"/>
                <c:pt idx="0">
                  <c:v>0.1702127659574468</c:v>
                </c:pt>
                <c:pt idx="1">
                  <c:v>1.5957446808510637E-2</c:v>
                </c:pt>
                <c:pt idx="2">
                  <c:v>5.3191489361702128E-2</c:v>
                </c:pt>
                <c:pt idx="5">
                  <c:v>0.27127659574468083</c:v>
                </c:pt>
                <c:pt idx="6">
                  <c:v>0.32446808510638298</c:v>
                </c:pt>
                <c:pt idx="7">
                  <c:v>0.24468085106382978</c:v>
                </c:pt>
                <c:pt idx="8">
                  <c:v>0.22340425531914893</c:v>
                </c:pt>
                <c:pt idx="9">
                  <c:v>0.22340425531914893</c:v>
                </c:pt>
                <c:pt idx="10">
                  <c:v>0.22340425531914893</c:v>
                </c:pt>
                <c:pt idx="13">
                  <c:v>0.31914893617021278</c:v>
                </c:pt>
                <c:pt idx="14">
                  <c:v>0.5</c:v>
                </c:pt>
                <c:pt idx="15">
                  <c:v>0.15425531914893617</c:v>
                </c:pt>
                <c:pt idx="16">
                  <c:v>5.8510638297872342E-2</c:v>
                </c:pt>
                <c:pt idx="17">
                  <c:v>0.18085106382978725</c:v>
                </c:pt>
                <c:pt idx="20">
                  <c:v>0.32978723404255317</c:v>
                </c:pt>
                <c:pt idx="21">
                  <c:v>0.56914893617021278</c:v>
                </c:pt>
                <c:pt idx="22">
                  <c:v>0.51595744680851063</c:v>
                </c:pt>
                <c:pt idx="23">
                  <c:v>0.62765957446808507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20-4A45-8A13-A760085EB6EB}"/>
            </c:ext>
          </c:extLst>
        </c:ser>
        <c:ser>
          <c:idx val="3"/>
          <c:order val="3"/>
          <c:tx>
            <c:strRef>
              <c:f>graphs!$E$27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graphs!$A$28:$A$52</c:f>
              <c:strCache>
                <c:ptCount val="25"/>
                <c:pt idx="0">
                  <c:v>Essential drugs</c:v>
                </c:pt>
                <c:pt idx="1">
                  <c:v>Chronic drug including ARVs</c:v>
                </c:pt>
                <c:pt idx="2">
                  <c:v>3-6 month ARVs or chronic meds</c:v>
                </c:pt>
                <c:pt idx="3">
                  <c:v>OTHER RESOURCES FOR USUAL CARE</c:v>
                </c:pt>
                <c:pt idx="5">
                  <c:v>Space and/or beds </c:v>
                </c:pt>
                <c:pt idx="6">
                  <c:v>Additional staff </c:v>
                </c:pt>
                <c:pt idx="7">
                  <c:v>Protocols and clinical SOPs related to COVID-19</c:v>
                </c:pt>
                <c:pt idx="8">
                  <c:v>Protocols and infection prevention and control SOPs</c:v>
                </c:pt>
                <c:pt idx="9">
                  <c:v>Systems: triage patients </c:v>
                </c:pt>
                <c:pt idx="10">
                  <c:v>Systems: physical distancing</c:v>
                </c:pt>
                <c:pt idx="11">
                  <c:v>SYSTEMS AND INFRASTRUCTURE</c:v>
                </c:pt>
                <c:pt idx="13">
                  <c:v>PPE Masks </c:v>
                </c:pt>
                <c:pt idx="14">
                  <c:v>PPE Gowns </c:v>
                </c:pt>
                <c:pt idx="15">
                  <c:v>PPE Gloves </c:v>
                </c:pt>
                <c:pt idx="16">
                  <c:v>Handwashing supplies </c:v>
                </c:pt>
                <c:pt idx="17">
                  <c:v>Sanitizer </c:v>
                </c:pt>
                <c:pt idx="18">
                  <c:v>RESOURCES TO PREVENT COVID-19 TRANSMISSION</c:v>
                </c:pt>
                <c:pt idx="20">
                  <c:v>Supplies for supportive care</c:v>
                </c:pt>
                <c:pt idx="21">
                  <c:v>Respiratory support </c:v>
                </c:pt>
                <c:pt idx="22">
                  <c:v>Drugs to treat COVID-19 </c:v>
                </c:pt>
                <c:pt idx="23">
                  <c:v>COVID-19 test kits </c:v>
                </c:pt>
                <c:pt idx="24">
                  <c:v>RESOURCES TO DIAGNOSE AND CARE FOR COVID-19 PATIENTS</c:v>
                </c:pt>
              </c:strCache>
            </c:strRef>
          </c:cat>
          <c:val>
            <c:numRef>
              <c:f>graphs!$E$28:$E$52</c:f>
              <c:numCache>
                <c:formatCode>0%</c:formatCode>
                <c:ptCount val="25"/>
                <c:pt idx="0">
                  <c:v>9.5744680851063829E-2</c:v>
                </c:pt>
                <c:pt idx="1">
                  <c:v>6.9148936170212769E-2</c:v>
                </c:pt>
                <c:pt idx="2">
                  <c:v>6.9148936170212769E-2</c:v>
                </c:pt>
                <c:pt idx="5">
                  <c:v>8.5106382978723402E-2</c:v>
                </c:pt>
                <c:pt idx="6">
                  <c:v>0.11170212765957446</c:v>
                </c:pt>
                <c:pt idx="7">
                  <c:v>9.0425531914893623E-2</c:v>
                </c:pt>
                <c:pt idx="8">
                  <c:v>5.8510638297872342E-2</c:v>
                </c:pt>
                <c:pt idx="9">
                  <c:v>0.11702127659574468</c:v>
                </c:pt>
                <c:pt idx="10">
                  <c:v>3.1914893617021274E-2</c:v>
                </c:pt>
                <c:pt idx="13">
                  <c:v>3.7234042553191488E-2</c:v>
                </c:pt>
                <c:pt idx="14">
                  <c:v>4.2553191489361701E-2</c:v>
                </c:pt>
                <c:pt idx="15">
                  <c:v>3.7234042553191488E-2</c:v>
                </c:pt>
                <c:pt idx="16">
                  <c:v>3.1914893617021274E-2</c:v>
                </c:pt>
                <c:pt idx="17">
                  <c:v>3.1914893617021274E-2</c:v>
                </c:pt>
                <c:pt idx="20">
                  <c:v>7.4468085106382975E-2</c:v>
                </c:pt>
                <c:pt idx="21">
                  <c:v>6.9148936170212769E-2</c:v>
                </c:pt>
                <c:pt idx="22">
                  <c:v>0.21808510638297873</c:v>
                </c:pt>
                <c:pt idx="23">
                  <c:v>0.10638297872340426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20-4A45-8A13-A760085EB6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727087"/>
        <c:axId val="161728767"/>
      </c:barChart>
      <c:catAx>
        <c:axId val="161727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28767"/>
        <c:crosses val="autoZero"/>
        <c:auto val="1"/>
        <c:lblAlgn val="ctr"/>
        <c:lblOffset val="100"/>
        <c:noMultiLvlLbl val="0"/>
      </c:catAx>
      <c:valAx>
        <c:axId val="16172876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27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731" cy="487680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803" y="0"/>
            <a:ext cx="2889731" cy="487680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r">
              <a:defRPr sz="1200"/>
            </a:lvl1pPr>
          </a:lstStyle>
          <a:p>
            <a:fld id="{9C2D96D3-EC4E-4CA6-BED8-93B9675325C8}" type="datetimeFigureOut">
              <a:rPr lang="en-ZA" smtClean="0"/>
              <a:pPr/>
              <a:t>2020/05/27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357"/>
            <a:ext cx="2889731" cy="487680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803" y="9264357"/>
            <a:ext cx="2889731" cy="487680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r">
              <a:defRPr sz="1200"/>
            </a:lvl1pPr>
          </a:lstStyle>
          <a:p>
            <a:fld id="{1771AADB-132D-41DB-A58C-9CC23286E912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89849" tIns="44924" rIns="89849" bIns="44924" rtlCol="0"/>
          <a:lstStyle>
            <a:lvl1pPr algn="r">
              <a:defRPr sz="1200"/>
            </a:lvl1pPr>
          </a:lstStyle>
          <a:p>
            <a:fld id="{BA2FAF6C-258A-4837-9D9F-772F8E1E8885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49" tIns="44924" rIns="89849" bIns="449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89849" tIns="44924" rIns="89849" bIns="449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89849" tIns="44924" rIns="89849" bIns="44924" rtlCol="0" anchor="b"/>
          <a:lstStyle>
            <a:lvl1pPr algn="r">
              <a:defRPr sz="1200"/>
            </a:lvl1pPr>
          </a:lstStyle>
          <a:p>
            <a:fld id="{1050DD51-BDF7-4D81-AD20-BC096D18E4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7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2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30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5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8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9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1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56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Z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0DD51-BDF7-4D81-AD20-BC096D18E4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2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4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2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9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1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4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5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3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3F08-FA92-0849-BD49-DAF55A41F6A6}" type="datetimeFigureOut">
              <a:rPr lang="en-US" smtClean="0"/>
              <a:pPr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6466-090A-E04C-A416-8262D6AF7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6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023C6C-B07A-F246-A32E-A129F34F88A9}"/>
              </a:ext>
            </a:extLst>
          </p:cNvPr>
          <p:cNvSpPr/>
          <p:nvPr/>
        </p:nvSpPr>
        <p:spPr>
          <a:xfrm>
            <a:off x="0" y="0"/>
            <a:ext cx="9144000" cy="55251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3522A6-A28B-314A-9282-395B7126D729}"/>
              </a:ext>
            </a:extLst>
          </p:cNvPr>
          <p:cNvSpPr/>
          <p:nvPr/>
        </p:nvSpPr>
        <p:spPr>
          <a:xfrm>
            <a:off x="0" y="342900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9144000" cy="3428999"/>
          </a:xfrm>
          <a:solidFill>
            <a:srgbClr val="E87D31"/>
          </a:solidFill>
        </p:spPr>
        <p:txBody>
          <a:bodyPr anchor="ctr">
            <a:normAutofit fontScale="90000"/>
          </a:bodyPr>
          <a:lstStyle/>
          <a:p>
            <a:br>
              <a:rPr lang="en-ZA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ZA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ZA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PATA COVID-19 SURVEY:</a:t>
            </a:r>
            <a:br>
              <a:rPr lang="en-ZA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ZA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Emerging findings from sub-Saharan Africa</a:t>
            </a:r>
            <a:br>
              <a:rPr lang="en-ZA" sz="3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br>
              <a:rPr lang="en-ZA" sz="3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ZA" sz="3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36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3428999"/>
            <a:ext cx="9143999" cy="1535943"/>
          </a:xfrm>
        </p:spPr>
        <p:txBody>
          <a:bodyPr>
            <a:normAutofit/>
          </a:bodyPr>
          <a:lstStyle/>
          <a:p>
            <a:pPr algn="l"/>
            <a:endParaRPr lang="en-US" sz="20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UNICEF Webinar 28</a:t>
            </a:r>
            <a:r>
              <a:rPr lang="en-US" sz="2800" baseline="30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2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May 2020</a:t>
            </a:r>
          </a:p>
          <a:p>
            <a:pPr algn="l"/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6C9236-F262-6D4B-AA45-D4E7CC5A5EFE}"/>
              </a:ext>
            </a:extLst>
          </p:cNvPr>
          <p:cNvSpPr/>
          <p:nvPr/>
        </p:nvSpPr>
        <p:spPr>
          <a:xfrm>
            <a:off x="0" y="4964943"/>
            <a:ext cx="9144000" cy="1893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Dr. Violette </a:t>
            </a:r>
            <a:r>
              <a:rPr lang="en-US" sz="2000" dirty="0" err="1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Nabatte</a:t>
            </a:r>
            <a:r>
              <a:rPr lang="en-US" sz="2000" dirty="0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r>
              <a:rPr lang="en-US" sz="2000" dirty="0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PATA Action Network Frontline Health Provider</a:t>
            </a:r>
          </a:p>
          <a:p>
            <a:r>
              <a:rPr lang="en-US" sz="2000" dirty="0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Head Pediatric and Adolescent Services </a:t>
            </a:r>
            <a:r>
              <a:rPr lang="en-US" sz="2000" dirty="0" err="1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Mildmay</a:t>
            </a:r>
            <a:r>
              <a:rPr lang="en-US" sz="2000" dirty="0">
                <a:solidFill>
                  <a:srgbClr val="E87D3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Uganda Hospital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6079" y="4964942"/>
            <a:ext cx="1647918" cy="1719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826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453F69E-C53C-6844-ADD6-46E6377B5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1214874"/>
              </p:ext>
            </p:extLst>
          </p:nvPr>
        </p:nvGraphicFramePr>
        <p:xfrm>
          <a:off x="339213" y="294968"/>
          <a:ext cx="8568813" cy="625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80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/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ID – What works?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DF43FA-FDFB-2243-894E-736BA5EF2DB1}"/>
              </a:ext>
            </a:extLst>
          </p:cNvPr>
          <p:cNvSpPr/>
          <p:nvPr/>
        </p:nvSpPr>
        <p:spPr>
          <a:xfrm>
            <a:off x="0" y="-29496"/>
            <a:ext cx="9144000" cy="6858000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52F28-6157-8447-914E-97DB69C4BDB8}"/>
              </a:ext>
            </a:extLst>
          </p:cNvPr>
          <p:cNvSpPr/>
          <p:nvPr/>
        </p:nvSpPr>
        <p:spPr>
          <a:xfrm>
            <a:off x="0" y="468453"/>
            <a:ext cx="91439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Longer</a:t>
            </a: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hours in the past week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“Providing health education and counselling for children and young people living with HIV on COVID-19 and adherence” </a:t>
            </a:r>
          </a:p>
          <a:p>
            <a:pPr algn="ctr"/>
            <a:r>
              <a:rPr lang="en-US" sz="24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</a:t>
            </a:r>
            <a:r>
              <a:rPr lang="en-US" sz="2400" dirty="0" err="1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Programme</a:t>
            </a:r>
            <a:r>
              <a:rPr lang="en-US" sz="24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manager, Zimbabwe)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“Planning work schedules for personnel in my department, encourage my pregnant women patients to show at appointments and take the ARVs” </a:t>
            </a:r>
            <a:r>
              <a:rPr lang="en-US" sz="24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(Midwife, Cote d’Ivoire)</a:t>
            </a:r>
            <a:endParaRPr lang="en-US" sz="24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“Responding to emergency plans for children focusing more on mental health issues and protection from abuse - higher probability in confined spaces during lockdown” </a:t>
            </a:r>
            <a:r>
              <a:rPr lang="en-US" sz="24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(Mental health consultant, South Africa)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9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2F78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78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Psychosocial support and stress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9B56EE8-F248-BB4A-B373-4517A0987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692022"/>
              </p:ext>
            </p:extLst>
          </p:nvPr>
        </p:nvGraphicFramePr>
        <p:xfrm>
          <a:off x="533400" y="1754188"/>
          <a:ext cx="8610600" cy="4882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11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12343"/>
            <a:ext cx="9144000" cy="1535943"/>
          </a:xfrm>
          <a:prstGeom prst="rect">
            <a:avLst/>
          </a:prstGeom>
          <a:solidFill>
            <a:srgbClr val="2F78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/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Stressors</a:t>
            </a:r>
            <a:endParaRPr lang="en-US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7E544-619B-A44F-96C5-D453F81F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93" y="2512787"/>
            <a:ext cx="8409214" cy="48822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A2147"/>
                </a:solidFill>
              </a:rPr>
              <a:t>Individual: </a:t>
            </a:r>
            <a:r>
              <a:rPr lang="en-US" dirty="0"/>
              <a:t>“Risk of being infected with COVID-19 while caring for others” (Nurse, Zimbabwe)</a:t>
            </a:r>
          </a:p>
          <a:p>
            <a:r>
              <a:rPr lang="en-US" b="1" dirty="0">
                <a:solidFill>
                  <a:srgbClr val="1A2147"/>
                </a:solidFill>
              </a:rPr>
              <a:t>Community: </a:t>
            </a:r>
            <a:r>
              <a:rPr lang="en-US" dirty="0"/>
              <a:t>“If it strikes in our community of operation, would people really survive?” (M&amp;E Officer, Kenya)</a:t>
            </a:r>
          </a:p>
          <a:p>
            <a:r>
              <a:rPr lang="en-US" b="1" dirty="0">
                <a:solidFill>
                  <a:srgbClr val="1A2147"/>
                </a:solidFill>
              </a:rPr>
              <a:t>Systems: </a:t>
            </a:r>
            <a:r>
              <a:rPr lang="en-US" dirty="0"/>
              <a:t>“How COVID-19 is affecting the daily life of citizens” (Clinician, Tanzania)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4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74A63D-22DD-E340-973C-250BA9A23F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079468"/>
              </p:ext>
            </p:extLst>
          </p:nvPr>
        </p:nvGraphicFramePr>
        <p:xfrm>
          <a:off x="221673" y="1033155"/>
          <a:ext cx="8340436" cy="1210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7C8DA61-0C26-224C-99C8-DE0B31FE8318}"/>
              </a:ext>
            </a:extLst>
          </p:cNvPr>
          <p:cNvSpPr/>
          <p:nvPr/>
        </p:nvSpPr>
        <p:spPr>
          <a:xfrm>
            <a:off x="0" y="-95000"/>
            <a:ext cx="9144000" cy="1175658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Resource Needs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DEDFE78-8DDC-4A4C-8251-09E47431911C}"/>
              </a:ext>
            </a:extLst>
          </p:cNvPr>
          <p:cNvCxnSpPr/>
          <p:nvPr/>
        </p:nvCxnSpPr>
        <p:spPr>
          <a:xfrm flipH="1">
            <a:off x="557151" y="829374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C74A63D-22DD-E340-973C-250BA9A23F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389764"/>
              </p:ext>
            </p:extLst>
          </p:nvPr>
        </p:nvGraphicFramePr>
        <p:xfrm>
          <a:off x="190006" y="-6311731"/>
          <a:ext cx="8383978" cy="12154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22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F9140-1639-014D-AD4D-12C90E3CA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Primary and secondary health facilities are:</a:t>
            </a:r>
          </a:p>
          <a:p>
            <a:pPr lvl="1"/>
            <a:r>
              <a:rPr lang="en-US" dirty="0"/>
              <a:t>Less prepared for COVID-19 </a:t>
            </a:r>
          </a:p>
          <a:p>
            <a:pPr lvl="1"/>
            <a:r>
              <a:rPr lang="en-US" dirty="0"/>
              <a:t>Less able to continue essential HIV services</a:t>
            </a:r>
          </a:p>
          <a:p>
            <a:endParaRPr lang="en-US" dirty="0"/>
          </a:p>
          <a:p>
            <a:r>
              <a:rPr lang="en-US" dirty="0"/>
              <a:t>Reasoning being:</a:t>
            </a:r>
          </a:p>
          <a:p>
            <a:pPr lvl="1"/>
            <a:r>
              <a:rPr lang="en-US" dirty="0"/>
              <a:t>Less access to information and training</a:t>
            </a:r>
          </a:p>
          <a:p>
            <a:pPr lvl="1"/>
            <a:r>
              <a:rPr lang="en-US" dirty="0"/>
              <a:t>High level of stress and with several stressors </a:t>
            </a:r>
          </a:p>
          <a:p>
            <a:pPr lvl="1"/>
            <a:r>
              <a:rPr lang="en-US" dirty="0"/>
              <a:t>High needs for a variety of resources</a:t>
            </a:r>
          </a:p>
          <a:p>
            <a:endParaRPr lang="en-US" dirty="0"/>
          </a:p>
          <a:p>
            <a:r>
              <a:rPr lang="en-US" dirty="0"/>
              <a:t>Last but not least health providers will be affected as the pandemic takes hold in Africa, we need more data on health worker infections and deaths.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ZA" b="1" dirty="0"/>
              <a:t>Call </a:t>
            </a:r>
            <a:r>
              <a:rPr lang="en-ZA" b="1"/>
              <a:t>to action: </a:t>
            </a:r>
            <a:r>
              <a:rPr lang="en-ZA" b="1" dirty="0"/>
              <a:t>all frontline health providers </a:t>
            </a:r>
            <a:r>
              <a:rPr lang="en-US" b="1" dirty="0"/>
              <a:t>need some level of preparation, support and additional resources </a:t>
            </a:r>
            <a:r>
              <a:rPr lang="en-ZA" b="1" dirty="0"/>
              <a:t>to respond to COVID-19 as well as continuing essential HIV service delivery</a:t>
            </a:r>
            <a:r>
              <a:rPr lang="en-US" b="1" dirty="0"/>
              <a:t>. </a:t>
            </a:r>
            <a:r>
              <a:rPr lang="en-ZA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EC300C-C354-A74B-903A-3980A1AB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2F78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Key take away</a:t>
            </a:r>
            <a:endParaRPr lang="en-US" sz="5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1B19D-73A9-0A40-A989-A1EA828BB2A5}"/>
              </a:ext>
            </a:extLst>
          </p:cNvPr>
          <p:cNvCxnSpPr/>
          <p:nvPr/>
        </p:nvCxnSpPr>
        <p:spPr>
          <a:xfrm flipH="1">
            <a:off x="557150" y="1173759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26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E54022-BF7F-994D-A6F1-9712550B35B2}"/>
              </a:ext>
            </a:extLst>
          </p:cNvPr>
          <p:cNvSpPr/>
          <p:nvPr/>
        </p:nvSpPr>
        <p:spPr>
          <a:xfrm>
            <a:off x="0" y="5401250"/>
            <a:ext cx="5857104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  <a:solidFill>
            <a:srgbClr val="1A2147"/>
          </a:solidFill>
        </p:spPr>
        <p:txBody>
          <a:bodyPr/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  <a:r>
              <a:rPr lang="en-US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hanks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23535"/>
            <a:ext cx="9144000" cy="5353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/>
              <a:t>We thank all of the contributors to this survey – every voice counts. #</a:t>
            </a:r>
            <a:r>
              <a:rPr lang="en-US" dirty="0" err="1"/>
              <a:t>NothingForUsWithoutFrontlineHealthProviders</a:t>
            </a:r>
            <a:r>
              <a:rPr lang="en-US" dirty="0"/>
              <a:t> </a:t>
            </a:r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2C133-0902-9646-8DEC-50D3CA50ACA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1434" y="4567744"/>
            <a:ext cx="1873580" cy="2066739"/>
          </a:xfrm>
          <a:prstGeom prst="rect">
            <a:avLst/>
          </a:prstGeom>
          <a:noFill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4355EA4-A6E8-5340-AD7B-10513E055881}"/>
              </a:ext>
            </a:extLst>
          </p:cNvPr>
          <p:cNvSpPr/>
          <p:nvPr/>
        </p:nvSpPr>
        <p:spPr>
          <a:xfrm>
            <a:off x="38100" y="5888561"/>
            <a:ext cx="7296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Health providers at the frontlines of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367071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/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Rationale</a:t>
            </a:r>
            <a:endParaRPr lang="en-US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54448"/>
            <a:ext cx="9144000" cy="4776981"/>
          </a:xfrm>
        </p:spPr>
        <p:txBody>
          <a:bodyPr>
            <a:noAutofit/>
          </a:bodyPr>
          <a:lstStyle/>
          <a:p>
            <a:r>
              <a:rPr lang="en-US" sz="2500" dirty="0"/>
              <a:t>Uncertainty about how COVID-19 will affect essential health services, especially given high burdens of disease with HIV, TB, and malaria</a:t>
            </a:r>
          </a:p>
          <a:p>
            <a:endParaRPr lang="en-US" sz="2500" dirty="0"/>
          </a:p>
          <a:p>
            <a:r>
              <a:rPr lang="en-US" sz="2500" dirty="0"/>
              <a:t>Objectives of the survey:</a:t>
            </a:r>
          </a:p>
          <a:p>
            <a:pPr lvl="1"/>
            <a:r>
              <a:rPr lang="en-US" sz="2500" dirty="0"/>
              <a:t>To better understand critical gaps and needs in COVID-19 response and possible impacts on HIV service delivery</a:t>
            </a:r>
          </a:p>
          <a:p>
            <a:pPr lvl="1"/>
            <a:r>
              <a:rPr lang="en-US" sz="2500" dirty="0"/>
              <a:t>To amplify the voices of health providers across sub-Saharan Africa, highlighting their reality and prioritizing areas of support needed to fight the pandemic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71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Demographic profile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54448"/>
            <a:ext cx="9144000" cy="458735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188 respondents from 17 countries, most responses from East and Southern Africa.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Majority (96%) of respondents involved with providing services, care, or programming for children, adolescents, and young people living with HIV.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 respondents (49%) were involved in clinical roles, as doctors, nurses, midwives, or counsellors : this group is referred to as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providers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3DE30F-4DBA-004B-AF77-CDA56F16A338}"/>
              </a:ext>
            </a:extLst>
          </p:cNvPr>
          <p:cNvSpPr/>
          <p:nvPr/>
        </p:nvSpPr>
        <p:spPr>
          <a:xfrm>
            <a:off x="0" y="0"/>
            <a:ext cx="1543050" cy="6858000"/>
          </a:xfrm>
          <a:prstGeom prst="rect">
            <a:avLst/>
          </a:prstGeom>
          <a:solidFill>
            <a:srgbClr val="1A2147"/>
          </a:solidFill>
          <a:ln>
            <a:solidFill>
              <a:srgbClr val="1A21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4BDDD7-AD7A-044D-8F30-31116ABE6AFB}"/>
              </a:ext>
            </a:extLst>
          </p:cNvPr>
          <p:cNvCxnSpPr/>
          <p:nvPr/>
        </p:nvCxnSpPr>
        <p:spPr>
          <a:xfrm>
            <a:off x="609600" y="1104900"/>
            <a:ext cx="8115300" cy="0"/>
          </a:xfrm>
          <a:prstGeom prst="line">
            <a:avLst/>
          </a:prstGeom>
          <a:ln>
            <a:solidFill>
              <a:srgbClr val="2F78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1ADA155-7D56-A64C-BF7A-6AF925C42D50}"/>
              </a:ext>
            </a:extLst>
          </p:cNvPr>
          <p:cNvSpPr txBox="1"/>
          <p:nvPr/>
        </p:nvSpPr>
        <p:spPr>
          <a:xfrm>
            <a:off x="4999704" y="304295"/>
            <a:ext cx="65301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latin typeface="Arial Narrow" panose="020B0604020202020204" pitchFamily="34" charset="0"/>
                <a:cs typeface="Arial Narrow" panose="020B0604020202020204" pitchFamily="34" charset="0"/>
              </a:rPr>
              <a:t>Location of 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74676A-51C0-2D4B-AB75-EDE19428B186}"/>
              </a:ext>
            </a:extLst>
          </p:cNvPr>
          <p:cNvSpPr/>
          <p:nvPr/>
        </p:nvSpPr>
        <p:spPr>
          <a:xfrm>
            <a:off x="2072194" y="1441906"/>
            <a:ext cx="64389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 were employed at primary level facilities (n=73), secondary level facilities such as local or district hospitals (n=79), and tertiary facilities such as regional or provincial hospitals (n=36). 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of all respondents work at urban-based facilities, while 25% work in peri-urban settings and 25% in rural settings . 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79D4411-39FB-474B-954B-78DF2663B8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7973234"/>
              </p:ext>
            </p:extLst>
          </p:nvPr>
        </p:nvGraphicFramePr>
        <p:xfrm>
          <a:off x="1954550" y="3707174"/>
          <a:ext cx="2878574" cy="262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58729EC-C001-1A40-9EB2-96A1775880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0075942"/>
              </p:ext>
            </p:extLst>
          </p:nvPr>
        </p:nvGraphicFramePr>
        <p:xfrm>
          <a:off x="5750164" y="3477518"/>
          <a:ext cx="2816942" cy="3084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80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Preparing for COVID-19: information and training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54448"/>
            <a:ext cx="9144000" cy="4667617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Of all 188 respondents, 15% said that they did not have access to information that is reliable, helpful, and practical, and 70% cited needing more information.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Similarly, respondents identified their communities’ most pressing need as access to </a:t>
            </a:r>
            <a:r>
              <a:rPr lang="en-US" i="1" dirty="0"/>
              <a:t>information and awareness on COVID-19 on how to keep themselves safe and healthy. </a:t>
            </a:r>
          </a:p>
          <a:p>
            <a:endParaRPr lang="en-US" dirty="0"/>
          </a:p>
          <a:p>
            <a:r>
              <a:rPr lang="en-US" dirty="0"/>
              <a:t>Respondents overwhelmingly cited the need for more information and training on COVID-19</a:t>
            </a:r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15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Preparing for COVID-19: information and training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170CA46-E62C-3E47-A019-CC903CD24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115479"/>
              </p:ext>
            </p:extLst>
          </p:nvPr>
        </p:nvGraphicFramePr>
        <p:xfrm>
          <a:off x="855407" y="2020529"/>
          <a:ext cx="7418438" cy="412954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348194">
                  <a:extLst>
                    <a:ext uri="{9D8B030D-6E8A-4147-A177-3AD203B41FA5}">
                      <a16:colId xmlns:a16="http://schemas.microsoft.com/office/drawing/2014/main" val="3836638767"/>
                    </a:ext>
                  </a:extLst>
                </a:gridCol>
                <a:gridCol w="1070244">
                  <a:extLst>
                    <a:ext uri="{9D8B030D-6E8A-4147-A177-3AD203B41FA5}">
                      <a16:colId xmlns:a16="http://schemas.microsoft.com/office/drawing/2014/main" val="1868539964"/>
                    </a:ext>
                  </a:extLst>
                </a:gridCol>
              </a:tblGrid>
              <a:tr h="607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How to treat and care for someone with COVID-19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1070905"/>
                  </a:ext>
                </a:extLst>
              </a:tr>
              <a:tr h="10931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How to support colleagues and patients that show signs of distress and anxiety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397590"/>
                  </a:ext>
                </a:extLst>
              </a:tr>
              <a:tr h="607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How to identify and diagnose someone with COVID-19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39178522"/>
                  </a:ext>
                </a:extLst>
              </a:tr>
              <a:tr h="607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How to manage other routine services during COVID-19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32445790"/>
                  </a:ext>
                </a:extLst>
              </a:tr>
              <a:tr h="607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How COVID-19 is affecting my country and region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42875260"/>
                  </a:ext>
                </a:extLst>
              </a:tr>
              <a:tr h="607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How to keep myself and my family safe from COVID-19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5913353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84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/>
          <a:lstStyle/>
          <a:p>
            <a:pPr algn="r"/>
            <a:r>
              <a:rPr lang="en-US" sz="54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ID – What works?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DF43FA-FDFB-2243-894E-736BA5EF2DB1}"/>
              </a:ext>
            </a:extLst>
          </p:cNvPr>
          <p:cNvSpPr/>
          <p:nvPr/>
        </p:nvSpPr>
        <p:spPr>
          <a:xfrm>
            <a:off x="0" y="-201303"/>
            <a:ext cx="9144000" cy="6858000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052F28-6157-8447-914E-97DB69C4BDB8}"/>
              </a:ext>
            </a:extLst>
          </p:cNvPr>
          <p:cNvSpPr/>
          <p:nvPr/>
        </p:nvSpPr>
        <p:spPr>
          <a:xfrm>
            <a:off x="219075" y="92766"/>
            <a:ext cx="8705850" cy="1690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Treating and caring for COVID-19 patients:</a:t>
            </a:r>
            <a:endParaRPr lang="en-US" sz="28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impact that COVID-19 has on those who are living or personally affected with HIV/AIDS</a:t>
            </a:r>
            <a:r>
              <a:rPr lang="en-US" sz="2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sz="22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(Community worker, Zambia)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7AE5A6-8E5C-7042-9CC7-6C10332B40CA}"/>
              </a:ext>
            </a:extLst>
          </p:cNvPr>
          <p:cNvSpPr/>
          <p:nvPr/>
        </p:nvSpPr>
        <p:spPr>
          <a:xfrm>
            <a:off x="114300" y="2130202"/>
            <a:ext cx="8705850" cy="1690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Managing other routine services during COVID-19:</a:t>
            </a:r>
            <a:endParaRPr lang="en-US" sz="2800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I should tell my peers to do when their appointment dates come, because there is no transport?  </a:t>
            </a:r>
            <a:r>
              <a:rPr lang="en-US" sz="22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(Peer supporter, Uganda)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EFF94C-2936-FA44-A80C-F99419A63D30}"/>
              </a:ext>
            </a:extLst>
          </p:cNvPr>
          <p:cNvSpPr/>
          <p:nvPr/>
        </p:nvSpPr>
        <p:spPr>
          <a:xfrm>
            <a:off x="114300" y="4167638"/>
            <a:ext cx="8705850" cy="296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Keeping myself and my family safe from COVID-19:</a:t>
            </a:r>
            <a:endParaRPr lang="en-US" sz="2800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How to live with a person who recovered from the disease and came back to the family </a:t>
            </a:r>
            <a:r>
              <a:rPr lang="en-US" sz="2200" dirty="0">
                <a:solidFill>
                  <a:srgbClr val="E87D3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(Clinician, Tanzania)</a:t>
            </a:r>
            <a:endParaRPr lang="en-US" sz="2200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B87508-5993-BD4B-B7E8-BD10D71B509F}"/>
              </a:ext>
            </a:extLst>
          </p:cNvPr>
          <p:cNvSpPr/>
          <p:nvPr/>
        </p:nvSpPr>
        <p:spPr>
          <a:xfrm>
            <a:off x="0" y="0"/>
            <a:ext cx="9144000" cy="1535943"/>
          </a:xfrm>
          <a:prstGeom prst="rect">
            <a:avLst/>
          </a:prstGeom>
          <a:solidFill>
            <a:srgbClr val="1A214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086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Preparing for COVID-19: systems and SOPs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54448"/>
            <a:ext cx="9144000" cy="43805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24% of respondents reported that their facilities did not have any protocols or clinical SOPs related to COVID-19, with 55% reporting needing more</a:t>
            </a:r>
          </a:p>
          <a:p>
            <a:endParaRPr lang="en-US" dirty="0"/>
          </a:p>
          <a:p>
            <a:r>
              <a:rPr lang="en-US" dirty="0"/>
              <a:t>Regarding protocols and clinical SOPs for infection prevention and control to ensure health safety, 22% of respondents reported having none at their facilities, 60% needing more</a:t>
            </a:r>
          </a:p>
          <a:p>
            <a:endParaRPr lang="en-US" dirty="0"/>
          </a:p>
          <a:p>
            <a:r>
              <a:rPr lang="en-US" dirty="0"/>
              <a:t>22% of all respondents reported that their facilities had no systems for managing physical distancing in their facilities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623B07-64DF-8749-8853-4B1A817D29DF}"/>
              </a:ext>
            </a:extLst>
          </p:cNvPr>
          <p:cNvCxnSpPr/>
          <p:nvPr/>
        </p:nvCxnSpPr>
        <p:spPr>
          <a:xfrm flipH="1">
            <a:off x="533400" y="1256886"/>
            <a:ext cx="8477250" cy="0"/>
          </a:xfrm>
          <a:prstGeom prst="line">
            <a:avLst/>
          </a:prstGeom>
          <a:ln>
            <a:solidFill>
              <a:srgbClr val="E87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21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20FA1AF-93B8-774D-AEC7-53ADA4118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683823"/>
              </p:ext>
            </p:extLst>
          </p:nvPr>
        </p:nvGraphicFramePr>
        <p:xfrm>
          <a:off x="368710" y="427703"/>
          <a:ext cx="8229600" cy="623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75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668C5CF372429AE17DFD9A801EA5" ma:contentTypeVersion="9" ma:contentTypeDescription="Create a new document." ma:contentTypeScope="" ma:versionID="392b1814b5a84f90571feeabca96573a">
  <xsd:schema xmlns:xsd="http://www.w3.org/2001/XMLSchema" xmlns:xs="http://www.w3.org/2001/XMLSchema" xmlns:p="http://schemas.microsoft.com/office/2006/metadata/properties" xmlns:ns3="608c9ab4-41e3-49f3-ba04-8d476e3178cf" targetNamespace="http://schemas.microsoft.com/office/2006/metadata/properties" ma:root="true" ma:fieldsID="82ef4a0649449e88f54b83e72d745564" ns3:_="">
    <xsd:import namespace="608c9ab4-41e3-49f3-ba04-8d476e3178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c9ab4-41e3-49f3-ba04-8d476e3178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79F24-0D3B-475B-8324-3A82EB5FFF5C}">
  <ds:schemaRefs>
    <ds:schemaRef ds:uri="http://schemas.microsoft.com/office/2006/metadata/properties"/>
    <ds:schemaRef ds:uri="http://schemas.microsoft.com/office/infopath/2007/PartnerControls"/>
    <ds:schemaRef ds:uri="608c9ab4-41e3-49f3-ba04-8d476e3178cf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7BD040B-4586-40AC-A191-84EA84506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E9321A-47C4-4B4D-9C32-B46614D1C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c9ab4-41e3-49f3-ba04-8d476e3178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13316</TotalTime>
  <Words>796</Words>
  <Application>Microsoft Macintosh PowerPoint</Application>
  <PresentationFormat>On-screen Show (4:3)</PresentationFormat>
  <Paragraphs>110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Lato</vt:lpstr>
      <vt:lpstr>Office Theme</vt:lpstr>
      <vt:lpstr>  PATA COVID-19 SURVEY: Emerging findings from sub-Saharan Africa   </vt:lpstr>
      <vt:lpstr>Rationale</vt:lpstr>
      <vt:lpstr>Demographic profile</vt:lpstr>
      <vt:lpstr>PowerPoint Presentation</vt:lpstr>
      <vt:lpstr>Preparing for COVID-19: information and training</vt:lpstr>
      <vt:lpstr>Preparing for COVID-19: information and training</vt:lpstr>
      <vt:lpstr>EID – What works?</vt:lpstr>
      <vt:lpstr>Preparing for COVID-19: systems and SOPs</vt:lpstr>
      <vt:lpstr>PowerPoint Presentation</vt:lpstr>
      <vt:lpstr>PowerPoint Presentation</vt:lpstr>
      <vt:lpstr>EID – What works?</vt:lpstr>
      <vt:lpstr>Psychosocial support and stress</vt:lpstr>
      <vt:lpstr>Stressors</vt:lpstr>
      <vt:lpstr>PowerPoint Presentation</vt:lpstr>
      <vt:lpstr>PowerPoint Presentation</vt:lpstr>
      <vt:lpstr>Key take away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Africa: A situational analysis of adolescent HIV treatment and care in  sub-Saharan Africa</dc:title>
  <dc:creator>Catarina Andrade</dc:creator>
  <cp:lastModifiedBy>Tammy Sutherns Burdock</cp:lastModifiedBy>
  <cp:revision>529</cp:revision>
  <cp:lastPrinted>2019-06-13T18:53:31Z</cp:lastPrinted>
  <dcterms:created xsi:type="dcterms:W3CDTF">2014-06-25T10:06:58Z</dcterms:created>
  <dcterms:modified xsi:type="dcterms:W3CDTF">2020-05-27T18:11:21Z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0x010100A87C668C5CF372429AE17DFD9A801EA5</vt:lpwstr>
  </property>
</Properties>
</file>